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56" r:id="rId2"/>
    <p:sldId id="257" r:id="rId3"/>
    <p:sldId id="258" r:id="rId4"/>
    <p:sldId id="259" r:id="rId5"/>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9696"/>
    <a:srgbClr val="FFFFFF"/>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02" autoAdjust="0"/>
    <p:restoredTop sz="94660"/>
  </p:normalViewPr>
  <p:slideViewPr>
    <p:cSldViewPr>
      <p:cViewPr>
        <p:scale>
          <a:sx n="75" d="100"/>
          <a:sy n="75" d="100"/>
        </p:scale>
        <p:origin x="-1002" y="-36"/>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prstGeom prst="rect">
            <a:avLst/>
          </a:prstGeom>
        </p:spPr>
        <p:txBody>
          <a:bodyPr/>
          <a:lstStyle/>
          <a:p>
            <a:pPr lvl="0"/>
            <a:fld id="{86CB4B4D-7CA3-9044-876B-883B54F8677D}" type="slidenum">
              <a:rPr/>
              <a:pPr lvl="0"/>
              <a:t>‹N°›</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cstate="print"/>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rPr/>
              <a:pPr lvl="0"/>
              <a:t>‹N°›</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09600" y="2209800"/>
            <a:ext cx="7924800" cy="993131"/>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AU" sz="4200" b="1" dirty="0" smtClean="0">
                <a:solidFill>
                  <a:srgbClr val="FFFFFF"/>
                </a:solidFill>
              </a:rPr>
              <a:t>CEOS Response to IPWG on Draft GEO Strategy 2016-2025</a:t>
            </a:r>
            <a:endParaRPr sz="4200" b="1" dirty="0">
              <a:solidFill>
                <a:srgbClr val="FFFFFF"/>
              </a:solidFill>
            </a:endParaRPr>
          </a:p>
        </p:txBody>
      </p:sp>
      <p:sp>
        <p:nvSpPr>
          <p:cNvPr id="11" name="Shape 11"/>
          <p:cNvSpPr/>
          <p:nvPr/>
        </p:nvSpPr>
        <p:spPr>
          <a:xfrm>
            <a:off x="622789" y="3759200"/>
            <a:ext cx="4810858" cy="2541589"/>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p>
            <a:pPr lvl="0" defTabSz="914400">
              <a:lnSpc>
                <a:spcPct val="150000"/>
              </a:lnSpc>
              <a:defRPr>
                <a:solidFill>
                  <a:srgbClr val="000000"/>
                </a:solidFill>
              </a:defRPr>
            </a:pPr>
            <a:r>
              <a:rPr lang="en-AU" dirty="0" smtClean="0">
                <a:solidFill>
                  <a:srgbClr val="FFFFFF"/>
                </a:solidFill>
                <a:latin typeface="Arial Bold"/>
                <a:ea typeface="Arial Bold"/>
                <a:cs typeface="Arial Bold"/>
                <a:sym typeface="Arial Bold"/>
              </a:rPr>
              <a:t>CEOS Executive Officer Team</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en-AU" dirty="0" smtClean="0">
                <a:solidFill>
                  <a:srgbClr val="FFFFFF"/>
                </a:solidFill>
                <a:latin typeface="Arial Bold"/>
                <a:ea typeface="Arial Bold"/>
                <a:cs typeface="Arial Bold"/>
                <a:sym typeface="Arial Bold"/>
              </a:rPr>
              <a:t>Agenda Item 5</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fr-CA" dirty="0" smtClean="0">
                <a:solidFill>
                  <a:srgbClr val="FFFFFF"/>
                </a:solidFill>
                <a:latin typeface="Arial Bold"/>
                <a:ea typeface="Arial Bold"/>
                <a:cs typeface="Arial Bold"/>
                <a:sym typeface="Arial Bold"/>
              </a:rPr>
              <a:t>GEO Coordination</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dirty="0">
                <a:solidFill>
                  <a:srgbClr val="FFFFFF"/>
                </a:solidFill>
                <a:latin typeface="Arial Bold"/>
                <a:ea typeface="Arial Bold"/>
                <a:cs typeface="Arial Bold"/>
                <a:sym typeface="Arial Bold"/>
              </a:rPr>
              <a:t>CNES, </a:t>
            </a:r>
            <a:r>
              <a:rPr lang="en-AU" dirty="0" smtClean="0">
                <a:solidFill>
                  <a:srgbClr val="FFFFFF"/>
                </a:solidFill>
                <a:latin typeface="Arial Bold"/>
                <a:ea typeface="Arial Bold"/>
                <a:cs typeface="Arial Bold"/>
                <a:sym typeface="Arial Bold"/>
              </a:rPr>
              <a:t>Paris</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en-AU" dirty="0" smtClean="0">
                <a:solidFill>
                  <a:srgbClr val="FFFFFF"/>
                </a:solidFill>
                <a:latin typeface="Arial Bold"/>
                <a:ea typeface="Arial Bold"/>
                <a:cs typeface="Arial Bold"/>
                <a:sym typeface="Arial Bold"/>
              </a:rPr>
              <a:t>31</a:t>
            </a:r>
            <a:r>
              <a:rPr lang="en-AU" baseline="30000" dirty="0" smtClean="0">
                <a:solidFill>
                  <a:srgbClr val="FFFFFF"/>
                </a:solidFill>
                <a:latin typeface="Arial Bold"/>
                <a:ea typeface="Arial Bold"/>
                <a:cs typeface="Arial Bold"/>
                <a:sym typeface="Arial Bold"/>
              </a:rPr>
              <a:t>st</a:t>
            </a:r>
            <a:r>
              <a:rPr lang="en-AU" dirty="0" smtClean="0">
                <a:solidFill>
                  <a:srgbClr val="FFFFFF"/>
                </a:solidFill>
                <a:latin typeface="Arial Bold"/>
                <a:ea typeface="Arial Bold"/>
                <a:cs typeface="Arial Bold"/>
                <a:sym typeface="Arial Bold"/>
              </a:rPr>
              <a:t> March to 1</a:t>
            </a:r>
            <a:r>
              <a:rPr lang="en-AU" baseline="30000" dirty="0" smtClean="0">
                <a:solidFill>
                  <a:srgbClr val="FFFFFF"/>
                </a:solidFill>
                <a:latin typeface="Arial Bold"/>
                <a:ea typeface="Arial Bold"/>
                <a:cs typeface="Arial Bold"/>
                <a:sym typeface="Arial Bold"/>
              </a:rPr>
              <a:t>st</a:t>
            </a:r>
            <a:r>
              <a:rPr lang="en-AU" dirty="0" smtClean="0">
                <a:solidFill>
                  <a:srgbClr val="FFFFFF"/>
                </a:solidFill>
                <a:latin typeface="Arial Bold"/>
                <a:ea typeface="Arial Bold"/>
                <a:cs typeface="Arial Bold"/>
                <a:sym typeface="Arial Bold"/>
              </a:rPr>
              <a:t> April 2015</a:t>
            </a:r>
            <a:endParaRPr dirty="0">
              <a:solidFill>
                <a:srgbClr val="FFFFFF"/>
              </a:solidFill>
              <a:latin typeface="Arial Bold"/>
              <a:ea typeface="Arial Bold"/>
              <a:cs typeface="Arial Bold"/>
              <a:sym typeface="Arial Bold"/>
            </a:endParaRPr>
          </a:p>
        </p:txBody>
      </p:sp>
      <p:pic>
        <p:nvPicPr>
          <p:cNvPr id="12" name="ceos_logo.png"/>
          <p:cNvPicPr/>
          <p:nvPr/>
        </p:nvPicPr>
        <p:blipFill>
          <a:blip r:embed="rId2" cstate="print">
            <a:extLst/>
          </a:blip>
          <a:stretch>
            <a:fillRect/>
          </a:stretch>
        </p:blipFill>
        <p:spPr>
          <a:xfrm>
            <a:off x="457200" y="304800"/>
            <a:ext cx="2507906" cy="993132"/>
          </a:xfrm>
          <a:prstGeom prst="rect">
            <a:avLst/>
          </a:prstGeom>
          <a:ln w="12700">
            <a:miter lim="400000"/>
          </a:ln>
        </p:spPr>
      </p:pic>
      <p:sp>
        <p:nvSpPr>
          <p:cNvPr id="5" name="Shape 10"/>
          <p:cNvSpPr txBox="1">
            <a:spLocks/>
          </p:cNvSpPr>
          <p:nvPr/>
        </p:nvSpPr>
        <p:spPr>
          <a:xfrm>
            <a:off x="457200" y="1371600"/>
            <a:ext cx="2806211" cy="210183"/>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smtClean="0">
                <a:solidFill>
                  <a:schemeClr val="bg1">
                    <a:lumMod val="20000"/>
                    <a:lumOff val="80000"/>
                  </a:schemeClr>
                </a:solidFill>
              </a:rPr>
              <a:t>Committee on Earth Observation Satellites</a:t>
            </a:r>
            <a:endParaRPr lang="en-US" sz="1050" dirty="0">
              <a:solidFill>
                <a:schemeClr val="bg1">
                  <a:lumMod val="20000"/>
                  <a:lumOff val="80000"/>
                </a:schemeClr>
              </a:solidFill>
            </a:endParaRP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3"/>
          <p:cNvSpPr/>
          <p:nvPr/>
        </p:nvSpPr>
        <p:spPr>
          <a:xfrm>
            <a:off x="2130871" y="304800"/>
            <a:ext cx="5108129" cy="492443"/>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lvl="0" defTabSz="914400">
              <a:defRPr>
                <a:solidFill>
                  <a:srgbClr val="000000"/>
                </a:solidFill>
              </a:defRPr>
            </a:pPr>
            <a:r>
              <a:rPr lang="en-AU" sz="3200" dirty="0" smtClean="0">
                <a:solidFill>
                  <a:srgbClr val="FFFFFF"/>
                </a:solidFill>
                <a:latin typeface="Proxima Nova Regular"/>
                <a:ea typeface="Proxima Nova Regular"/>
                <a:cs typeface="Proxima Nova Regular"/>
                <a:sym typeface="Proxima Nova Regular"/>
              </a:rPr>
              <a:t>Key Messages</a:t>
            </a:r>
            <a:endParaRPr sz="3200" dirty="0">
              <a:solidFill>
                <a:srgbClr val="FFFFFF"/>
              </a:solidFill>
              <a:latin typeface="Proxima Nova Regular"/>
              <a:ea typeface="Proxima Nova Regular"/>
              <a:cs typeface="Proxima Nova Regular"/>
              <a:sym typeface="Proxima Nova Regular"/>
            </a:endParaRPr>
          </a:p>
        </p:txBody>
      </p:sp>
      <p:sp>
        <p:nvSpPr>
          <p:cNvPr id="39" name="TextBox 38"/>
          <p:cNvSpPr txBox="1"/>
          <p:nvPr/>
        </p:nvSpPr>
        <p:spPr>
          <a:xfrm>
            <a:off x="304799" y="1295400"/>
            <a:ext cx="8610601" cy="538608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lang="en-AU" sz="2000" dirty="0" smtClean="0"/>
              <a:t>1 - </a:t>
            </a:r>
            <a:r>
              <a:rPr lang="en-AU" sz="1600" strike="sngStrike" dirty="0" smtClean="0"/>
              <a:t>CEOS values its ability to contribute to GEO as we have done for so many years as the recognised “space arm” of the GEOSS. </a:t>
            </a:r>
            <a:r>
              <a:rPr lang="en-US" sz="1600" strike="sngStrike" dirty="0" smtClean="0"/>
              <a:t>CEOS has the unique ability to support GEO in the space domain.</a:t>
            </a:r>
            <a:r>
              <a:rPr lang="en-US" sz="2000" dirty="0" smtClean="0"/>
              <a:t> </a:t>
            </a:r>
            <a:r>
              <a:rPr lang="en-US" dirty="0" smtClean="0">
                <a:solidFill>
                  <a:srgbClr val="FF0000"/>
                </a:solidFill>
              </a:rPr>
              <a:t>CEOS supported the establishment of GEO.  </a:t>
            </a:r>
            <a:r>
              <a:rPr lang="en-US" dirty="0" smtClean="0">
                <a:solidFill>
                  <a:srgbClr val="FF0000"/>
                </a:solidFill>
              </a:rPr>
              <a:t>Since that time</a:t>
            </a:r>
            <a:r>
              <a:rPr lang="en-US" dirty="0" smtClean="0">
                <a:solidFill>
                  <a:srgbClr val="FF0000"/>
                </a:solidFill>
              </a:rPr>
              <a:t>, </a:t>
            </a:r>
            <a:r>
              <a:rPr lang="en-US" dirty="0" smtClean="0">
                <a:solidFill>
                  <a:srgbClr val="FF0000"/>
                </a:solidFill>
              </a:rPr>
              <a:t>space agencies from around the world – presently 31 – have coordinated their current and planned systems for spaceborne Earth observations through CEOS.  With some 133 on-orbit missions at the present time CEOS strongly believes it should be granted permanent observer status on </a:t>
            </a:r>
            <a:r>
              <a:rPr lang="en-US" dirty="0" err="1" smtClean="0">
                <a:solidFill>
                  <a:srgbClr val="FF0000"/>
                </a:solidFill>
              </a:rPr>
              <a:t>ExCom</a:t>
            </a:r>
            <a:r>
              <a:rPr lang="en-US" dirty="0" smtClean="0">
                <a:solidFill>
                  <a:srgbClr val="FF0000"/>
                </a:solidFill>
              </a:rPr>
              <a:t> due to its unique position as the satellite coordination arm of GEO, and the</a:t>
            </a:r>
            <a:r>
              <a:rPr lang="en-US" b="1" dirty="0" smtClean="0">
                <a:solidFill>
                  <a:srgbClr val="FF0000"/>
                </a:solidFill>
              </a:rPr>
              <a:t> </a:t>
            </a:r>
            <a:r>
              <a:rPr lang="en-US" dirty="0" smtClean="0">
                <a:solidFill>
                  <a:srgbClr val="FF0000"/>
                </a:solidFill>
              </a:rPr>
              <a:t>unparalleled</a:t>
            </a:r>
            <a:r>
              <a:rPr lang="en-US" b="1" dirty="0" smtClean="0">
                <a:solidFill>
                  <a:srgbClr val="FF0000"/>
                </a:solidFill>
              </a:rPr>
              <a:t> </a:t>
            </a:r>
            <a:r>
              <a:rPr lang="en-US" dirty="0" smtClean="0">
                <a:solidFill>
                  <a:srgbClr val="FF0000"/>
                </a:solidFill>
              </a:rPr>
              <a:t>scale of its contribution to GEO activities, including </a:t>
            </a:r>
            <a:r>
              <a:rPr lang="en-US" i="1" dirty="0" smtClean="0">
                <a:solidFill>
                  <a:srgbClr val="FF0000"/>
                </a:solidFill>
              </a:rPr>
              <a:t>discoverable assets</a:t>
            </a:r>
            <a:r>
              <a:rPr lang="en-US" dirty="0" smtClean="0">
                <a:solidFill>
                  <a:srgbClr val="FF0000"/>
                </a:solidFill>
              </a:rPr>
              <a:t> and major global </a:t>
            </a:r>
            <a:r>
              <a:rPr lang="en-US" dirty="0" smtClean="0">
                <a:solidFill>
                  <a:srgbClr val="FF0000"/>
                </a:solidFill>
              </a:rPr>
              <a:t>initiatives such as GFOI, GEOGLAM</a:t>
            </a:r>
            <a:r>
              <a:rPr lang="en-US" dirty="0" smtClean="0">
                <a:solidFill>
                  <a:srgbClr val="FF0000"/>
                </a:solidFill>
              </a:rPr>
              <a:t>.</a:t>
            </a:r>
            <a:endParaRPr lang="en-US" dirty="0" smtClean="0">
              <a:solidFill>
                <a:srgbClr val="FF0000"/>
              </a:solidFill>
            </a:endParaRPr>
          </a:p>
          <a:p>
            <a:r>
              <a:rPr lang="en-AU" dirty="0" smtClean="0"/>
              <a:t> </a:t>
            </a:r>
            <a:endParaRPr lang="en-US" dirty="0" smtClean="0"/>
          </a:p>
          <a:p>
            <a:r>
              <a:rPr lang="en-AU" dirty="0" smtClean="0"/>
              <a:t>2 - GEO is uniquely positioned to convene diverse bodies to agree on working together toward the same strategic direction. How GEO will develop, and harness, its power to convene and connect should be emphasized.   </a:t>
            </a:r>
            <a:endParaRPr lang="en-US" dirty="0" smtClean="0"/>
          </a:p>
          <a:p>
            <a:r>
              <a:rPr lang="en-AU" dirty="0" smtClean="0"/>
              <a:t> </a:t>
            </a:r>
            <a:endParaRPr lang="en-US" dirty="0" smtClean="0"/>
          </a:p>
          <a:p>
            <a:r>
              <a:rPr lang="en-AU" dirty="0" smtClean="0"/>
              <a:t>3 - The role of GEO Secretariat in engaging with stakeholders such as donors, investment banks, UN Agencies and the private sector should be made explicit and a priority activity for the GEO Secretariat.</a:t>
            </a:r>
            <a:endParaRPr lang="en-US" dirty="0" smtClean="0"/>
          </a:p>
          <a:p>
            <a:r>
              <a:rPr lang="en-AU" dirty="0" smtClean="0"/>
              <a:t> </a:t>
            </a:r>
            <a:endParaRPr lang="en-US" dirty="0" smtClean="0"/>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3"/>
          <p:cNvSpPr/>
          <p:nvPr/>
        </p:nvSpPr>
        <p:spPr>
          <a:xfrm>
            <a:off x="2130871" y="304800"/>
            <a:ext cx="5108129" cy="492443"/>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lvl="0" defTabSz="914400">
              <a:defRPr>
                <a:solidFill>
                  <a:srgbClr val="000000"/>
                </a:solidFill>
              </a:defRPr>
            </a:pPr>
            <a:r>
              <a:rPr lang="en-AU" sz="3200" dirty="0" smtClean="0">
                <a:solidFill>
                  <a:srgbClr val="FFFFFF"/>
                </a:solidFill>
                <a:latin typeface="Proxima Nova Regular"/>
                <a:ea typeface="Proxima Nova Regular"/>
                <a:cs typeface="Proxima Nova Regular"/>
                <a:sym typeface="Proxima Nova Regular"/>
              </a:rPr>
              <a:t>Key Messages</a:t>
            </a:r>
            <a:endParaRPr sz="3200" dirty="0">
              <a:solidFill>
                <a:srgbClr val="FFFFFF"/>
              </a:solidFill>
              <a:latin typeface="Proxima Nova Regular"/>
              <a:ea typeface="Proxima Nova Regular"/>
              <a:cs typeface="Proxima Nova Regular"/>
              <a:sym typeface="Proxima Nova Regular"/>
            </a:endParaRPr>
          </a:p>
        </p:txBody>
      </p:sp>
      <p:sp>
        <p:nvSpPr>
          <p:cNvPr id="39" name="TextBox 38"/>
          <p:cNvSpPr txBox="1"/>
          <p:nvPr/>
        </p:nvSpPr>
        <p:spPr>
          <a:xfrm>
            <a:off x="304799" y="1295400"/>
            <a:ext cx="8610601" cy="4093426"/>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lang="en-AU" sz="2000" dirty="0" smtClean="0"/>
              <a:t>4 - Communities of Practice should be aligned with the Societal Benefit Areas and deliver prioritised user requirements that feed into the observational domains that will define the delivery mechanisms.</a:t>
            </a:r>
            <a:endParaRPr lang="en-US" sz="2000" dirty="0" smtClean="0"/>
          </a:p>
          <a:p>
            <a:r>
              <a:rPr lang="en-AU" sz="2000" dirty="0" smtClean="0"/>
              <a:t> </a:t>
            </a:r>
            <a:endParaRPr lang="en-US" sz="2000" dirty="0" smtClean="0"/>
          </a:p>
          <a:p>
            <a:r>
              <a:rPr lang="en-AU" sz="2000" dirty="0" smtClean="0"/>
              <a:t>5 - GEO should put a particular focus in the next ten-year period on the improved coordination of in-situ observations and of integration of observations from different platforms, such as space and in-situ. </a:t>
            </a:r>
            <a:endParaRPr lang="en-US" sz="2000" dirty="0" smtClean="0"/>
          </a:p>
          <a:p>
            <a:endParaRPr lang="en-AU" sz="2000" dirty="0" smtClean="0"/>
          </a:p>
          <a:p>
            <a:r>
              <a:rPr lang="en-AU" sz="2000" dirty="0" smtClean="0"/>
              <a:t>6 - A performance monitoring and evaluation system with clear 10-year goals for SBAs should be an integral part of the governance. </a:t>
            </a:r>
            <a:r>
              <a:rPr lang="en-US" sz="2000" dirty="0" smtClean="0">
                <a:solidFill>
                  <a:srgbClr val="FF0000"/>
                </a:solidFill>
              </a:rPr>
              <a:t>It </a:t>
            </a:r>
            <a:r>
              <a:rPr lang="en-US" sz="2000" dirty="0" smtClean="0">
                <a:solidFill>
                  <a:srgbClr val="FF0000"/>
                </a:solidFill>
              </a:rPr>
              <a:t>should enable stakeholders </a:t>
            </a:r>
            <a:r>
              <a:rPr lang="en-US" sz="2000" dirty="0" smtClean="0">
                <a:solidFill>
                  <a:srgbClr val="FF0000"/>
                </a:solidFill>
              </a:rPr>
              <a:t>to </a:t>
            </a:r>
            <a:r>
              <a:rPr lang="en-US" sz="2000" dirty="0" smtClean="0">
                <a:solidFill>
                  <a:srgbClr val="FF0000"/>
                </a:solidFill>
              </a:rPr>
              <a:t>clearly distinguish between the </a:t>
            </a:r>
            <a:r>
              <a:rPr lang="en-US" sz="2000" dirty="0" smtClean="0">
                <a:solidFill>
                  <a:srgbClr val="FF0000"/>
                </a:solidFill>
              </a:rPr>
              <a:t>coordination of space and in situ observations in support of the GEOSS.</a:t>
            </a:r>
          </a:p>
          <a:p>
            <a:endParaRPr lang="en-US" sz="2000" dirty="0">
              <a:solidFill>
                <a:srgbClr val="FF0000"/>
              </a:solidFill>
            </a:endParaRPr>
          </a:p>
        </p:txBody>
      </p:sp>
      <p:pic>
        <p:nvPicPr>
          <p:cNvPr id="1026" name="Picture 2"/>
          <p:cNvPicPr>
            <a:picLocks noChangeAspect="1" noChangeArrowheads="1"/>
          </p:cNvPicPr>
          <p:nvPr/>
        </p:nvPicPr>
        <p:blipFill>
          <a:blip r:embed="rId2" cstate="print"/>
          <a:srcRect/>
          <a:stretch>
            <a:fillRect/>
          </a:stretch>
        </p:blipFill>
        <p:spPr bwMode="auto">
          <a:xfrm>
            <a:off x="4495800" y="3352800"/>
            <a:ext cx="152400" cy="152400"/>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3"/>
          <p:cNvSpPr/>
          <p:nvPr/>
        </p:nvSpPr>
        <p:spPr>
          <a:xfrm>
            <a:off x="2130871" y="304800"/>
            <a:ext cx="5108129" cy="492443"/>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lvl="0" defTabSz="914400">
              <a:defRPr>
                <a:solidFill>
                  <a:srgbClr val="000000"/>
                </a:solidFill>
              </a:defRPr>
            </a:pPr>
            <a:r>
              <a:rPr lang="en-AU" sz="3200" dirty="0" smtClean="0">
                <a:solidFill>
                  <a:srgbClr val="FFFFFF"/>
                </a:solidFill>
                <a:latin typeface="Proxima Nova Regular"/>
                <a:ea typeface="Proxima Nova Regular"/>
                <a:cs typeface="Proxima Nova Regular"/>
                <a:sym typeface="Proxima Nova Regular"/>
              </a:rPr>
              <a:t>Actions</a:t>
            </a:r>
            <a:endParaRPr sz="3200" dirty="0">
              <a:solidFill>
                <a:srgbClr val="FFFFFF"/>
              </a:solidFill>
              <a:latin typeface="Proxima Nova Regular"/>
              <a:ea typeface="Proxima Nova Regular"/>
              <a:cs typeface="Proxima Nova Regular"/>
              <a:sym typeface="Proxima Nova Regular"/>
            </a:endParaRPr>
          </a:p>
        </p:txBody>
      </p:sp>
      <p:graphicFrame>
        <p:nvGraphicFramePr>
          <p:cNvPr id="3" name="Tableau 2"/>
          <p:cNvGraphicFramePr>
            <a:graphicFrameLocks noGrp="1"/>
          </p:cNvGraphicFramePr>
          <p:nvPr>
            <p:extLst>
              <p:ext uri="{D42A27DB-BD31-4B8C-83A1-F6EECF244321}">
                <p14:modId xmlns:p14="http://schemas.microsoft.com/office/powerpoint/2010/main" val="314691258"/>
              </p:ext>
            </p:extLst>
          </p:nvPr>
        </p:nvGraphicFramePr>
        <p:xfrm>
          <a:off x="323850" y="1981200"/>
          <a:ext cx="8667750" cy="4114799"/>
        </p:xfrm>
        <a:graphic>
          <a:graphicData uri="http://schemas.openxmlformats.org/drawingml/2006/table">
            <a:tbl>
              <a:tblPr/>
              <a:tblGrid>
                <a:gridCol w="848189"/>
                <a:gridCol w="4940448"/>
                <a:gridCol w="2879113"/>
              </a:tblGrid>
              <a:tr h="1870363">
                <a:tc>
                  <a:txBody>
                    <a:bodyPr/>
                    <a:lstStyle/>
                    <a:p>
                      <a:pPr algn="ctr">
                        <a:spcBef>
                          <a:spcPts val="200"/>
                        </a:spcBef>
                        <a:spcAft>
                          <a:spcPts val="200"/>
                        </a:spcAft>
                      </a:pPr>
                      <a:r>
                        <a:rPr lang="en-AU" sz="1600" b="1" dirty="0">
                          <a:solidFill>
                            <a:srgbClr val="DBE5F1"/>
                          </a:solidFill>
                          <a:effectLst/>
                          <a:latin typeface="Calibri"/>
                          <a:ea typeface="Times New Roman"/>
                          <a:cs typeface="Times New Roman"/>
                        </a:rPr>
                        <a:t>SIT 30-6</a:t>
                      </a:r>
                      <a:endParaRPr lang="fr-FR" sz="1400" b="1" dirty="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3366"/>
                    </a:solidFill>
                  </a:tcPr>
                </a:tc>
                <a:tc>
                  <a:txBody>
                    <a:bodyPr/>
                    <a:lstStyle/>
                    <a:p>
                      <a:pPr algn="l">
                        <a:spcBef>
                          <a:spcPts val="200"/>
                        </a:spcBef>
                        <a:spcAft>
                          <a:spcPts val="200"/>
                        </a:spcAft>
                        <a:tabLst>
                          <a:tab pos="1788160" algn="ctr"/>
                        </a:tabLst>
                      </a:pPr>
                      <a:r>
                        <a:rPr lang="en-AU" sz="1600" b="1" dirty="0">
                          <a:effectLst/>
                          <a:latin typeface="Calibri"/>
                          <a:ea typeface="Times New Roman"/>
                          <a:cs typeface="Times New Roman"/>
                        </a:rPr>
                        <a:t>CEOS agencies to work within their respective countries and consult with their GEO principal to identify Ministers </a:t>
                      </a:r>
                      <a:r>
                        <a:rPr lang="en-US" sz="1600" b="1" dirty="0">
                          <a:effectLst/>
                          <a:latin typeface="Calibri"/>
                          <a:ea typeface="Times New Roman"/>
                          <a:cs typeface="Times New Roman"/>
                        </a:rPr>
                        <a:t>who might receive the Information Note that the Mexican Government/GEO Secretariat will be sending in advance of formal invitations to the GEO Ministerial</a:t>
                      </a:r>
                      <a:r>
                        <a:rPr lang="en-AU" sz="1600" b="1" dirty="0">
                          <a:effectLst/>
                          <a:latin typeface="Calibri"/>
                          <a:ea typeface="Times New Roman"/>
                          <a:cs typeface="Times New Roman"/>
                        </a:rPr>
                        <a:t>	</a:t>
                      </a:r>
                      <a:endParaRPr lang="fr-FR" sz="1400" b="1" dirty="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en-AU" sz="1600" b="1" smtClean="0">
                          <a:effectLst/>
                          <a:latin typeface="Calibri"/>
                          <a:ea typeface="Times New Roman"/>
                          <a:cs typeface="Times New Roman"/>
                        </a:rPr>
                        <a:t>15 </a:t>
                      </a:r>
                      <a:r>
                        <a:rPr lang="en-AU" sz="1600" b="1" dirty="0">
                          <a:effectLst/>
                          <a:latin typeface="Calibri"/>
                          <a:ea typeface="Times New Roman"/>
                          <a:cs typeface="Times New Roman"/>
                        </a:rPr>
                        <a:t>April</a:t>
                      </a:r>
                      <a:endParaRPr lang="fr-FR" sz="1400" b="1" dirty="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22218">
                <a:tc>
                  <a:txBody>
                    <a:bodyPr/>
                    <a:lstStyle/>
                    <a:p>
                      <a:pPr algn="ctr">
                        <a:spcBef>
                          <a:spcPts val="200"/>
                        </a:spcBef>
                        <a:spcAft>
                          <a:spcPts val="200"/>
                        </a:spcAft>
                      </a:pPr>
                      <a:r>
                        <a:rPr lang="en-AU" sz="1600" b="1">
                          <a:solidFill>
                            <a:srgbClr val="DBE5F1"/>
                          </a:solidFill>
                          <a:effectLst/>
                          <a:latin typeface="Calibri"/>
                          <a:ea typeface="Times New Roman"/>
                          <a:cs typeface="Times New Roman"/>
                        </a:rPr>
                        <a:t>SIT 30-7</a:t>
                      </a:r>
                      <a:endParaRPr lang="fr-FR" sz="14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3366"/>
                    </a:solidFill>
                  </a:tcPr>
                </a:tc>
                <a:tc>
                  <a:txBody>
                    <a:bodyPr/>
                    <a:lstStyle/>
                    <a:p>
                      <a:pPr algn="l">
                        <a:spcBef>
                          <a:spcPts val="200"/>
                        </a:spcBef>
                        <a:spcAft>
                          <a:spcPts val="200"/>
                        </a:spcAft>
                      </a:pPr>
                      <a:r>
                        <a:rPr lang="en-AU" sz="1600" b="1">
                          <a:effectLst/>
                          <a:latin typeface="Calibri"/>
                          <a:ea typeface="Times New Roman"/>
                          <a:cs typeface="Times New Roman"/>
                        </a:rPr>
                        <a:t>SIT Chair to coordinate with CEO Team and CEOS SEC to conclude the refined CEOS submission to GEO on their draft Post-2015 Strategy, reflecting agreements reached at SIT-30</a:t>
                      </a:r>
                      <a:endParaRPr lang="fr-FR" sz="14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en-AU" sz="1600" b="1">
                          <a:effectLst/>
                          <a:latin typeface="Calibri"/>
                          <a:ea typeface="Times New Roman"/>
                          <a:cs typeface="Times New Roman"/>
                        </a:rPr>
                        <a:t>10 April</a:t>
                      </a:r>
                      <a:endParaRPr lang="fr-FR" sz="14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22218">
                <a:tc>
                  <a:txBody>
                    <a:bodyPr/>
                    <a:lstStyle/>
                    <a:p>
                      <a:pPr algn="ctr">
                        <a:spcBef>
                          <a:spcPts val="200"/>
                        </a:spcBef>
                        <a:spcAft>
                          <a:spcPts val="200"/>
                        </a:spcAft>
                      </a:pPr>
                      <a:r>
                        <a:rPr lang="en-AU" sz="1600" b="1">
                          <a:solidFill>
                            <a:srgbClr val="DBE5F1"/>
                          </a:solidFill>
                          <a:effectLst/>
                          <a:latin typeface="Calibri"/>
                          <a:ea typeface="Times New Roman"/>
                          <a:cs typeface="Times New Roman"/>
                        </a:rPr>
                        <a:t>SIT 30-8</a:t>
                      </a:r>
                      <a:endParaRPr lang="fr-FR" sz="14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3366"/>
                    </a:solidFill>
                  </a:tcPr>
                </a:tc>
                <a:tc>
                  <a:txBody>
                    <a:bodyPr/>
                    <a:lstStyle/>
                    <a:p>
                      <a:pPr algn="l">
                        <a:spcBef>
                          <a:spcPts val="200"/>
                        </a:spcBef>
                        <a:spcAft>
                          <a:spcPts val="200"/>
                        </a:spcAft>
                      </a:pPr>
                      <a:r>
                        <a:rPr lang="en-AU" sz="1600" b="1">
                          <a:effectLst/>
                          <a:latin typeface="Calibri"/>
                          <a:ea typeface="Times New Roman"/>
                          <a:cs typeface="Times New Roman"/>
                        </a:rPr>
                        <a:t>CEOS Principals to convey the agreed strategic messages, emphasising the desire for CEOS to be represented on ExCom, to (where relevant) national GEO ExCom members.</a:t>
                      </a:r>
                      <a:endParaRPr lang="fr-FR" sz="14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en-AU" sz="1600" b="1" dirty="0">
                          <a:effectLst/>
                          <a:latin typeface="Calibri"/>
                          <a:ea typeface="Times New Roman"/>
                          <a:cs typeface="Times New Roman"/>
                        </a:rPr>
                        <a:t>May 2015</a:t>
                      </a:r>
                      <a:endParaRPr lang="fr-FR" sz="1400" b="1" dirty="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50516024"/>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2569"/>
      </a:dk1>
      <a:lt1>
        <a:srgbClr val="696969"/>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9011</TotalTime>
  <Words>314</Words>
  <Application>Microsoft Office PowerPoint</Application>
  <PresentationFormat>Affichage à l'écran (4:3)</PresentationFormat>
  <Paragraphs>30</Paragraphs>
  <Slides>4</Slides>
  <Notes>0</Notes>
  <HiddenSlides>0</HiddenSlides>
  <MMClips>0</MMClips>
  <ScaleCrop>false</ScaleCrop>
  <HeadingPairs>
    <vt:vector size="4" baseType="variant">
      <vt:variant>
        <vt:lpstr>Thème</vt:lpstr>
      </vt:variant>
      <vt:variant>
        <vt:i4>1</vt:i4>
      </vt:variant>
      <vt:variant>
        <vt:lpstr>Titres des diapositives</vt:lpstr>
      </vt:variant>
      <vt:variant>
        <vt:i4>4</vt:i4>
      </vt:variant>
    </vt:vector>
  </HeadingPairs>
  <TitlesOfParts>
    <vt:vector size="5" baseType="lpstr">
      <vt:lpstr>Default</vt:lpstr>
      <vt:lpstr>CEOS Response to IPWG on Draft GEO Strategy 2016-2025</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Paulin Mireille</cp:lastModifiedBy>
  <cp:revision>34</cp:revision>
  <dcterms:modified xsi:type="dcterms:W3CDTF">2015-04-01T15:13:48Z</dcterms:modified>
</cp:coreProperties>
</file>