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69696"/>
    <a:srgbClr val="FFFFFF"/>
    <a:srgbClr val="00FF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2" autoAdjust="0"/>
    <p:restoredTop sz="94660"/>
  </p:normalViewPr>
  <p:slideViewPr>
    <p:cSldViewPr>
      <p:cViewPr>
        <p:scale>
          <a:sx n="75" d="100"/>
          <a:sy n="75" d="100"/>
        </p:scale>
        <p:origin x="-1014" y="-6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pPr lvl="0"/>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792480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4200" b="1" dirty="0" smtClean="0">
                <a:solidFill>
                  <a:srgbClr val="FFFFFF"/>
                </a:solidFill>
              </a:rPr>
              <a:t>CEOS </a:t>
            </a:r>
            <a:r>
              <a:rPr lang="en-AU" sz="4200" b="1" dirty="0" smtClean="0">
                <a:solidFill>
                  <a:srgbClr val="FFFFFF"/>
                </a:solidFill>
              </a:rPr>
              <a:t>Response to IPWG on Draft GEO Strategy 2016-2025</a:t>
            </a:r>
            <a:endParaRPr sz="4200" b="1" dirty="0">
              <a:solidFill>
                <a:srgbClr val="FFFFFF"/>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CEOS Executive Officer Team</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Agenda Item </a:t>
            </a:r>
            <a:r>
              <a:rPr lang="en-AU" dirty="0" smtClean="0">
                <a:solidFill>
                  <a:srgbClr val="FFFFFF"/>
                </a:solidFill>
                <a:latin typeface="Arial Bold"/>
                <a:ea typeface="Arial Bold"/>
                <a:cs typeface="Arial Bold"/>
                <a:sym typeface="Arial Bold"/>
              </a:rPr>
              <a:t>5</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CA" dirty="0" smtClean="0">
                <a:solidFill>
                  <a:srgbClr val="FFFFFF"/>
                </a:solidFill>
                <a:latin typeface="Arial Bold"/>
                <a:ea typeface="Arial Bold"/>
                <a:cs typeface="Arial Bold"/>
                <a:sym typeface="Arial Bold"/>
              </a:rPr>
              <a:t>GEO Coordination</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a:solidFill>
                  <a:srgbClr val="FFFFFF"/>
                </a:solidFill>
                <a:latin typeface="Arial Bold"/>
                <a:ea typeface="Arial Bold"/>
                <a:cs typeface="Arial Bold"/>
                <a:sym typeface="Arial Bold"/>
              </a:rPr>
              <a:t>CNES, </a:t>
            </a:r>
            <a:r>
              <a:rPr lang="en-AU" dirty="0" smtClean="0">
                <a:solidFill>
                  <a:srgbClr val="FFFFFF"/>
                </a:solidFill>
                <a:latin typeface="Arial Bold"/>
                <a:ea typeface="Arial Bold"/>
                <a:cs typeface="Arial Bold"/>
                <a:sym typeface="Arial Bold"/>
              </a:rPr>
              <a:t>Paris</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March to 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April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cstate="print">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
          <p:cNvSpPr/>
          <p:nvPr/>
        </p:nvSpPr>
        <p:spPr>
          <a:xfrm>
            <a:off x="2130871" y="304800"/>
            <a:ext cx="5108129" cy="4924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Key Messages</a:t>
            </a:r>
            <a:endParaRPr sz="3200" dirty="0">
              <a:solidFill>
                <a:srgbClr val="FFFFFF"/>
              </a:solidFill>
              <a:latin typeface="Proxima Nova Regular"/>
              <a:ea typeface="Proxima Nova Regular"/>
              <a:cs typeface="Proxima Nova Regular"/>
              <a:sym typeface="Proxima Nova Regular"/>
            </a:endParaRPr>
          </a:p>
        </p:txBody>
      </p:sp>
      <p:sp>
        <p:nvSpPr>
          <p:cNvPr id="39" name="TextBox 38"/>
          <p:cNvSpPr txBox="1"/>
          <p:nvPr/>
        </p:nvSpPr>
        <p:spPr>
          <a:xfrm>
            <a:off x="304799" y="1676400"/>
            <a:ext cx="8610601" cy="526297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AU" sz="2400" dirty="0" smtClean="0"/>
              <a:t>1 - CEOS </a:t>
            </a:r>
            <a:r>
              <a:rPr lang="en-AU" sz="2400" dirty="0" smtClean="0"/>
              <a:t>values its ability to contribute to GEO as we have done for so many years as the recognised “space arm” of the GEOSS.</a:t>
            </a:r>
            <a:endParaRPr lang="en-US" sz="2400" dirty="0" smtClean="0"/>
          </a:p>
          <a:p>
            <a:r>
              <a:rPr lang="en-AU" sz="2400" dirty="0" smtClean="0"/>
              <a:t> </a:t>
            </a:r>
            <a:endParaRPr lang="en-US" sz="2400" dirty="0" smtClean="0"/>
          </a:p>
          <a:p>
            <a:r>
              <a:rPr lang="en-AU" sz="2400" dirty="0" smtClean="0"/>
              <a:t>2 - GEO </a:t>
            </a:r>
            <a:r>
              <a:rPr lang="en-AU" sz="2400" dirty="0" smtClean="0"/>
              <a:t>is uniquely positioned to convene diverse bodies to agree on working together toward the same strategic direction. How GEO will develop, and harness, its power to convene and connect should be emphasized.   </a:t>
            </a:r>
            <a:endParaRPr lang="en-US" sz="2400" dirty="0" smtClean="0"/>
          </a:p>
          <a:p>
            <a:r>
              <a:rPr lang="en-AU" sz="2400" dirty="0" smtClean="0"/>
              <a:t> </a:t>
            </a:r>
            <a:endParaRPr lang="en-US" sz="2400" dirty="0" smtClean="0"/>
          </a:p>
          <a:p>
            <a:r>
              <a:rPr lang="en-AU" sz="2400" dirty="0" smtClean="0"/>
              <a:t>3 - The </a:t>
            </a:r>
            <a:r>
              <a:rPr lang="en-AU" sz="2400" dirty="0" smtClean="0"/>
              <a:t>role of GEO Secretariat in engaging with stakeholders such as donors, investment banks, UN Agencies and the private sector should be made explicit and a priority activity for the GEO Secretariat.</a:t>
            </a:r>
            <a:endParaRPr lang="en-US" sz="2400" dirty="0" smtClean="0"/>
          </a:p>
          <a:p>
            <a:r>
              <a:rPr lang="en-AU" sz="2400" dirty="0" smtClean="0"/>
              <a:t> </a:t>
            </a:r>
            <a:endParaRPr lang="en-US" sz="2400" dirty="0" smtClean="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3"/>
          <p:cNvSpPr/>
          <p:nvPr/>
        </p:nvSpPr>
        <p:spPr>
          <a:xfrm>
            <a:off x="2130871" y="304800"/>
            <a:ext cx="5108129" cy="492443"/>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3200" dirty="0" smtClean="0">
                <a:solidFill>
                  <a:srgbClr val="FFFFFF"/>
                </a:solidFill>
                <a:latin typeface="Proxima Nova Regular"/>
                <a:ea typeface="Proxima Nova Regular"/>
                <a:cs typeface="Proxima Nova Regular"/>
                <a:sym typeface="Proxima Nova Regular"/>
              </a:rPr>
              <a:t>Key Messages</a:t>
            </a:r>
            <a:endParaRPr sz="3200" dirty="0">
              <a:solidFill>
                <a:srgbClr val="FFFFFF"/>
              </a:solidFill>
              <a:latin typeface="Proxima Nova Regular"/>
              <a:ea typeface="Proxima Nova Regular"/>
              <a:cs typeface="Proxima Nova Regular"/>
              <a:sym typeface="Proxima Nova Regular"/>
            </a:endParaRPr>
          </a:p>
        </p:txBody>
      </p:sp>
      <p:sp>
        <p:nvSpPr>
          <p:cNvPr id="39" name="TextBox 38"/>
          <p:cNvSpPr txBox="1"/>
          <p:nvPr/>
        </p:nvSpPr>
        <p:spPr>
          <a:xfrm>
            <a:off x="304799" y="1676400"/>
            <a:ext cx="8610601" cy="4893645"/>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r>
              <a:rPr lang="en-AU" sz="2400" dirty="0" smtClean="0"/>
              <a:t>4 - Communities </a:t>
            </a:r>
            <a:r>
              <a:rPr lang="en-AU" sz="2400" dirty="0" smtClean="0"/>
              <a:t>of Practice should be aligned with the Societal Benefit Areas and deliver prioritised user requirements that feed into the observational domains that will define the delivery mechanisms.</a:t>
            </a:r>
            <a:endParaRPr lang="en-US" sz="2400" dirty="0" smtClean="0"/>
          </a:p>
          <a:p>
            <a:r>
              <a:rPr lang="en-AU" sz="2400" dirty="0" smtClean="0"/>
              <a:t> </a:t>
            </a:r>
            <a:endParaRPr lang="en-US" sz="2400" dirty="0" smtClean="0"/>
          </a:p>
          <a:p>
            <a:r>
              <a:rPr lang="en-AU" sz="2400" dirty="0" smtClean="0"/>
              <a:t>5 - GEO </a:t>
            </a:r>
            <a:r>
              <a:rPr lang="en-AU" sz="2400" dirty="0" smtClean="0"/>
              <a:t>should put a particular focus in the next ten-year period on the improved coordination of in-situ observations and of integration of observations from different platforms, such as space and in-situ. </a:t>
            </a:r>
            <a:endParaRPr lang="en-US" sz="2400" dirty="0" smtClean="0"/>
          </a:p>
          <a:p>
            <a:endParaRPr lang="en-AU" sz="2400" dirty="0" smtClean="0"/>
          </a:p>
          <a:p>
            <a:r>
              <a:rPr lang="en-AU" sz="2400" dirty="0" smtClean="0"/>
              <a:t>6 - A </a:t>
            </a:r>
            <a:r>
              <a:rPr lang="en-AU" sz="2400" dirty="0" smtClean="0"/>
              <a:t>performance monitoring and evaluation system with clear 10-year goals for SBAs should be an integral part of the governance.</a:t>
            </a:r>
            <a:endParaRPr kumimoji="0" lang="en-US" sz="2400" b="0" i="0" u="none" strike="noStrike" cap="none" spc="0" normalizeH="0" baseline="0" dirty="0">
              <a:ln>
                <a:noFill/>
              </a:ln>
              <a:solidFill>
                <a:srgbClr val="002569"/>
              </a:solidFill>
              <a:effectLst/>
              <a:uFillTx/>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8868</TotalTime>
  <Words>96</Words>
  <Application>Microsoft Office PowerPoint</Application>
  <PresentationFormat>On-screen Show (4:3)</PresentationFormat>
  <Paragraphs>20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vt:lpstr>
      <vt:lpstr>CEOS Response to IPWG on Draft GEO Strategy 2016-2025</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mjbourassa</cp:lastModifiedBy>
  <cp:revision>18</cp:revision>
  <dcterms:modified xsi:type="dcterms:W3CDTF">2015-03-30T12:51:13Z</dcterms:modified>
</cp:coreProperties>
</file>