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6" r:id="rId8"/>
    <p:sldId id="263" r:id="rId9"/>
    <p:sldId id="265" r:id="rId10"/>
    <p:sldId id="264" r:id="rId11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4" autoAdjust="0"/>
  </p:normalViewPr>
  <p:slideViewPr>
    <p:cSldViewPr>
      <p:cViewPr varScale="1">
        <p:scale>
          <a:sx n="101" d="100"/>
          <a:sy n="101" d="100"/>
        </p:scale>
        <p:origin x="-112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A6F7-16CE-8842-8E49-F6A866AB45D2}" type="datetimeFigureOut">
              <a:rPr lang="en-US" smtClean="0"/>
              <a:t>30/03/15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E12DE-20EB-5A4D-8498-E0AC1D34DF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215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798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 dirty="0"/>
          </a:p>
        </p:txBody>
      </p:sp>
      <p:sp>
        <p:nvSpPr>
          <p:cNvPr id="3" name="Shape 3"/>
          <p:cNvSpPr/>
          <p:nvPr userDrawn="1"/>
        </p:nvSpPr>
        <p:spPr>
          <a:xfrm>
            <a:off x="2130871" y="190714"/>
            <a:ext cx="29745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SIT-30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Headquarters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Paris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France</a:t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March – 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April 2015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 dirty="0"/>
          </a:p>
        </p:txBody>
      </p:sp>
      <p:sp>
        <p:nvSpPr>
          <p:cNvPr id="3" name="Shape 3"/>
          <p:cNvSpPr/>
          <p:nvPr userDrawn="1"/>
        </p:nvSpPr>
        <p:spPr>
          <a:xfrm>
            <a:off x="2130871" y="190714"/>
            <a:ext cx="29745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SIT-30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Headquarters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Paris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France</a:t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March – 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April 2015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09600" y="22098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</a:rPr>
              <a:t>COP-21 </a:t>
            </a: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WGClimate and SIT Team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-30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4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Action / Work Plan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Reference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– N/A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30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SI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 Meeting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CNES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Headquarters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Paris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France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31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March – 1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April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1371600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10</a:t>
            </a:fld>
            <a:endParaRPr lang="en-US" dirty="0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Way forward on Strategic </a:t>
            </a:r>
            <a:r>
              <a:rPr lang="en-US" sz="2000" dirty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Messages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cs typeface="Arial"/>
                <a:sym typeface="Arial"/>
              </a:rPr>
              <a:t>SIT Team</a:t>
            </a:r>
            <a:r>
              <a:rPr lang="en-US" sz="2000" dirty="0" smtClean="0">
                <a:solidFill>
                  <a:schemeClr val="tx1"/>
                </a:solidFill>
              </a:rPr>
              <a:t> proposes to develop </a:t>
            </a:r>
            <a:r>
              <a:rPr lang="en-US" sz="2000" dirty="0">
                <a:solidFill>
                  <a:schemeClr val="tx1"/>
                </a:solidFill>
              </a:rPr>
              <a:t>a text </a:t>
            </a:r>
            <a:r>
              <a:rPr lang="en-US" sz="2000" dirty="0" smtClean="0">
                <a:solidFill>
                  <a:schemeClr val="tx1"/>
                </a:solidFill>
              </a:rPr>
              <a:t>with input from appropriate space agency fora (CEOS</a:t>
            </a:r>
            <a:r>
              <a:rPr lang="en-US" sz="2000" dirty="0">
                <a:solidFill>
                  <a:schemeClr val="tx1"/>
                </a:solidFill>
              </a:rPr>
              <a:t>, IAA etc</a:t>
            </a:r>
            <a:r>
              <a:rPr lang="en-US" sz="2000" dirty="0" smtClean="0">
                <a:solidFill>
                  <a:schemeClr val="tx1"/>
                </a:solidFill>
              </a:rPr>
              <a:t>.) 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Should CEOS consider a formal action?</a:t>
            </a:r>
            <a:endParaRPr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5969576"/>
      </p:ext>
    </p:extLst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2</a:t>
            </a:fld>
            <a:endParaRPr lang="en-US" dirty="0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2862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CEOS Coordination in preparation </a:t>
            </a:r>
            <a:r>
              <a:rPr lang="en-US" sz="2000" dirty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for COP-21  - N. Bériot from the Ministry of Ecology and Sustainable Development will participate and present on how </a:t>
            </a:r>
            <a:r>
              <a:rPr lang="en-US" sz="2000" dirty="0" smtClean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COP-21 </a:t>
            </a:r>
            <a:r>
              <a:rPr lang="en-US" sz="2000" dirty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will be </a:t>
            </a:r>
            <a:r>
              <a:rPr lang="en-US" sz="2000" dirty="0" smtClean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organized</a:t>
            </a:r>
            <a:endParaRPr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Background – UNFCCC and importance of COP-21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Opportunities for CEOS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Audit of CEOS materials for promotion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Presentation of </a:t>
            </a:r>
            <a:r>
              <a:rPr lang="en-US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elected materials for promotion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Strategic Messages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Actions moving forward</a:t>
            </a:r>
            <a:endParaRPr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3</a:t>
            </a:fld>
            <a:endParaRPr lang="en-US" dirty="0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5324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sz="2000" dirty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Background – UNFCCC and importance of COP-21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 United Nations Framework Convention on Climate Change (UNFCCC) is an international environmental treaty to "stabilize greenhouse gas concentrations in the atmosphere at a level that would prevent dangerous anthropogenic interference with the climate </a:t>
            </a: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system“; defined to be total warming of under </a:t>
            </a: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2 ºC</a:t>
            </a:r>
            <a:endParaRPr lang="en-US" sz="2000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Conferences of the Parties (COPs) are annual meetings to assess progress and consider legally binding agreements of greenhouse gas emissions, currently the Kyoto Protocol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Importance of COP-21 </a:t>
            </a:r>
            <a:r>
              <a:rPr lang="en-US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-  </a:t>
            </a: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 objective of COP-</a:t>
            </a: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21 is </a:t>
            </a:r>
            <a:r>
              <a:rPr lang="en-US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to achieve a legally binding and universal agreement on </a:t>
            </a: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climate (greenhouse gas emissions), commonly referred to as the Post-Kyoto Protocol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Thus, COP-21 serves as a focal point for climate change, mitigation and adaptation, and sustainability – the largest in 20 years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Formal CEOS-CGMS interaction with COP is reporting to the Subsidiary Body on Scientific and Technological Advice – Research and Systematic Observations (SBSTA-RSO)</a:t>
            </a:r>
            <a:endParaRPr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395077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4</a:t>
            </a:fld>
            <a:endParaRPr lang="en-US" dirty="0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4093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Opportunities </a:t>
            </a:r>
            <a:r>
              <a:rPr lang="en-US" sz="2000" dirty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for CEOS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Events leading up to COP-21.</a:t>
            </a:r>
            <a:endParaRPr lang="en-US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38200" lvl="1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>
                <a:solidFill>
                  <a:schemeClr val="tx1"/>
                </a:solidFill>
              </a:rPr>
              <a:t>CEOS Roundtable at Le </a:t>
            </a:r>
            <a:r>
              <a:rPr lang="en-US" sz="2000" dirty="0" smtClean="0">
                <a:solidFill>
                  <a:schemeClr val="tx1"/>
                </a:solidFill>
              </a:rPr>
              <a:t>Bourget (aka Paris Air Show 15-21 June)</a:t>
            </a:r>
            <a:endParaRPr lang="en-US"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38200" lvl="1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Joint presentation at ‘</a:t>
            </a:r>
            <a:r>
              <a:rPr lang="en-US" sz="2000" dirty="0" smtClean="0">
                <a:solidFill>
                  <a:schemeClr val="tx1"/>
                </a:solidFill>
              </a:rPr>
              <a:t>Our </a:t>
            </a:r>
            <a:r>
              <a:rPr lang="en-US" sz="2000" dirty="0">
                <a:solidFill>
                  <a:schemeClr val="tx1"/>
                </a:solidFill>
              </a:rPr>
              <a:t>common future under Climate </a:t>
            </a:r>
            <a:r>
              <a:rPr lang="en-US" sz="2000" dirty="0" smtClean="0">
                <a:solidFill>
                  <a:schemeClr val="tx1"/>
                </a:solidFill>
              </a:rPr>
              <a:t>change’ conference 7-10 July in Paris</a:t>
            </a:r>
            <a:endParaRPr lang="en-US" sz="2000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Formal input to COP-21.</a:t>
            </a:r>
            <a:endParaRPr lang="en-US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38200" lvl="1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CEOS-CGMS WGClimate invited to report to SBSTA-43 on progress of space observing system contributions to meeting protocol</a:t>
            </a:r>
          </a:p>
          <a:p>
            <a:pPr marL="838200" lvl="1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Similar to prior input – 20 page </a:t>
            </a: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report </a:t>
            </a: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due by early October</a:t>
            </a:r>
          </a:p>
          <a:p>
            <a:pPr marL="838200" lvl="1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Propose content on ECV inventory cycle and Climate Monitoring Architecture Case Studies on Decision Support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Opportunities at side events at COP-21.</a:t>
            </a:r>
            <a:endParaRPr lang="en-US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38200" lvl="1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Promotional materials  - items for consideration in next slide</a:t>
            </a:r>
            <a:endParaRPr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715581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5</a:t>
            </a:fld>
            <a:endParaRPr lang="en-US" dirty="0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34778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Audit </a:t>
            </a:r>
            <a:r>
              <a:rPr lang="en-US" sz="2000" dirty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of CEOS materials for promotion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Re-use of existing material.</a:t>
            </a:r>
            <a:endParaRPr lang="en-US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38200" lvl="1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Architecture for Climate Monitoring from Space</a:t>
            </a:r>
          </a:p>
          <a:p>
            <a:pPr marL="838200" lvl="1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Strategy for Carbon Observations from Space</a:t>
            </a:r>
          </a:p>
          <a:p>
            <a:pPr marL="838200" lvl="1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Climate Brochure and Video produced for Climate Symposium</a:t>
            </a:r>
          </a:p>
          <a:p>
            <a:pPr marL="838200" lvl="1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EO Handbook – Climate Update</a:t>
            </a:r>
          </a:p>
          <a:p>
            <a:pPr marL="838200" lvl="1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Architecture for Climate Monitoring from Space – Case Studies</a:t>
            </a:r>
          </a:p>
          <a:p>
            <a:pPr marL="838200" lvl="1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NASA Hyperwall – Content from Climate Symposium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Creation of new material.</a:t>
            </a:r>
            <a:endParaRPr lang="en-US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38200" lvl="1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CEOS promotional bookmark</a:t>
            </a:r>
          </a:p>
          <a:p>
            <a:pPr marL="838200" lvl="1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CEOS – contributions from WG/VCs (see next page)</a:t>
            </a:r>
            <a:endParaRPr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353015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6</a:t>
            </a:fld>
            <a:endParaRPr lang="en-US" dirty="0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Audit </a:t>
            </a:r>
            <a:r>
              <a:rPr lang="en-US" sz="2000" dirty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of CEOS materials for promotion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</a:rPr>
              <a:t>Virtual Constellation </a:t>
            </a:r>
            <a:r>
              <a:rPr lang="en-US" sz="2000" dirty="0">
                <a:solidFill>
                  <a:schemeClr val="tx1"/>
                </a:solidFill>
              </a:rPr>
              <a:t>and </a:t>
            </a:r>
            <a:r>
              <a:rPr lang="en-US" sz="2000" dirty="0" smtClean="0">
                <a:solidFill>
                  <a:schemeClr val="tx1"/>
                </a:solidFill>
              </a:rPr>
              <a:t>Working Group </a:t>
            </a:r>
            <a:r>
              <a:rPr lang="en-US" sz="2000" dirty="0">
                <a:solidFill>
                  <a:schemeClr val="tx1"/>
                </a:solidFill>
              </a:rPr>
              <a:t>potential inputs for </a:t>
            </a:r>
            <a:r>
              <a:rPr lang="en-US" sz="2000" dirty="0" smtClean="0">
                <a:solidFill>
                  <a:schemeClr val="tx1"/>
                </a:solidFill>
              </a:rPr>
              <a:t>COP-21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Need to develop 1-2 into an impactful story…if we use…</a:t>
            </a:r>
          </a:p>
        </p:txBody>
      </p:sp>
      <p:graphicFrame>
        <p:nvGraphicFramePr>
          <p:cNvPr id="4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4880681"/>
              </p:ext>
            </p:extLst>
          </p:nvPr>
        </p:nvGraphicFramePr>
        <p:xfrm>
          <a:off x="533400" y="2584450"/>
          <a:ext cx="8001000" cy="396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  <a:gridCol w="62484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/>
                        <a:t>[OCR-VC] 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/>
                        <a:t>[Pending IOCCG meeting in early March]</a:t>
                      </a:r>
                      <a:endParaRPr lang="en-US" sz="20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/>
                        <a:t>ACC-VC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/>
                        <a:t>Highlight the future GHG Constellation</a:t>
                      </a:r>
                      <a:endParaRPr lang="en-US" sz="20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/>
                        <a:t>OST-VC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 dirty="0" smtClean="0"/>
                        <a:t>Highlight sea level efforts</a:t>
                      </a:r>
                      <a:endParaRPr lang="en-US" sz="20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/>
                        <a:t>OSVW-VC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/>
                        <a:t>Long time series of SWV,</a:t>
                      </a:r>
                      <a:r>
                        <a:rPr lang="en-US" sz="2000" baseline="0" noProof="0" dirty="0" smtClean="0"/>
                        <a:t> extreme events</a:t>
                      </a:r>
                      <a:endParaRPr lang="en-US" sz="20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/>
                        <a:t>P-VC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Data</a:t>
                      </a:r>
                      <a:r>
                        <a:rPr lang="en-US" sz="20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20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from TRMM, Megha-Tropiques and GPM</a:t>
                      </a:r>
                      <a:endParaRPr lang="en-US" sz="54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/>
                        <a:t>SST-VC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/>
                        <a:t>Long time series of SST</a:t>
                      </a:r>
                      <a:endParaRPr lang="en-US" sz="20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/>
                        <a:t>WGISS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Integration of space and non-space data for climate</a:t>
                      </a:r>
                      <a:endParaRPr lang="en-US" sz="48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/>
                        <a:t>WGDisasters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/>
                        <a:t>Hydrometeorological</a:t>
                      </a:r>
                      <a:r>
                        <a:rPr lang="en-US" sz="2000" baseline="0" noProof="0" dirty="0" smtClean="0"/>
                        <a:t> hazards</a:t>
                      </a:r>
                      <a:endParaRPr lang="en-US" sz="20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/>
                        <a:t>WGCV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/>
                        <a:t>Validation</a:t>
                      </a:r>
                      <a:r>
                        <a:rPr lang="en-US" sz="2000" baseline="0" noProof="0" dirty="0" smtClean="0"/>
                        <a:t> of e.g. terrestrial products</a:t>
                      </a:r>
                      <a:endParaRPr lang="en-US" sz="20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/>
                        <a:t>WGCapD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/>
                        <a:t>Training support, webinars, SRTM</a:t>
                      </a:r>
                      <a:endParaRPr lang="en-US" sz="20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53486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7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377950"/>
            <a:ext cx="9053990" cy="525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81666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8</a:t>
            </a:fld>
            <a:endParaRPr lang="en-US" dirty="0"/>
          </a:p>
        </p:txBody>
      </p:sp>
      <p:sp>
        <p:nvSpPr>
          <p:cNvPr id="15" name="Shape 15"/>
          <p:cNvSpPr/>
          <p:nvPr/>
        </p:nvSpPr>
        <p:spPr>
          <a:xfrm>
            <a:off x="152400" y="1246566"/>
            <a:ext cx="8710650" cy="5940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Strategic Messages for discussion</a:t>
            </a:r>
            <a:endParaRPr lang="en-US" sz="2000" dirty="0">
              <a:solidFill>
                <a:schemeClr val="tx1"/>
              </a:solidFill>
              <a:latin typeface="Arial Bold"/>
              <a:ea typeface="Arial"/>
              <a:cs typeface="Arial Bold"/>
              <a:sym typeface="Arial Bold"/>
            </a:endParaRPr>
          </a:p>
          <a:p>
            <a:pPr lvl="0">
              <a:buSzPct val="100000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fr-FR" sz="2000" dirty="0" smtClean="0">
                <a:solidFill>
                  <a:schemeClr val="tx1"/>
                </a:solidFill>
              </a:rPr>
              <a:t>Satellite </a:t>
            </a:r>
            <a:r>
              <a:rPr lang="fr-FR" sz="2000" dirty="0">
                <a:solidFill>
                  <a:schemeClr val="tx1"/>
                </a:solidFill>
              </a:rPr>
              <a:t>observations provide vital support </a:t>
            </a:r>
            <a:endParaRPr lang="fr-FR" sz="2000" dirty="0" smtClean="0">
              <a:solidFill>
                <a:schemeClr val="tx1"/>
              </a:solidFill>
            </a:endParaRPr>
          </a:p>
          <a:p>
            <a:pPr lvl="0">
              <a:buSzPct val="100000"/>
              <a:defRPr>
                <a:solidFill>
                  <a:srgbClr val="000000"/>
                </a:solidFill>
              </a:defRPr>
            </a:pP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smtClean="0">
                <a:solidFill>
                  <a:schemeClr val="tx1"/>
                </a:solidFill>
              </a:rPr>
              <a:t>    </a:t>
            </a:r>
            <a:r>
              <a:rPr lang="fr-FR" sz="2000" dirty="0" smtClean="0">
                <a:solidFill>
                  <a:schemeClr val="tx1"/>
                </a:solidFill>
              </a:rPr>
              <a:t>for </a:t>
            </a:r>
            <a:r>
              <a:rPr lang="fr-FR" sz="2000" dirty="0">
                <a:solidFill>
                  <a:schemeClr val="tx1"/>
                </a:solidFill>
              </a:rPr>
              <a:t>future action </a:t>
            </a:r>
            <a:r>
              <a:rPr lang="fr-FR" sz="2000" dirty="0" smtClean="0">
                <a:solidFill>
                  <a:schemeClr val="tx1"/>
                </a:solidFill>
              </a:rPr>
              <a:t>on climate </a:t>
            </a:r>
            <a:r>
              <a:rPr lang="fr-FR" sz="2000" dirty="0">
                <a:solidFill>
                  <a:schemeClr val="tx1"/>
                </a:solidFill>
              </a:rPr>
              <a:t>mitigation and adaptation</a:t>
            </a:r>
            <a:r>
              <a:rPr lang="fr-FR" sz="2000" dirty="0" smtClean="0">
                <a:solidFill>
                  <a:schemeClr val="tx1"/>
                </a:solidFill>
              </a:rPr>
              <a:t>; (All pillars)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fr-FR" sz="2000" dirty="0" smtClean="0">
              <a:solidFill>
                <a:schemeClr val="tx1"/>
              </a:solidFill>
            </a:endParaRP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fr-FR" sz="2000" dirty="0" smtClean="0">
                <a:solidFill>
                  <a:schemeClr val="tx1"/>
                </a:solidFill>
              </a:rPr>
              <a:t>Systematic </a:t>
            </a:r>
            <a:r>
              <a:rPr lang="fr-FR" sz="2000" dirty="0">
                <a:solidFill>
                  <a:schemeClr val="tx1"/>
                </a:solidFill>
              </a:rPr>
              <a:t>satellite observations are an indispensable tool for</a:t>
            </a:r>
            <a:br>
              <a:rPr lang="fr-FR" sz="2000" dirty="0">
                <a:solidFill>
                  <a:schemeClr val="tx1"/>
                </a:solidFill>
              </a:rPr>
            </a:br>
            <a:r>
              <a:rPr lang="fr-FR" sz="2000" dirty="0">
                <a:solidFill>
                  <a:schemeClr val="tx1"/>
                </a:solidFill>
              </a:rPr>
              <a:t>measuring, reporting and verification (MRV) in the framework of REDD+,</a:t>
            </a:r>
            <a:br>
              <a:rPr lang="fr-FR" sz="2000" dirty="0">
                <a:solidFill>
                  <a:schemeClr val="tx1"/>
                </a:solidFill>
              </a:rPr>
            </a:br>
            <a:r>
              <a:rPr lang="fr-FR" sz="2000" dirty="0">
                <a:solidFill>
                  <a:schemeClr val="tx1"/>
                </a:solidFill>
              </a:rPr>
              <a:t>Reducing Emissions by avoiding Deforestation and forest Degradation in</a:t>
            </a:r>
            <a:br>
              <a:rPr lang="fr-FR" sz="2000" dirty="0">
                <a:solidFill>
                  <a:schemeClr val="tx1"/>
                </a:solidFill>
              </a:rPr>
            </a:br>
            <a:r>
              <a:rPr lang="fr-FR" sz="2000" dirty="0">
                <a:solidFill>
                  <a:schemeClr val="tx1"/>
                </a:solidFill>
              </a:rPr>
              <a:t>developing </a:t>
            </a:r>
            <a:r>
              <a:rPr lang="fr-FR" sz="2000" dirty="0" smtClean="0">
                <a:solidFill>
                  <a:schemeClr val="tx1"/>
                </a:solidFill>
              </a:rPr>
              <a:t>countries; (Pillar 4)</a:t>
            </a:r>
            <a:endParaRPr lang="fr-FR" sz="2000" dirty="0">
              <a:solidFill>
                <a:schemeClr val="tx1"/>
              </a:solidFill>
            </a:endParaRP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fr-FR" sz="2000" dirty="0" smtClean="0">
              <a:solidFill>
                <a:schemeClr val="tx1"/>
              </a:solidFill>
            </a:endParaRP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fr-FR" sz="2000" dirty="0" smtClean="0">
                <a:solidFill>
                  <a:schemeClr val="tx1"/>
                </a:solidFill>
              </a:rPr>
              <a:t>Space </a:t>
            </a:r>
            <a:r>
              <a:rPr lang="fr-FR" sz="2000" dirty="0">
                <a:solidFill>
                  <a:schemeClr val="tx1"/>
                </a:solidFill>
              </a:rPr>
              <a:t>Agencies worldwide are working together through CEOS and CGMS to enhance and sustain their major contribution to the Global Climate Observing System, to support the work of UNFCCC parties</a:t>
            </a:r>
            <a:r>
              <a:rPr lang="fr-FR" sz="2000" dirty="0" smtClean="0">
                <a:solidFill>
                  <a:schemeClr val="tx1"/>
                </a:solidFill>
              </a:rPr>
              <a:t>; (All pillars)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fr-FR" sz="2000" dirty="0" smtClean="0">
              <a:solidFill>
                <a:schemeClr val="tx1"/>
              </a:solidFill>
            </a:endParaRP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fr-FR" sz="2000" dirty="0" smtClean="0">
                <a:solidFill>
                  <a:schemeClr val="tx1"/>
                </a:solidFill>
              </a:rPr>
              <a:t>Satellite </a:t>
            </a:r>
            <a:r>
              <a:rPr lang="fr-FR" sz="2000" dirty="0">
                <a:solidFill>
                  <a:schemeClr val="tx1"/>
                </a:solidFill>
              </a:rPr>
              <a:t>Observations have enabled major advancements to Climate</a:t>
            </a:r>
            <a:br>
              <a:rPr lang="fr-FR" sz="2000" dirty="0">
                <a:solidFill>
                  <a:schemeClr val="tx1"/>
                </a:solidFill>
              </a:rPr>
            </a:br>
            <a:r>
              <a:rPr lang="fr-FR" sz="2000" dirty="0">
                <a:solidFill>
                  <a:schemeClr val="tx1"/>
                </a:solidFill>
              </a:rPr>
              <a:t>Science and Models and are a key component of the IPCC assessments</a:t>
            </a:r>
            <a:r>
              <a:rPr lang="fr-FR" sz="2000" dirty="0" smtClean="0">
                <a:solidFill>
                  <a:schemeClr val="tx1"/>
                </a:solidFill>
              </a:rPr>
              <a:t>; (Pillar 1)</a:t>
            </a:r>
          </a:p>
          <a:p>
            <a:pPr lvl="0">
              <a:buSzPct val="100000"/>
              <a:defRPr>
                <a:solidFill>
                  <a:srgbClr val="000000"/>
                </a:solidFill>
              </a:defRPr>
            </a:pPr>
            <a:endParaRPr sz="200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164435"/>
            <a:ext cx="3709512" cy="1045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2446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9</a:t>
            </a:fld>
            <a:endParaRPr lang="en-US" dirty="0"/>
          </a:p>
        </p:txBody>
      </p:sp>
      <p:sp>
        <p:nvSpPr>
          <p:cNvPr id="15" name="Shape 15"/>
          <p:cNvSpPr/>
          <p:nvPr/>
        </p:nvSpPr>
        <p:spPr>
          <a:xfrm>
            <a:off x="208166" y="1143000"/>
            <a:ext cx="8935834" cy="5940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GB" sz="2000" smtClean="0">
                <a:solidFill>
                  <a:schemeClr val="tx1"/>
                </a:solidFill>
                <a:latin typeface="Arial Bold"/>
                <a:ea typeface="Arial"/>
                <a:cs typeface="Arial Bold"/>
                <a:sym typeface="Arial Bold"/>
              </a:rPr>
              <a:t>Strategic Messages for discussion</a:t>
            </a:r>
            <a:endParaRPr lang="en-GB" sz="2000" smtClean="0">
              <a:solidFill>
                <a:schemeClr val="tx1"/>
              </a:solidFill>
            </a:endParaRP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GB" sz="2000" smtClean="0">
                <a:solidFill>
                  <a:schemeClr val="tx1"/>
                </a:solidFill>
              </a:rPr>
              <a:t>Satellite observations are increasingly</a:t>
            </a:r>
          </a:p>
          <a:p>
            <a:pPr lvl="0">
              <a:buSzPct val="100000"/>
              <a:defRPr>
                <a:solidFill>
                  <a:srgbClr val="000000"/>
                </a:solidFill>
              </a:defRPr>
            </a:pPr>
            <a:r>
              <a:rPr lang="en-GB" sz="2000" smtClean="0">
                <a:solidFill>
                  <a:schemeClr val="tx1"/>
                </a:solidFill>
              </a:rPr>
              <a:t>    </a:t>
            </a:r>
            <a:r>
              <a:rPr lang="en-GB" sz="2000" smtClean="0">
                <a:solidFill>
                  <a:schemeClr val="tx1"/>
                </a:solidFill>
              </a:rPr>
              <a:t> seen as key elements in</a:t>
            </a:r>
            <a:br>
              <a:rPr lang="en-GB" sz="2000" smtClean="0">
                <a:solidFill>
                  <a:schemeClr val="tx1"/>
                </a:solidFill>
              </a:rPr>
            </a:br>
            <a:r>
              <a:rPr lang="en-GB" sz="2000" smtClean="0">
                <a:solidFill>
                  <a:schemeClr val="tx1"/>
                </a:solidFill>
              </a:rPr>
              <a:t>     </a:t>
            </a:r>
            <a:r>
              <a:rPr lang="en-GB" sz="2000" smtClean="0">
                <a:solidFill>
                  <a:schemeClr val="tx1"/>
                </a:solidFill>
              </a:rPr>
              <a:t>mitigation – through monitoring of REDD+ and other land use change –</a:t>
            </a:r>
          </a:p>
          <a:p>
            <a:pPr lvl="0">
              <a:buSzPct val="100000"/>
              <a:defRPr>
                <a:solidFill>
                  <a:srgbClr val="000000"/>
                </a:solidFill>
              </a:defRPr>
            </a:pPr>
            <a:r>
              <a:rPr lang="en-GB" sz="2000" smtClean="0">
                <a:solidFill>
                  <a:schemeClr val="tx1"/>
                </a:solidFill>
              </a:rPr>
              <a:t>     </a:t>
            </a:r>
            <a:r>
              <a:rPr lang="en-GB" sz="2000" smtClean="0">
                <a:solidFill>
                  <a:schemeClr val="tx1"/>
                </a:solidFill>
              </a:rPr>
              <a:t>and in adaptation, in particular in disaster risk reduction. (Pillar 4)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GB" sz="2000" smtClean="0">
              <a:solidFill>
                <a:schemeClr val="tx1"/>
              </a:solidFill>
            </a:endParaRP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GB" sz="2000" smtClean="0">
                <a:solidFill>
                  <a:schemeClr val="tx1"/>
                </a:solidFill>
              </a:rPr>
              <a:t>Research satellites are providing new insights into climate change</a:t>
            </a:r>
            <a:br>
              <a:rPr lang="en-GB" sz="2000" smtClean="0">
                <a:solidFill>
                  <a:schemeClr val="tx1"/>
                </a:solidFill>
              </a:rPr>
            </a:br>
            <a:r>
              <a:rPr lang="en-GB" sz="2000" smtClean="0">
                <a:solidFill>
                  <a:schemeClr val="tx1"/>
                </a:solidFill>
              </a:rPr>
              <a:t>process and helping improve climate models; (Pillar 1)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GB" sz="2000" smtClean="0">
              <a:solidFill>
                <a:schemeClr val="tx1"/>
              </a:solidFill>
            </a:endParaRP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GB" sz="2000" smtClean="0">
                <a:solidFill>
                  <a:schemeClr val="tx1"/>
                </a:solidFill>
              </a:rPr>
              <a:t>Use of a Free and Open data policy will ensure that developed and developing countries have equal access to the latest information; (GEO?)</a:t>
            </a:r>
            <a:br>
              <a:rPr lang="en-GB" sz="2000" smtClean="0">
                <a:solidFill>
                  <a:schemeClr val="tx1"/>
                </a:solidFill>
              </a:rPr>
            </a:br>
            <a:endParaRPr lang="en-GB" sz="2000" smtClean="0">
              <a:solidFill>
                <a:schemeClr val="tx1"/>
              </a:solidFill>
            </a:endParaRP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GB" sz="2000" smtClean="0">
                <a:solidFill>
                  <a:schemeClr val="tx1"/>
                </a:solidFill>
              </a:rPr>
              <a:t>A set of Essential Climate Variables (global multi-year data sets)</a:t>
            </a:r>
            <a:br>
              <a:rPr lang="en-GB" sz="2000" smtClean="0">
                <a:solidFill>
                  <a:schemeClr val="tx1"/>
                </a:solidFill>
              </a:rPr>
            </a:br>
            <a:r>
              <a:rPr lang="en-GB" sz="2000" smtClean="0">
                <a:solidFill>
                  <a:schemeClr val="tx1"/>
                </a:solidFill>
              </a:rPr>
              <a:t>based on the definition of the Global Climate Observing System has</a:t>
            </a:r>
            <a:br>
              <a:rPr lang="en-GB" sz="2000" smtClean="0">
                <a:solidFill>
                  <a:schemeClr val="tx1"/>
                </a:solidFill>
              </a:rPr>
            </a:br>
            <a:r>
              <a:rPr lang="en-GB" sz="2000" smtClean="0">
                <a:solidFill>
                  <a:schemeClr val="tx1"/>
                </a:solidFill>
              </a:rPr>
              <a:t>been developed; (Pillar 3)</a:t>
            </a:r>
            <a:br>
              <a:rPr lang="en-GB" sz="2000" smtClean="0">
                <a:solidFill>
                  <a:schemeClr val="tx1"/>
                </a:solidFill>
              </a:rPr>
            </a:br>
            <a:endParaRPr lang="en-GB" sz="2000" smtClean="0">
              <a:solidFill>
                <a:schemeClr val="tx1"/>
              </a:solidFill>
            </a:endParaRP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GB" sz="2000" smtClean="0">
                <a:solidFill>
                  <a:schemeClr val="tx1"/>
                </a:solidFill>
              </a:rPr>
              <a:t>Climate Services incorporating satellite observations and models are</a:t>
            </a:r>
            <a:br>
              <a:rPr lang="en-GB" sz="2000" smtClean="0">
                <a:solidFill>
                  <a:schemeClr val="tx1"/>
                </a:solidFill>
              </a:rPr>
            </a:br>
            <a:r>
              <a:rPr lang="en-GB" sz="2000" smtClean="0">
                <a:solidFill>
                  <a:schemeClr val="tx1"/>
                </a:solidFill>
              </a:rPr>
              <a:t>being developed to support regional and local climate adaptation. (Pillar 4)</a:t>
            </a:r>
            <a:r>
              <a:rPr lang="en-GB" sz="2000" smtClean="0"/>
              <a:t/>
            </a:r>
            <a:br>
              <a:rPr lang="en-GB" sz="2000" smtClean="0"/>
            </a:br>
            <a:endParaRPr lang="en-GB" sz="200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066800"/>
            <a:ext cx="3833730" cy="108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393003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9052</TotalTime>
  <Words>681</Words>
  <Application>Microsoft Macintosh PowerPoint</Application>
  <PresentationFormat>On-screen Show (4:3)</PresentationFormat>
  <Paragraphs>97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</vt:lpstr>
      <vt:lpstr>COP-21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Pascal Lecomte</cp:lastModifiedBy>
  <cp:revision>32</cp:revision>
  <dcterms:modified xsi:type="dcterms:W3CDTF">2015-03-30T07:01:21Z</dcterms:modified>
</cp:coreProperties>
</file>