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3" r:id="rId9"/>
    <p:sldId id="265" r:id="rId10"/>
    <p:sldId id="264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101" d="100"/>
          <a:sy n="101" d="100"/>
        </p:scale>
        <p:origin x="-1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t>30/03/15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9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COP-21 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WGClimate and SIT Team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-30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Action / Work Plan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Reference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N/A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30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 Meeting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Headquarters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Paris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France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– 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April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10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Way forward on Strategic </a:t>
            </a:r>
            <a:r>
              <a:rPr lang="en-US" sz="2000" dirty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Messages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SIT Team</a:t>
            </a:r>
            <a:r>
              <a:rPr lang="en-US" sz="2000" dirty="0" smtClean="0">
                <a:solidFill>
                  <a:schemeClr val="tx1"/>
                </a:solidFill>
              </a:rPr>
              <a:t> proposes to develop </a:t>
            </a:r>
            <a:r>
              <a:rPr lang="en-US" sz="2000" dirty="0">
                <a:solidFill>
                  <a:schemeClr val="tx1"/>
                </a:solidFill>
              </a:rPr>
              <a:t>a text </a:t>
            </a:r>
            <a:r>
              <a:rPr lang="en-US" sz="2000" dirty="0" smtClean="0">
                <a:solidFill>
                  <a:schemeClr val="tx1"/>
                </a:solidFill>
              </a:rPr>
              <a:t>with input from appropriate space agency fora (CEOS</a:t>
            </a:r>
            <a:r>
              <a:rPr lang="en-US" sz="2000" dirty="0">
                <a:solidFill>
                  <a:schemeClr val="tx1"/>
                </a:solidFill>
              </a:rPr>
              <a:t>, IAA etc</a:t>
            </a:r>
            <a:r>
              <a:rPr lang="en-US" sz="2000" dirty="0" smtClean="0">
                <a:solidFill>
                  <a:schemeClr val="tx1"/>
                </a:solidFill>
              </a:rPr>
              <a:t>.) 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Should CEOS consider a formal action?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5969576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CEOS Coordination in preparation </a:t>
            </a:r>
            <a:r>
              <a:rPr lang="en-US" sz="2000" dirty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for COP-21  - N. Bériot from the Ministry of Ecology and Sustainable Development will participate and present on how </a:t>
            </a: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COP-21 </a:t>
            </a:r>
            <a:r>
              <a:rPr lang="en-US" sz="2000" dirty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will be </a:t>
            </a: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organized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Background – UNFCCC and importance of COP-21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Opportunities for CEOS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Audit of CEOS materials for promotion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Presentation of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elected materials for promotion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Strategic Messages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Actions moving forward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532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Background – UNFCCC and importance of COP-21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United Nations Framework Convention on Climate Change (UNFCCC) is an international environmental treaty to "stabilize greenhouse gas concentrations in the atmosphere at a level that would prevent dangerous anthropogenic interference with the climate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system“; defined to be total warming of under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 ºC</a:t>
            </a:r>
            <a:endParaRPr lang="en-US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Conferences of the Parties (COPs) are annual meetings to assess progress and consider legally binding agreements of greenhouse gas emissions, currently the Kyoto Protocol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Importance of COP-21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 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objective of COP-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21 is </a:t>
            </a:r>
            <a: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 achieve a legally binding and universal agreement on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climate (greenhouse gas emissions), commonly referred to as the Post-Kyoto Protocol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Thus, COP-21 serves as a focal point for climate change, mitigation and adaptation, and sustainability – the largest in 20 years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Formal CEOS-CGMS interaction with COP is reporting to the Subsidiary Body on Scientific and Technological Advice – Research and Systematic Observations (SBSTA-RSO)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9507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093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Opportunities </a:t>
            </a:r>
            <a:r>
              <a:rPr lang="en-US" sz="2000" dirty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for CEOS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Events leading up to COP-21.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</a:rPr>
              <a:t>CEOS Roundtable at Le </a:t>
            </a:r>
            <a:r>
              <a:rPr lang="en-US" sz="2000" dirty="0" smtClean="0">
                <a:solidFill>
                  <a:schemeClr val="tx1"/>
                </a:solidFill>
              </a:rPr>
              <a:t>Bourget (aka Paris Air Show 15-21 June)</a:t>
            </a:r>
            <a:endParaRPr lang="en-US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Joint presentation at ‘</a:t>
            </a:r>
            <a:r>
              <a:rPr lang="en-US" sz="2000" dirty="0" smtClean="0">
                <a:solidFill>
                  <a:schemeClr val="tx1"/>
                </a:solidFill>
              </a:rPr>
              <a:t>Our </a:t>
            </a:r>
            <a:r>
              <a:rPr lang="en-US" sz="2000" dirty="0">
                <a:solidFill>
                  <a:schemeClr val="tx1"/>
                </a:solidFill>
              </a:rPr>
              <a:t>common future under Climate </a:t>
            </a:r>
            <a:r>
              <a:rPr lang="en-US" sz="2000" dirty="0" smtClean="0">
                <a:solidFill>
                  <a:schemeClr val="tx1"/>
                </a:solidFill>
              </a:rPr>
              <a:t>change’ conference 7-10 July in Paris</a:t>
            </a:r>
            <a:endParaRPr lang="en-US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Formal input to COP-21.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CEOS-CGMS WGClimate invited to report to SBSTA-43 on progress of space observing system contributions to meeting protocol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Similar to prior input – 20 page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report </a:t>
            </a: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due by early October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Propose content on ECV inventory cycle and Climate Monitoring Architecture Case Studies on Decision Support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Opportunities at side events at COP-21.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Promotional materials  - items for consideration in next slide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1558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Audit </a:t>
            </a:r>
            <a:r>
              <a:rPr lang="en-US" sz="2000" dirty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of CEOS materials for promotion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Re-use of existing material.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Architecture for Climate Monitoring from Space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Strategy for Carbon Observations from Space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Climate Brochure and Video produced for Climate Symposium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EO Handbook – Climate Update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Architecture for Climate Monitoring from Space – Case Studies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NASA Hyperwall – Content from Climate Symposium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Creation of new material.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 promotional bookmark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 – contributions from WG/VCs (see next page)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35301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Audit </a:t>
            </a:r>
            <a:r>
              <a:rPr lang="en-US" sz="2000" dirty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of CEOS materials for promotion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Virtual Constellation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Working Group </a:t>
            </a:r>
            <a:r>
              <a:rPr lang="en-US" sz="2000" dirty="0">
                <a:solidFill>
                  <a:schemeClr val="tx1"/>
                </a:solidFill>
              </a:rPr>
              <a:t>potential inputs for </a:t>
            </a:r>
            <a:r>
              <a:rPr lang="en-US" sz="2000" dirty="0" smtClean="0">
                <a:solidFill>
                  <a:schemeClr val="tx1"/>
                </a:solidFill>
              </a:rPr>
              <a:t>COP-21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Need to develop 1-2 into an impactful story…if we use…</a:t>
            </a:r>
          </a:p>
        </p:txBody>
      </p:sp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880681"/>
              </p:ext>
            </p:extLst>
          </p:nvPr>
        </p:nvGraphicFramePr>
        <p:xfrm>
          <a:off x="533400" y="2584450"/>
          <a:ext cx="80010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6248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[OCR-VC] 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[Pending IOCCG meeting in early March]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ACC-VC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Highlight the future GHG Constellation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OST-VC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/>
                        <a:t>Highlight sea level efforts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OSVW-VC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Long time series of SWV,</a:t>
                      </a:r>
                      <a:r>
                        <a:rPr lang="en-US" sz="2000" baseline="0" noProof="0" dirty="0" smtClean="0"/>
                        <a:t> extreme events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P-VC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Data</a:t>
                      </a:r>
                      <a:r>
                        <a:rPr lang="en-US" sz="20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20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from TRMM, Megha-Tropiques and GPM</a:t>
                      </a:r>
                      <a:endParaRPr lang="en-US" sz="5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SST-VC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Long time series of SST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WGISS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Integration of space and non-space data for climate</a:t>
                      </a:r>
                      <a:endParaRPr lang="en-US" sz="4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WGDisasters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Hydrometeorological</a:t>
                      </a:r>
                      <a:r>
                        <a:rPr lang="en-US" sz="2000" baseline="0" noProof="0" dirty="0" smtClean="0"/>
                        <a:t> hazards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WGCV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Validation</a:t>
                      </a:r>
                      <a:r>
                        <a:rPr lang="en-US" sz="2000" baseline="0" noProof="0" dirty="0" smtClean="0"/>
                        <a:t> of e.g. terrestrial products</a:t>
                      </a:r>
                      <a:endParaRPr lang="en-US" sz="2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WGCapD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noProof="0" dirty="0" smtClean="0"/>
                        <a:t>Training support, webinars, SRTM</a:t>
                      </a:r>
                      <a:endParaRPr lang="en-US" sz="20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5348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377950"/>
            <a:ext cx="9053990" cy="525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166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8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152400" y="1246566"/>
            <a:ext cx="8710650" cy="5940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Strategic Messages for discussion</a:t>
            </a:r>
            <a:endParaRPr lang="en-US" sz="2000" dirty="0">
              <a:solidFill>
                <a:schemeClr val="tx1"/>
              </a:solidFill>
              <a:latin typeface="Arial Bold"/>
              <a:ea typeface="Arial"/>
              <a:cs typeface="Arial Bold"/>
              <a:sym typeface="Arial Bold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chemeClr val="tx1"/>
                </a:solidFill>
              </a:rPr>
              <a:t>Satellite </a:t>
            </a:r>
            <a:r>
              <a:rPr lang="fr-FR" sz="2000" dirty="0">
                <a:solidFill>
                  <a:schemeClr val="tx1"/>
                </a:solidFill>
              </a:rPr>
              <a:t>observations provide vital support 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    </a:t>
            </a:r>
            <a:r>
              <a:rPr lang="fr-FR" sz="2000" dirty="0" smtClean="0">
                <a:solidFill>
                  <a:schemeClr val="tx1"/>
                </a:solidFill>
              </a:rPr>
              <a:t>for </a:t>
            </a:r>
            <a:r>
              <a:rPr lang="fr-FR" sz="2000" dirty="0">
                <a:solidFill>
                  <a:schemeClr val="tx1"/>
                </a:solidFill>
              </a:rPr>
              <a:t>future action </a:t>
            </a:r>
            <a:r>
              <a:rPr lang="fr-FR" sz="2000" dirty="0" smtClean="0">
                <a:solidFill>
                  <a:schemeClr val="tx1"/>
                </a:solidFill>
              </a:rPr>
              <a:t>on climate </a:t>
            </a:r>
            <a:r>
              <a:rPr lang="fr-FR" sz="2000" dirty="0">
                <a:solidFill>
                  <a:schemeClr val="tx1"/>
                </a:solidFill>
              </a:rPr>
              <a:t>mitigation and adaptation</a:t>
            </a:r>
            <a:r>
              <a:rPr lang="fr-FR" sz="2000" dirty="0" smtClean="0">
                <a:solidFill>
                  <a:schemeClr val="tx1"/>
                </a:solidFill>
              </a:rPr>
              <a:t>; (All pillars)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chemeClr val="tx1"/>
                </a:solidFill>
              </a:rPr>
              <a:t>Systematic </a:t>
            </a:r>
            <a:r>
              <a:rPr lang="fr-FR" sz="2000" dirty="0">
                <a:solidFill>
                  <a:schemeClr val="tx1"/>
                </a:solidFill>
              </a:rPr>
              <a:t>satellite observations are an indispensable tool for</a:t>
            </a:r>
            <a:br>
              <a:rPr lang="fr-FR" sz="2000" dirty="0">
                <a:solidFill>
                  <a:schemeClr val="tx1"/>
                </a:solidFill>
              </a:rPr>
            </a:br>
            <a:r>
              <a:rPr lang="fr-FR" sz="2000" dirty="0">
                <a:solidFill>
                  <a:schemeClr val="tx1"/>
                </a:solidFill>
              </a:rPr>
              <a:t>measuring, reporting and verification (MRV) in the framework of REDD+,</a:t>
            </a:r>
            <a:br>
              <a:rPr lang="fr-FR" sz="2000" dirty="0">
                <a:solidFill>
                  <a:schemeClr val="tx1"/>
                </a:solidFill>
              </a:rPr>
            </a:br>
            <a:r>
              <a:rPr lang="fr-FR" sz="2000" dirty="0">
                <a:solidFill>
                  <a:schemeClr val="tx1"/>
                </a:solidFill>
              </a:rPr>
              <a:t>Reducing Emissions by avoiding Deforestation and forest Degradation in</a:t>
            </a:r>
            <a:br>
              <a:rPr lang="fr-FR" sz="2000" dirty="0">
                <a:solidFill>
                  <a:schemeClr val="tx1"/>
                </a:solidFill>
              </a:rPr>
            </a:br>
            <a:r>
              <a:rPr lang="fr-FR" sz="2000" dirty="0">
                <a:solidFill>
                  <a:schemeClr val="tx1"/>
                </a:solidFill>
              </a:rPr>
              <a:t>developing </a:t>
            </a:r>
            <a:r>
              <a:rPr lang="fr-FR" sz="2000" dirty="0" smtClean="0">
                <a:solidFill>
                  <a:schemeClr val="tx1"/>
                </a:solidFill>
              </a:rPr>
              <a:t>countries; (Pillar 4)</a:t>
            </a:r>
            <a:endParaRPr lang="fr-FR" sz="2000" dirty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chemeClr val="tx1"/>
                </a:solidFill>
              </a:rPr>
              <a:t>Space </a:t>
            </a:r>
            <a:r>
              <a:rPr lang="fr-FR" sz="2000" dirty="0">
                <a:solidFill>
                  <a:schemeClr val="tx1"/>
                </a:solidFill>
              </a:rPr>
              <a:t>Agencies worldwide are working together through CEOS and CGMS to enhance and sustain their major contribution to the Global Climate Observing System, to support the work of UNFCCC parties</a:t>
            </a:r>
            <a:r>
              <a:rPr lang="fr-FR" sz="2000" dirty="0" smtClean="0">
                <a:solidFill>
                  <a:schemeClr val="tx1"/>
                </a:solidFill>
              </a:rPr>
              <a:t>; (All pillars)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chemeClr val="tx1"/>
                </a:solidFill>
              </a:rPr>
              <a:t>Satellite </a:t>
            </a:r>
            <a:r>
              <a:rPr lang="fr-FR" sz="2000" dirty="0">
                <a:solidFill>
                  <a:schemeClr val="tx1"/>
                </a:solidFill>
              </a:rPr>
              <a:t>Observations have enabled major advancements to Climate</a:t>
            </a:r>
            <a:br>
              <a:rPr lang="fr-FR" sz="2000" dirty="0">
                <a:solidFill>
                  <a:schemeClr val="tx1"/>
                </a:solidFill>
              </a:rPr>
            </a:br>
            <a:r>
              <a:rPr lang="fr-FR" sz="2000" dirty="0">
                <a:solidFill>
                  <a:schemeClr val="tx1"/>
                </a:solidFill>
              </a:rPr>
              <a:t>Science and Models and are a key component of the IPCC assessments</a:t>
            </a:r>
            <a:r>
              <a:rPr lang="fr-FR" sz="2000" dirty="0" smtClean="0">
                <a:solidFill>
                  <a:schemeClr val="tx1"/>
                </a:solidFill>
              </a:rPr>
              <a:t>; (Pillar 1)</a:t>
            </a: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164435"/>
            <a:ext cx="3709512" cy="104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44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9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08166" y="1143000"/>
            <a:ext cx="8935834" cy="5940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  <a:latin typeface="Arial Bold"/>
                <a:ea typeface="Arial"/>
                <a:cs typeface="Arial Bold"/>
                <a:sym typeface="Arial Bold"/>
              </a:rPr>
              <a:t>Strategic Messages for discussion</a:t>
            </a:r>
            <a:endParaRPr lang="en-GB" sz="200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</a:rPr>
              <a:t>Satellite observations are increasingly</a:t>
            </a: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</a:rPr>
              <a:t>    </a:t>
            </a:r>
            <a:r>
              <a:rPr lang="en-GB" sz="2000" smtClean="0">
                <a:solidFill>
                  <a:schemeClr val="tx1"/>
                </a:solidFill>
              </a:rPr>
              <a:t> seen as key elements in</a:t>
            </a:r>
            <a:br>
              <a:rPr lang="en-GB" sz="2000" smtClean="0">
                <a:solidFill>
                  <a:schemeClr val="tx1"/>
                </a:solidFill>
              </a:rPr>
            </a:br>
            <a:r>
              <a:rPr lang="en-GB" sz="2000" smtClean="0">
                <a:solidFill>
                  <a:schemeClr val="tx1"/>
                </a:solidFill>
              </a:rPr>
              <a:t>     </a:t>
            </a:r>
            <a:r>
              <a:rPr lang="en-GB" sz="2000" smtClean="0">
                <a:solidFill>
                  <a:schemeClr val="tx1"/>
                </a:solidFill>
              </a:rPr>
              <a:t>mitigation – through monitoring of REDD+ and other land use change –</a:t>
            </a: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</a:rPr>
              <a:t>     </a:t>
            </a:r>
            <a:r>
              <a:rPr lang="en-GB" sz="2000" smtClean="0">
                <a:solidFill>
                  <a:schemeClr val="tx1"/>
                </a:solidFill>
              </a:rPr>
              <a:t>and in adaptation, in particular in disaster risk reduction. (Pillar 4)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GB" sz="200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</a:rPr>
              <a:t>Research satellites are providing new insights into climate change</a:t>
            </a:r>
            <a:br>
              <a:rPr lang="en-GB" sz="2000" smtClean="0">
                <a:solidFill>
                  <a:schemeClr val="tx1"/>
                </a:solidFill>
              </a:rPr>
            </a:br>
            <a:r>
              <a:rPr lang="en-GB" sz="2000" smtClean="0">
                <a:solidFill>
                  <a:schemeClr val="tx1"/>
                </a:solidFill>
              </a:rPr>
              <a:t>process and helping improve climate models; (Pillar 1)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GB" sz="200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</a:rPr>
              <a:t>Use of a Free and Open data policy will ensure that developed and developing countries have equal access to the latest information; (GEO?)</a:t>
            </a:r>
            <a:br>
              <a:rPr lang="en-GB" sz="2000" smtClean="0">
                <a:solidFill>
                  <a:schemeClr val="tx1"/>
                </a:solidFill>
              </a:rPr>
            </a:br>
            <a:endParaRPr lang="en-GB" sz="200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</a:rPr>
              <a:t>A set of Essential Climate Variables (global multi-year data sets)</a:t>
            </a:r>
            <a:br>
              <a:rPr lang="en-GB" sz="2000" smtClean="0">
                <a:solidFill>
                  <a:schemeClr val="tx1"/>
                </a:solidFill>
              </a:rPr>
            </a:br>
            <a:r>
              <a:rPr lang="en-GB" sz="2000" smtClean="0">
                <a:solidFill>
                  <a:schemeClr val="tx1"/>
                </a:solidFill>
              </a:rPr>
              <a:t>based on the definition of the Global Climate Observing System has</a:t>
            </a:r>
            <a:br>
              <a:rPr lang="en-GB" sz="2000" smtClean="0">
                <a:solidFill>
                  <a:schemeClr val="tx1"/>
                </a:solidFill>
              </a:rPr>
            </a:br>
            <a:r>
              <a:rPr lang="en-GB" sz="2000" smtClean="0">
                <a:solidFill>
                  <a:schemeClr val="tx1"/>
                </a:solidFill>
              </a:rPr>
              <a:t>been developed; (Pillar 3)</a:t>
            </a:r>
            <a:br>
              <a:rPr lang="en-GB" sz="2000" smtClean="0">
                <a:solidFill>
                  <a:schemeClr val="tx1"/>
                </a:solidFill>
              </a:rPr>
            </a:br>
            <a:endParaRPr lang="en-GB" sz="2000" smtClean="0">
              <a:solidFill>
                <a:schemeClr val="tx1"/>
              </a:solidFill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GB" sz="2000" smtClean="0">
                <a:solidFill>
                  <a:schemeClr val="tx1"/>
                </a:solidFill>
              </a:rPr>
              <a:t>Climate Services incorporating satellite observations and models are</a:t>
            </a:r>
            <a:br>
              <a:rPr lang="en-GB" sz="2000" smtClean="0">
                <a:solidFill>
                  <a:schemeClr val="tx1"/>
                </a:solidFill>
              </a:rPr>
            </a:br>
            <a:r>
              <a:rPr lang="en-GB" sz="2000" smtClean="0">
                <a:solidFill>
                  <a:schemeClr val="tx1"/>
                </a:solidFill>
              </a:rPr>
              <a:t>being developed to support regional and local climate adaptation. (Pillar 4)</a:t>
            </a:r>
            <a:r>
              <a:rPr lang="en-GB" sz="2000" smtClean="0"/>
              <a:t/>
            </a:r>
            <a:br>
              <a:rPr lang="en-GB" sz="2000" smtClean="0"/>
            </a:br>
            <a:endParaRPr lang="en-GB" sz="200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066800"/>
            <a:ext cx="3833730" cy="108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93003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9052</TotalTime>
  <Words>681</Words>
  <Application>Microsoft Macintosh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</vt:lpstr>
      <vt:lpstr>COP-21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Pascal Lecomte</cp:lastModifiedBy>
  <cp:revision>32</cp:revision>
  <dcterms:modified xsi:type="dcterms:W3CDTF">2015-03-30T07:01:21Z</dcterms:modified>
</cp:coreProperties>
</file>