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70" r:id="rId13"/>
    <p:sldId id="269" r:id="rId14"/>
    <p:sldId id="271" r:id="rId15"/>
    <p:sldId id="267" r:id="rId16"/>
    <p:sldId id="272" r:id="rId17"/>
    <p:sldId id="274" r:id="rId18"/>
    <p:sldId id="273" r:id="rId19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FF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 autoAdjust="0"/>
    <p:restoredTop sz="94660"/>
  </p:normalViewPr>
  <p:slideViewPr>
    <p:cSldViewPr>
      <p:cViewPr>
        <p:scale>
          <a:sx n="75" d="100"/>
          <a:sy n="75" d="100"/>
        </p:scale>
        <p:origin x="-672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09600" y="2209800"/>
            <a:ext cx="7924800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AU" sz="4200" b="1" dirty="0" smtClean="0">
                <a:solidFill>
                  <a:srgbClr val="FFFFFF"/>
                </a:solidFill>
              </a:rPr>
              <a:t>CEOS Work Plan 2015-2017</a:t>
            </a:r>
            <a:endParaRPr sz="4200" b="1" dirty="0">
              <a:solidFill>
                <a:srgbClr val="FFFFFF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CEOS Executive Officer Team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Agenda Item 3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CEOS </a:t>
            </a:r>
            <a:r>
              <a:rPr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SIT Technical Workshop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CNES, </a:t>
            </a: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Paris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31</a:t>
            </a:r>
            <a:r>
              <a:rPr lang="en-AU" baseline="30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st</a:t>
            </a: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March to 1</a:t>
            </a:r>
            <a:r>
              <a:rPr lang="en-AU" baseline="30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st</a:t>
            </a: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April 2015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304800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457200" y="1371600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/>
        </p:nvSpPr>
        <p:spPr>
          <a:xfrm>
            <a:off x="1841500" y="330200"/>
            <a:ext cx="6172200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sz="32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Key Changes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sz="16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Virtual Constellations</a:t>
            </a:r>
            <a:endParaRPr sz="16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462159"/>
              </p:ext>
            </p:extLst>
          </p:nvPr>
        </p:nvGraphicFramePr>
        <p:xfrm>
          <a:off x="1612900" y="2402840"/>
          <a:ext cx="5867400" cy="9905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33700"/>
                <a:gridCol w="2933700"/>
              </a:tblGrid>
              <a:tr h="990599">
                <a:tc>
                  <a:txBody>
                    <a:bodyPr/>
                    <a:lstStyle/>
                    <a:p>
                      <a:pPr algn="ctr"/>
                      <a:r>
                        <a:rPr lang="en-AU" sz="1800" b="1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VC-20: </a:t>
                      </a:r>
                      <a:r>
                        <a:rPr lang="en-AU" sz="1800" b="0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Revised Terms of Reference for LSI-VC</a:t>
                      </a:r>
                      <a:endParaRPr lang="en-AU" sz="1800" b="0" i="0" u="none" strike="noStrike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451100" y="1423256"/>
            <a:ext cx="914400" cy="735744"/>
            <a:chOff x="5562600" y="3680253"/>
            <a:chExt cx="914400" cy="735744"/>
          </a:xfrm>
        </p:grpSpPr>
        <p:sp>
          <p:nvSpPr>
            <p:cNvPr id="6" name="Oval 5"/>
            <p:cNvSpPr/>
            <p:nvPr/>
          </p:nvSpPr>
          <p:spPr>
            <a:xfrm>
              <a:off x="5562600" y="3680253"/>
              <a:ext cx="914400" cy="735744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AU" sz="2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5791200" y="4048125"/>
              <a:ext cx="457200" cy="0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8" name="Group 7"/>
          <p:cNvGrpSpPr/>
          <p:nvPr/>
        </p:nvGrpSpPr>
        <p:grpSpPr>
          <a:xfrm>
            <a:off x="5346700" y="1397000"/>
            <a:ext cx="914400" cy="735744"/>
            <a:chOff x="5181600" y="2617056"/>
            <a:chExt cx="914400" cy="735744"/>
          </a:xfrm>
        </p:grpSpPr>
        <p:sp>
          <p:nvSpPr>
            <p:cNvPr id="9" name="Oval 8"/>
            <p:cNvSpPr/>
            <p:nvPr/>
          </p:nvSpPr>
          <p:spPr>
            <a:xfrm>
              <a:off x="5181600" y="2617056"/>
              <a:ext cx="914400" cy="735744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FF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AU" sz="2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410200" y="2984928"/>
              <a:ext cx="457200" cy="0"/>
            </a:xfrm>
            <a:prstGeom prst="line">
              <a:avLst/>
            </a:prstGeom>
            <a:noFill/>
            <a:ln w="25400" cap="flat">
              <a:solidFill>
                <a:srgbClr val="00FF00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38800" y="2737706"/>
              <a:ext cx="0" cy="520272"/>
            </a:xfrm>
            <a:prstGeom prst="line">
              <a:avLst/>
            </a:prstGeom>
            <a:noFill/>
            <a:ln w="25400" cap="flat">
              <a:solidFill>
                <a:srgbClr val="00FF00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2" name="Rectangle 11"/>
          <p:cNvSpPr/>
          <p:nvPr/>
        </p:nvSpPr>
        <p:spPr>
          <a:xfrm>
            <a:off x="4953000" y="4944072"/>
            <a:ext cx="3022600" cy="923328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Items from implementation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plan will be added in</a:t>
            </a:r>
            <a:r>
              <a:rPr kumimoji="0" lang="en-AU" sz="1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next update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4" name="Down Arrow 13"/>
          <p:cNvSpPr/>
          <p:nvPr/>
        </p:nvSpPr>
        <p:spPr>
          <a:xfrm rot="10800000">
            <a:off x="6178548" y="3505200"/>
            <a:ext cx="374651" cy="1295400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577646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/>
        </p:nvSpPr>
        <p:spPr>
          <a:xfrm>
            <a:off x="1841500" y="330200"/>
            <a:ext cx="6172200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sz="32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Key Changes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sz="16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Outreach to Key Stakeholders</a:t>
            </a:r>
            <a:endParaRPr sz="16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068105"/>
              </p:ext>
            </p:extLst>
          </p:nvPr>
        </p:nvGraphicFramePr>
        <p:xfrm>
          <a:off x="1612900" y="2402840"/>
          <a:ext cx="5867400" cy="9905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33700"/>
                <a:gridCol w="2933700"/>
              </a:tblGrid>
              <a:tr h="990599">
                <a:tc>
                  <a:txBody>
                    <a:bodyPr/>
                    <a:lstStyle/>
                    <a:p>
                      <a:pPr algn="ctr"/>
                      <a:r>
                        <a:rPr lang="en-AU" sz="1800" b="1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OUT‐6: </a:t>
                      </a:r>
                      <a:r>
                        <a:rPr lang="en-AU" sz="1800" b="0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Updated CEOS website</a:t>
                      </a:r>
                      <a:r>
                        <a:rPr lang="en-AU" sz="1800" b="1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OUT-7: </a:t>
                      </a:r>
                      <a:r>
                        <a:rPr lang="en-AU" sz="1800" b="0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Special Data Applications Report</a:t>
                      </a:r>
                      <a:endParaRPr lang="en-AU" sz="1800" b="0" i="0" u="none" strike="noStrike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451100" y="1423256"/>
            <a:ext cx="914400" cy="735744"/>
            <a:chOff x="5562600" y="3680253"/>
            <a:chExt cx="914400" cy="735744"/>
          </a:xfrm>
        </p:grpSpPr>
        <p:sp>
          <p:nvSpPr>
            <p:cNvPr id="6" name="Oval 5"/>
            <p:cNvSpPr/>
            <p:nvPr/>
          </p:nvSpPr>
          <p:spPr>
            <a:xfrm>
              <a:off x="5562600" y="3680253"/>
              <a:ext cx="914400" cy="735744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AU" sz="2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5791200" y="4048125"/>
              <a:ext cx="457200" cy="0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8" name="Group 7"/>
          <p:cNvGrpSpPr/>
          <p:nvPr/>
        </p:nvGrpSpPr>
        <p:grpSpPr>
          <a:xfrm>
            <a:off x="5346700" y="1397000"/>
            <a:ext cx="914400" cy="735744"/>
            <a:chOff x="5181600" y="2617056"/>
            <a:chExt cx="914400" cy="735744"/>
          </a:xfrm>
        </p:grpSpPr>
        <p:sp>
          <p:nvSpPr>
            <p:cNvPr id="9" name="Oval 8"/>
            <p:cNvSpPr/>
            <p:nvPr/>
          </p:nvSpPr>
          <p:spPr>
            <a:xfrm>
              <a:off x="5181600" y="2617056"/>
              <a:ext cx="914400" cy="735744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FF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AU" sz="2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410200" y="2984928"/>
              <a:ext cx="457200" cy="0"/>
            </a:xfrm>
            <a:prstGeom prst="line">
              <a:avLst/>
            </a:prstGeom>
            <a:noFill/>
            <a:ln w="25400" cap="flat">
              <a:solidFill>
                <a:srgbClr val="00FF00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38800" y="2737706"/>
              <a:ext cx="0" cy="520272"/>
            </a:xfrm>
            <a:prstGeom prst="line">
              <a:avLst/>
            </a:prstGeom>
            <a:noFill/>
            <a:ln w="25400" cap="flat">
              <a:solidFill>
                <a:srgbClr val="00FF00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" name="Rectangle 1"/>
          <p:cNvSpPr/>
          <p:nvPr/>
        </p:nvSpPr>
        <p:spPr>
          <a:xfrm>
            <a:off x="355600" y="3886200"/>
            <a:ext cx="3302000" cy="9233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AU" b="1" dirty="0"/>
              <a:t>OUT‐3: CEOS Database</a:t>
            </a:r>
          </a:p>
          <a:p>
            <a:r>
              <a:rPr lang="en-AU" b="1" dirty="0"/>
              <a:t>update survey and release</a:t>
            </a:r>
          </a:p>
          <a:p>
            <a:r>
              <a:rPr lang="en-AU" b="1" dirty="0"/>
              <a:t>of online version</a:t>
            </a:r>
            <a:endParaRPr lang="en-AU" b="1" dirty="0"/>
          </a:p>
        </p:txBody>
      </p:sp>
      <p:sp>
        <p:nvSpPr>
          <p:cNvPr id="13" name="Rectangle 12"/>
          <p:cNvSpPr/>
          <p:nvPr/>
        </p:nvSpPr>
        <p:spPr>
          <a:xfrm>
            <a:off x="5486400" y="3889970"/>
            <a:ext cx="3048000" cy="923330"/>
          </a:xfrm>
          <a:prstGeom prst="rect">
            <a:avLst/>
          </a:prstGeom>
          <a:ln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en-AU" b="1" dirty="0"/>
              <a:t>CB-10: CEOS Database update survey and release of online version </a:t>
            </a:r>
            <a:endParaRPr lang="en-AU" dirty="0"/>
          </a:p>
        </p:txBody>
      </p:sp>
      <p:sp>
        <p:nvSpPr>
          <p:cNvPr id="15" name="Right Arrow 14"/>
          <p:cNvSpPr/>
          <p:nvPr/>
        </p:nvSpPr>
        <p:spPr>
          <a:xfrm>
            <a:off x="4114800" y="4114800"/>
            <a:ext cx="812800" cy="381000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8300" y="5334000"/>
            <a:ext cx="3263900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AU" b="1" dirty="0"/>
              <a:t>OUT‐5: Provision of ECV</a:t>
            </a:r>
          </a:p>
          <a:p>
            <a:r>
              <a:rPr lang="en-AU" b="1" dirty="0"/>
              <a:t>Inventory Tools</a:t>
            </a:r>
            <a:endParaRPr lang="en-AU" b="1" dirty="0"/>
          </a:p>
        </p:txBody>
      </p:sp>
      <p:sp>
        <p:nvSpPr>
          <p:cNvPr id="17" name="Rectangle 16"/>
          <p:cNvSpPr/>
          <p:nvPr/>
        </p:nvSpPr>
        <p:spPr>
          <a:xfrm>
            <a:off x="5486400" y="5335369"/>
            <a:ext cx="3048000" cy="646331"/>
          </a:xfrm>
          <a:prstGeom prst="rect">
            <a:avLst/>
          </a:prstGeom>
          <a:ln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en-AU" b="1" dirty="0" smtClean="0"/>
              <a:t>CB-11: </a:t>
            </a:r>
            <a:r>
              <a:rPr lang="en-AU" b="1" dirty="0"/>
              <a:t>Provision of ECV</a:t>
            </a:r>
          </a:p>
          <a:p>
            <a:r>
              <a:rPr lang="en-AU" b="1" dirty="0"/>
              <a:t>Inventory </a:t>
            </a:r>
            <a:r>
              <a:rPr lang="en-AU" b="1" dirty="0" smtClean="0"/>
              <a:t>Tools</a:t>
            </a:r>
            <a:endParaRPr lang="en-AU" b="1" dirty="0"/>
          </a:p>
        </p:txBody>
      </p:sp>
      <p:sp>
        <p:nvSpPr>
          <p:cNvPr id="18" name="Right Arrow 17"/>
          <p:cNvSpPr/>
          <p:nvPr/>
        </p:nvSpPr>
        <p:spPr>
          <a:xfrm>
            <a:off x="4114800" y="5466665"/>
            <a:ext cx="812800" cy="381000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712961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/>
        </p:nvSpPr>
        <p:spPr>
          <a:xfrm>
            <a:off x="1841500" y="330200"/>
            <a:ext cx="6172200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sz="32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Key Changes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sz="16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Organizational Issues</a:t>
            </a:r>
            <a:endParaRPr sz="16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466858"/>
              </p:ext>
            </p:extLst>
          </p:nvPr>
        </p:nvGraphicFramePr>
        <p:xfrm>
          <a:off x="990600" y="2402840"/>
          <a:ext cx="7086600" cy="39623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3068"/>
                <a:gridCol w="3203532"/>
              </a:tblGrid>
              <a:tr h="990599">
                <a:tc>
                  <a:txBody>
                    <a:bodyPr/>
                    <a:lstStyle/>
                    <a:p>
                      <a:pPr algn="ctr"/>
                      <a:r>
                        <a:rPr lang="en-AU" sz="1800" b="1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ORG‐1: </a:t>
                      </a:r>
                      <a:r>
                        <a:rPr lang="en-AU" sz="1800" b="0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First Version of the new CEOS Three‐Year Work Plan (this document).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ORG-7:</a:t>
                      </a:r>
                      <a:r>
                        <a:rPr lang="en-AU" sz="1800" b="0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Refreshed Terms of Reference for Working Groups</a:t>
                      </a:r>
                      <a:endParaRPr lang="en-AU" sz="1800" b="0" i="0" u="none" strike="noStrike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/>
                </a:tc>
              </a:tr>
              <a:tr h="990599">
                <a:tc>
                  <a:txBody>
                    <a:bodyPr/>
                    <a:lstStyle/>
                    <a:p>
                      <a:pPr algn="ctr"/>
                      <a:r>
                        <a:rPr lang="en-AU" sz="1800" b="1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ORG‐2: </a:t>
                      </a:r>
                      <a:r>
                        <a:rPr lang="en-AU" sz="1800" b="0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Process Paper for CEOS Working Groups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ORG-8: </a:t>
                      </a:r>
                      <a:r>
                        <a:rPr lang="en-AU" sz="1800" b="0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Assessment of implementation of Guiding Documents</a:t>
                      </a:r>
                      <a:endParaRPr lang="en-AU" sz="1800" b="0" i="0" u="none" strike="noStrike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/>
                </a:tc>
              </a:tr>
              <a:tr h="990599">
                <a:tc>
                  <a:txBody>
                    <a:bodyPr/>
                    <a:lstStyle/>
                    <a:p>
                      <a:pPr algn="ctr"/>
                      <a:r>
                        <a:rPr lang="en-AU" sz="1800" b="1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ORG‐3: </a:t>
                      </a:r>
                      <a:r>
                        <a:rPr lang="en-AU" sz="1800" b="0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Process Paper for CEOS New Initiatives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b="1" i="0" u="none" strike="noStrike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/>
                </a:tc>
              </a:tr>
              <a:tr h="990599">
                <a:tc>
                  <a:txBody>
                    <a:bodyPr/>
                    <a:lstStyle/>
                    <a:p>
                      <a:pPr algn="ctr"/>
                      <a:r>
                        <a:rPr lang="en-AU" sz="1800" b="1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ORG‐6: </a:t>
                      </a:r>
                      <a:r>
                        <a:rPr lang="en-AU" sz="1800" b="0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Terms of Reference for </a:t>
                      </a:r>
                      <a:r>
                        <a:rPr lang="en-AU" sz="1800" b="0" i="0" u="none" strike="noStrike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WGDisasters</a:t>
                      </a:r>
                      <a:endParaRPr lang="en-AU" sz="1800" b="0" i="0" u="none" strike="noStrike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b="1" i="0" u="none" strike="noStrike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451100" y="1423256"/>
            <a:ext cx="914400" cy="735744"/>
            <a:chOff x="5562600" y="3680253"/>
            <a:chExt cx="914400" cy="735744"/>
          </a:xfrm>
        </p:grpSpPr>
        <p:sp>
          <p:nvSpPr>
            <p:cNvPr id="6" name="Oval 5"/>
            <p:cNvSpPr/>
            <p:nvPr/>
          </p:nvSpPr>
          <p:spPr>
            <a:xfrm>
              <a:off x="5562600" y="3680253"/>
              <a:ext cx="914400" cy="735744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AU" sz="2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5791200" y="4048125"/>
              <a:ext cx="457200" cy="0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8" name="Group 7"/>
          <p:cNvGrpSpPr/>
          <p:nvPr/>
        </p:nvGrpSpPr>
        <p:grpSpPr>
          <a:xfrm>
            <a:off x="5346700" y="1397000"/>
            <a:ext cx="914400" cy="735744"/>
            <a:chOff x="5181600" y="2617056"/>
            <a:chExt cx="914400" cy="735744"/>
          </a:xfrm>
        </p:grpSpPr>
        <p:sp>
          <p:nvSpPr>
            <p:cNvPr id="9" name="Oval 8"/>
            <p:cNvSpPr/>
            <p:nvPr/>
          </p:nvSpPr>
          <p:spPr>
            <a:xfrm>
              <a:off x="5181600" y="2617056"/>
              <a:ext cx="914400" cy="735744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FF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AU" sz="2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410200" y="2984928"/>
              <a:ext cx="457200" cy="0"/>
            </a:xfrm>
            <a:prstGeom prst="line">
              <a:avLst/>
            </a:prstGeom>
            <a:noFill/>
            <a:ln w="25400" cap="flat">
              <a:solidFill>
                <a:srgbClr val="00FF00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38800" y="2737706"/>
              <a:ext cx="0" cy="520272"/>
            </a:xfrm>
            <a:prstGeom prst="line">
              <a:avLst/>
            </a:prstGeom>
            <a:noFill/>
            <a:ln w="25400" cap="flat">
              <a:solidFill>
                <a:srgbClr val="00FF00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31710780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"/>
          <p:cNvSpPr/>
          <p:nvPr/>
        </p:nvSpPr>
        <p:spPr>
          <a:xfrm>
            <a:off x="1524000" y="1905000"/>
            <a:ext cx="6172200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sz="3200" dirty="0" smtClean="0">
                <a:solidFill>
                  <a:schemeClr val="bg1">
                    <a:lumMod val="50000"/>
                  </a:schemeClr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Phew …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sz="3200" dirty="0" smtClean="0">
                <a:solidFill>
                  <a:schemeClr val="bg1">
                    <a:lumMod val="50000"/>
                  </a:schemeClr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… So how can we track all this?</a:t>
            </a:r>
            <a:endParaRPr lang="en-AU" sz="3200" dirty="0" smtClean="0">
              <a:solidFill>
                <a:schemeClr val="bg1">
                  <a:lumMod val="50000"/>
                </a:schemeClr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sp>
        <p:nvSpPr>
          <p:cNvPr id="3" name="Shape 3"/>
          <p:cNvSpPr/>
          <p:nvPr/>
        </p:nvSpPr>
        <p:spPr>
          <a:xfrm>
            <a:off x="1301750" y="4114800"/>
            <a:ext cx="6616700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sz="3200" dirty="0" smtClean="0">
                <a:solidFill>
                  <a:srgbClr val="FF0000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ENTER www.ceos-deliverables.org</a:t>
            </a:r>
          </a:p>
        </p:txBody>
      </p:sp>
    </p:spTree>
    <p:extLst>
      <p:ext uri="{BB962C8B-B14F-4D97-AF65-F5344CB8AC3E}">
        <p14:creationId xmlns:p14="http://schemas.microsoft.com/office/powerpoint/2010/main" val="19557157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" y="1512373"/>
            <a:ext cx="9129713" cy="4502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5050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" y="1600200"/>
            <a:ext cx="8177213" cy="230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6839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447800"/>
            <a:ext cx="8582025" cy="376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1460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8288664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2425700"/>
            <a:ext cx="1143000" cy="304800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45300" y="2984500"/>
            <a:ext cx="1143000" cy="304800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636693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"/>
          <p:cNvSpPr/>
          <p:nvPr/>
        </p:nvSpPr>
        <p:spPr>
          <a:xfrm>
            <a:off x="914400" y="1295400"/>
            <a:ext cx="71628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sz="3200" dirty="0" smtClean="0">
                <a:solidFill>
                  <a:srgbClr val="FF0000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Who needs to update the information?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sz="2000" dirty="0" smtClean="0">
                <a:solidFill>
                  <a:schemeClr val="bg1">
                    <a:lumMod val="50000"/>
                  </a:schemeClr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Responsible Entities – Typically WG Chairs, VC Co-Leads, Ad-Hoc Team Leads</a:t>
            </a:r>
            <a:endParaRPr lang="en-AU" sz="2000" dirty="0" smtClean="0">
              <a:solidFill>
                <a:schemeClr val="bg1">
                  <a:lumMod val="50000"/>
                </a:schemeClr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sp>
        <p:nvSpPr>
          <p:cNvPr id="3" name="Shape 3"/>
          <p:cNvSpPr/>
          <p:nvPr/>
        </p:nvSpPr>
        <p:spPr>
          <a:xfrm>
            <a:off x="901700" y="2571592"/>
            <a:ext cx="71628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sz="3200" dirty="0" smtClean="0">
                <a:solidFill>
                  <a:srgbClr val="FF0000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When does it need to be updated?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sz="2000" dirty="0" smtClean="0">
                <a:solidFill>
                  <a:schemeClr val="bg1">
                    <a:lumMod val="50000"/>
                  </a:schemeClr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Suggest monthly, at least quarterly.  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sz="2000" dirty="0" smtClean="0">
                <a:solidFill>
                  <a:schemeClr val="bg1">
                    <a:lumMod val="50000"/>
                  </a:schemeClr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And when something significant (positive or negative) occurs.</a:t>
            </a:r>
          </a:p>
        </p:txBody>
      </p:sp>
      <p:sp>
        <p:nvSpPr>
          <p:cNvPr id="4" name="Shape 3"/>
          <p:cNvSpPr/>
          <p:nvPr/>
        </p:nvSpPr>
        <p:spPr>
          <a:xfrm>
            <a:off x="914400" y="3810000"/>
            <a:ext cx="7162800" cy="1723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sz="3200" dirty="0" smtClean="0">
                <a:solidFill>
                  <a:srgbClr val="FF0000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How can we learn this new system?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sz="2000" dirty="0" smtClean="0">
                <a:solidFill>
                  <a:schemeClr val="bg1">
                    <a:lumMod val="50000"/>
                  </a:schemeClr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Following SIT-30 you will be advised when the system is ‘live’.  We suggest that logging on then and providing a current status for all of your items is a good start. </a:t>
            </a:r>
            <a:r>
              <a:rPr lang="en-AU" sz="2000" dirty="0">
                <a:solidFill>
                  <a:schemeClr val="bg1">
                    <a:lumMod val="50000"/>
                  </a:schemeClr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</a:t>
            </a:r>
            <a:r>
              <a:rPr lang="en-AU" sz="2000" dirty="0" smtClean="0">
                <a:solidFill>
                  <a:schemeClr val="bg1">
                    <a:lumMod val="50000"/>
                  </a:schemeClr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We will monitor this and remind you.  </a:t>
            </a:r>
            <a:r>
              <a:rPr lang="en-AU" sz="2000" dirty="0" smtClean="0">
                <a:solidFill>
                  <a:srgbClr val="FF0000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We propose this as a SIT ACTION.</a:t>
            </a:r>
            <a:endParaRPr lang="en-AU" sz="2000" dirty="0" smtClean="0">
              <a:solidFill>
                <a:srgbClr val="FF0000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sp>
        <p:nvSpPr>
          <p:cNvPr id="5" name="Shape 3"/>
          <p:cNvSpPr/>
          <p:nvPr/>
        </p:nvSpPr>
        <p:spPr>
          <a:xfrm>
            <a:off x="914400" y="5597604"/>
            <a:ext cx="71628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sz="3200" dirty="0" smtClean="0">
                <a:solidFill>
                  <a:srgbClr val="FF0000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Who do we talk to for support?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sz="2000" dirty="0" smtClean="0">
                <a:solidFill>
                  <a:schemeClr val="bg1">
                    <a:lumMod val="50000"/>
                  </a:schemeClr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Content – The CEO Team.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sz="2000" dirty="0" smtClean="0">
                <a:solidFill>
                  <a:schemeClr val="bg1">
                    <a:lumMod val="50000"/>
                  </a:schemeClr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Functionality/technical – The SEO Team.</a:t>
            </a:r>
          </a:p>
        </p:txBody>
      </p:sp>
      <p:sp>
        <p:nvSpPr>
          <p:cNvPr id="6" name="Shape 3"/>
          <p:cNvSpPr/>
          <p:nvPr/>
        </p:nvSpPr>
        <p:spPr>
          <a:xfrm>
            <a:off x="1841500" y="330200"/>
            <a:ext cx="6172200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sz="32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Frequently Asked Questions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sz="16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Deliverable Tracker</a:t>
            </a:r>
            <a:endParaRPr sz="16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2396315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004" y="1638300"/>
            <a:ext cx="3733617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51000"/>
            <a:ext cx="3427957" cy="45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948657" y="3657600"/>
            <a:ext cx="915443" cy="838200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652981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"/>
          <p:cNvSpPr/>
          <p:nvPr/>
        </p:nvSpPr>
        <p:spPr>
          <a:xfrm>
            <a:off x="2130871" y="304800"/>
            <a:ext cx="5108129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sz="32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Timeline</a:t>
            </a:r>
            <a:endParaRPr sz="32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sp>
        <p:nvSpPr>
          <p:cNvPr id="2" name="Oval 1"/>
          <p:cNvSpPr/>
          <p:nvPr/>
        </p:nvSpPr>
        <p:spPr>
          <a:xfrm>
            <a:off x="152400" y="3494395"/>
            <a:ext cx="1447800" cy="476069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6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CEOS-28</a:t>
            </a:r>
            <a:endParaRPr kumimoji="0" lang="en-AU" sz="16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71700" y="3465156"/>
            <a:ext cx="838200" cy="584773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>
                <a:lumMod val="20000"/>
                <a:lumOff val="80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32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v0</a:t>
            </a:r>
            <a:endParaRPr kumimoji="0" lang="en-AU" sz="32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8" name="Down Arrow 7"/>
          <p:cNvSpPr/>
          <p:nvPr/>
        </p:nvSpPr>
        <p:spPr>
          <a:xfrm rot="10800000">
            <a:off x="2438400" y="4227729"/>
            <a:ext cx="304800" cy="381000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2400300" y="2881529"/>
            <a:ext cx="342902" cy="457200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6600" y="2133600"/>
            <a:ext cx="114572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Updated Priorities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4671" y="4659529"/>
            <a:ext cx="114572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Status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 smtClean="0"/>
              <a:t>Updates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676400" y="3719442"/>
            <a:ext cx="416371" cy="0"/>
          </a:xfrm>
          <a:prstGeom prst="straightConnector1">
            <a:avLst/>
          </a:prstGeom>
          <a:noFill/>
          <a:ln w="38100" cap="flat">
            <a:solidFill>
              <a:srgbClr val="FF9A00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Rectangle 15"/>
          <p:cNvSpPr/>
          <p:nvPr/>
        </p:nvSpPr>
        <p:spPr>
          <a:xfrm>
            <a:off x="3898899" y="3465442"/>
            <a:ext cx="951135" cy="584773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>
                <a:lumMod val="20000"/>
                <a:lumOff val="80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32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V0.5</a:t>
            </a:r>
            <a:endParaRPr kumimoji="0" lang="en-AU" sz="32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38800" y="3465442"/>
            <a:ext cx="1447800" cy="584773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>
                <a:lumMod val="20000"/>
                <a:lumOff val="80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3200" dirty="0" smtClean="0"/>
              <a:t>Pre-V1</a:t>
            </a:r>
            <a:endParaRPr kumimoji="0" lang="en-AU" sz="32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543800" y="3465442"/>
            <a:ext cx="1447800" cy="584773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>
                <a:lumMod val="20000"/>
                <a:lumOff val="80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3200" dirty="0" smtClean="0"/>
              <a:t>V1.0</a:t>
            </a:r>
            <a:endParaRPr kumimoji="0" lang="en-AU" sz="32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1" y="1491735"/>
            <a:ext cx="1562100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>
                <a:lumMod val="75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 smtClean="0"/>
              <a:t>Oct/Nov 14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05000" y="1491735"/>
            <a:ext cx="1422400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>
                <a:lumMod val="75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Nov 14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81400" y="1491735"/>
            <a:ext cx="1600200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>
                <a:lumMod val="75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 smtClean="0"/>
              <a:t>Late Feb 15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2573" y="1491735"/>
            <a:ext cx="1590227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>
                <a:lumMod val="75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Mid Mar 15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477573" y="1491735"/>
            <a:ext cx="1590227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>
                <a:lumMod val="75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 smtClean="0"/>
              <a:t>30 Mar 15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3" name="Down Arrow 22"/>
          <p:cNvSpPr/>
          <p:nvPr/>
        </p:nvSpPr>
        <p:spPr>
          <a:xfrm rot="10800000">
            <a:off x="4233401" y="4265829"/>
            <a:ext cx="304800" cy="381000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4195301" y="2881529"/>
            <a:ext cx="342902" cy="457200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01601" y="2133600"/>
            <a:ext cx="114572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 err="1" smtClean="0"/>
              <a:t>MilestoneChanges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57600" y="4724400"/>
            <a:ext cx="142444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 smtClean="0"/>
              <a:t>Add/Remove</a:t>
            </a:r>
            <a:endParaRPr kumimoji="0" lang="en-AU" sz="1800" b="0" i="0" u="none" strike="noStrike" cap="none" spc="0" normalizeH="0" baseline="0" dirty="0" smtClean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 err="1" smtClean="0"/>
              <a:t>Objectables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57400" y="5319929"/>
            <a:ext cx="114572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Plenary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 smtClean="0"/>
              <a:t>Outcomes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264585" y="3768583"/>
            <a:ext cx="416371" cy="0"/>
          </a:xfrm>
          <a:prstGeom prst="straightConnector1">
            <a:avLst/>
          </a:prstGeom>
          <a:noFill/>
          <a:ln w="38100" cap="flat">
            <a:solidFill>
              <a:srgbClr val="FF9A00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Straight Arrow Connector 28"/>
          <p:cNvCxnSpPr/>
          <p:nvPr/>
        </p:nvCxnSpPr>
        <p:spPr>
          <a:xfrm>
            <a:off x="4947330" y="3719442"/>
            <a:ext cx="416371" cy="0"/>
          </a:xfrm>
          <a:prstGeom prst="straightConnector1">
            <a:avLst/>
          </a:prstGeom>
          <a:noFill/>
          <a:ln w="38100" cap="flat">
            <a:solidFill>
              <a:srgbClr val="FF9A00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Arrow Connector 29"/>
          <p:cNvCxnSpPr/>
          <p:nvPr/>
        </p:nvCxnSpPr>
        <p:spPr>
          <a:xfrm>
            <a:off x="7114729" y="3746500"/>
            <a:ext cx="416371" cy="0"/>
          </a:xfrm>
          <a:prstGeom prst="straightConnector1">
            <a:avLst/>
          </a:prstGeom>
          <a:noFill/>
          <a:ln w="38100" cap="flat">
            <a:solidFill>
              <a:srgbClr val="FF9A00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6" name="TextBox 35"/>
          <p:cNvSpPr txBox="1"/>
          <p:nvPr/>
        </p:nvSpPr>
        <p:spPr>
          <a:xfrm>
            <a:off x="3680956" y="5334000"/>
            <a:ext cx="134824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Revise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 smtClean="0"/>
              <a:t>Rationale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37" name="Down Arrow 36"/>
          <p:cNvSpPr/>
          <p:nvPr/>
        </p:nvSpPr>
        <p:spPr>
          <a:xfrm>
            <a:off x="6183535" y="2895600"/>
            <a:ext cx="342902" cy="457200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13636" y="2373870"/>
            <a:ext cx="129676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 smtClean="0"/>
              <a:t>Refinement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41" name="Down Arrow 40"/>
          <p:cNvSpPr/>
          <p:nvPr/>
        </p:nvSpPr>
        <p:spPr>
          <a:xfrm rot="10800000">
            <a:off x="6202586" y="4279899"/>
            <a:ext cx="304800" cy="381000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39485" y="4737100"/>
            <a:ext cx="142444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 smtClean="0"/>
              <a:t>Validation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43" name="Down Arrow 42"/>
          <p:cNvSpPr/>
          <p:nvPr/>
        </p:nvSpPr>
        <p:spPr>
          <a:xfrm>
            <a:off x="8056785" y="2927694"/>
            <a:ext cx="342902" cy="457200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585523" y="2405964"/>
            <a:ext cx="140607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 smtClean="0"/>
              <a:t>Concurrence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930400" y="6115736"/>
            <a:ext cx="1422400" cy="646329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2">
                <a:lumMod val="75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</a:rPr>
              <a:t>CEO Team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 smtClean="0">
                <a:solidFill>
                  <a:schemeClr val="bg1">
                    <a:lumMod val="50000"/>
                  </a:schemeClr>
                </a:solidFill>
              </a:rPr>
              <a:t>Chair Team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05200" y="6121400"/>
            <a:ext cx="1842523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2">
                <a:lumMod val="75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</a:rPr>
              <a:t>WGs/VCs/AHTs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452775" y="6110071"/>
            <a:ext cx="1842523" cy="646329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2">
                <a:lumMod val="75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</a:rPr>
              <a:t>WGs/VCs/AHTs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 smtClean="0">
                <a:solidFill>
                  <a:schemeClr val="bg1">
                    <a:lumMod val="50000"/>
                  </a:schemeClr>
                </a:solidFill>
              </a:rPr>
              <a:t>CEO Team</a:t>
            </a:r>
            <a:endParaRPr kumimoji="0" lang="en-AU" b="0" i="0" u="none" strike="noStrike" cap="none" spc="0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384199" y="6091578"/>
            <a:ext cx="1645502" cy="530913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2">
                <a:lumMod val="75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spc="0" normalizeH="0" baseline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</a:rPr>
              <a:t>Princpals</a:t>
            </a:r>
            <a:endParaRPr kumimoji="0" lang="en-AU" b="0" i="0" u="none" strike="noStrike" cap="none" spc="0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1050" dirty="0" smtClean="0">
                <a:solidFill>
                  <a:schemeClr val="bg1">
                    <a:lumMod val="50000"/>
                  </a:schemeClr>
                </a:solidFill>
              </a:rPr>
              <a:t>(Virtual Endorsement)</a:t>
            </a:r>
            <a:endParaRPr kumimoji="0" lang="en-AU" sz="1050" b="0" i="0" u="none" strike="noStrike" cap="none" spc="0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6" grpId="0"/>
      <p:bldP spid="11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36" grpId="0"/>
      <p:bldP spid="37" grpId="0" animBg="1"/>
      <p:bldP spid="38" grpId="0"/>
      <p:bldP spid="41" grpId="0" animBg="1"/>
      <p:bldP spid="42" grpId="0"/>
      <p:bldP spid="43" grpId="0" animBg="1"/>
      <p:bldP spid="44" grpId="0"/>
      <p:bldP spid="45" grpId="0" animBg="1"/>
      <p:bldP spid="46" grpId="0" animBg="1"/>
      <p:bldP spid="48" grpId="0" animBg="1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"/>
          <p:cNvSpPr/>
          <p:nvPr/>
        </p:nvSpPr>
        <p:spPr>
          <a:xfrm>
            <a:off x="1981200" y="421957"/>
            <a:ext cx="5412930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sz="32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Key Changes – Focus Areas</a:t>
            </a:r>
            <a:endParaRPr sz="32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2438400"/>
            <a:ext cx="395287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2447925"/>
            <a:ext cx="397192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4113757" y="3200400"/>
            <a:ext cx="915443" cy="838200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57800" y="3644900"/>
            <a:ext cx="3733800" cy="190500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52700" y="5334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b="1" dirty="0"/>
              <a:t>WAT-1</a:t>
            </a:r>
            <a:r>
              <a:rPr lang="en-AU" dirty="0"/>
              <a:t>: Development of a CEOS response to the </a:t>
            </a:r>
            <a:r>
              <a:rPr lang="en-AU" i="1" dirty="0"/>
              <a:t>GEOSS Water Strategy</a:t>
            </a:r>
            <a:r>
              <a:rPr lang="en-AU" dirty="0"/>
              <a:t>. 	</a:t>
            </a:r>
          </a:p>
        </p:txBody>
      </p:sp>
    </p:spTree>
    <p:extLst>
      <p:ext uri="{BB962C8B-B14F-4D97-AF65-F5344CB8AC3E}">
        <p14:creationId xmlns:p14="http://schemas.microsoft.com/office/powerpoint/2010/main" val="38309579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/>
        </p:nvSpPr>
        <p:spPr>
          <a:xfrm>
            <a:off x="1828800" y="304800"/>
            <a:ext cx="6172200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sz="32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Key Changes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sz="16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Climate Monitoring, Research and Services</a:t>
            </a:r>
            <a:endParaRPr sz="16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86000" y="1524000"/>
            <a:ext cx="914400" cy="735744"/>
            <a:chOff x="5562600" y="3680253"/>
            <a:chExt cx="914400" cy="735744"/>
          </a:xfrm>
        </p:grpSpPr>
        <p:sp>
          <p:nvSpPr>
            <p:cNvPr id="4" name="Oval 3"/>
            <p:cNvSpPr/>
            <p:nvPr/>
          </p:nvSpPr>
          <p:spPr>
            <a:xfrm>
              <a:off x="5562600" y="3680253"/>
              <a:ext cx="914400" cy="735744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AU" sz="2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5791200" y="4048125"/>
              <a:ext cx="457200" cy="0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9" name="Group 8"/>
          <p:cNvGrpSpPr/>
          <p:nvPr/>
        </p:nvGrpSpPr>
        <p:grpSpPr>
          <a:xfrm>
            <a:off x="5778500" y="1524000"/>
            <a:ext cx="914400" cy="735744"/>
            <a:chOff x="5181600" y="2617056"/>
            <a:chExt cx="914400" cy="735744"/>
          </a:xfrm>
        </p:grpSpPr>
        <p:sp>
          <p:nvSpPr>
            <p:cNvPr id="11" name="Oval 10"/>
            <p:cNvSpPr/>
            <p:nvPr/>
          </p:nvSpPr>
          <p:spPr>
            <a:xfrm>
              <a:off x="5181600" y="2617056"/>
              <a:ext cx="914400" cy="735744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FF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AU" sz="2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5410200" y="2984928"/>
              <a:ext cx="457200" cy="0"/>
            </a:xfrm>
            <a:prstGeom prst="line">
              <a:avLst/>
            </a:prstGeom>
            <a:noFill/>
            <a:ln w="25400" cap="flat">
              <a:solidFill>
                <a:srgbClr val="00FF00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638800" y="2737706"/>
              <a:ext cx="0" cy="520272"/>
            </a:xfrm>
            <a:prstGeom prst="line">
              <a:avLst/>
            </a:prstGeom>
            <a:noFill/>
            <a:ln w="25400" cap="flat">
              <a:solidFill>
                <a:srgbClr val="00FF00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184899"/>
              </p:ext>
            </p:extLst>
          </p:nvPr>
        </p:nvGraphicFramePr>
        <p:xfrm>
          <a:off x="1295400" y="2560320"/>
          <a:ext cx="6553200" cy="3352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600"/>
                <a:gridCol w="3276600"/>
              </a:tblGrid>
              <a:tr h="624840">
                <a:tc>
                  <a:txBody>
                    <a:bodyPr/>
                    <a:lstStyle/>
                    <a:p>
                      <a:pPr marL="0" marR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CMRS‐5: </a:t>
                      </a:r>
                      <a:r>
                        <a:rPr lang="en-AU" sz="1800" b="0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Contributions to the Global Framework for Climate Services (GFCS)</a:t>
                      </a:r>
                    </a:p>
                    <a:p>
                      <a:pPr marL="0" marR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b="0" i="0" u="none" strike="noStrike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CMRS-11: </a:t>
                      </a:r>
                      <a:r>
                        <a:rPr lang="en-AU" sz="1800" b="0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Analysis report on implications of new climate change treaty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CMRS‐6: </a:t>
                      </a:r>
                      <a:r>
                        <a:rPr lang="en-AU" sz="1800" b="0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Report to UNFCCC Subsidiary Body for Scientific and Technological Advice‐ Research and Systematic Observation (SBSTA‐RSO) at COP‐20</a:t>
                      </a:r>
                    </a:p>
                    <a:p>
                      <a:pPr marL="0" marR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b="1" i="0" u="none" strike="noStrike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CMRS-10 : </a:t>
                      </a:r>
                      <a:r>
                        <a:rPr lang="en-AU" sz="18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CEOS-CGMS Report on Progress to SBSTA-43</a:t>
                      </a:r>
                    </a:p>
                    <a:p>
                      <a:pPr marL="0" marR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b="1" i="0" u="none" strike="noStrike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19548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"/>
          <p:cNvSpPr/>
          <p:nvPr/>
        </p:nvSpPr>
        <p:spPr>
          <a:xfrm>
            <a:off x="1828800" y="304800"/>
            <a:ext cx="6172200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sz="32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Key Changes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sz="16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Carbon Observations, including Forested Regions</a:t>
            </a:r>
            <a:endParaRPr sz="16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562600" y="1295400"/>
            <a:ext cx="914400" cy="735744"/>
            <a:chOff x="5181600" y="2617056"/>
            <a:chExt cx="914400" cy="735744"/>
          </a:xfrm>
        </p:grpSpPr>
        <p:sp>
          <p:nvSpPr>
            <p:cNvPr id="18" name="Oval 17"/>
            <p:cNvSpPr/>
            <p:nvPr/>
          </p:nvSpPr>
          <p:spPr>
            <a:xfrm>
              <a:off x="5181600" y="2617056"/>
              <a:ext cx="914400" cy="735744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FF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AU" sz="2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5410200" y="2984928"/>
              <a:ext cx="457200" cy="0"/>
            </a:xfrm>
            <a:prstGeom prst="line">
              <a:avLst/>
            </a:prstGeom>
            <a:noFill/>
            <a:ln w="25400" cap="flat">
              <a:solidFill>
                <a:srgbClr val="00FF00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638800" y="2737706"/>
              <a:ext cx="0" cy="520272"/>
            </a:xfrm>
            <a:prstGeom prst="line">
              <a:avLst/>
            </a:prstGeom>
            <a:noFill/>
            <a:ln w="25400" cap="flat">
              <a:solidFill>
                <a:srgbClr val="00FF00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7" name="Group 26"/>
          <p:cNvGrpSpPr/>
          <p:nvPr/>
        </p:nvGrpSpPr>
        <p:grpSpPr>
          <a:xfrm>
            <a:off x="2514600" y="1295400"/>
            <a:ext cx="914400" cy="735744"/>
            <a:chOff x="5562600" y="3680253"/>
            <a:chExt cx="914400" cy="735744"/>
          </a:xfrm>
        </p:grpSpPr>
        <p:sp>
          <p:nvSpPr>
            <p:cNvPr id="28" name="Oval 27"/>
            <p:cNvSpPr/>
            <p:nvPr/>
          </p:nvSpPr>
          <p:spPr>
            <a:xfrm>
              <a:off x="5562600" y="3680253"/>
              <a:ext cx="914400" cy="735744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AU" sz="2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5791200" y="4048125"/>
              <a:ext cx="457200" cy="0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109452"/>
              </p:ext>
            </p:extLst>
          </p:nvPr>
        </p:nvGraphicFramePr>
        <p:xfrm>
          <a:off x="1295400" y="2286000"/>
          <a:ext cx="6400800" cy="3718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0400"/>
                <a:gridCol w="3200400"/>
              </a:tblGrid>
              <a:tr h="624840">
                <a:tc>
                  <a:txBody>
                    <a:bodyPr/>
                    <a:lstStyle/>
                    <a:p>
                      <a:pPr marL="0" marR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CARB‐1: </a:t>
                      </a:r>
                      <a:r>
                        <a:rPr lang="en-AU" sz="1800" b="0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Updated Global Baseline Data Acquisition Strategy for GFOI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CARB-8: </a:t>
                      </a:r>
                      <a:r>
                        <a:rPr lang="en-AU" sz="18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Implementation of agreed actions in response to CEOS Strategy for Carbon Observations from Space</a:t>
                      </a:r>
                      <a:endParaRPr lang="en-AU" sz="18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CARB‐2: </a:t>
                      </a:r>
                      <a:r>
                        <a:rPr lang="en-AU" sz="1800" b="0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Initial version of Space Data Services Strategy for GFOI</a:t>
                      </a:r>
                    </a:p>
                    <a:p>
                      <a:pPr marL="0" marR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b="1" i="0" u="none" strike="noStrike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b="1" i="0" u="none" strike="noStrike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CARB‐6 </a:t>
                      </a:r>
                      <a:r>
                        <a:rPr lang="en-AU" sz="1800" b="0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Endorsed CEOS Strategy for Carbon Observations from Space</a:t>
                      </a:r>
                    </a:p>
                    <a:p>
                      <a:pPr marL="0" marR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b="1" i="0" u="none" strike="noStrike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b="1" i="0" u="none" strike="noStrike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Down Arrow 15"/>
          <p:cNvSpPr/>
          <p:nvPr/>
        </p:nvSpPr>
        <p:spPr>
          <a:xfrm rot="10800000">
            <a:off x="6324600" y="3581399"/>
            <a:ext cx="381000" cy="1981200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32" name="Down Arrow 31"/>
          <p:cNvSpPr/>
          <p:nvPr/>
        </p:nvSpPr>
        <p:spPr>
          <a:xfrm rot="10800000">
            <a:off x="5181600" y="3581400"/>
            <a:ext cx="381000" cy="1981200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0" y="5676900"/>
            <a:ext cx="2057400" cy="646329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Consistent with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Plenary decision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19800" y="5678271"/>
            <a:ext cx="2667000" cy="646329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Items will also be tracked individually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942593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2" grpId="0" animBg="1"/>
      <p:bldP spid="3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"/>
          <p:cNvSpPr/>
          <p:nvPr/>
        </p:nvSpPr>
        <p:spPr>
          <a:xfrm>
            <a:off x="1828800" y="304800"/>
            <a:ext cx="6172200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sz="32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Key Changes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sz="16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Observations for Agriculture</a:t>
            </a:r>
            <a:endParaRPr sz="16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43600" y="1447800"/>
            <a:ext cx="914400" cy="735744"/>
            <a:chOff x="5181600" y="2617056"/>
            <a:chExt cx="914400" cy="735744"/>
          </a:xfrm>
        </p:grpSpPr>
        <p:sp>
          <p:nvSpPr>
            <p:cNvPr id="8" name="Oval 7"/>
            <p:cNvSpPr/>
            <p:nvPr/>
          </p:nvSpPr>
          <p:spPr>
            <a:xfrm>
              <a:off x="5181600" y="2617056"/>
              <a:ext cx="914400" cy="735744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FF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AU" sz="2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410200" y="2984928"/>
              <a:ext cx="457200" cy="0"/>
            </a:xfrm>
            <a:prstGeom prst="line">
              <a:avLst/>
            </a:prstGeom>
            <a:noFill/>
            <a:ln w="25400" cap="flat">
              <a:solidFill>
                <a:srgbClr val="00FF00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638800" y="2737706"/>
              <a:ext cx="0" cy="520272"/>
            </a:xfrm>
            <a:prstGeom prst="line">
              <a:avLst/>
            </a:prstGeom>
            <a:noFill/>
            <a:ln w="25400" cap="flat">
              <a:solidFill>
                <a:srgbClr val="00FF00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438071"/>
              </p:ext>
            </p:extLst>
          </p:nvPr>
        </p:nvGraphicFramePr>
        <p:xfrm>
          <a:off x="838200" y="2453640"/>
          <a:ext cx="7315200" cy="3246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0"/>
                <a:gridCol w="3657600"/>
              </a:tblGrid>
              <a:tr h="624840">
                <a:tc>
                  <a:txBody>
                    <a:bodyPr/>
                    <a:lstStyle/>
                    <a:p>
                      <a:pPr marL="0" marR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AGRI‐1: </a:t>
                      </a:r>
                      <a:r>
                        <a:rPr lang="en-AU" sz="1800" b="0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Updated Acquisition Strategy for GEOGLAM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AGRI-4: </a:t>
                      </a:r>
                      <a:r>
                        <a:rPr lang="en-AU" sz="18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Acquisition Strategy for GEOGLAM</a:t>
                      </a:r>
                    </a:p>
                    <a:p>
                      <a:pPr algn="ctr"/>
                      <a:endParaRPr lang="en-AU" sz="18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b="1" i="0" u="none" strike="noStrike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AGRI-5: </a:t>
                      </a:r>
                      <a:r>
                        <a:rPr lang="en-AU" sz="1800" b="0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Data Services Prototypes and Lessons Learnt Report</a:t>
                      </a:r>
                    </a:p>
                    <a:p>
                      <a:pPr marL="0" marR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b="1" i="0" u="none" strike="noStrike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b="1" i="0" u="none" strike="noStrike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AGRI-6: </a:t>
                      </a:r>
                      <a:r>
                        <a:rPr lang="en-AU" sz="1800" b="0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Common Data Sharing Strategy for JECAM</a:t>
                      </a:r>
                    </a:p>
                    <a:p>
                      <a:pPr marL="0" marR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b="1" i="0" u="none" strike="noStrike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2209800" y="1474056"/>
            <a:ext cx="914400" cy="735744"/>
            <a:chOff x="5562600" y="3680253"/>
            <a:chExt cx="914400" cy="735744"/>
          </a:xfrm>
        </p:grpSpPr>
        <p:sp>
          <p:nvSpPr>
            <p:cNvPr id="21" name="Oval 20"/>
            <p:cNvSpPr/>
            <p:nvPr/>
          </p:nvSpPr>
          <p:spPr>
            <a:xfrm>
              <a:off x="5562600" y="3680253"/>
              <a:ext cx="914400" cy="735744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AU" sz="2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5791200" y="4048125"/>
              <a:ext cx="457200" cy="0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40432682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"/>
          <p:cNvSpPr/>
          <p:nvPr/>
        </p:nvSpPr>
        <p:spPr>
          <a:xfrm>
            <a:off x="1828800" y="304800"/>
            <a:ext cx="6172200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sz="32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Key Changes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sz="16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Observations for Disasters</a:t>
            </a:r>
            <a:endParaRPr sz="16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09800" y="1295400"/>
            <a:ext cx="914400" cy="735744"/>
            <a:chOff x="5562600" y="3680253"/>
            <a:chExt cx="914400" cy="735744"/>
          </a:xfrm>
        </p:grpSpPr>
        <p:sp>
          <p:nvSpPr>
            <p:cNvPr id="6" name="Oval 5"/>
            <p:cNvSpPr/>
            <p:nvPr/>
          </p:nvSpPr>
          <p:spPr>
            <a:xfrm>
              <a:off x="5562600" y="3680253"/>
              <a:ext cx="914400" cy="735744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AU" sz="2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5791200" y="4048125"/>
              <a:ext cx="457200" cy="0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0" name="Group 9"/>
          <p:cNvGrpSpPr/>
          <p:nvPr/>
        </p:nvGrpSpPr>
        <p:grpSpPr>
          <a:xfrm>
            <a:off x="6096000" y="1295400"/>
            <a:ext cx="914400" cy="735744"/>
            <a:chOff x="5181600" y="2617056"/>
            <a:chExt cx="914400" cy="735744"/>
          </a:xfrm>
        </p:grpSpPr>
        <p:sp>
          <p:nvSpPr>
            <p:cNvPr id="11" name="Oval 10"/>
            <p:cNvSpPr/>
            <p:nvPr/>
          </p:nvSpPr>
          <p:spPr>
            <a:xfrm>
              <a:off x="5181600" y="2617056"/>
              <a:ext cx="914400" cy="735744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FF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AU" sz="2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5410200" y="2984928"/>
              <a:ext cx="457200" cy="0"/>
            </a:xfrm>
            <a:prstGeom prst="line">
              <a:avLst/>
            </a:prstGeom>
            <a:noFill/>
            <a:ln w="25400" cap="flat">
              <a:solidFill>
                <a:srgbClr val="00FF00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638800" y="2737706"/>
              <a:ext cx="0" cy="520272"/>
            </a:xfrm>
            <a:prstGeom prst="line">
              <a:avLst/>
            </a:prstGeom>
            <a:noFill/>
            <a:ln w="25400" cap="flat">
              <a:solidFill>
                <a:srgbClr val="00FF00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455439"/>
              </p:ext>
            </p:extLst>
          </p:nvPr>
        </p:nvGraphicFramePr>
        <p:xfrm>
          <a:off x="685800" y="2133600"/>
          <a:ext cx="7848600" cy="445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24300"/>
                <a:gridCol w="3924300"/>
              </a:tblGrid>
              <a:tr h="624840">
                <a:tc>
                  <a:txBody>
                    <a:bodyPr/>
                    <a:lstStyle/>
                    <a:p>
                      <a:pPr marL="0" marR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DIS‐1: </a:t>
                      </a:r>
                      <a:r>
                        <a:rPr lang="en-AU" sz="1600" b="0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Strategy for preparing the 2015 WCDRR and the post‐Hyogo Framework for Action (HFA2)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DIS-7: </a:t>
                      </a:r>
                      <a:r>
                        <a:rPr lang="en-AU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Implementation of Endorsed Strategy for participation in the 2015 WCDRR </a:t>
                      </a:r>
                      <a:endParaRPr lang="en-AU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DIS‐2: </a:t>
                      </a:r>
                      <a:r>
                        <a:rPr lang="en-AU" sz="1600" b="0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Proposal for Recovery Observatory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DIS-9: </a:t>
                      </a:r>
                      <a:r>
                        <a:rPr lang="en-AU" sz="1600" b="0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Readiness of Recovery Observatory for Activation 	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DIS‐3: </a:t>
                      </a:r>
                      <a:r>
                        <a:rPr lang="en-AU" sz="1600" b="0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Data Acquisition Plan in support to DRM Pilots</a:t>
                      </a:r>
                      <a:endParaRPr lang="en-AU" sz="1600" b="0" i="0" u="none" strike="noStrike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DIS-10: </a:t>
                      </a:r>
                      <a:r>
                        <a:rPr lang="en-AU" sz="1600" b="0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Implementation of Data Acquisition Plan in support to DRM pilots, data coordination for GNSL supersites 	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DIS‐5: </a:t>
                      </a:r>
                      <a:r>
                        <a:rPr lang="en-AU" sz="1600" b="0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Revised </a:t>
                      </a:r>
                      <a:r>
                        <a:rPr lang="en-AU" sz="1600" b="0" i="0" u="none" strike="noStrike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Geohazard</a:t>
                      </a:r>
                      <a:r>
                        <a:rPr lang="en-AU" sz="1600" b="0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Supersite Selection Process and decision on new proposed Supersites</a:t>
                      </a:r>
                      <a:endParaRPr lang="en-AU" sz="1600" b="0" i="0" u="none" strike="noStrike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DIS-11: </a:t>
                      </a:r>
                      <a:r>
                        <a:rPr lang="en-AU" sz="1600" b="0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Proposal for a landslides DRM pilot </a:t>
                      </a:r>
                      <a:endParaRPr lang="en-AU" sz="1600" b="0" i="0" u="none" strike="noStrike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DIS‐6: </a:t>
                      </a:r>
                      <a:r>
                        <a:rPr lang="en-AU" sz="1600" b="0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Web client to facilitate joint </a:t>
                      </a:r>
                      <a:r>
                        <a:rPr lang="en-AU" sz="1600" b="0" i="0" u="none" strike="noStrike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catalog</a:t>
                      </a:r>
                      <a:r>
                        <a:rPr lang="en-AU" sz="1600" b="0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search and access to Supersite data</a:t>
                      </a:r>
                      <a:endParaRPr lang="en-AU" sz="1600" b="0" i="0" u="none" strike="noStrike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DIS-12: </a:t>
                      </a:r>
                      <a:r>
                        <a:rPr lang="en-AU" sz="1600" b="0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Report on survey of donors for post-2016 operation of a Recovery Observatory </a:t>
                      </a:r>
                      <a:endParaRPr lang="en-AU" sz="1600" b="0" i="0" u="none" strike="noStrike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600" b="1" i="0" u="none" strike="noStrike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DIS-13: </a:t>
                      </a:r>
                      <a:r>
                        <a:rPr lang="en-AU" sz="1600" b="0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Report on follow-on actions to DRM Pilots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66417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"/>
          <p:cNvSpPr/>
          <p:nvPr/>
        </p:nvSpPr>
        <p:spPr>
          <a:xfrm>
            <a:off x="1828800" y="304800"/>
            <a:ext cx="6172200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sz="32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Key Changes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sz="16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Data Access</a:t>
            </a:r>
            <a:endParaRPr sz="16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11437"/>
              </p:ext>
            </p:extLst>
          </p:nvPr>
        </p:nvGraphicFramePr>
        <p:xfrm>
          <a:off x="990600" y="2316480"/>
          <a:ext cx="7162800" cy="4008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81400"/>
                <a:gridCol w="3581400"/>
              </a:tblGrid>
              <a:tr h="990599">
                <a:tc>
                  <a:txBody>
                    <a:bodyPr/>
                    <a:lstStyle/>
                    <a:p>
                      <a:pPr algn="ctr"/>
                      <a:r>
                        <a:rPr lang="en-AU" sz="1800" b="1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DATA‐1: </a:t>
                      </a:r>
                      <a:r>
                        <a:rPr lang="en-AU" sz="1800" b="0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CEOS OpenSearch Best Practices Guideline Document</a:t>
                      </a:r>
                    </a:p>
                    <a:p>
                      <a:pPr algn="ctr"/>
                      <a:r>
                        <a:rPr lang="en-AU" sz="1800" b="0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DATA-3: </a:t>
                      </a:r>
                      <a:r>
                        <a:rPr lang="en-AU" sz="1800" b="0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Assessment of Technical Architectures for Supporting Operational </a:t>
                      </a:r>
                      <a:r>
                        <a:rPr lang="en-AU" sz="1800" b="0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Programs </a:t>
                      </a:r>
                      <a:r>
                        <a:rPr lang="en-AU" sz="1800" b="1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	</a:t>
                      </a:r>
                    </a:p>
                  </a:txBody>
                  <a:tcPr/>
                </a:tc>
              </a:tr>
              <a:tr h="565115">
                <a:tc>
                  <a:txBody>
                    <a:bodyPr/>
                    <a:lstStyle/>
                    <a:p>
                      <a:pPr algn="ctr"/>
                      <a:endParaRPr lang="en-AU" sz="1800" b="1" i="0" u="none" strike="noStrike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DATA-4: </a:t>
                      </a:r>
                      <a:r>
                        <a:rPr lang="en-AU" sz="1800" b="0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Development of the Recovery Observatory Infrastructure 	</a:t>
                      </a:r>
                      <a:endParaRPr lang="en-AU" sz="1800" b="0" i="0" u="none" strike="noStrike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endParaRPr lang="en-AU" sz="1800" b="1" i="0" u="none" strike="noStrike" baseline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1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DATA-5: </a:t>
                      </a:r>
                      <a:r>
                        <a:rPr lang="en-AU" sz="1800" b="0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CEOS Data </a:t>
                      </a:r>
                      <a:r>
                        <a:rPr lang="en-AU" sz="1800" b="0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Stewardship Best Practices </a:t>
                      </a:r>
                      <a:r>
                        <a:rPr lang="en-AU" sz="1800" b="0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Guideline </a:t>
                      </a:r>
                      <a:r>
                        <a:rPr lang="en-AU" sz="1800" b="0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documents </a:t>
                      </a:r>
                      <a:r>
                        <a:rPr lang="en-AU" sz="1800" b="1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	</a:t>
                      </a: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endParaRPr lang="en-AU" sz="1800" b="1" i="0" u="none" strike="noStrike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DATA-6: </a:t>
                      </a:r>
                      <a:r>
                        <a:rPr lang="en-AU" sz="1800" b="0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Linking WGs and VCs to Information Systems and Services Resources 	</a:t>
                      </a:r>
                      <a:endParaRPr lang="en-AU" sz="1800" b="0" i="0" u="none" strike="noStrike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438400" y="1371600"/>
            <a:ext cx="914400" cy="735744"/>
            <a:chOff x="5562600" y="3680253"/>
            <a:chExt cx="914400" cy="735744"/>
          </a:xfrm>
        </p:grpSpPr>
        <p:sp>
          <p:nvSpPr>
            <p:cNvPr id="6" name="Oval 5"/>
            <p:cNvSpPr/>
            <p:nvPr/>
          </p:nvSpPr>
          <p:spPr>
            <a:xfrm>
              <a:off x="5562600" y="3680253"/>
              <a:ext cx="914400" cy="735744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AU" sz="2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5791200" y="4048125"/>
              <a:ext cx="457200" cy="0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8" name="Group 7"/>
          <p:cNvGrpSpPr/>
          <p:nvPr/>
        </p:nvGrpSpPr>
        <p:grpSpPr>
          <a:xfrm>
            <a:off x="5638800" y="1371600"/>
            <a:ext cx="914400" cy="735744"/>
            <a:chOff x="5181600" y="2617056"/>
            <a:chExt cx="914400" cy="735744"/>
          </a:xfrm>
        </p:grpSpPr>
        <p:sp>
          <p:nvSpPr>
            <p:cNvPr id="9" name="Oval 8"/>
            <p:cNvSpPr/>
            <p:nvPr/>
          </p:nvSpPr>
          <p:spPr>
            <a:xfrm>
              <a:off x="5181600" y="2617056"/>
              <a:ext cx="914400" cy="735744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FF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AU" sz="2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410200" y="2984928"/>
              <a:ext cx="457200" cy="0"/>
            </a:xfrm>
            <a:prstGeom prst="line">
              <a:avLst/>
            </a:prstGeom>
            <a:noFill/>
            <a:ln w="25400" cap="flat">
              <a:solidFill>
                <a:srgbClr val="00FF00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38800" y="2737706"/>
              <a:ext cx="0" cy="520272"/>
            </a:xfrm>
            <a:prstGeom prst="line">
              <a:avLst/>
            </a:prstGeom>
            <a:noFill/>
            <a:ln w="25400" cap="flat">
              <a:solidFill>
                <a:srgbClr val="00FF00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31516783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8858</TotalTime>
  <Words>716</Words>
  <Application>Microsoft Office PowerPoint</Application>
  <PresentationFormat>On-screen Show (4:3)</PresentationFormat>
  <Paragraphs>124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</vt:lpstr>
      <vt:lpstr>CEOS Work Plan 2015-2017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Ross Jonathon</cp:lastModifiedBy>
  <cp:revision>17</cp:revision>
  <dcterms:modified xsi:type="dcterms:W3CDTF">2015-03-28T14:08:28Z</dcterms:modified>
</cp:coreProperties>
</file>