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sldIdLst>
    <p:sldId id="284" r:id="rId2"/>
    <p:sldId id="286" r:id="rId3"/>
    <p:sldId id="285" r:id="rId4"/>
    <p:sldId id="287" r:id="rId5"/>
    <p:sldId id="263" r:id="rId6"/>
    <p:sldId id="290" r:id="rId7"/>
    <p:sldId id="291" r:id="rId8"/>
    <p:sldId id="306" r:id="rId9"/>
    <p:sldId id="294" r:id="rId10"/>
    <p:sldId id="295" r:id="rId11"/>
    <p:sldId id="296" r:id="rId12"/>
    <p:sldId id="297" r:id="rId13"/>
    <p:sldId id="298" r:id="rId14"/>
    <p:sldId id="299" r:id="rId15"/>
    <p:sldId id="300" r:id="rId16"/>
    <p:sldId id="301" r:id="rId17"/>
    <p:sldId id="302" r:id="rId18"/>
    <p:sldId id="303" r:id="rId19"/>
    <p:sldId id="304" r:id="rId20"/>
    <p:sldId id="305" r:id="rId21"/>
  </p:sldIdLst>
  <p:sldSz cx="9144000" cy="6858000" type="screen4x3"/>
  <p:notesSz cx="6881813"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o Dalge" initials="JD"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4696" autoAdjust="0"/>
  </p:normalViewPr>
  <p:slideViewPr>
    <p:cSldViewPr snapToGrid="0" snapToObjects="1">
      <p:cViewPr varScale="1">
        <p:scale>
          <a:sx n="81" d="100"/>
          <a:sy n="81" d="100"/>
        </p:scale>
        <p:origin x="-176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wrap="square" lIns="92446" tIns="46223" rIns="92446" bIns="46223"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07/04/14</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54531068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2</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4</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6</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9</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60265" y="6453963"/>
            <a:ext cx="1639186" cy="318977"/>
          </a:xfrm>
        </p:spPr>
        <p:txBody>
          <a:bodyPr/>
          <a:lstStyle>
            <a:lvl1pPr>
              <a:defRPr sz="1200">
                <a:latin typeface="Century Gothic" pitchFamily="34" charset="0"/>
              </a:defRPr>
            </a:lvl1pPr>
          </a:lstStyle>
          <a:p>
            <a:pPr>
              <a:defRPr/>
            </a:pPr>
            <a:fld id="{6BF8D2B0-EFB6-4DAA-9B0B-6F6B3A580823}" type="slidenum">
              <a:rPr lang="en-US" smtClean="0"/>
              <a:pPr>
                <a:defRPr/>
              </a:pPr>
              <a:t>‹#›</a:t>
            </a:fld>
            <a:endParaRPr lang="en-US" dirty="0"/>
          </a:p>
        </p:txBody>
      </p:sp>
    </p:spTree>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8672165" y="6494551"/>
            <a:ext cx="230682" cy="184666"/>
          </a:xfrm>
          <a:prstGeom prst="rect">
            <a:avLst/>
          </a:prstGeom>
          <a:noFill/>
          <a:ln w="9525">
            <a:noFill/>
            <a:miter lim="800000"/>
            <a:headEnd/>
            <a:tailEnd/>
          </a:ln>
        </p:spPr>
        <p:txBody>
          <a:bodyPr wrap="none" lIns="0" tIns="0" rIns="0" bIns="0">
            <a:spAutoFit/>
          </a:bodyPr>
          <a:lstStyle/>
          <a:p>
            <a:pPr algn="l">
              <a:defRPr/>
            </a:pPr>
            <a:r>
              <a:rPr lang="de-DE" sz="1200" dirty="0" smtClean="0">
                <a:solidFill>
                  <a:srgbClr val="5F758D"/>
                </a:solidFill>
                <a:latin typeface="Century Gothic" pitchFamily="34" charset="0"/>
              </a:rPr>
              <a:t> </a:t>
            </a:r>
            <a:fld id="{00674DB5-EA4F-4207-BB2F-8F03D6107A33}" type="slidenum">
              <a:rPr lang="de-DE" sz="1200">
                <a:solidFill>
                  <a:srgbClr val="5F758D"/>
                </a:solidFill>
                <a:latin typeface="Century Gothic" pitchFamily="34" charset="0"/>
              </a:rPr>
              <a:pPr algn="l">
                <a:defRPr/>
              </a:pPr>
              <a:t>‹#›</a:t>
            </a:fld>
            <a:endParaRPr lang="de-DE" sz="1200" dirty="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extLst>
      <p:ext uri="{BB962C8B-B14F-4D97-AF65-F5344CB8AC3E}">
        <p14:creationId xmlns:p14="http://schemas.microsoft.com/office/powerpoint/2010/main" val="200705761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2137144" y="188913"/>
            <a:ext cx="6930656"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5"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 id="2147483672"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2658533" y="1843990"/>
            <a:ext cx="6242213" cy="1874838"/>
          </a:xfrm>
        </p:spPr>
        <p:txBody>
          <a:bodyPr/>
          <a:lstStyle/>
          <a:p>
            <a:r>
              <a:rPr lang="en-US" dirty="0" smtClean="0">
                <a:latin typeface="Century Gothic"/>
                <a:cs typeface="Century Gothic"/>
              </a:rPr>
              <a:t>LAND SURFACE IMAGING  VC</a:t>
            </a:r>
            <a:br>
              <a:rPr lang="en-US" dirty="0" smtClean="0">
                <a:latin typeface="Century Gothic"/>
                <a:cs typeface="Century Gothic"/>
              </a:rPr>
            </a:br>
            <a:r>
              <a:rPr lang="en-US" dirty="0">
                <a:latin typeface="Century Gothic"/>
                <a:cs typeface="Century Gothic"/>
              </a:rPr>
              <a:t/>
            </a:r>
            <a:br>
              <a:rPr lang="en-US" dirty="0">
                <a:latin typeface="Century Gothic"/>
                <a:cs typeface="Century Gothic"/>
              </a:rPr>
            </a:br>
            <a:r>
              <a:rPr lang="en-US" sz="2000" b="0" dirty="0" smtClean="0">
                <a:latin typeface="Century Gothic"/>
                <a:cs typeface="Century Gothic"/>
              </a:rPr>
              <a:t>Julio Dalge &amp; Marcia </a:t>
            </a:r>
            <a:r>
              <a:rPr lang="en-US" sz="2000" b="0" dirty="0" err="1" smtClean="0">
                <a:latin typeface="Century Gothic"/>
                <a:cs typeface="Century Gothic"/>
              </a:rPr>
              <a:t>Alvarenga</a:t>
            </a:r>
            <a:r>
              <a:rPr lang="en-US" sz="2000" b="0" dirty="0" smtClean="0">
                <a:latin typeface="Century Gothic"/>
                <a:cs typeface="Century Gothic"/>
              </a:rPr>
              <a:t> (INPE)</a:t>
            </a:r>
            <a:endParaRPr lang="en-US" b="0" dirty="0" smtClean="0">
              <a:latin typeface="Century Gothic"/>
              <a:cs typeface="Century Gothic"/>
            </a:endParaRPr>
          </a:p>
        </p:txBody>
      </p:sp>
    </p:spTree>
    <p:extLst>
      <p:ext uri="{BB962C8B-B14F-4D97-AF65-F5344CB8AC3E}">
        <p14:creationId xmlns:p14="http://schemas.microsoft.com/office/powerpoint/2010/main" val="38221526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LSI Terms of Reference – Contents</a:t>
            </a:r>
          </a:p>
        </p:txBody>
      </p:sp>
      <p:grpSp>
        <p:nvGrpSpPr>
          <p:cNvPr id="11" name="Group 10"/>
          <p:cNvGrpSpPr/>
          <p:nvPr/>
        </p:nvGrpSpPr>
        <p:grpSpPr>
          <a:xfrm>
            <a:off x="2286000" y="1593334"/>
            <a:ext cx="4572000" cy="5147707"/>
            <a:chOff x="2286000" y="1672709"/>
            <a:chExt cx="4572000" cy="5147707"/>
          </a:xfrm>
        </p:grpSpPr>
        <p:sp>
          <p:nvSpPr>
            <p:cNvPr id="3" name="Rectangle 2"/>
            <p:cNvSpPr/>
            <p:nvPr/>
          </p:nvSpPr>
          <p:spPr>
            <a:xfrm>
              <a:off x="2419207" y="1672709"/>
              <a:ext cx="4305585" cy="369332"/>
            </a:xfrm>
            <a:prstGeom prst="rect">
              <a:avLst/>
            </a:prstGeom>
          </p:spPr>
          <p:txBody>
            <a:bodyPr wrap="none">
              <a:spAutoFit/>
            </a:bodyPr>
            <a:lstStyle/>
            <a:p>
              <a:pPr algn="ctr"/>
              <a:r>
                <a:rPr lang="en-US" cap="small" dirty="0">
                  <a:latin typeface="Arial"/>
                  <a:cs typeface="Arial"/>
                </a:rPr>
                <a:t>Mission Statement/Statement of Need </a:t>
              </a:r>
              <a:endParaRPr lang="en-US" dirty="0">
                <a:latin typeface="Arial"/>
                <a:cs typeface="Arial"/>
              </a:endParaRPr>
            </a:p>
          </p:txBody>
        </p:sp>
        <p:sp>
          <p:nvSpPr>
            <p:cNvPr id="4" name="Rectangle 3"/>
            <p:cNvSpPr/>
            <p:nvPr/>
          </p:nvSpPr>
          <p:spPr>
            <a:xfrm>
              <a:off x="2286000" y="2248585"/>
              <a:ext cx="4572000" cy="646331"/>
            </a:xfrm>
            <a:prstGeom prst="rect">
              <a:avLst/>
            </a:prstGeom>
          </p:spPr>
          <p:txBody>
            <a:bodyPr>
              <a:spAutoFit/>
            </a:bodyPr>
            <a:lstStyle/>
            <a:p>
              <a:pPr algn="ctr"/>
              <a:r>
                <a:rPr lang="en-US" cap="small" dirty="0">
                  <a:latin typeface="Tahoma" pitchFamily="-106" charset="0"/>
                  <a:cs typeface="Tahoma" pitchFamily="-106" charset="0"/>
                </a:rPr>
                <a:t>Characterization of the Measurements and Data Collections </a:t>
              </a:r>
              <a:r>
                <a:rPr lang="en-US" cap="small" dirty="0" smtClean="0">
                  <a:latin typeface="Tahoma" pitchFamily="-106" charset="0"/>
                  <a:cs typeface="Tahoma" pitchFamily="-106" charset="0"/>
                </a:rPr>
                <a:t>within </a:t>
              </a:r>
              <a:r>
                <a:rPr lang="en-US" cap="small" dirty="0">
                  <a:latin typeface="Tahoma" pitchFamily="-106" charset="0"/>
                  <a:cs typeface="Tahoma" pitchFamily="-106" charset="0"/>
                </a:rPr>
                <a:t>Scope </a:t>
              </a:r>
              <a:endParaRPr lang="en-US" dirty="0"/>
            </a:p>
          </p:txBody>
        </p:sp>
        <p:sp>
          <p:nvSpPr>
            <p:cNvPr id="5" name="Rectangle 4"/>
            <p:cNvSpPr/>
            <p:nvPr/>
          </p:nvSpPr>
          <p:spPr>
            <a:xfrm>
              <a:off x="2286000" y="3074085"/>
              <a:ext cx="4572000" cy="646331"/>
            </a:xfrm>
            <a:prstGeom prst="rect">
              <a:avLst/>
            </a:prstGeom>
          </p:spPr>
          <p:txBody>
            <a:bodyPr>
              <a:spAutoFit/>
            </a:bodyPr>
            <a:lstStyle/>
            <a:p>
              <a:pPr algn="ctr"/>
              <a:r>
                <a:rPr lang="en-US" cap="small" dirty="0">
                  <a:latin typeface="Tahoma" pitchFamily="-106" charset="0"/>
                  <a:cs typeface="Tahoma" pitchFamily="-106" charset="0"/>
                </a:rPr>
                <a:t>Characterization of the Space Segment Concerned</a:t>
              </a:r>
              <a:endParaRPr lang="en-US" dirty="0"/>
            </a:p>
          </p:txBody>
        </p:sp>
        <p:sp>
          <p:nvSpPr>
            <p:cNvPr id="6" name="Rectangle 5"/>
            <p:cNvSpPr/>
            <p:nvPr/>
          </p:nvSpPr>
          <p:spPr>
            <a:xfrm>
              <a:off x="2286000" y="3899585"/>
              <a:ext cx="4572000" cy="646331"/>
            </a:xfrm>
            <a:prstGeom prst="rect">
              <a:avLst/>
            </a:prstGeom>
          </p:spPr>
          <p:txBody>
            <a:bodyPr>
              <a:spAutoFit/>
            </a:bodyPr>
            <a:lstStyle/>
            <a:p>
              <a:pPr algn="ctr"/>
              <a:r>
                <a:rPr lang="en-US" cap="small" dirty="0">
                  <a:latin typeface="Tahoma" pitchFamily="-106" charset="0"/>
                  <a:cs typeface="Tahoma" pitchFamily="-106" charset="0"/>
                </a:rPr>
                <a:t>Implementation and Coordination Issues to be Addressed by SIT</a:t>
              </a:r>
              <a:endParaRPr lang="en-US" dirty="0"/>
            </a:p>
          </p:txBody>
        </p:sp>
        <p:sp>
          <p:nvSpPr>
            <p:cNvPr id="7" name="Rectangle 6"/>
            <p:cNvSpPr/>
            <p:nvPr/>
          </p:nvSpPr>
          <p:spPr>
            <a:xfrm>
              <a:off x="3104750" y="4736584"/>
              <a:ext cx="2934500" cy="369332"/>
            </a:xfrm>
            <a:prstGeom prst="rect">
              <a:avLst/>
            </a:prstGeom>
          </p:spPr>
          <p:txBody>
            <a:bodyPr wrap="none">
              <a:spAutoFit/>
            </a:bodyPr>
            <a:lstStyle/>
            <a:p>
              <a:pPr algn="ctr"/>
              <a:r>
                <a:rPr lang="en-US" cap="small" dirty="0">
                  <a:latin typeface="Tahoma" pitchFamily="-106" charset="0"/>
                  <a:cs typeface="Tahoma" pitchFamily="-106" charset="0"/>
                </a:rPr>
                <a:t>Outcomes and Deliverables</a:t>
              </a:r>
              <a:endParaRPr lang="en-US" dirty="0"/>
            </a:p>
          </p:txBody>
        </p:sp>
        <p:sp>
          <p:nvSpPr>
            <p:cNvPr id="8" name="Rectangle 7"/>
            <p:cNvSpPr/>
            <p:nvPr/>
          </p:nvSpPr>
          <p:spPr>
            <a:xfrm>
              <a:off x="4024844" y="5308084"/>
              <a:ext cx="1094312" cy="369332"/>
            </a:xfrm>
            <a:prstGeom prst="rect">
              <a:avLst/>
            </a:prstGeom>
          </p:spPr>
          <p:txBody>
            <a:bodyPr wrap="none">
              <a:spAutoFit/>
            </a:bodyPr>
            <a:lstStyle/>
            <a:p>
              <a:pPr algn="ctr"/>
              <a:r>
                <a:rPr lang="en-US" cap="small" dirty="0">
                  <a:latin typeface="Tahoma" pitchFamily="-106" charset="0"/>
                  <a:cs typeface="Tahoma" pitchFamily="-106" charset="0"/>
                </a:rPr>
                <a:t>Schedule</a:t>
              </a:r>
              <a:endParaRPr lang="en-US" dirty="0"/>
            </a:p>
          </p:txBody>
        </p:sp>
        <p:sp>
          <p:nvSpPr>
            <p:cNvPr id="9" name="Rectangle 8"/>
            <p:cNvSpPr/>
            <p:nvPr/>
          </p:nvSpPr>
          <p:spPr>
            <a:xfrm>
              <a:off x="3117926" y="5879584"/>
              <a:ext cx="2908148" cy="369332"/>
            </a:xfrm>
            <a:prstGeom prst="rect">
              <a:avLst/>
            </a:prstGeom>
          </p:spPr>
          <p:txBody>
            <a:bodyPr wrap="none">
              <a:spAutoFit/>
            </a:bodyPr>
            <a:lstStyle/>
            <a:p>
              <a:pPr algn="ctr"/>
              <a:r>
                <a:rPr lang="en-US" cap="small" dirty="0">
                  <a:latin typeface="Tahoma" pitchFamily="-106" charset="0"/>
                  <a:cs typeface="Tahoma" pitchFamily="-106" charset="0"/>
                </a:rPr>
                <a:t>Membership and Leadership</a:t>
              </a:r>
              <a:endParaRPr lang="en-US" dirty="0"/>
            </a:p>
          </p:txBody>
        </p:sp>
        <p:sp>
          <p:nvSpPr>
            <p:cNvPr id="10" name="Rectangle 9"/>
            <p:cNvSpPr/>
            <p:nvPr/>
          </p:nvSpPr>
          <p:spPr>
            <a:xfrm>
              <a:off x="3962921" y="6451084"/>
              <a:ext cx="1218158" cy="369332"/>
            </a:xfrm>
            <a:prstGeom prst="rect">
              <a:avLst/>
            </a:prstGeom>
          </p:spPr>
          <p:txBody>
            <a:bodyPr wrap="none">
              <a:spAutoFit/>
            </a:bodyPr>
            <a:lstStyle/>
            <a:p>
              <a:r>
                <a:rPr lang="en-US" cap="small" dirty="0">
                  <a:latin typeface="Tahoma" pitchFamily="-106" charset="0"/>
                  <a:cs typeface="Tahoma" pitchFamily="-106" charset="0"/>
                </a:rPr>
                <a:t>Resources</a:t>
              </a:r>
              <a:endParaRPr lang="en-US" dirty="0"/>
            </a:p>
          </p:txBody>
        </p:sp>
      </p:grpSp>
    </p:spTree>
    <p:extLst>
      <p:ext uri="{BB962C8B-B14F-4D97-AF65-F5344CB8AC3E}">
        <p14:creationId xmlns:p14="http://schemas.microsoft.com/office/powerpoint/2010/main" val="29153625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Mission Statement/Statement of Need </a:t>
            </a:r>
          </a:p>
        </p:txBody>
      </p:sp>
      <p:sp>
        <p:nvSpPr>
          <p:cNvPr id="2" name="Rectangle 1"/>
          <p:cNvSpPr/>
          <p:nvPr/>
        </p:nvSpPr>
        <p:spPr>
          <a:xfrm>
            <a:off x="526608" y="1915262"/>
            <a:ext cx="8177907" cy="4724370"/>
          </a:xfrm>
          <a:prstGeom prst="rect">
            <a:avLst/>
          </a:prstGeom>
        </p:spPr>
        <p:txBody>
          <a:bodyPr wrap="square">
            <a:spAutoFit/>
          </a:bodyPr>
          <a:lstStyle/>
          <a:p>
            <a:pPr>
              <a:lnSpc>
                <a:spcPct val="150000"/>
              </a:lnSpc>
              <a:spcBef>
                <a:spcPts val="600"/>
              </a:spcBef>
              <a:spcAft>
                <a:spcPts val="600"/>
              </a:spcAft>
            </a:pPr>
            <a:r>
              <a:rPr lang="en-AU" sz="2400" dirty="0"/>
              <a:t>The LSI VC roles are the </a:t>
            </a:r>
            <a:r>
              <a:rPr lang="en-AU" sz="2400" b="1" dirty="0"/>
              <a:t>promotion</a:t>
            </a:r>
            <a:r>
              <a:rPr lang="en-AU" sz="2400" dirty="0"/>
              <a:t>, the </a:t>
            </a:r>
            <a:r>
              <a:rPr lang="en-AU" sz="2400" b="1" dirty="0"/>
              <a:t>coordination</a:t>
            </a:r>
            <a:r>
              <a:rPr lang="en-AU" sz="2400" dirty="0"/>
              <a:t>, the </a:t>
            </a:r>
            <a:r>
              <a:rPr lang="en-AU" sz="2400" b="1" dirty="0"/>
              <a:t>access</a:t>
            </a:r>
            <a:r>
              <a:rPr lang="en-AU" sz="2400" dirty="0"/>
              <a:t>, and the </a:t>
            </a:r>
            <a:r>
              <a:rPr lang="en-AU" sz="2400" b="1" dirty="0"/>
              <a:t>distribution</a:t>
            </a:r>
            <a:r>
              <a:rPr lang="en-AU" sz="2400" dirty="0"/>
              <a:t> of effective and comprehensive collections of Earth Observation (EO) data of the global land surface, especially to meet societal needs of the global population, such as those addressed by the Group on Earth Observations (GEO) Societal Benefit Areas (SBAs).</a:t>
            </a:r>
            <a:r>
              <a:rPr lang="pt-BR" sz="2400" dirty="0"/>
              <a:t> </a:t>
            </a:r>
            <a:endParaRPr lang="pt-BR" sz="2400" dirty="0" smtClean="0"/>
          </a:p>
          <a:p>
            <a:endParaRPr lang="pt-BR" sz="2000" dirty="0"/>
          </a:p>
          <a:p>
            <a:endParaRPr lang="pt-BR" sz="2400" dirty="0" smtClean="0"/>
          </a:p>
        </p:txBody>
      </p:sp>
    </p:spTree>
    <p:extLst>
      <p:ext uri="{BB962C8B-B14F-4D97-AF65-F5344CB8AC3E}">
        <p14:creationId xmlns:p14="http://schemas.microsoft.com/office/powerpoint/2010/main" val="34859517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Characterization of the Measurements and Data Collections within Scope  </a:t>
            </a:r>
          </a:p>
        </p:txBody>
      </p:sp>
      <p:sp>
        <p:nvSpPr>
          <p:cNvPr id="2" name="Rectangle 1"/>
          <p:cNvSpPr/>
          <p:nvPr/>
        </p:nvSpPr>
        <p:spPr>
          <a:xfrm>
            <a:off x="508001" y="1346349"/>
            <a:ext cx="8175624" cy="5386091"/>
          </a:xfrm>
          <a:prstGeom prst="rect">
            <a:avLst/>
          </a:prstGeom>
        </p:spPr>
        <p:txBody>
          <a:bodyPr wrap="square">
            <a:spAutoFit/>
          </a:bodyPr>
          <a:lstStyle/>
          <a:p>
            <a:pPr hangingPunct="0">
              <a:spcAft>
                <a:spcPts val="300"/>
              </a:spcAft>
            </a:pPr>
            <a:r>
              <a:rPr lang="en-AU" dirty="0"/>
              <a:t>Measurements and data collections include land surface space-based remote sensing from optical and microwave data with necessary metadata linkages to allow the use of the LSI Explorer as a browsing mechanism for discovery and access of land surface data collections. The LSI VC shall promote and coordinate the distribution of the following measurements and data collections:</a:t>
            </a:r>
            <a:endParaRPr lang="pt-BR" dirty="0"/>
          </a:p>
          <a:p>
            <a:pPr marL="742950" lvl="1" indent="-285750">
              <a:spcAft>
                <a:spcPts val="300"/>
              </a:spcAft>
              <a:buFont typeface="Wingdings" charset="2"/>
              <a:buChar char="§"/>
            </a:pPr>
            <a:r>
              <a:rPr lang="en-AU" dirty="0"/>
              <a:t>Terrain-corrected satellite images from member agencies.</a:t>
            </a:r>
            <a:endParaRPr lang="pt-BR" sz="1600" dirty="0"/>
          </a:p>
          <a:p>
            <a:pPr marL="742950" lvl="1" indent="-285750">
              <a:spcAft>
                <a:spcPts val="300"/>
              </a:spcAft>
              <a:buFont typeface="Wingdings" charset="2"/>
              <a:buChar char="§"/>
            </a:pPr>
            <a:r>
              <a:rPr lang="en-AU" dirty="0"/>
              <a:t>System-corrected satellite images from member agencies. A tool provided on the LSI VC website (MS3Ortho engine) can be used to produce terrain-corrected images.</a:t>
            </a:r>
            <a:endParaRPr lang="pt-BR" sz="1600" dirty="0"/>
          </a:p>
          <a:p>
            <a:pPr marL="742950" lvl="1" indent="-285750">
              <a:spcAft>
                <a:spcPts val="300"/>
              </a:spcAft>
              <a:buFont typeface="Wingdings" charset="2"/>
              <a:buChar char="§"/>
            </a:pPr>
            <a:r>
              <a:rPr lang="en-AU" dirty="0"/>
              <a:t>Terrestrial Essential Climate Variables (ECVs) derived from satellite images.</a:t>
            </a:r>
            <a:endParaRPr lang="pt-BR" sz="1600" dirty="0"/>
          </a:p>
          <a:p>
            <a:pPr marL="742950" lvl="1" indent="-285750">
              <a:spcAft>
                <a:spcPts val="300"/>
              </a:spcAft>
              <a:buFont typeface="Wingdings" charset="2"/>
              <a:buChar char="§"/>
            </a:pPr>
            <a:r>
              <a:rPr lang="en-AU" dirty="0"/>
              <a:t>Value added products derived from satellite images in the context of current GEO initiatives, like the Global Forest Observation Initiative (GFOI) and the Global Agriculture Monitoring (GEOGLAM): </a:t>
            </a:r>
            <a:endParaRPr lang="pt-BR" sz="1600" dirty="0"/>
          </a:p>
          <a:p>
            <a:pPr marL="1200150" lvl="2" indent="-285750">
              <a:spcAft>
                <a:spcPts val="300"/>
              </a:spcAft>
              <a:buFont typeface="Wingdings" charset="2"/>
              <a:buChar char="ü"/>
            </a:pPr>
            <a:r>
              <a:rPr lang="en-AU" dirty="0"/>
              <a:t>Forest/non-forest maps.</a:t>
            </a:r>
            <a:endParaRPr lang="pt-BR" sz="1600" dirty="0"/>
          </a:p>
          <a:p>
            <a:pPr marL="1200150" lvl="2" indent="-285750">
              <a:spcAft>
                <a:spcPts val="300"/>
              </a:spcAft>
              <a:buFont typeface="Wingdings" charset="2"/>
              <a:buChar char="ü"/>
            </a:pPr>
            <a:r>
              <a:rPr lang="en-AU" dirty="0"/>
              <a:t>Land use and land cover maps.</a:t>
            </a:r>
            <a:endParaRPr lang="pt-BR" sz="1600" dirty="0"/>
          </a:p>
          <a:p>
            <a:pPr marL="1200150" lvl="2" indent="-285750">
              <a:spcAft>
                <a:spcPts val="300"/>
              </a:spcAft>
              <a:buFont typeface="Wingdings" charset="2"/>
              <a:buChar char="ü"/>
            </a:pPr>
            <a:r>
              <a:rPr lang="en-AU" dirty="0"/>
              <a:t>Land use and land cover change maps.</a:t>
            </a:r>
            <a:endParaRPr lang="pt-BR" sz="1600" dirty="0"/>
          </a:p>
          <a:p>
            <a:pPr marL="1200150" lvl="2" indent="-285750">
              <a:spcAft>
                <a:spcPts val="300"/>
              </a:spcAft>
              <a:buFont typeface="Wingdings" charset="2"/>
              <a:buChar char="ü"/>
            </a:pPr>
            <a:r>
              <a:rPr lang="en-AU" dirty="0"/>
              <a:t>Agriculture crops maps.</a:t>
            </a:r>
            <a:endParaRPr lang="pt-BR" sz="1600" dirty="0"/>
          </a:p>
        </p:txBody>
      </p:sp>
    </p:spTree>
    <p:extLst>
      <p:ext uri="{BB962C8B-B14F-4D97-AF65-F5344CB8AC3E}">
        <p14:creationId xmlns:p14="http://schemas.microsoft.com/office/powerpoint/2010/main" val="10967851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Characterization of the Space Segment Concerned</a:t>
            </a:r>
          </a:p>
        </p:txBody>
      </p:sp>
      <p:sp>
        <p:nvSpPr>
          <p:cNvPr id="2" name="Rectangle 1"/>
          <p:cNvSpPr/>
          <p:nvPr/>
        </p:nvSpPr>
        <p:spPr>
          <a:xfrm>
            <a:off x="526608" y="1534050"/>
            <a:ext cx="8084975" cy="4788490"/>
          </a:xfrm>
          <a:prstGeom prst="rect">
            <a:avLst/>
          </a:prstGeom>
        </p:spPr>
        <p:txBody>
          <a:bodyPr wrap="square">
            <a:spAutoFit/>
          </a:bodyPr>
          <a:lstStyle/>
          <a:p>
            <a:pPr>
              <a:lnSpc>
                <a:spcPct val="150000"/>
              </a:lnSpc>
              <a:spcBef>
                <a:spcPts val="600"/>
              </a:spcBef>
              <a:spcAft>
                <a:spcPts val="600"/>
              </a:spcAft>
            </a:pPr>
            <a:r>
              <a:rPr lang="en-AU" sz="2200" dirty="0"/>
              <a:t>Up to now, the LSI VC core missions are the ones from member agencies that established open access policies for their satellite data: Landsat (USGS); CBERS (</a:t>
            </a:r>
            <a:r>
              <a:rPr lang="en-AU" sz="2200" dirty="0" smtClean="0"/>
              <a:t>INPE/CRESDA)</a:t>
            </a:r>
            <a:r>
              <a:rPr lang="en-AU" sz="2200" dirty="0"/>
              <a:t>; Sentinels (ESA). </a:t>
            </a:r>
            <a:endParaRPr lang="en-AU" sz="2200" dirty="0" smtClean="0"/>
          </a:p>
          <a:p>
            <a:pPr>
              <a:lnSpc>
                <a:spcPct val="150000"/>
              </a:lnSpc>
              <a:spcBef>
                <a:spcPts val="600"/>
              </a:spcBef>
              <a:spcAft>
                <a:spcPts val="600"/>
              </a:spcAft>
            </a:pPr>
            <a:r>
              <a:rPr lang="en-AU" sz="2200" dirty="0" smtClean="0"/>
              <a:t>However</a:t>
            </a:r>
            <a:r>
              <a:rPr lang="en-AU" sz="2200" dirty="0"/>
              <a:t>, the LSI VC aims at including other missions in order to fulfil its ambitions, to minimize the occurrence of data gaps, and to assure high satellite revisit capabilities with appropriate spatial resolutions required by initiatives such as GFOI and GEOGLAM.</a:t>
            </a:r>
            <a:r>
              <a:rPr lang="pt-BR" sz="2200" dirty="0"/>
              <a:t> </a:t>
            </a:r>
            <a:endParaRPr lang="en-US" sz="2200" dirty="0"/>
          </a:p>
        </p:txBody>
      </p:sp>
    </p:spTree>
    <p:extLst>
      <p:ext uri="{BB962C8B-B14F-4D97-AF65-F5344CB8AC3E}">
        <p14:creationId xmlns:p14="http://schemas.microsoft.com/office/powerpoint/2010/main" val="37247691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192612" y="101600"/>
            <a:ext cx="7892652"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Implementation and Coordination Issues Addressed by SIT</a:t>
            </a:r>
          </a:p>
        </p:txBody>
      </p:sp>
      <p:sp>
        <p:nvSpPr>
          <p:cNvPr id="2" name="Rectangle 1"/>
          <p:cNvSpPr/>
          <p:nvPr/>
        </p:nvSpPr>
        <p:spPr>
          <a:xfrm>
            <a:off x="402700" y="1683014"/>
            <a:ext cx="8286325" cy="4401205"/>
          </a:xfrm>
          <a:prstGeom prst="rect">
            <a:avLst/>
          </a:prstGeom>
        </p:spPr>
        <p:txBody>
          <a:bodyPr wrap="square">
            <a:spAutoFit/>
          </a:bodyPr>
          <a:lstStyle/>
          <a:p>
            <a:pPr hangingPunct="0">
              <a:spcBef>
                <a:spcPts val="600"/>
              </a:spcBef>
              <a:spcAft>
                <a:spcPts val="600"/>
              </a:spcAft>
            </a:pPr>
            <a:r>
              <a:rPr lang="en-AU" sz="2000" dirty="0"/>
              <a:t>The LSI VC</a:t>
            </a:r>
            <a:r>
              <a:rPr lang="en-AU" sz="2000" b="1" dirty="0"/>
              <a:t> </a:t>
            </a:r>
            <a:r>
              <a:rPr lang="en-AU" sz="2000" dirty="0"/>
              <a:t>is the appropriate body for </a:t>
            </a:r>
            <a:r>
              <a:rPr lang="en-US" sz="2000" dirty="0"/>
              <a:t>developing tools and coordinating discussions for CEOS terrestrial mission planning. The value-add of the LSI VC is the potential optimization of resources of contributing agencies, minimizing the costs and the occurrence of data gaps.</a:t>
            </a:r>
            <a:endParaRPr lang="pt-BR" sz="2000" dirty="0"/>
          </a:p>
          <a:p>
            <a:pPr hangingPunct="0">
              <a:spcBef>
                <a:spcPts val="600"/>
              </a:spcBef>
              <a:spcAft>
                <a:spcPts val="600"/>
              </a:spcAft>
            </a:pPr>
            <a:r>
              <a:rPr lang="en-US" sz="2000" dirty="0"/>
              <a:t>The LSI VC shall strive to address the crosscutting issues that are common and fundamental to all data </a:t>
            </a:r>
            <a:r>
              <a:rPr lang="en-US" sz="2000" dirty="0" smtClean="0"/>
              <a:t>coordination </a:t>
            </a:r>
            <a:r>
              <a:rPr lang="en-US" sz="2000" dirty="0"/>
              <a:t>responses from CEOS (information extraction, cross calibration, inter-operability, long-term data records, availability and dissemination) in cooperation with the other CEOS Working Groups. </a:t>
            </a:r>
            <a:endParaRPr lang="pt-BR" sz="2000" dirty="0"/>
          </a:p>
          <a:p>
            <a:pPr hangingPunct="0">
              <a:spcBef>
                <a:spcPts val="600"/>
              </a:spcBef>
              <a:spcAft>
                <a:spcPts val="600"/>
              </a:spcAft>
            </a:pPr>
            <a:r>
              <a:rPr lang="en-AU" sz="2000" dirty="0"/>
              <a:t>Impediments to achievement of the LSI VC outcomes and deliverables should be clearly communicated to SIT as challenges</a:t>
            </a:r>
            <a:r>
              <a:rPr lang="en-AU" sz="2000" b="1" dirty="0"/>
              <a:t> </a:t>
            </a:r>
            <a:r>
              <a:rPr lang="en-AU" sz="2000" dirty="0"/>
              <a:t>for CEOS to address.</a:t>
            </a:r>
            <a:endParaRPr lang="pt-BR" sz="2000" dirty="0"/>
          </a:p>
        </p:txBody>
      </p:sp>
    </p:spTree>
    <p:extLst>
      <p:ext uri="{BB962C8B-B14F-4D97-AF65-F5344CB8AC3E}">
        <p14:creationId xmlns:p14="http://schemas.microsoft.com/office/powerpoint/2010/main" val="4370103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Outcomes and Deliverables</a:t>
            </a:r>
          </a:p>
        </p:txBody>
      </p:sp>
      <p:sp>
        <p:nvSpPr>
          <p:cNvPr id="2" name="Rectangle 1"/>
          <p:cNvSpPr/>
          <p:nvPr/>
        </p:nvSpPr>
        <p:spPr>
          <a:xfrm>
            <a:off x="294281" y="1430100"/>
            <a:ext cx="8605170" cy="5347619"/>
          </a:xfrm>
          <a:prstGeom prst="rect">
            <a:avLst/>
          </a:prstGeom>
        </p:spPr>
        <p:txBody>
          <a:bodyPr wrap="square">
            <a:spAutoFit/>
          </a:bodyPr>
          <a:lstStyle/>
          <a:p>
            <a:pPr hangingPunct="0">
              <a:spcBef>
                <a:spcPts val="300"/>
              </a:spcBef>
              <a:spcAft>
                <a:spcPts val="0"/>
              </a:spcAft>
            </a:pPr>
            <a:r>
              <a:rPr lang="en-AU" dirty="0"/>
              <a:t>The LSI VC shall commit to the following outcomes:</a:t>
            </a:r>
            <a:endParaRPr lang="pt-BR" dirty="0"/>
          </a:p>
          <a:p>
            <a:pPr marL="742950" lvl="1" indent="-285750">
              <a:spcBef>
                <a:spcPts val="300"/>
              </a:spcBef>
              <a:spcAft>
                <a:spcPts val="0"/>
              </a:spcAft>
              <a:buFont typeface="Wingdings" charset="2"/>
              <a:buChar char="§"/>
            </a:pPr>
            <a:r>
              <a:rPr lang="en-AU" dirty="0"/>
              <a:t>Provide distribution services from the LSI Explorer for terrestrial data of CEOS agencies. </a:t>
            </a:r>
            <a:endParaRPr lang="pt-BR" dirty="0"/>
          </a:p>
          <a:p>
            <a:pPr marL="742950" lvl="1" indent="-285750">
              <a:spcBef>
                <a:spcPts val="300"/>
              </a:spcBef>
              <a:spcAft>
                <a:spcPts val="0"/>
              </a:spcAft>
              <a:buFont typeface="Wingdings" charset="2"/>
              <a:buChar char="§"/>
            </a:pPr>
            <a:r>
              <a:rPr lang="en-AU" dirty="0"/>
              <a:t>Update the LSI Portal to reflect the use of the LSI Explorer as the main browsing mechanism to access data from member agencies.</a:t>
            </a:r>
            <a:endParaRPr lang="pt-BR" dirty="0"/>
          </a:p>
          <a:p>
            <a:pPr marL="742950" lvl="1" indent="-285750">
              <a:spcBef>
                <a:spcPts val="300"/>
              </a:spcBef>
              <a:spcAft>
                <a:spcPts val="0"/>
              </a:spcAft>
              <a:buFont typeface="Wingdings" charset="2"/>
              <a:buChar char="§"/>
            </a:pPr>
            <a:r>
              <a:rPr lang="en-AU" dirty="0"/>
              <a:t>Update the contents of the LSI website to include the results from recent discussions, new deliverables, and current membership.</a:t>
            </a:r>
            <a:endParaRPr lang="pt-BR" dirty="0"/>
          </a:p>
          <a:p>
            <a:pPr marL="742950" lvl="1" indent="-285750">
              <a:spcBef>
                <a:spcPts val="300"/>
              </a:spcBef>
              <a:spcAft>
                <a:spcPts val="0"/>
              </a:spcAft>
              <a:buFont typeface="Wingdings" charset="2"/>
              <a:buChar char="§"/>
            </a:pPr>
            <a:r>
              <a:rPr lang="en-AU" dirty="0"/>
              <a:t>Facilitate the distribution of terrestrial ECVs as recommended by the </a:t>
            </a:r>
            <a:r>
              <a:rPr lang="en-AU" dirty="0" smtClean="0"/>
              <a:t>Working Group on Climate (</a:t>
            </a:r>
            <a:r>
              <a:rPr lang="en-AU" dirty="0" err="1" smtClean="0"/>
              <a:t>WGClimate</a:t>
            </a:r>
            <a:r>
              <a:rPr lang="en-AU" dirty="0" smtClean="0"/>
              <a:t>), the Global </a:t>
            </a:r>
            <a:r>
              <a:rPr lang="en-AU" dirty="0"/>
              <a:t>Climate Observing System (</a:t>
            </a:r>
            <a:r>
              <a:rPr lang="en-AU" dirty="0" smtClean="0"/>
              <a:t>GCOS), </a:t>
            </a:r>
            <a:r>
              <a:rPr lang="en-AU" dirty="0"/>
              <a:t>and </a:t>
            </a:r>
            <a:r>
              <a:rPr lang="en-AU" dirty="0" smtClean="0"/>
              <a:t>the </a:t>
            </a:r>
            <a:r>
              <a:rPr lang="en-AU" dirty="0"/>
              <a:t>Terrestrial Observation Panel for </a:t>
            </a:r>
            <a:r>
              <a:rPr lang="en-AU" dirty="0" smtClean="0"/>
              <a:t>Climate (TOPC). </a:t>
            </a:r>
            <a:endParaRPr lang="pt-BR" dirty="0"/>
          </a:p>
          <a:p>
            <a:pPr marL="742950" lvl="1" indent="-285750">
              <a:spcBef>
                <a:spcPts val="300"/>
              </a:spcBef>
              <a:spcAft>
                <a:spcPts val="0"/>
              </a:spcAft>
              <a:buFont typeface="Wingdings" charset="2"/>
              <a:buChar char="§"/>
            </a:pPr>
            <a:r>
              <a:rPr lang="en-AU" dirty="0"/>
              <a:t>Provide end users with updated information on current CEOS data </a:t>
            </a:r>
            <a:r>
              <a:rPr lang="en-AU" dirty="0" err="1"/>
              <a:t>coverages</a:t>
            </a:r>
            <a:r>
              <a:rPr lang="en-AU" dirty="0"/>
              <a:t>, gaps and potential discontinuity in data availability, through well-designed user interface. </a:t>
            </a:r>
            <a:endParaRPr lang="pt-BR" dirty="0"/>
          </a:p>
          <a:p>
            <a:pPr marL="742950" lvl="1" indent="-285750">
              <a:spcBef>
                <a:spcPts val="300"/>
              </a:spcBef>
              <a:spcAft>
                <a:spcPts val="0"/>
              </a:spcAft>
              <a:buFont typeface="Wingdings" charset="2"/>
              <a:buChar char="§"/>
            </a:pPr>
            <a:r>
              <a:rPr lang="en-AU" dirty="0"/>
              <a:t>Support the ad-hoc team of the Space Data Coordination Group (SDCG) </a:t>
            </a:r>
            <a:r>
              <a:rPr lang="en-AU" dirty="0" smtClean="0"/>
              <a:t>in the </a:t>
            </a:r>
            <a:r>
              <a:rPr lang="en-AU" dirty="0"/>
              <a:t>acquisition strategy for GFOI and GEOGLAM.</a:t>
            </a:r>
            <a:endParaRPr lang="pt-BR" dirty="0"/>
          </a:p>
          <a:p>
            <a:pPr marL="742950" lvl="1" indent="-285750">
              <a:spcBef>
                <a:spcPts val="300"/>
              </a:spcBef>
              <a:spcAft>
                <a:spcPts val="0"/>
              </a:spcAft>
              <a:buFont typeface="Wingdings" charset="2"/>
              <a:buChar char="§"/>
            </a:pPr>
            <a:r>
              <a:rPr lang="en-AU" dirty="0"/>
              <a:t>Investigate a land data coordination role with CEOS agencies utilizing Public-Private Partnership arrangements with the goal to facilitate data access and usage for CEOS sponsored activities. </a:t>
            </a:r>
            <a:endParaRPr lang="en-US" dirty="0"/>
          </a:p>
        </p:txBody>
      </p:sp>
    </p:spTree>
    <p:extLst>
      <p:ext uri="{BB962C8B-B14F-4D97-AF65-F5344CB8AC3E}">
        <p14:creationId xmlns:p14="http://schemas.microsoft.com/office/powerpoint/2010/main" val="12614101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Outcomes and Deliverables</a:t>
            </a:r>
          </a:p>
        </p:txBody>
      </p:sp>
      <p:graphicFrame>
        <p:nvGraphicFramePr>
          <p:cNvPr id="5" name="Table 4"/>
          <p:cNvGraphicFramePr>
            <a:graphicFrameLocks noGrp="1"/>
          </p:cNvGraphicFramePr>
          <p:nvPr>
            <p:extLst>
              <p:ext uri="{D42A27DB-BD31-4B8C-83A1-F6EECF244321}">
                <p14:modId xmlns:p14="http://schemas.microsoft.com/office/powerpoint/2010/main" val="1824105255"/>
              </p:ext>
            </p:extLst>
          </p:nvPr>
        </p:nvGraphicFramePr>
        <p:xfrm>
          <a:off x="190499" y="1841497"/>
          <a:ext cx="8708951" cy="4175128"/>
        </p:xfrm>
        <a:graphic>
          <a:graphicData uri="http://schemas.openxmlformats.org/drawingml/2006/table">
            <a:tbl>
              <a:tblPr firstRow="1" bandRow="1">
                <a:tableStyleId>{5940675A-B579-460E-94D1-54222C63F5DA}</a:tableStyleId>
              </a:tblPr>
              <a:tblGrid>
                <a:gridCol w="2682360"/>
                <a:gridCol w="3000891"/>
                <a:gridCol w="3025700"/>
              </a:tblGrid>
              <a:tr h="907244">
                <a:tc>
                  <a:txBody>
                    <a:bodyPr/>
                    <a:lstStyle/>
                    <a:p>
                      <a:endParaRPr lang="en-US" dirty="0"/>
                    </a:p>
                  </a:txBody>
                  <a:tcPr anchor="ctr"/>
                </a:tc>
                <a:tc>
                  <a:txBody>
                    <a:bodyPr/>
                    <a:lstStyle/>
                    <a:p>
                      <a:r>
                        <a:rPr lang="en-US" sz="2000" dirty="0" smtClean="0">
                          <a:latin typeface="Arial"/>
                          <a:cs typeface="Arial"/>
                        </a:rPr>
                        <a:t>3-year horizon</a:t>
                      </a:r>
                      <a:endParaRPr lang="en-US" sz="2000" dirty="0">
                        <a:latin typeface="Arial"/>
                        <a:cs typeface="Arial"/>
                      </a:endParaRPr>
                    </a:p>
                  </a:txBody>
                  <a:tcPr anchor="ctr"/>
                </a:tc>
                <a:tc>
                  <a:txBody>
                    <a:bodyPr/>
                    <a:lstStyle/>
                    <a:p>
                      <a:r>
                        <a:rPr lang="en-US" sz="2000" dirty="0" smtClean="0">
                          <a:latin typeface="Arial"/>
                          <a:cs typeface="Arial"/>
                        </a:rPr>
                        <a:t>5-year or more horizon</a:t>
                      </a:r>
                      <a:endParaRPr lang="en-US" sz="2000" dirty="0">
                        <a:latin typeface="Arial"/>
                        <a:cs typeface="Arial"/>
                      </a:endParaRPr>
                    </a:p>
                  </a:txBody>
                  <a:tcPr anchor="ctr"/>
                </a:tc>
              </a:tr>
              <a:tr h="907244">
                <a:tc>
                  <a:txBody>
                    <a:bodyPr/>
                    <a:lstStyle/>
                    <a:p>
                      <a:r>
                        <a:rPr lang="en-US" sz="2000" dirty="0" smtClean="0">
                          <a:latin typeface="Arial"/>
                          <a:cs typeface="Arial"/>
                        </a:rPr>
                        <a:t>Space Segment</a:t>
                      </a:r>
                      <a:endParaRPr lang="en-US" sz="2000" dirty="0">
                        <a:latin typeface="Arial"/>
                        <a:cs typeface="Arial"/>
                      </a:endParaRPr>
                    </a:p>
                  </a:txBody>
                  <a:tcPr anchor="ctr"/>
                </a:tc>
                <a:tc>
                  <a:txBody>
                    <a:bodyPr/>
                    <a:lstStyle/>
                    <a:p>
                      <a:r>
                        <a:rPr lang="en-US" sz="1800" dirty="0" smtClean="0">
                          <a:latin typeface="Arial"/>
                          <a:cs typeface="Arial"/>
                        </a:rPr>
                        <a:t>Landsat-7/8; CBERS-4; Sentinel-1/2. Any</a:t>
                      </a:r>
                      <a:r>
                        <a:rPr lang="en-US" sz="1800" baseline="0" dirty="0" smtClean="0">
                          <a:latin typeface="Arial"/>
                          <a:cs typeface="Arial"/>
                        </a:rPr>
                        <a:t> other</a:t>
                      </a:r>
                      <a:r>
                        <a:rPr lang="en-US" sz="1800" dirty="0" smtClean="0">
                          <a:latin typeface="Arial"/>
                          <a:cs typeface="Arial"/>
                        </a:rPr>
                        <a:t>?</a:t>
                      </a:r>
                      <a:endParaRPr lang="en-US" sz="1800" dirty="0">
                        <a:latin typeface="Arial"/>
                        <a:cs typeface="Arial"/>
                      </a:endParaRPr>
                    </a:p>
                  </a:txBody>
                  <a:tcPr anchor="ctr"/>
                </a:tc>
                <a:tc>
                  <a:txBody>
                    <a:bodyPr/>
                    <a:lstStyle/>
                    <a:p>
                      <a:r>
                        <a:rPr lang="en-US" dirty="0" smtClean="0">
                          <a:latin typeface="Arial"/>
                          <a:cs typeface="Arial"/>
                        </a:rPr>
                        <a:t>Landsat-8; CBERS-4; Sentinel-4/5. Any other?</a:t>
                      </a:r>
                      <a:endParaRPr lang="en-US" dirty="0">
                        <a:latin typeface="Arial"/>
                        <a:cs typeface="Arial"/>
                      </a:endParaRPr>
                    </a:p>
                  </a:txBody>
                  <a:tcPr anchor="ctr"/>
                </a:tc>
              </a:tr>
              <a:tr h="1083052">
                <a:tc>
                  <a:txBody>
                    <a:bodyPr/>
                    <a:lstStyle/>
                    <a:p>
                      <a:r>
                        <a:rPr lang="en-US" sz="2000" dirty="0" smtClean="0">
                          <a:latin typeface="Arial"/>
                          <a:cs typeface="Arial"/>
                        </a:rPr>
                        <a:t>Ground Segment &amp; Information Systems</a:t>
                      </a:r>
                      <a:endParaRPr lang="en-US" sz="2000" dirty="0">
                        <a:latin typeface="Arial"/>
                        <a:cs typeface="Arial"/>
                      </a:endParaRPr>
                    </a:p>
                  </a:txBody>
                  <a:tcPr anchor="ctr"/>
                </a:tc>
                <a:tc>
                  <a:txBody>
                    <a:bodyPr/>
                    <a:lstStyle/>
                    <a:p>
                      <a:r>
                        <a:rPr lang="en-AU" sz="1800" kern="1200" dirty="0" smtClean="0">
                          <a:solidFill>
                            <a:schemeClr val="tx1"/>
                          </a:solidFill>
                          <a:effectLst/>
                          <a:latin typeface="Arial"/>
                          <a:ea typeface="+mn-ea"/>
                          <a:cs typeface="Arial"/>
                        </a:rPr>
                        <a:t>Member agencies product generation systems and image catalogues.</a:t>
                      </a:r>
                      <a:r>
                        <a:rPr lang="pt-BR" dirty="0" smtClean="0">
                          <a:effectLst/>
                          <a:latin typeface="Arial"/>
                          <a:cs typeface="Arial"/>
                        </a:rPr>
                        <a:t> </a:t>
                      </a:r>
                      <a:endParaRPr lang="en-US" dirty="0">
                        <a:latin typeface="Arial"/>
                        <a:cs typeface="Arial"/>
                      </a:endParaRPr>
                    </a:p>
                  </a:txBody>
                  <a:tcPr anchor="ctr"/>
                </a:tc>
                <a:tc>
                  <a:txBody>
                    <a:bodyPr/>
                    <a:lstStyle/>
                    <a:p>
                      <a:r>
                        <a:rPr lang="en-AU" sz="1800" kern="1200" dirty="0" smtClean="0">
                          <a:solidFill>
                            <a:schemeClr val="tx1"/>
                          </a:solidFill>
                          <a:effectLst/>
                          <a:latin typeface="Arial"/>
                          <a:ea typeface="+mn-ea"/>
                          <a:cs typeface="Arial"/>
                        </a:rPr>
                        <a:t>Member agencies product generation systems and image catalogues.</a:t>
                      </a:r>
                      <a:endParaRPr lang="en-US" dirty="0">
                        <a:latin typeface="Arial"/>
                        <a:cs typeface="Arial"/>
                      </a:endParaRPr>
                    </a:p>
                  </a:txBody>
                  <a:tcPr anchor="ctr"/>
                </a:tc>
              </a:tr>
              <a:tr h="1277588">
                <a:tc>
                  <a:txBody>
                    <a:bodyPr/>
                    <a:lstStyle/>
                    <a:p>
                      <a:r>
                        <a:rPr lang="en-US" sz="2000" dirty="0" smtClean="0">
                          <a:latin typeface="Arial"/>
                          <a:cs typeface="Arial"/>
                        </a:rPr>
                        <a:t>Products &amp; Services</a:t>
                      </a:r>
                      <a:endParaRPr lang="en-US" sz="2000" dirty="0">
                        <a:latin typeface="Arial"/>
                        <a:cs typeface="Arial"/>
                      </a:endParaRPr>
                    </a:p>
                  </a:txBody>
                  <a:tcPr anchor="ctr"/>
                </a:tc>
                <a:tc>
                  <a:txBody>
                    <a:bodyPr/>
                    <a:lstStyle/>
                    <a:p>
                      <a:r>
                        <a:rPr lang="en-AU" sz="1800" kern="1200" dirty="0" smtClean="0">
                          <a:solidFill>
                            <a:schemeClr val="tx1"/>
                          </a:solidFill>
                          <a:effectLst/>
                          <a:latin typeface="Arial"/>
                          <a:ea typeface="+mn-ea"/>
                          <a:cs typeface="Arial"/>
                        </a:rPr>
                        <a:t>Tools for gap analysis and data discovery; calibrated radiances; CDRs; ECVs; value added products.</a:t>
                      </a:r>
                      <a:r>
                        <a:rPr lang="pt-BR" dirty="0" smtClean="0">
                          <a:effectLst/>
                          <a:latin typeface="Arial"/>
                          <a:cs typeface="Arial"/>
                        </a:rPr>
                        <a:t> </a:t>
                      </a:r>
                      <a:endParaRPr lang="en-US" dirty="0">
                        <a:latin typeface="Arial"/>
                        <a:cs typeface="Arial"/>
                      </a:endParaRPr>
                    </a:p>
                  </a:txBody>
                  <a:tcPr anchor="ctr"/>
                </a:tc>
                <a:tc>
                  <a:txBody>
                    <a:bodyPr/>
                    <a:lstStyle/>
                    <a:p>
                      <a:r>
                        <a:rPr lang="en-AU" sz="1800" kern="1200" dirty="0" smtClean="0">
                          <a:solidFill>
                            <a:schemeClr val="tx1"/>
                          </a:solidFill>
                          <a:effectLst/>
                          <a:latin typeface="Arial"/>
                          <a:ea typeface="+mn-ea"/>
                          <a:cs typeface="Arial"/>
                        </a:rPr>
                        <a:t>Tools for gap analysis and data discovery; calibrated radiances; CDRs; ECVs; value added products.</a:t>
                      </a:r>
                      <a:endParaRPr lang="en-US" dirty="0">
                        <a:latin typeface="Arial"/>
                        <a:cs typeface="Arial"/>
                      </a:endParaRPr>
                    </a:p>
                  </a:txBody>
                  <a:tcPr anchor="ctr"/>
                </a:tc>
              </a:tr>
            </a:tbl>
          </a:graphicData>
        </a:graphic>
      </p:graphicFrame>
    </p:spTree>
    <p:extLst>
      <p:ext uri="{BB962C8B-B14F-4D97-AF65-F5344CB8AC3E}">
        <p14:creationId xmlns:p14="http://schemas.microsoft.com/office/powerpoint/2010/main" val="26112812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17</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Schedule</a:t>
            </a:r>
          </a:p>
        </p:txBody>
      </p:sp>
      <p:sp>
        <p:nvSpPr>
          <p:cNvPr id="3" name="Rectangle 2"/>
          <p:cNvSpPr/>
          <p:nvPr/>
        </p:nvSpPr>
        <p:spPr>
          <a:xfrm>
            <a:off x="904875" y="2828836"/>
            <a:ext cx="7254875" cy="1200328"/>
          </a:xfrm>
          <a:prstGeom prst="rect">
            <a:avLst/>
          </a:prstGeom>
        </p:spPr>
        <p:txBody>
          <a:bodyPr wrap="square">
            <a:spAutoFit/>
          </a:bodyPr>
          <a:lstStyle/>
          <a:p>
            <a:r>
              <a:rPr lang="en-US" sz="2400" dirty="0"/>
              <a:t>LSI VC participants will assess and define the overall timetable for the work plan implementation, to include specific CEOS agency responsibilities.</a:t>
            </a:r>
            <a:r>
              <a:rPr lang="pt-BR" sz="2400" dirty="0"/>
              <a:t> </a:t>
            </a:r>
            <a:endParaRPr lang="en-US" sz="2400" dirty="0"/>
          </a:p>
        </p:txBody>
      </p:sp>
    </p:spTree>
    <p:extLst>
      <p:ext uri="{BB962C8B-B14F-4D97-AF65-F5344CB8AC3E}">
        <p14:creationId xmlns:p14="http://schemas.microsoft.com/office/powerpoint/2010/main" val="39562640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Membership and Leadership</a:t>
            </a:r>
          </a:p>
        </p:txBody>
      </p:sp>
      <p:sp>
        <p:nvSpPr>
          <p:cNvPr id="3" name="Rectangle 2"/>
          <p:cNvSpPr/>
          <p:nvPr/>
        </p:nvSpPr>
        <p:spPr>
          <a:xfrm>
            <a:off x="523875" y="1571347"/>
            <a:ext cx="8080375" cy="4939814"/>
          </a:xfrm>
          <a:prstGeom prst="rect">
            <a:avLst/>
          </a:prstGeom>
        </p:spPr>
        <p:txBody>
          <a:bodyPr wrap="square">
            <a:spAutoFit/>
          </a:bodyPr>
          <a:lstStyle/>
          <a:p>
            <a:pPr hangingPunct="0">
              <a:spcBef>
                <a:spcPts val="600"/>
              </a:spcBef>
              <a:spcAft>
                <a:spcPts val="300"/>
              </a:spcAft>
            </a:pPr>
            <a:r>
              <a:rPr lang="en-AU" sz="2000" dirty="0"/>
              <a:t>LSI VC is open to any space agency or relevant partners outside CEOS willing to collaborate with human resources with the necessary scientific, technological, or operational expertise in all the aspects of land surface imaging activities.</a:t>
            </a:r>
            <a:endParaRPr lang="pt-BR" sz="2000" dirty="0"/>
          </a:p>
          <a:p>
            <a:pPr hangingPunct="0">
              <a:spcBef>
                <a:spcPts val="600"/>
              </a:spcBef>
              <a:spcAft>
                <a:spcPts val="300"/>
              </a:spcAft>
            </a:pPr>
            <a:r>
              <a:rPr lang="en-US" sz="2000" dirty="0"/>
              <a:t>LSI VC participants shall nominate one or more Chairs responsible for the management of the Group. Chair roles should be reviewed after two years with a view to sharing the workload. LSI VC Chairs have the responsibility for day-to-day communications and documentation of LSI VC activities. This shall include an up to date, annual work plan and schedule for the LSI VC for the purposes of effective management and external communications – including progress reporting at key CEOS meetings.</a:t>
            </a:r>
            <a:endParaRPr lang="pt-BR" sz="2000" dirty="0"/>
          </a:p>
          <a:p>
            <a:pPr>
              <a:spcBef>
                <a:spcPts val="600"/>
              </a:spcBef>
              <a:spcAft>
                <a:spcPts val="300"/>
              </a:spcAft>
            </a:pPr>
            <a:r>
              <a:rPr lang="en-AU" sz="2000" dirty="0"/>
              <a:t>External organizations with well defined interests and demands for the LSI VC shall be considered relevant partners: GEO, </a:t>
            </a:r>
            <a:r>
              <a:rPr lang="en-AU" sz="2000" dirty="0" smtClean="0"/>
              <a:t>GCOS and TOPC.</a:t>
            </a:r>
            <a:r>
              <a:rPr lang="pt-BR" sz="2000" dirty="0" smtClean="0"/>
              <a:t> </a:t>
            </a:r>
            <a:endParaRPr lang="en-US" sz="2000" dirty="0"/>
          </a:p>
        </p:txBody>
      </p:sp>
    </p:spTree>
    <p:extLst>
      <p:ext uri="{BB962C8B-B14F-4D97-AF65-F5344CB8AC3E}">
        <p14:creationId xmlns:p14="http://schemas.microsoft.com/office/powerpoint/2010/main" val="33090370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Resources</a:t>
            </a:r>
          </a:p>
        </p:txBody>
      </p:sp>
      <p:sp>
        <p:nvSpPr>
          <p:cNvPr id="3" name="Rectangle 2"/>
          <p:cNvSpPr/>
          <p:nvPr/>
        </p:nvSpPr>
        <p:spPr>
          <a:xfrm>
            <a:off x="365125" y="1645875"/>
            <a:ext cx="8534325" cy="4801314"/>
          </a:xfrm>
          <a:prstGeom prst="rect">
            <a:avLst/>
          </a:prstGeom>
        </p:spPr>
        <p:txBody>
          <a:bodyPr wrap="square">
            <a:spAutoFit/>
          </a:bodyPr>
          <a:lstStyle/>
          <a:p>
            <a:pPr hangingPunct="0">
              <a:spcBef>
                <a:spcPts val="600"/>
              </a:spcBef>
              <a:spcAft>
                <a:spcPts val="600"/>
              </a:spcAft>
            </a:pPr>
            <a:r>
              <a:rPr lang="en-AU" sz="2200" dirty="0"/>
              <a:t>Participating agencies shall be entirely responsible for committing the necessary human and financial resources to develop and maintain the LSI VC. In terms of human resources, at least one representative from each member agency is required to participate in the annual meetings, teleconferences and in the development of documents and reports. </a:t>
            </a:r>
            <a:endParaRPr lang="en-AU" sz="2200" dirty="0" smtClean="0"/>
          </a:p>
          <a:p>
            <a:pPr hangingPunct="0">
              <a:spcBef>
                <a:spcPts val="600"/>
              </a:spcBef>
              <a:spcAft>
                <a:spcPts val="600"/>
              </a:spcAft>
            </a:pPr>
            <a:r>
              <a:rPr lang="en-AU" sz="2200" dirty="0" smtClean="0"/>
              <a:t>Financial </a:t>
            </a:r>
            <a:r>
              <a:rPr lang="en-AU" sz="2200" dirty="0"/>
              <a:t>resources imply in covering travel expenses of their own agencies representatives. Teleconferences must be frequent and, therefore, teleconference tools shall be provided in order to allow free calls from all participants.</a:t>
            </a:r>
            <a:endParaRPr lang="pt-BR" sz="2200" dirty="0"/>
          </a:p>
          <a:p>
            <a:pPr hangingPunct="0">
              <a:spcBef>
                <a:spcPts val="600"/>
              </a:spcBef>
              <a:spcAft>
                <a:spcPts val="600"/>
              </a:spcAft>
            </a:pPr>
            <a:r>
              <a:rPr lang="en-US" sz="2200" dirty="0"/>
              <a:t>The LSI VC will primarily utilize email exchanges, teleconferences or video conferencing sessions, and workshops as needed to fulfill its objectives</a:t>
            </a:r>
            <a:r>
              <a:rPr lang="en-US" sz="2200" dirty="0" smtClean="0"/>
              <a:t>.</a:t>
            </a:r>
            <a:endParaRPr lang="pt-BR" sz="2200" dirty="0"/>
          </a:p>
        </p:txBody>
      </p:sp>
    </p:spTree>
    <p:extLst>
      <p:ext uri="{BB962C8B-B14F-4D97-AF65-F5344CB8AC3E}">
        <p14:creationId xmlns:p14="http://schemas.microsoft.com/office/powerpoint/2010/main" val="312182573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794125" y="2722564"/>
            <a:ext cx="5349875" cy="1093787"/>
          </a:xfrm>
        </p:spPr>
        <p:txBody>
          <a:bodyPr/>
          <a:lstStyle/>
          <a:p>
            <a:pPr indent="-341313" algn="r" eaLnBrk="1">
              <a:spcBef>
                <a:spcPts val="363"/>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sz="2000" dirty="0" smtClean="0">
                <a:solidFill>
                  <a:srgbClr val="FFFFFF"/>
                </a:solidFill>
                <a:latin typeface="Century Gothic" pitchFamily="-84" charset="0"/>
              </a:rPr>
              <a:t>SIT 28 </a:t>
            </a:r>
            <a:r>
              <a:rPr lang="en-IE" sz="2000" dirty="0">
                <a:solidFill>
                  <a:srgbClr val="FFFFFF"/>
                </a:solidFill>
                <a:latin typeface="Century Gothic" pitchFamily="-84" charset="0"/>
              </a:rPr>
              <a:t>– </a:t>
            </a:r>
            <a:r>
              <a:rPr lang="en-IE" sz="2000" dirty="0" smtClean="0">
                <a:solidFill>
                  <a:srgbClr val="FFFFFF"/>
                </a:solidFill>
                <a:latin typeface="Century Gothic" pitchFamily="-84" charset="0"/>
              </a:rPr>
              <a:t>LSSG Terms of Reference</a:t>
            </a:r>
            <a:endParaRPr lang="en-IE" sz="2000" dirty="0">
              <a:solidFill>
                <a:srgbClr val="FFFFFF"/>
              </a:solidFill>
              <a:latin typeface="Century Gothic" pitchFamily="-84" charset="0"/>
            </a:endParaRPr>
          </a:p>
        </p:txBody>
      </p:sp>
    </p:spTree>
    <p:extLst>
      <p:ext uri="{BB962C8B-B14F-4D97-AF65-F5344CB8AC3E}">
        <p14:creationId xmlns:p14="http://schemas.microsoft.com/office/powerpoint/2010/main" val="6583790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20</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Resources</a:t>
            </a:r>
          </a:p>
        </p:txBody>
      </p:sp>
      <p:sp>
        <p:nvSpPr>
          <p:cNvPr id="3" name="Rectangle 2"/>
          <p:cNvSpPr/>
          <p:nvPr/>
        </p:nvSpPr>
        <p:spPr>
          <a:xfrm>
            <a:off x="365125" y="1475485"/>
            <a:ext cx="8534325" cy="5001370"/>
          </a:xfrm>
          <a:prstGeom prst="rect">
            <a:avLst/>
          </a:prstGeom>
        </p:spPr>
        <p:txBody>
          <a:bodyPr wrap="square">
            <a:spAutoFit/>
          </a:bodyPr>
          <a:lstStyle/>
          <a:p>
            <a:pPr>
              <a:spcAft>
                <a:spcPts val="600"/>
              </a:spcAft>
            </a:pPr>
            <a:r>
              <a:rPr lang="en-AU" sz="2000" dirty="0" smtClean="0"/>
              <a:t>CEOS WGs and VCs with potential exchange of resources with LSI:</a:t>
            </a:r>
          </a:p>
          <a:p>
            <a:pPr marL="800100" lvl="1" indent="-342900">
              <a:spcAft>
                <a:spcPts val="600"/>
              </a:spcAft>
              <a:buFont typeface="Wingdings" charset="2"/>
              <a:buChar char="§"/>
            </a:pPr>
            <a:r>
              <a:rPr lang="en-AU" dirty="0" smtClean="0"/>
              <a:t>Working </a:t>
            </a:r>
            <a:r>
              <a:rPr lang="en-AU" dirty="0"/>
              <a:t>Group on Information Systems and Services (WGISS</a:t>
            </a:r>
            <a:r>
              <a:rPr lang="en-AU" dirty="0" smtClean="0"/>
              <a:t>)</a:t>
            </a:r>
          </a:p>
          <a:p>
            <a:pPr marL="1257300" lvl="2" indent="-342900">
              <a:spcAft>
                <a:spcPts val="600"/>
              </a:spcAft>
              <a:buFont typeface="Wingdings" charset="2"/>
              <a:buChar char="ü"/>
            </a:pPr>
            <a:r>
              <a:rPr lang="en-AU" dirty="0"/>
              <a:t>D</a:t>
            </a:r>
            <a:r>
              <a:rPr lang="en-AU" dirty="0" smtClean="0"/>
              <a:t>ata </a:t>
            </a:r>
            <a:r>
              <a:rPr lang="en-AU" dirty="0"/>
              <a:t>formats, </a:t>
            </a:r>
            <a:r>
              <a:rPr lang="en-AU" dirty="0" smtClean="0"/>
              <a:t>interoperability </a:t>
            </a:r>
            <a:r>
              <a:rPr lang="en-AU" dirty="0"/>
              <a:t>standards, </a:t>
            </a:r>
            <a:r>
              <a:rPr lang="en-AU" dirty="0" smtClean="0"/>
              <a:t>web services. </a:t>
            </a:r>
          </a:p>
          <a:p>
            <a:pPr marL="800100" lvl="1" indent="-342900">
              <a:spcAft>
                <a:spcPts val="600"/>
              </a:spcAft>
              <a:buFont typeface="Wingdings" charset="2"/>
              <a:buChar char="§"/>
            </a:pPr>
            <a:r>
              <a:rPr lang="en-AU" dirty="0" smtClean="0"/>
              <a:t>Working </a:t>
            </a:r>
            <a:r>
              <a:rPr lang="en-AU" dirty="0"/>
              <a:t>Group on Climate (</a:t>
            </a:r>
            <a:r>
              <a:rPr lang="en-AU" dirty="0" err="1"/>
              <a:t>WGClimate</a:t>
            </a:r>
            <a:r>
              <a:rPr lang="en-AU" dirty="0" smtClean="0"/>
              <a:t>)</a:t>
            </a:r>
          </a:p>
          <a:p>
            <a:pPr marL="1257300" lvl="2" indent="-342900">
              <a:spcAft>
                <a:spcPts val="600"/>
              </a:spcAft>
              <a:buFont typeface="Wingdings" charset="2"/>
              <a:buChar char="ü"/>
            </a:pPr>
            <a:r>
              <a:rPr lang="en-US" dirty="0" smtClean="0"/>
              <a:t>Essential </a:t>
            </a:r>
            <a:r>
              <a:rPr lang="en-US" dirty="0"/>
              <a:t>Climate Variable (ECV) time-series</a:t>
            </a:r>
            <a:r>
              <a:rPr lang="pt-BR" dirty="0"/>
              <a:t>. </a:t>
            </a:r>
            <a:endParaRPr lang="pt-BR" dirty="0" smtClean="0"/>
          </a:p>
          <a:p>
            <a:pPr marL="800100" lvl="1" indent="-342900">
              <a:spcAft>
                <a:spcPts val="600"/>
              </a:spcAft>
              <a:buFont typeface="Wingdings" charset="2"/>
              <a:buChar char="§"/>
            </a:pPr>
            <a:r>
              <a:rPr lang="en-AU" dirty="0" smtClean="0"/>
              <a:t>Working </a:t>
            </a:r>
            <a:r>
              <a:rPr lang="en-AU" dirty="0"/>
              <a:t>Group on Calibration and Validation (WGCV</a:t>
            </a:r>
            <a:r>
              <a:rPr lang="en-AU" dirty="0" smtClean="0"/>
              <a:t>)</a:t>
            </a:r>
          </a:p>
          <a:p>
            <a:pPr marL="1257300" lvl="2" indent="-342900">
              <a:spcAft>
                <a:spcPts val="600"/>
              </a:spcAft>
              <a:buFont typeface="Wingdings" charset="2"/>
              <a:buChar char="ü"/>
            </a:pPr>
            <a:r>
              <a:rPr lang="en-AU" dirty="0"/>
              <a:t>C</a:t>
            </a:r>
            <a:r>
              <a:rPr lang="en-AU" dirty="0" smtClean="0"/>
              <a:t>alibration </a:t>
            </a:r>
            <a:r>
              <a:rPr lang="en-AU" dirty="0"/>
              <a:t>and validation of land imaging data products. </a:t>
            </a:r>
            <a:endParaRPr lang="en-AU" dirty="0" smtClean="0"/>
          </a:p>
          <a:p>
            <a:pPr marL="800100" lvl="1" indent="-342900">
              <a:spcAft>
                <a:spcPts val="600"/>
              </a:spcAft>
              <a:buFont typeface="Wingdings" charset="2"/>
              <a:buChar char="§"/>
            </a:pPr>
            <a:r>
              <a:rPr lang="en-AU" dirty="0" smtClean="0"/>
              <a:t>Working </a:t>
            </a:r>
            <a:r>
              <a:rPr lang="en-AU" dirty="0"/>
              <a:t>Group on Capacity Building and Data Democracy (</a:t>
            </a:r>
            <a:r>
              <a:rPr lang="en-AU" dirty="0" err="1"/>
              <a:t>WGCapD</a:t>
            </a:r>
            <a:r>
              <a:rPr lang="en-AU" dirty="0" smtClean="0"/>
              <a:t>)</a:t>
            </a:r>
          </a:p>
          <a:p>
            <a:pPr marL="1257300" lvl="2" indent="-342900">
              <a:spcAft>
                <a:spcPts val="600"/>
              </a:spcAft>
              <a:buFont typeface="Wingdings" charset="2"/>
              <a:buChar char="ü"/>
            </a:pPr>
            <a:r>
              <a:rPr lang="en-AU" dirty="0" smtClean="0"/>
              <a:t>Data availability for training courses. </a:t>
            </a:r>
          </a:p>
          <a:p>
            <a:pPr marL="800100" lvl="1" indent="-342900">
              <a:spcAft>
                <a:spcPts val="600"/>
              </a:spcAft>
              <a:buFont typeface="Wingdings" charset="2"/>
              <a:buChar char="§"/>
            </a:pPr>
            <a:r>
              <a:rPr lang="en-AU" dirty="0" smtClean="0"/>
              <a:t>Space Data Coordination Group (SDCG)</a:t>
            </a:r>
          </a:p>
          <a:p>
            <a:pPr marL="1257300" lvl="2" indent="-342900">
              <a:spcAft>
                <a:spcPts val="600"/>
              </a:spcAft>
              <a:buFont typeface="Wingdings" charset="2"/>
              <a:buChar char="ü"/>
            </a:pPr>
            <a:r>
              <a:rPr lang="en-AU" dirty="0"/>
              <a:t>S</a:t>
            </a:r>
            <a:r>
              <a:rPr lang="en-AU" dirty="0" smtClean="0"/>
              <a:t>upport </a:t>
            </a:r>
            <a:r>
              <a:rPr lang="en-AU" dirty="0"/>
              <a:t>to the strategy of data acquisition.</a:t>
            </a:r>
            <a:r>
              <a:rPr lang="pt-BR" dirty="0"/>
              <a:t> </a:t>
            </a:r>
            <a:endParaRPr lang="pt-BR" dirty="0" smtClean="0"/>
          </a:p>
          <a:p>
            <a:pPr marL="800100" lvl="1" indent="-342900">
              <a:spcAft>
                <a:spcPts val="600"/>
              </a:spcAft>
              <a:buFont typeface="Wingdings" charset="2"/>
              <a:buChar char="§"/>
            </a:pPr>
            <a:r>
              <a:rPr lang="en-US" dirty="0" smtClean="0"/>
              <a:t>Atmospheric Composition Constellation (ACC)</a:t>
            </a:r>
          </a:p>
          <a:p>
            <a:pPr marL="1257300" lvl="2" indent="-342900">
              <a:spcAft>
                <a:spcPts val="600"/>
              </a:spcAft>
              <a:buFont typeface="Wingdings" charset="2"/>
              <a:buChar char="ü"/>
            </a:pPr>
            <a:r>
              <a:rPr lang="en-US" dirty="0" smtClean="0"/>
              <a:t>Inter-comparison of land data products.</a:t>
            </a:r>
          </a:p>
          <a:p>
            <a:pPr marL="1257300" lvl="2" indent="-342900">
              <a:spcAft>
                <a:spcPts val="600"/>
              </a:spcAft>
              <a:buFont typeface="Wingdings" charset="2"/>
              <a:buChar char="ü"/>
            </a:pPr>
            <a:r>
              <a:rPr lang="en-US" dirty="0" smtClean="0"/>
              <a:t>Generation of land products using historical data records.</a:t>
            </a:r>
            <a:endParaRPr lang="en-US" dirty="0"/>
          </a:p>
        </p:txBody>
      </p:sp>
    </p:spTree>
    <p:extLst>
      <p:ext uri="{BB962C8B-B14F-4D97-AF65-F5344CB8AC3E}">
        <p14:creationId xmlns:p14="http://schemas.microsoft.com/office/powerpoint/2010/main" val="9152090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LSSG Objectives</a:t>
            </a:r>
          </a:p>
        </p:txBody>
      </p:sp>
      <p:sp>
        <p:nvSpPr>
          <p:cNvPr id="4" name="Rectangle 3"/>
          <p:cNvSpPr/>
          <p:nvPr/>
        </p:nvSpPr>
        <p:spPr>
          <a:xfrm>
            <a:off x="250145" y="1565355"/>
            <a:ext cx="8252487" cy="4816704"/>
          </a:xfrm>
          <a:prstGeom prst="rect">
            <a:avLst/>
          </a:prstGeom>
        </p:spPr>
        <p:txBody>
          <a:bodyPr wrap="square">
            <a:spAutoFit/>
          </a:bodyPr>
          <a:lstStyle/>
          <a:p>
            <a:r>
              <a:rPr lang="en-US" sz="2000" cap="small" dirty="0" smtClean="0">
                <a:latin typeface="Arial"/>
                <a:cs typeface="Arial"/>
              </a:rPr>
              <a:t>  </a:t>
            </a:r>
            <a:r>
              <a:rPr lang="en-US" sz="2400" dirty="0" smtClean="0">
                <a:latin typeface="Arial"/>
                <a:cs typeface="Arial"/>
              </a:rPr>
              <a:t>Land Surface </a:t>
            </a:r>
            <a:r>
              <a:rPr lang="en-US" sz="2400" dirty="0">
                <a:latin typeface="Arial"/>
                <a:cs typeface="Arial"/>
              </a:rPr>
              <a:t>S</a:t>
            </a:r>
            <a:r>
              <a:rPr lang="en-US" sz="2400" dirty="0" smtClean="0">
                <a:latin typeface="Arial"/>
                <a:cs typeface="Arial"/>
              </a:rPr>
              <a:t>tudy Group (LSSG) created at SIT-28</a:t>
            </a:r>
            <a:endParaRPr lang="en-US" sz="2000" dirty="0" smtClean="0">
              <a:latin typeface="Arial"/>
              <a:cs typeface="Arial"/>
            </a:endParaRPr>
          </a:p>
          <a:p>
            <a:endParaRPr lang="en-US" sz="2000" cap="small" dirty="0" smtClean="0">
              <a:latin typeface="Arial"/>
              <a:cs typeface="Arial"/>
            </a:endParaRPr>
          </a:p>
          <a:p>
            <a:pPr marL="800100" lvl="1" indent="-342900">
              <a:spcBef>
                <a:spcPts val="600"/>
              </a:spcBef>
              <a:spcAft>
                <a:spcPts val="600"/>
              </a:spcAft>
              <a:buFont typeface="Wingdings" charset="2"/>
              <a:buChar char="§"/>
            </a:pPr>
            <a:r>
              <a:rPr lang="en-US" dirty="0" smtClean="0">
                <a:latin typeface="Arial"/>
                <a:cs typeface="Arial"/>
              </a:rPr>
              <a:t>Review the current capacity of LSI and list current and future likely needs for significant land surface imagery in CEOS activities.</a:t>
            </a:r>
          </a:p>
          <a:p>
            <a:pPr marL="800100" lvl="1" indent="-342900">
              <a:spcBef>
                <a:spcPts val="600"/>
              </a:spcBef>
              <a:spcAft>
                <a:spcPts val="600"/>
              </a:spcAft>
              <a:buFont typeface="Wingdings" charset="2"/>
              <a:buChar char="§"/>
            </a:pPr>
            <a:r>
              <a:rPr lang="en-US" dirty="0">
                <a:latin typeface="Arial"/>
                <a:cs typeface="Arial"/>
              </a:rPr>
              <a:t>Review activities to date of the LSI VC, SDCG for GFOI and other groups, if any, which have performed similar tasks.</a:t>
            </a:r>
          </a:p>
          <a:p>
            <a:pPr marL="800100" lvl="1" indent="-342900">
              <a:spcBef>
                <a:spcPts val="600"/>
              </a:spcBef>
              <a:spcAft>
                <a:spcPts val="600"/>
              </a:spcAft>
              <a:buFont typeface="Wingdings" charset="2"/>
              <a:buChar char="§"/>
            </a:pPr>
            <a:r>
              <a:rPr lang="en-US" dirty="0" smtClean="0">
                <a:latin typeface="Arial"/>
                <a:cs typeface="Arial"/>
              </a:rPr>
              <a:t>Review </a:t>
            </a:r>
            <a:r>
              <a:rPr lang="en-US" dirty="0">
                <a:latin typeface="Arial"/>
                <a:cs typeface="Arial"/>
              </a:rPr>
              <a:t>the relevant functions of WGISS and how they are best considered in the context of the study group purpose.</a:t>
            </a:r>
          </a:p>
          <a:p>
            <a:pPr marL="800100" lvl="1" indent="-342900">
              <a:spcBef>
                <a:spcPts val="600"/>
              </a:spcBef>
              <a:spcAft>
                <a:spcPts val="600"/>
              </a:spcAft>
              <a:buFont typeface="Wingdings" charset="2"/>
              <a:buChar char="§"/>
            </a:pPr>
            <a:r>
              <a:rPr lang="en-US" dirty="0" smtClean="0">
                <a:latin typeface="Arial"/>
                <a:cs typeface="Arial"/>
              </a:rPr>
              <a:t>Review </a:t>
            </a:r>
            <a:r>
              <a:rPr lang="en-US" dirty="0">
                <a:latin typeface="Arial"/>
                <a:cs typeface="Arial"/>
              </a:rPr>
              <a:t>the major requirements for land surface data sets from current CEOS and GEO priorities.</a:t>
            </a:r>
          </a:p>
          <a:p>
            <a:pPr marL="800100" lvl="1" indent="-342900">
              <a:spcBef>
                <a:spcPts val="600"/>
              </a:spcBef>
              <a:spcAft>
                <a:spcPts val="600"/>
              </a:spcAft>
              <a:buFont typeface="Wingdings" charset="2"/>
              <a:buChar char="§"/>
            </a:pPr>
            <a:r>
              <a:rPr lang="en-US" dirty="0" smtClean="0">
                <a:latin typeface="Arial"/>
                <a:cs typeface="Arial"/>
              </a:rPr>
              <a:t>Consider </a:t>
            </a:r>
            <a:r>
              <a:rPr lang="en-US" dirty="0">
                <a:latin typeface="Arial"/>
                <a:cs typeface="Arial"/>
              </a:rPr>
              <a:t>the implementation which will best satisfy all the above needs.</a:t>
            </a:r>
          </a:p>
          <a:p>
            <a:pPr marL="800100" lvl="1" indent="-342900">
              <a:spcBef>
                <a:spcPts val="600"/>
              </a:spcBef>
              <a:spcAft>
                <a:spcPts val="600"/>
              </a:spcAft>
              <a:buFont typeface="Wingdings" charset="2"/>
              <a:buChar char="§"/>
            </a:pPr>
            <a:r>
              <a:rPr lang="en-US" dirty="0">
                <a:latin typeface="Arial"/>
                <a:cs typeface="Arial"/>
              </a:rPr>
              <a:t> </a:t>
            </a:r>
            <a:r>
              <a:rPr lang="en-US" dirty="0" smtClean="0">
                <a:latin typeface="Arial"/>
                <a:cs typeface="Arial"/>
              </a:rPr>
              <a:t>Make </a:t>
            </a:r>
            <a:r>
              <a:rPr lang="en-US" dirty="0">
                <a:latin typeface="Arial"/>
                <a:cs typeface="Arial"/>
              </a:rPr>
              <a:t>recommendations on the way forward to CEOS Plenary</a:t>
            </a:r>
            <a:r>
              <a:rPr lang="en-US" dirty="0" smtClean="0">
                <a:latin typeface="Arial"/>
                <a:cs typeface="Arial"/>
              </a:rPr>
              <a:t>.</a:t>
            </a:r>
            <a:endParaRPr lang="en-US" cap="small" dirty="0" smtClean="0">
              <a:latin typeface="Tahoma" pitchFamily="-106" charset="0"/>
              <a:cs typeface="Tahoma" pitchFamily="-106" charset="0"/>
            </a:endParaRPr>
          </a:p>
          <a:p>
            <a:pPr>
              <a:spcBef>
                <a:spcPts val="600"/>
              </a:spcBef>
              <a:spcAft>
                <a:spcPts val="600"/>
              </a:spcAft>
            </a:pPr>
            <a:endParaRPr lang="en-US" dirty="0"/>
          </a:p>
        </p:txBody>
      </p:sp>
    </p:spTree>
    <p:extLst>
      <p:ext uri="{BB962C8B-B14F-4D97-AF65-F5344CB8AC3E}">
        <p14:creationId xmlns:p14="http://schemas.microsoft.com/office/powerpoint/2010/main" val="9757234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794125" y="2722564"/>
            <a:ext cx="5349875" cy="1093787"/>
          </a:xfrm>
        </p:spPr>
        <p:txBody>
          <a:bodyPr/>
          <a:lstStyle/>
          <a:p>
            <a:pPr indent="-341313" algn="r" eaLnBrk="1">
              <a:spcBef>
                <a:spcPts val="363"/>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sz="2000" dirty="0" smtClean="0">
                <a:solidFill>
                  <a:srgbClr val="FFFFFF"/>
                </a:solidFill>
                <a:latin typeface="Century Gothic" pitchFamily="-84" charset="0"/>
              </a:rPr>
              <a:t>SIT WS – RECOMMENDED PATH FORWARD</a:t>
            </a:r>
            <a:endParaRPr lang="en-IE" sz="2000" dirty="0">
              <a:solidFill>
                <a:srgbClr val="FFFFFF"/>
              </a:solidFill>
              <a:latin typeface="Century Gothic" pitchFamily="-84" charset="0"/>
            </a:endParaRPr>
          </a:p>
        </p:txBody>
      </p:sp>
    </p:spTree>
    <p:extLst>
      <p:ext uri="{BB962C8B-B14F-4D97-AF65-F5344CB8AC3E}">
        <p14:creationId xmlns:p14="http://schemas.microsoft.com/office/powerpoint/2010/main" val="6583790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084192" y="101600"/>
            <a:ext cx="8001071"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Path forward for LSSG from SIT Technical Workshop 2013</a:t>
            </a:r>
          </a:p>
        </p:txBody>
      </p:sp>
      <p:sp>
        <p:nvSpPr>
          <p:cNvPr id="2" name="Rectangle 1"/>
          <p:cNvSpPr/>
          <p:nvPr/>
        </p:nvSpPr>
        <p:spPr>
          <a:xfrm>
            <a:off x="207037" y="1673068"/>
            <a:ext cx="8413750" cy="5247590"/>
          </a:xfrm>
          <a:prstGeom prst="rect">
            <a:avLst/>
          </a:prstGeom>
        </p:spPr>
        <p:txBody>
          <a:bodyPr wrap="square">
            <a:spAutoFit/>
          </a:bodyPr>
          <a:lstStyle/>
          <a:p>
            <a:pPr marL="342900" indent="-342900" hangingPunct="0">
              <a:spcBef>
                <a:spcPts val="600"/>
              </a:spcBef>
              <a:spcAft>
                <a:spcPts val="600"/>
              </a:spcAft>
              <a:buFont typeface="Wingdings" charset="2"/>
              <a:buChar char="§"/>
            </a:pPr>
            <a:r>
              <a:rPr lang="en-US" sz="2000" dirty="0" smtClean="0"/>
              <a:t>LSSG should produce a document specifically addressing the objectives in the LSSG </a:t>
            </a:r>
            <a:r>
              <a:rPr lang="en-US" sz="2000" dirty="0" err="1" smtClean="0"/>
              <a:t>ToR</a:t>
            </a:r>
            <a:r>
              <a:rPr lang="en-US" sz="2000" dirty="0" smtClean="0"/>
              <a:t> – to address the unique roles that will be played by an LSI VC given the existence and activities of related groups (e.g. SDCG/GFOI, GEOGLAM, WGISS).  </a:t>
            </a:r>
          </a:p>
          <a:p>
            <a:pPr marL="342900" indent="-342900" hangingPunct="0">
              <a:spcBef>
                <a:spcPts val="600"/>
              </a:spcBef>
              <a:spcAft>
                <a:spcPts val="600"/>
              </a:spcAft>
              <a:buFont typeface="Wingdings" charset="2"/>
              <a:buChar char="§"/>
            </a:pPr>
            <a:r>
              <a:rPr lang="en-US" sz="2000" dirty="0" smtClean="0"/>
              <a:t>The scope of the LSI coordination objectives needs not be confined to classical land imagery, but rather should address coordination of the suite of measurements required to generate the information products needed by ongoing and future land-focused CEOS activities.</a:t>
            </a:r>
          </a:p>
          <a:p>
            <a:pPr marL="342900" indent="-342900" hangingPunct="0">
              <a:spcBef>
                <a:spcPts val="600"/>
              </a:spcBef>
              <a:spcAft>
                <a:spcPts val="600"/>
              </a:spcAft>
              <a:buFont typeface="Wingdings" charset="2"/>
              <a:buChar char="§"/>
            </a:pPr>
            <a:r>
              <a:rPr lang="en-US" sz="2000" dirty="0" smtClean="0"/>
              <a:t>The document should be formally approved by existing related CEOS organizations (e.g. GFOI, GEOGLAM, WGISS, etc.) prior to the LSSG presentation to CEOS. CEOS endorsement at SIT-29 (progress report at 2013 Montreal Plenary)</a:t>
            </a:r>
            <a:r>
              <a:rPr lang="en-US" sz="2000" dirty="0"/>
              <a:t>.</a:t>
            </a:r>
            <a:endParaRPr lang="en-US" sz="2000" dirty="0" smtClean="0"/>
          </a:p>
          <a:p>
            <a:pPr marL="342900" indent="-342900" hangingPunct="0">
              <a:spcBef>
                <a:spcPts val="600"/>
              </a:spcBef>
              <a:spcAft>
                <a:spcPts val="600"/>
              </a:spcAft>
              <a:buFont typeface="Wingdings" charset="2"/>
              <a:buChar char="§"/>
            </a:pPr>
            <a:r>
              <a:rPr lang="en-US" sz="2000" dirty="0" smtClean="0"/>
              <a:t>CEOS agencies are requested – urged – commanded to provide active and expert representatives to the LSSG process. </a:t>
            </a:r>
          </a:p>
          <a:p>
            <a:pPr hangingPunct="0">
              <a:spcAft>
                <a:spcPts val="300"/>
              </a:spcAft>
            </a:pPr>
            <a:endParaRPr lang="pt-BR" sz="2000" dirty="0"/>
          </a:p>
        </p:txBody>
      </p:sp>
    </p:spTree>
    <p:extLst>
      <p:ext uri="{BB962C8B-B14F-4D97-AF65-F5344CB8AC3E}">
        <p14:creationId xmlns:p14="http://schemas.microsoft.com/office/powerpoint/2010/main" val="37353703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794125" y="2722564"/>
            <a:ext cx="5349875" cy="1093787"/>
          </a:xfrm>
        </p:spPr>
        <p:txBody>
          <a:bodyPr/>
          <a:lstStyle/>
          <a:p>
            <a:pPr indent="-341313" algn="r" eaLnBrk="1">
              <a:spcBef>
                <a:spcPts val="363"/>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sz="2000" dirty="0" smtClean="0">
                <a:solidFill>
                  <a:srgbClr val="FFFFFF"/>
                </a:solidFill>
                <a:latin typeface="Century Gothic" pitchFamily="-84" charset="0"/>
              </a:rPr>
              <a:t>Key Issues for the future of LSI VC</a:t>
            </a:r>
            <a:endParaRPr lang="en-IE" sz="2000" dirty="0">
              <a:solidFill>
                <a:srgbClr val="FFFFFF"/>
              </a:solidFill>
              <a:latin typeface="Century Gothic" pitchFamily="-84" charset="0"/>
            </a:endParaRPr>
          </a:p>
        </p:txBody>
      </p:sp>
    </p:spTree>
    <p:extLst>
      <p:ext uri="{BB962C8B-B14F-4D97-AF65-F5344CB8AC3E}">
        <p14:creationId xmlns:p14="http://schemas.microsoft.com/office/powerpoint/2010/main" val="42459141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626288" y="101600"/>
            <a:ext cx="7458975"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LSSG Conclusions and Key Issues on the future of LSI VC</a:t>
            </a:r>
          </a:p>
        </p:txBody>
      </p:sp>
      <p:sp>
        <p:nvSpPr>
          <p:cNvPr id="3" name="Rectangle 2"/>
          <p:cNvSpPr/>
          <p:nvPr/>
        </p:nvSpPr>
        <p:spPr>
          <a:xfrm>
            <a:off x="365125" y="1475485"/>
            <a:ext cx="8534325" cy="5055231"/>
          </a:xfrm>
          <a:prstGeom prst="rect">
            <a:avLst/>
          </a:prstGeom>
        </p:spPr>
        <p:txBody>
          <a:bodyPr wrap="square">
            <a:spAutoFit/>
          </a:bodyPr>
          <a:lstStyle/>
          <a:p>
            <a:pPr marL="342900" indent="-342900">
              <a:spcBef>
                <a:spcPts val="600"/>
              </a:spcBef>
              <a:spcAft>
                <a:spcPts val="300"/>
              </a:spcAft>
              <a:buFont typeface="Wingdings" charset="2"/>
              <a:buChar char="§"/>
            </a:pPr>
            <a:r>
              <a:rPr lang="en-US" sz="2000" dirty="0" smtClean="0"/>
              <a:t>Co-Chairs John </a:t>
            </a:r>
            <a:r>
              <a:rPr lang="en-US" sz="2000" dirty="0" err="1" smtClean="0"/>
              <a:t>Faudeen</a:t>
            </a:r>
            <a:r>
              <a:rPr lang="en-US" sz="2000" dirty="0" smtClean="0"/>
              <a:t> (USGS) and Julio Dalge (INPE) quit in 2013 and there were no replacements.</a:t>
            </a:r>
          </a:p>
          <a:p>
            <a:pPr marL="342900" indent="-342900">
              <a:spcBef>
                <a:spcPts val="600"/>
              </a:spcBef>
              <a:spcAft>
                <a:spcPts val="300"/>
              </a:spcAft>
              <a:buFont typeface="Wingdings" charset="2"/>
              <a:buChar char="§"/>
            </a:pPr>
            <a:r>
              <a:rPr lang="en-US" sz="2000" dirty="0"/>
              <a:t>Without INPE and USGS in the LSI </a:t>
            </a:r>
            <a:r>
              <a:rPr lang="en-US" sz="2000" dirty="0" smtClean="0"/>
              <a:t>leadership</a:t>
            </a:r>
            <a:r>
              <a:rPr lang="en-US" sz="2000" dirty="0"/>
              <a:t> </a:t>
            </a:r>
            <a:r>
              <a:rPr lang="en-US" sz="2000" dirty="0" smtClean="0"/>
              <a:t>the </a:t>
            </a:r>
            <a:r>
              <a:rPr lang="en-US" sz="2000" dirty="0"/>
              <a:t>current CEOS SIT Chair </a:t>
            </a:r>
            <a:r>
              <a:rPr lang="en-US" sz="2000" dirty="0" smtClean="0"/>
              <a:t>(CNES) understands the most important issue is the leadership.</a:t>
            </a:r>
          </a:p>
          <a:p>
            <a:pPr marL="342900" indent="-342900">
              <a:spcBef>
                <a:spcPts val="600"/>
              </a:spcBef>
              <a:spcAft>
                <a:spcPts val="300"/>
              </a:spcAft>
              <a:buFont typeface="Wingdings" charset="2"/>
              <a:buChar char="§"/>
            </a:pPr>
            <a:r>
              <a:rPr lang="en-US" sz="2000" dirty="0" smtClean="0"/>
              <a:t>In February 2014, Julio Dalge and Marcia </a:t>
            </a:r>
            <a:r>
              <a:rPr lang="en-US" sz="2000" dirty="0" err="1" smtClean="0"/>
              <a:t>Alvarenga</a:t>
            </a:r>
            <a:r>
              <a:rPr lang="en-US" sz="2000" dirty="0" smtClean="0"/>
              <a:t> </a:t>
            </a:r>
            <a:r>
              <a:rPr lang="en-US" sz="2000" dirty="0"/>
              <a:t>had a </a:t>
            </a:r>
            <a:r>
              <a:rPr lang="en-US" sz="2000" dirty="0" err="1"/>
              <a:t>telecon</a:t>
            </a:r>
            <a:r>
              <a:rPr lang="en-US" sz="2000" dirty="0"/>
              <a:t> with Steven </a:t>
            </a:r>
            <a:r>
              <a:rPr lang="en-US" sz="2000" dirty="0" err="1"/>
              <a:t>Hosford</a:t>
            </a:r>
            <a:r>
              <a:rPr lang="en-US" sz="2000" dirty="0"/>
              <a:t> and Kerry Sawyer and came to the decision of freezing the LSI </a:t>
            </a:r>
            <a:r>
              <a:rPr lang="en-US" sz="2000" dirty="0" err="1" smtClean="0"/>
              <a:t>ToR</a:t>
            </a:r>
            <a:r>
              <a:rPr lang="en-US" sz="2000" dirty="0" smtClean="0"/>
              <a:t> </a:t>
            </a:r>
            <a:r>
              <a:rPr lang="en-US" sz="2000" dirty="0"/>
              <a:t>while the SIT Chair Team </a:t>
            </a:r>
            <a:r>
              <a:rPr lang="en-US" sz="2000" dirty="0" smtClean="0"/>
              <a:t>searches </a:t>
            </a:r>
            <a:r>
              <a:rPr lang="en-US" sz="2000" dirty="0"/>
              <a:t>for new </a:t>
            </a:r>
            <a:r>
              <a:rPr lang="en-US" sz="2000" dirty="0" smtClean="0"/>
              <a:t>leaders.</a:t>
            </a:r>
          </a:p>
          <a:p>
            <a:pPr marL="342900" indent="-342900">
              <a:spcBef>
                <a:spcPts val="600"/>
              </a:spcBef>
              <a:spcAft>
                <a:spcPts val="300"/>
              </a:spcAft>
              <a:buFont typeface="Wingdings" charset="2"/>
              <a:buChar char="§"/>
            </a:pPr>
            <a:r>
              <a:rPr lang="en-US" sz="2000" dirty="0" smtClean="0"/>
              <a:t>The work of LSSG has been terminated.</a:t>
            </a:r>
          </a:p>
          <a:p>
            <a:pPr marL="342900" indent="-342900">
              <a:spcBef>
                <a:spcPts val="600"/>
              </a:spcBef>
              <a:spcAft>
                <a:spcPts val="300"/>
              </a:spcAft>
              <a:buFont typeface="Wingdings" charset="2"/>
              <a:buChar char="§"/>
            </a:pPr>
            <a:r>
              <a:rPr lang="en-US" sz="2000" dirty="0" smtClean="0"/>
              <a:t>LSSG participants also understand that LSI should:</a:t>
            </a:r>
          </a:p>
          <a:p>
            <a:pPr marL="800100" lvl="1" indent="-342900">
              <a:spcBef>
                <a:spcPts val="600"/>
              </a:spcBef>
              <a:spcAft>
                <a:spcPts val="300"/>
              </a:spcAft>
              <a:buFont typeface="Wingdings" charset="2"/>
              <a:buChar char="ü"/>
            </a:pPr>
            <a:r>
              <a:rPr lang="en-US" dirty="0" smtClean="0"/>
              <a:t>coordinate optical and radar missions.</a:t>
            </a:r>
          </a:p>
          <a:p>
            <a:pPr marL="800100" lvl="1" indent="-342900">
              <a:spcBef>
                <a:spcPts val="600"/>
              </a:spcBef>
              <a:spcAft>
                <a:spcPts val="300"/>
              </a:spcAft>
              <a:buFont typeface="Wingdings" charset="2"/>
              <a:buChar char="ü"/>
            </a:pPr>
            <a:r>
              <a:rPr lang="en-US" dirty="0" smtClean="0"/>
              <a:t>Involve access to long-term data records, methodologies and best practices.</a:t>
            </a:r>
          </a:p>
          <a:p>
            <a:pPr marL="342900" indent="-342900">
              <a:spcBef>
                <a:spcPts val="600"/>
              </a:spcBef>
              <a:spcAft>
                <a:spcPts val="300"/>
              </a:spcAft>
              <a:buFont typeface="Wingdings" charset="2"/>
              <a:buChar char="§"/>
            </a:pPr>
            <a:r>
              <a:rPr lang="en-US" dirty="0" smtClean="0"/>
              <a:t>The </a:t>
            </a:r>
            <a:r>
              <a:rPr lang="en-US" dirty="0"/>
              <a:t>SIT Chair </a:t>
            </a:r>
            <a:r>
              <a:rPr lang="en-US" dirty="0" smtClean="0"/>
              <a:t>Team would </a:t>
            </a:r>
            <a:r>
              <a:rPr lang="en-US" dirty="0"/>
              <a:t>not be searching for new leaders if they did not see the important role </a:t>
            </a:r>
            <a:r>
              <a:rPr lang="en-US" dirty="0" smtClean="0"/>
              <a:t>of LSI. </a:t>
            </a:r>
            <a:r>
              <a:rPr lang="en-US" dirty="0"/>
              <a:t>In that sense, the LSSG work was very valuable.</a:t>
            </a:r>
            <a:endParaRPr lang="en-US" dirty="0" smtClean="0"/>
          </a:p>
        </p:txBody>
      </p:sp>
    </p:spTree>
    <p:extLst>
      <p:ext uri="{BB962C8B-B14F-4D97-AF65-F5344CB8AC3E}">
        <p14:creationId xmlns:p14="http://schemas.microsoft.com/office/powerpoint/2010/main" val="6006746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2658533" y="821650"/>
            <a:ext cx="6242213" cy="1874838"/>
          </a:xfrm>
        </p:spPr>
        <p:txBody>
          <a:bodyPr/>
          <a:lstStyle/>
          <a:p>
            <a:r>
              <a:rPr lang="en-US" sz="2400" dirty="0" smtClean="0"/>
              <a:t/>
            </a:r>
            <a:br>
              <a:rPr lang="en-US" sz="2400" dirty="0" smtClean="0"/>
            </a:br>
            <a:r>
              <a:rPr lang="en-US" sz="2400" dirty="0" smtClean="0"/>
              <a:t>Thank you!</a:t>
            </a:r>
            <a:r>
              <a:rPr lang="en-US" sz="2400" dirty="0"/>
              <a:t/>
            </a:r>
            <a:br>
              <a:rPr lang="en-US" sz="2400" dirty="0"/>
            </a:br>
            <a:r>
              <a:rPr lang="en-US" sz="2400" dirty="0" smtClean="0"/>
              <a:t/>
            </a:r>
            <a:br>
              <a:rPr lang="en-US" sz="2400" dirty="0" smtClean="0"/>
            </a:br>
            <a:r>
              <a:rPr lang="en-US" sz="1400" b="0" dirty="0" smtClean="0"/>
              <a:t>Julio Dalge &amp; Marcia </a:t>
            </a:r>
            <a:r>
              <a:rPr lang="en-US" sz="1400" b="0" dirty="0" err="1" smtClean="0"/>
              <a:t>Alvarenga</a:t>
            </a:r>
            <a:endParaRPr lang="en-US" sz="1400" b="0" dirty="0" smtClean="0"/>
          </a:p>
        </p:txBody>
      </p:sp>
    </p:spTree>
    <p:extLst>
      <p:ext uri="{BB962C8B-B14F-4D97-AF65-F5344CB8AC3E}">
        <p14:creationId xmlns:p14="http://schemas.microsoft.com/office/powerpoint/2010/main" val="19696247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1348279" y="2722564"/>
            <a:ext cx="7795722" cy="1093787"/>
          </a:xfrm>
        </p:spPr>
        <p:txBody>
          <a:bodyPr/>
          <a:lstStyle/>
          <a:p>
            <a:pPr indent="-341313" algn="r" eaLnBrk="1">
              <a:spcBef>
                <a:spcPts val="363"/>
              </a:spcBef>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E" sz="2000" b="0" dirty="0" smtClean="0">
                <a:solidFill>
                  <a:srgbClr val="FFFFFF"/>
                </a:solidFill>
                <a:latin typeface="Century Gothic" pitchFamily="-84" charset="0"/>
              </a:rPr>
              <a:t>LSI VC Terms of Reference as presented at the SIT WS 2013</a:t>
            </a:r>
            <a:endParaRPr lang="en-IE" sz="2000" b="0" dirty="0">
              <a:solidFill>
                <a:srgbClr val="FFFFFF"/>
              </a:solidFill>
              <a:latin typeface="Century Gothic" pitchFamily="-84" charset="0"/>
            </a:endParaRPr>
          </a:p>
        </p:txBody>
      </p:sp>
      <p:sp>
        <p:nvSpPr>
          <p:cNvPr id="13315" name="Rectangle 44"/>
          <p:cNvSpPr>
            <a:spLocks noGrp="1" noChangeArrowheads="1"/>
          </p:cNvSpPr>
          <p:nvPr>
            <p:ph type="ctrTitle"/>
          </p:nvPr>
        </p:nvSpPr>
        <p:spPr>
          <a:xfrm>
            <a:off x="2658533" y="666750"/>
            <a:ext cx="6242213" cy="1874838"/>
          </a:xfrm>
        </p:spPr>
        <p:txBody>
          <a:bodyPr/>
          <a:lstStyle/>
          <a:p>
            <a:r>
              <a:rPr lang="en-US" dirty="0" smtClean="0">
                <a:solidFill>
                  <a:srgbClr val="FFFFFF"/>
                </a:solidFill>
                <a:latin typeface="Century Gothic"/>
                <a:cs typeface="Century Gothic"/>
              </a:rPr>
              <a:t>BACKGROUND SLIDES</a:t>
            </a:r>
            <a:endParaRPr lang="en-US" dirty="0" smtClean="0">
              <a:latin typeface="Century Gothic"/>
              <a:cs typeface="Century Gothic"/>
            </a:endParaRPr>
          </a:p>
        </p:txBody>
      </p:sp>
    </p:spTree>
    <p:extLst>
      <p:ext uri="{BB962C8B-B14F-4D97-AF65-F5344CB8AC3E}">
        <p14:creationId xmlns:p14="http://schemas.microsoft.com/office/powerpoint/2010/main" val="27215968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10098</TotalTime>
  <Words>1764</Words>
  <Application>Microsoft Macintosh PowerPoint</Application>
  <PresentationFormat>On-screen Show (4:3)</PresentationFormat>
  <Paragraphs>138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4_EUM_template_v03</vt:lpstr>
      <vt:lpstr>LAND SURFACE IMAGING  VC  Julio Dalge &amp; Marcia Alvarenga (INPE)</vt:lpstr>
      <vt:lpstr>PowerPoint Presentation</vt:lpstr>
      <vt:lpstr>LSSG Objectives</vt:lpstr>
      <vt:lpstr>PowerPoint Presentation</vt:lpstr>
      <vt:lpstr>Path forward for LSSG from SIT Technical Workshop 2013</vt:lpstr>
      <vt:lpstr>PowerPoint Presentation</vt:lpstr>
      <vt:lpstr>LSSG Conclusions and Key Issues on the future of LSI VC</vt:lpstr>
      <vt:lpstr> Thank you!  Julio Dalge &amp; Marcia Alvarenga</vt:lpstr>
      <vt:lpstr>BACKGROUND SLIDES</vt:lpstr>
      <vt:lpstr>LSI Terms of Reference – Contents</vt:lpstr>
      <vt:lpstr>Mission Statement/Statement of Need </vt:lpstr>
      <vt:lpstr>Characterization of the Measurements and Data Collections within Scope  </vt:lpstr>
      <vt:lpstr>Characterization of the Space Segment Concerned</vt:lpstr>
      <vt:lpstr>Implementation and Coordination Issues Addressed by SIT</vt:lpstr>
      <vt:lpstr>Outcomes and Deliverables</vt:lpstr>
      <vt:lpstr>Outcomes and Deliverables</vt:lpstr>
      <vt:lpstr>Schedule</vt:lpstr>
      <vt:lpstr>Membership and Leadership</vt:lpstr>
      <vt:lpstr>Resources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Julio Dalge</cp:lastModifiedBy>
  <cp:revision>161</cp:revision>
  <cp:lastPrinted>2013-07-23T19:08:48Z</cp:lastPrinted>
  <dcterms:created xsi:type="dcterms:W3CDTF">2011-11-16T09:23:13Z</dcterms:created>
  <dcterms:modified xsi:type="dcterms:W3CDTF">2014-04-07T19:46:34Z</dcterms:modified>
</cp:coreProperties>
</file>