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1"/>
  </p:notesMasterIdLst>
  <p:handoutMasterIdLst>
    <p:handoutMasterId r:id="rId12"/>
  </p:handoutMasterIdLst>
  <p:sldIdLst>
    <p:sldId id="260" r:id="rId2"/>
    <p:sldId id="277" r:id="rId3"/>
    <p:sldId id="278" r:id="rId4"/>
    <p:sldId id="279" r:id="rId5"/>
    <p:sldId id="280" r:id="rId6"/>
    <p:sldId id="281" r:id="rId7"/>
    <p:sldId id="283" r:id="rId8"/>
    <p:sldId id="282" r:id="rId9"/>
    <p:sldId id="285" r:id="rId10"/>
  </p:sldIdLst>
  <p:sldSz cx="9144000" cy="6858000" type="screen4x3"/>
  <p:notesSz cx="6797675" cy="9928225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9" autoAdjust="0"/>
    <p:restoredTop sz="95833" autoAdjust="0"/>
  </p:normalViewPr>
  <p:slideViewPr>
    <p:cSldViewPr snapToGrid="0" snapToObjects="1">
      <p:cViewPr varScale="1">
        <p:scale>
          <a:sx n="98" d="100"/>
          <a:sy n="98" d="100"/>
        </p:scale>
        <p:origin x="-924" y="-96"/>
      </p:cViewPr>
      <p:guideLst>
        <p:guide orient="horz" pos="4277"/>
        <p:guide pos="289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207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315F3E-FAB8-4347-99CD-1A1CF087BA2B}" type="datetimeFigureOut">
              <a:rPr lang="en-GB" smtClean="0"/>
              <a:t>31/03/2014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F5C88B-F065-46A1-A2F7-5023123CFA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81982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6" charset="0"/>
              </a:defRPr>
            </a:lvl1pPr>
          </a:lstStyle>
          <a:p>
            <a:pPr>
              <a:defRPr/>
            </a:pPr>
            <a:fld id="{70C43DB1-6AE4-42F4-A030-67A0368BA2C1}" type="datetime1">
              <a:rPr lang="en-US"/>
              <a:pPr>
                <a:defRPr/>
              </a:pPr>
              <a:t>3/31/2014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6" charset="0"/>
              </a:defRPr>
            </a:lvl1pPr>
          </a:lstStyle>
          <a:p>
            <a:pPr>
              <a:defRPr/>
            </a:pPr>
            <a:fld id="{3D31D474-A30B-46C7-A7CB-BF5BB52F9B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070270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ＭＳ Ｐゴシック" pitchFamily="-106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C098A87-5171-4B75-93C2-5524BB9D1112}" type="slidenum">
              <a:rPr lang="de-DE" smtClean="0">
                <a:latin typeface="Times New Roman" pitchFamily="-106" charset="0"/>
              </a:rPr>
              <a:pPr/>
              <a:t>1</a:t>
            </a:fld>
            <a:endParaRPr lang="de-DE" dirty="0" smtClean="0">
              <a:latin typeface="Times New Roman" pitchFamily="-106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dirty="0" smtClean="0">
              <a:latin typeface="Times New Roman" pitchFamily="-106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Certain disasters</a:t>
            </a:r>
            <a:r>
              <a:rPr lang="en-US" baseline="0" dirty="0" smtClean="0"/>
              <a:t> occur on a scale that puts them in a category of their own. In particular, the damage they cause requires an enormous effort over several years </a:t>
            </a:r>
            <a:r>
              <a:rPr lang="en-US" baseline="0" dirty="0" err="1" smtClean="0"/>
              <a:t>ot</a:t>
            </a:r>
            <a:r>
              <a:rPr lang="en-US" baseline="0" dirty="0" smtClean="0"/>
              <a:t> foster full recovery. Satellite EO can play a major role supporting this recovery.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31D474-A30B-46C7-A7CB-BF5BB52F9BBE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0158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pPr marL="339162" indent="-339162" algn="just" defTabSz="904433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GB" altLang="ja-JP" sz="2400" b="1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Space agencies already</a:t>
            </a:r>
          </a:p>
          <a:p>
            <a:pPr marL="791379" lvl="1" indent="-339162" algn="just" defTabSz="904433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IE" sz="2000" dirty="0">
                <a:solidFill>
                  <a:srgbClr val="005191"/>
                </a:solidFill>
              </a:rPr>
              <a:t>organise the “response” part of the cycle (International Charter, Sentinel-Asia)</a:t>
            </a:r>
          </a:p>
          <a:p>
            <a:pPr marL="791379" lvl="1" indent="-339162" algn="just" defTabSz="904433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IE" sz="2000" dirty="0">
                <a:solidFill>
                  <a:srgbClr val="005191"/>
                </a:solidFill>
              </a:rPr>
              <a:t>propose an “ad-hoc” approach on scientific requirements for a specific zone or disaster/theme (better understanding of hazard phenomena, modelling, etc.)</a:t>
            </a:r>
          </a:p>
          <a:p>
            <a:pPr marL="339162" indent="-339162" algn="just" defTabSz="904433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IE" sz="2400" b="1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After the initial response, space agencies have little or no coordination for the post-crisis part of the disaster management cycle</a:t>
            </a:r>
          </a:p>
          <a:p>
            <a:pPr algn="just" defTabSz="904433">
              <a:lnSpc>
                <a:spcPct val="90000"/>
              </a:lnSpc>
              <a:spcBef>
                <a:spcPct val="20000"/>
              </a:spcBef>
            </a:pPr>
            <a:endParaRPr lang="en-IE" sz="800" b="1" dirty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algn="just" defTabSz="904433">
              <a:lnSpc>
                <a:spcPct val="90000"/>
              </a:lnSpc>
              <a:spcBef>
                <a:spcPct val="20000"/>
              </a:spcBef>
            </a:pPr>
            <a:r>
              <a:rPr lang="en-IE" sz="2400" b="1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What is a “Recovery Observatory”?</a:t>
            </a:r>
          </a:p>
          <a:p>
            <a:pPr marL="339162" indent="-339162" algn="just" defTabSz="904433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IE" sz="2000" dirty="0">
                <a:solidFill>
                  <a:srgbClr val="005191"/>
                </a:solidFill>
              </a:rPr>
              <a:t>Infrastructure(s) providing access to EO data of use in the Recovery phase (non profit activities)</a:t>
            </a:r>
          </a:p>
          <a:p>
            <a:pPr marL="339162" indent="-339162" algn="just" defTabSz="904433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IE" sz="2000" dirty="0">
                <a:solidFill>
                  <a:srgbClr val="005191"/>
                </a:solidFill>
              </a:rPr>
              <a:t>Data should include that acquired during the response and a regular (every several months) acquisition during Recovery</a:t>
            </a:r>
          </a:p>
          <a:p>
            <a:pPr marL="339162" indent="-339162" algn="just" defTabSz="904433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IE" sz="2000" dirty="0">
                <a:solidFill>
                  <a:srgbClr val="005191"/>
                </a:solidFill>
              </a:rPr>
              <a:t>Links to local users and to international organisations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31D474-A30B-46C7-A7CB-BF5BB52F9BBE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40263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marL="452217" lvl="1" algn="just" defTabSz="904433">
              <a:lnSpc>
                <a:spcPct val="90000"/>
              </a:lnSpc>
              <a:spcBef>
                <a:spcPct val="20000"/>
              </a:spcBef>
            </a:pPr>
            <a:r>
              <a:rPr lang="en-IE" sz="2000" b="1" dirty="0">
                <a:solidFill>
                  <a:srgbClr val="005191"/>
                </a:solidFill>
              </a:rPr>
              <a:t>Proposal</a:t>
            </a:r>
          </a:p>
          <a:p>
            <a:pPr marL="791379" lvl="1" indent="-339162" algn="just" defTabSz="904433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IE" sz="2000" dirty="0">
                <a:solidFill>
                  <a:srgbClr val="005191"/>
                </a:solidFill>
              </a:rPr>
              <a:t>set-up and agree all organisational aspects (including procedure to decide on the creation of an RO following a major event)</a:t>
            </a:r>
          </a:p>
          <a:p>
            <a:pPr marL="791379" lvl="1" indent="-339162" algn="just" defTabSz="904433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IE" sz="2000" dirty="0">
                <a:solidFill>
                  <a:srgbClr val="005191"/>
                </a:solidFill>
              </a:rPr>
              <a:t>create </a:t>
            </a:r>
            <a:r>
              <a:rPr lang="en-IE" sz="2000" b="1" dirty="0">
                <a:solidFill>
                  <a:srgbClr val="FF0000"/>
                </a:solidFill>
              </a:rPr>
              <a:t>ONE</a:t>
            </a:r>
            <a:r>
              <a:rPr lang="en-IE" sz="2000" dirty="0">
                <a:solidFill>
                  <a:srgbClr val="005191"/>
                </a:solidFill>
              </a:rPr>
              <a:t> pilot RO following a major event during the CEOS DRM activities</a:t>
            </a:r>
          </a:p>
          <a:p>
            <a:pPr marL="452217" lvl="1" algn="just" defTabSz="904433">
              <a:lnSpc>
                <a:spcPct val="90000"/>
              </a:lnSpc>
              <a:spcBef>
                <a:spcPct val="20000"/>
              </a:spcBef>
            </a:pPr>
            <a:endParaRPr lang="en-IE" sz="2000" dirty="0">
              <a:solidFill>
                <a:srgbClr val="005191"/>
              </a:solidFill>
            </a:endParaRPr>
          </a:p>
          <a:p>
            <a:pPr algn="just" defTabSz="904433">
              <a:lnSpc>
                <a:spcPct val="90000"/>
              </a:lnSpc>
              <a:spcBef>
                <a:spcPct val="20000"/>
              </a:spcBef>
            </a:pPr>
            <a:r>
              <a:rPr lang="en-GB" altLang="ja-JP" sz="2400" b="1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          Example of “</a:t>
            </a:r>
            <a:r>
              <a:rPr lang="en-GB" altLang="ja-JP" sz="2400" b="1" dirty="0" err="1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Kalhaiti</a:t>
            </a:r>
            <a:r>
              <a:rPr lang="en-GB" altLang="ja-JP" sz="2400" b="1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” RO established by CNES following Haiti earthquake, Jan 2010</a:t>
            </a:r>
          </a:p>
          <a:p>
            <a:pPr marL="791379" lvl="1" indent="-339162" algn="just" defTabSz="904433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GB" altLang="ja-JP" sz="2000" dirty="0">
                <a:solidFill>
                  <a:srgbClr val="005191"/>
                </a:solidFill>
              </a:rPr>
              <a:t>integration of large quantity of EO data acquired during the Charter activation (approx. 3Tb – 69000 files)</a:t>
            </a:r>
          </a:p>
          <a:p>
            <a:pPr marL="791379" lvl="1" indent="-339162" algn="just" defTabSz="904433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GB" altLang="ja-JP" sz="2000" dirty="0">
                <a:solidFill>
                  <a:srgbClr val="005191"/>
                </a:solidFill>
              </a:rPr>
              <a:t>regular acquisitions during Recovery period (&lt;150 images since 2010)</a:t>
            </a:r>
          </a:p>
          <a:p>
            <a:pPr marL="791379" lvl="1" indent="-339162" algn="just" defTabSz="904433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GB" altLang="ja-JP" sz="2000" dirty="0">
                <a:solidFill>
                  <a:srgbClr val="005191"/>
                </a:solidFill>
              </a:rPr>
              <a:t>large community of local and international users </a:t>
            </a:r>
          </a:p>
          <a:p>
            <a:pPr marL="791379" lvl="1" indent="-339162" algn="just" defTabSz="904433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endParaRPr lang="en-GB" altLang="ja-JP" sz="2000" dirty="0">
              <a:solidFill>
                <a:srgbClr val="005191"/>
              </a:solidFill>
            </a:endParaRPr>
          </a:p>
          <a:p>
            <a:pPr marL="452217" lvl="1" algn="just" defTabSz="904433">
              <a:lnSpc>
                <a:spcPct val="90000"/>
              </a:lnSpc>
              <a:spcBef>
                <a:spcPct val="20000"/>
              </a:spcBef>
            </a:pPr>
            <a:r>
              <a:rPr lang="en-GB" altLang="ja-JP" sz="2000" dirty="0">
                <a:solidFill>
                  <a:srgbClr val="005191"/>
                </a:solidFill>
              </a:rPr>
              <a:t>HOWEVER:</a:t>
            </a:r>
          </a:p>
          <a:p>
            <a:pPr marL="452217" lvl="1" algn="just" defTabSz="904433">
              <a:lnSpc>
                <a:spcPct val="90000"/>
              </a:lnSpc>
              <a:spcBef>
                <a:spcPct val="20000"/>
              </a:spcBef>
            </a:pPr>
            <a:r>
              <a:rPr lang="en-GB" altLang="ja-JP" sz="2000" dirty="0" err="1">
                <a:solidFill>
                  <a:srgbClr val="005191"/>
                </a:solidFill>
              </a:rPr>
              <a:t>Kal</a:t>
            </a:r>
            <a:r>
              <a:rPr lang="en-GB" altLang="ja-JP" sz="2000" dirty="0">
                <a:solidFill>
                  <a:srgbClr val="005191"/>
                </a:solidFill>
              </a:rPr>
              <a:t> Haiti is effort driven by one agency (although some data from other agencies has now been contributed)</a:t>
            </a:r>
          </a:p>
          <a:p>
            <a:pPr marL="452217" lvl="1" algn="just" defTabSz="904433">
              <a:lnSpc>
                <a:spcPct val="90000"/>
              </a:lnSpc>
              <a:spcBef>
                <a:spcPct val="20000"/>
              </a:spcBef>
            </a:pPr>
            <a:r>
              <a:rPr lang="en-GB" altLang="ja-JP" sz="2000" dirty="0" err="1">
                <a:solidFill>
                  <a:srgbClr val="005191"/>
                </a:solidFill>
              </a:rPr>
              <a:t>Kal</a:t>
            </a:r>
            <a:r>
              <a:rPr lang="en-GB" altLang="ja-JP" sz="2000" dirty="0">
                <a:solidFill>
                  <a:srgbClr val="005191"/>
                </a:solidFill>
              </a:rPr>
              <a:t> Haiti was established well after the event</a:t>
            </a:r>
          </a:p>
          <a:p>
            <a:pPr marL="452217" lvl="1" algn="just" defTabSz="904433">
              <a:lnSpc>
                <a:spcPct val="90000"/>
              </a:lnSpc>
              <a:spcBef>
                <a:spcPct val="20000"/>
              </a:spcBef>
            </a:pPr>
            <a:r>
              <a:rPr lang="en-GB" altLang="ja-JP" sz="2000" dirty="0">
                <a:solidFill>
                  <a:srgbClr val="005191"/>
                </a:solidFill>
              </a:rPr>
              <a:t>Opportunities to support early recovery not fully exploited</a:t>
            </a:r>
          </a:p>
          <a:p>
            <a:pPr marL="452217" lvl="1" algn="just" defTabSz="904433">
              <a:lnSpc>
                <a:spcPct val="90000"/>
              </a:lnSpc>
              <a:spcBef>
                <a:spcPct val="20000"/>
              </a:spcBef>
            </a:pPr>
            <a:r>
              <a:rPr lang="en-GB" altLang="ja-JP" sz="2000" dirty="0">
                <a:solidFill>
                  <a:srgbClr val="005191"/>
                </a:solidFill>
              </a:rPr>
              <a:t>For these reasons, </a:t>
            </a:r>
            <a:r>
              <a:rPr lang="en-GB" altLang="ja-JP" sz="2000" dirty="0" err="1">
                <a:solidFill>
                  <a:srgbClr val="005191"/>
                </a:solidFill>
              </a:rPr>
              <a:t>Kal</a:t>
            </a:r>
            <a:r>
              <a:rPr lang="en-GB" altLang="ja-JP" sz="2000" dirty="0">
                <a:solidFill>
                  <a:srgbClr val="005191"/>
                </a:solidFill>
              </a:rPr>
              <a:t> Haiti is not a true showcase of what is possible with satellite EO during major recovery effort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31D474-A30B-46C7-A7CB-BF5BB52F9BBE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7892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31D474-A30B-46C7-A7CB-BF5BB52F9BBE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7892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31D474-A30B-46C7-A7CB-BF5BB52F9BBE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7892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31D474-A30B-46C7-A7CB-BF5BB52F9BBE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7892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31D474-A30B-46C7-A7CB-BF5BB52F9BBE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7892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>
              <a:latin typeface="Times New Roman" pitchFamily="-106" charset="0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7D10890-62FC-4A72-AC60-97757228D65B}" type="slidenum">
              <a:rPr lang="en-US" smtClean="0">
                <a:solidFill>
                  <a:srgbClr val="000000"/>
                </a:solidFill>
              </a:rPr>
              <a:pPr/>
              <a:t>9</a:t>
            </a:fld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5125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srgbClr val="000000"/>
              </a:solidFill>
              <a:latin typeface="Times New Roman" pitchFamily="-106" charset="0"/>
              <a:ea typeface="ＭＳ Ｐゴシック" pitchFamily="-106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5"/>
          <p:cNvSpPr>
            <a:spLocks noChangeAspect="1" noChangeArrowheads="1" noTextEdit="1"/>
          </p:cNvSpPr>
          <p:nvPr/>
        </p:nvSpPr>
        <p:spPr bwMode="auto">
          <a:xfrm>
            <a:off x="0" y="3244851"/>
            <a:ext cx="9144000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latin typeface="Tahoma" pitchFamily="34" charset="0"/>
            </a:endParaRPr>
          </a:p>
        </p:txBody>
      </p:sp>
      <p:sp>
        <p:nvSpPr>
          <p:cNvPr id="32870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4089889" y="666750"/>
            <a:ext cx="4810857" cy="187483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2870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081097" y="2722564"/>
            <a:ext cx="4826977" cy="1093787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  <a:latin typeface="Century Gothic" pitchFamily="34" charset="0"/>
              </a:defRPr>
            </a:lvl1pPr>
          </a:lstStyle>
          <a:p>
            <a:r>
              <a:rPr lang="en-GB" dirty="0"/>
              <a:t>Click to edit Master subtitle style</a:t>
            </a: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239000" y="6546850"/>
            <a:ext cx="1905000" cy="3111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F8D2B0-EFB6-4DAA-9B0B-6F6B3A5808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 bwMode="auto">
          <a:xfrm>
            <a:off x="0" y="1347788"/>
            <a:ext cx="9144000" cy="551021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r" defTabSz="914400" eaLnBrk="0" hangingPunct="0">
              <a:defRPr/>
            </a:pPr>
            <a:endParaRPr lang="en-US" sz="1500" dirty="0">
              <a:solidFill>
                <a:srgbClr val="000000"/>
              </a:solidFill>
              <a:latin typeface="Tahoma" pitchFamily="34" charset="0"/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71638" y="188913"/>
            <a:ext cx="7396162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8" name="Rectangle 58"/>
          <p:cNvSpPr>
            <a:spLocks noGrp="1" noChangeArrowheads="1"/>
          </p:cNvSpPr>
          <p:nvPr>
            <p:ph type="body" idx="1"/>
          </p:nvPr>
        </p:nvSpPr>
        <p:spPr bwMode="auto">
          <a:xfrm>
            <a:off x="296863" y="1457325"/>
            <a:ext cx="8445500" cy="486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19050" y="482815"/>
            <a:ext cx="1620957" cy="55399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defTabSz="914400" eaLnBrk="0" hangingPunct="0">
              <a:spcBef>
                <a:spcPts val="0"/>
              </a:spcBef>
              <a:defRPr/>
            </a:pPr>
            <a:r>
              <a:rPr lang="en-US" sz="1000" b="1" dirty="0" smtClean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SIT-29 Meeting</a:t>
            </a:r>
            <a:endParaRPr lang="en-US" sz="1000" b="1" dirty="0">
              <a:solidFill>
                <a:srgbClr val="FFFFFF"/>
              </a:solidFill>
              <a:latin typeface="Arial Unicode MS" pitchFamily="-111" charset="0"/>
              <a:ea typeface="ＭＳ Ｐゴシック" pitchFamily="-105" charset="-128"/>
              <a:cs typeface="ＭＳ Ｐゴシック" pitchFamily="-105" charset="-128"/>
            </a:endParaRPr>
          </a:p>
          <a:p>
            <a:pPr defTabSz="914400" eaLnBrk="0" hangingPunct="0">
              <a:spcBef>
                <a:spcPts val="0"/>
              </a:spcBef>
              <a:defRPr/>
            </a:pPr>
            <a:r>
              <a:rPr lang="en-US" sz="1000" b="1" dirty="0" smtClean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CNES, Toulouse, France</a:t>
            </a:r>
            <a:r>
              <a:rPr lang="en-US" sz="1000" b="1" dirty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/>
            </a:r>
            <a:br>
              <a:rPr lang="en-US" sz="1000" b="1" dirty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</a:br>
            <a:r>
              <a:rPr lang="en-US" sz="1000" b="1" dirty="0" smtClean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9</a:t>
            </a:r>
            <a:r>
              <a:rPr lang="en-US" sz="1000" b="1" baseline="30000" dirty="0" smtClean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th</a:t>
            </a:r>
            <a:r>
              <a:rPr lang="en-US" sz="1000" b="1" dirty="0" smtClean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-10</a:t>
            </a:r>
            <a:r>
              <a:rPr lang="en-US" sz="1000" b="1" baseline="30000" dirty="0" smtClean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th</a:t>
            </a:r>
            <a:r>
              <a:rPr lang="en-US" sz="1000" b="1" dirty="0" smtClean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 April 2014</a:t>
            </a:r>
            <a:endParaRPr lang="en-US" sz="1000" b="1" dirty="0">
              <a:solidFill>
                <a:srgbClr val="FFFFFF"/>
              </a:solidFill>
              <a:latin typeface="Arial Unicode MS" pitchFamily="-111" charset="0"/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239000" y="6600825"/>
            <a:ext cx="1905000" cy="2571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50000"/>
              </a:spcBef>
              <a:defRPr sz="1000">
                <a:solidFill>
                  <a:srgbClr val="002569"/>
                </a:solidFill>
                <a:latin typeface="Calibri" pitchFamily="-106" charset="0"/>
                <a:cs typeface="Calibri" pitchFamily="-106" charset="0"/>
              </a:defRPr>
            </a:lvl1pPr>
          </a:lstStyle>
          <a:p>
            <a:pPr>
              <a:defRPr/>
            </a:pPr>
            <a:fld id="{980EA4A0-E513-42EA-B292-B21C1B51B6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5" name="Picture 4" descr="CEOS_logo_trans_SMALL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78" y="119764"/>
            <a:ext cx="915254" cy="36305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</p:sldLayoutIdLst>
  <p:transition spd="slow"/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entury Gothic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entury Gothic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entury Gothic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entury Gothic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200" b="1">
          <a:solidFill>
            <a:schemeClr val="tx2"/>
          </a:solidFill>
          <a:latin typeface="Arial" charset="0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Courier New" pitchFamily="-106" charset="0"/>
        <a:buChar char="o"/>
        <a:defRPr sz="2000" b="1">
          <a:solidFill>
            <a:schemeClr val="tx2"/>
          </a:solidFill>
          <a:latin typeface="Arial" charset="0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Wingdings" pitchFamily="-106" charset="2"/>
        <a:buChar char="§"/>
        <a:defRPr b="1">
          <a:solidFill>
            <a:schemeClr val="tx2"/>
          </a:solidFill>
          <a:latin typeface="Arial" charset="0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00" b="1">
          <a:solidFill>
            <a:schemeClr val="tx2"/>
          </a:solidFill>
          <a:latin typeface="Arial" charset="0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2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2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2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nationalgeographic.com" TargetMode="External"/><Relationship Id="rId3" Type="http://schemas.openxmlformats.org/officeDocument/2006/relationships/image" Target="../media/image4.jpg"/><Relationship Id="rId7" Type="http://schemas.openxmlformats.org/officeDocument/2006/relationships/image" Target="../media/image8.jpg"/><Relationship Id="rId12" Type="http://schemas.openxmlformats.org/officeDocument/2006/relationships/hyperlink" Target="http://www.japansociety.org.uk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g"/><Relationship Id="rId11" Type="http://schemas.openxmlformats.org/officeDocument/2006/relationships/hyperlink" Target="http://www.manongeo.wordpress.com" TargetMode="External"/><Relationship Id="rId5" Type="http://schemas.openxmlformats.org/officeDocument/2006/relationships/image" Target="../media/image6.jpg"/><Relationship Id="rId10" Type="http://schemas.openxmlformats.org/officeDocument/2006/relationships/hyperlink" Target="http://www.tampabay.com" TargetMode="External"/><Relationship Id="rId4" Type="http://schemas.openxmlformats.org/officeDocument/2006/relationships/image" Target="../media/image5.jpg"/><Relationship Id="rId9" Type="http://schemas.openxmlformats.org/officeDocument/2006/relationships/hyperlink" Target="http://www.mediamythalert.com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44"/>
          <p:cNvSpPr>
            <a:spLocks noGrp="1" noChangeArrowheads="1"/>
          </p:cNvSpPr>
          <p:nvPr>
            <p:ph type="ctrTitle"/>
          </p:nvPr>
        </p:nvSpPr>
        <p:spPr>
          <a:xfrm>
            <a:off x="3814057" y="0"/>
            <a:ext cx="5206574" cy="1672389"/>
          </a:xfrm>
        </p:spPr>
        <p:txBody>
          <a:bodyPr/>
          <a:lstStyle/>
          <a:p>
            <a:pPr algn="l"/>
            <a:r>
              <a:rPr lang="en-US" sz="2800" dirty="0" smtClean="0"/>
              <a:t>Recovery Observatory</a:t>
            </a:r>
            <a:endParaRPr lang="en-US" sz="2800" dirty="0" smtClean="0">
              <a:solidFill>
                <a:srgbClr val="FFFF00"/>
              </a:solidFill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sz="quarter" idx="1"/>
          </p:nvPr>
        </p:nvSpPr>
        <p:spPr>
          <a:xfrm>
            <a:off x="3814057" y="2011944"/>
            <a:ext cx="4826977" cy="1564105"/>
          </a:xfrm>
        </p:spPr>
        <p:txBody>
          <a:bodyPr/>
          <a:lstStyle/>
          <a:p>
            <a:r>
              <a:rPr lang="en-US" b="0" dirty="0" smtClean="0"/>
              <a:t>Steven Hosford</a:t>
            </a:r>
            <a:r>
              <a:rPr lang="en-US" b="0" dirty="0"/>
              <a:t> </a:t>
            </a:r>
            <a:r>
              <a:rPr lang="en-US" b="0" dirty="0" smtClean="0"/>
              <a:t>(CNES)</a:t>
            </a:r>
          </a:p>
          <a:p>
            <a:r>
              <a:rPr lang="en-US" b="0" dirty="0" smtClean="0"/>
              <a:t>CEOS Action 27-9</a:t>
            </a:r>
            <a:br>
              <a:rPr lang="en-US" b="0" dirty="0" smtClean="0"/>
            </a:br>
            <a:r>
              <a:rPr lang="en-US" b="0" dirty="0" smtClean="0"/>
              <a:t>CEOS SIT-29 Meeting</a:t>
            </a:r>
          </a:p>
          <a:p>
            <a:r>
              <a:rPr lang="en-US" b="0" dirty="0"/>
              <a:t>C</a:t>
            </a:r>
            <a:r>
              <a:rPr lang="en-US" b="0" dirty="0" smtClean="0"/>
              <a:t>NES, Toulouse, France</a:t>
            </a:r>
            <a:br>
              <a:rPr lang="en-US" b="0" dirty="0" smtClean="0"/>
            </a:br>
            <a:r>
              <a:rPr lang="en-US" b="0" dirty="0" smtClean="0"/>
              <a:t>9</a:t>
            </a:r>
            <a:r>
              <a:rPr lang="en-US" b="0" baseline="30000" dirty="0" smtClean="0"/>
              <a:t>th</a:t>
            </a:r>
            <a:r>
              <a:rPr lang="en-US" b="0" dirty="0" smtClean="0"/>
              <a:t>-10</a:t>
            </a:r>
            <a:r>
              <a:rPr lang="en-US" b="0" baseline="30000" dirty="0" smtClean="0"/>
              <a:t>th</a:t>
            </a:r>
            <a:r>
              <a:rPr lang="en-US" b="0" dirty="0" smtClean="0"/>
              <a:t> April 2014</a:t>
            </a:r>
            <a:endParaRPr lang="en-US" b="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 bwMode="auto">
          <a:xfrm>
            <a:off x="2052084" y="101600"/>
            <a:ext cx="7033179" cy="738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1pPr>
            <a:lvl2pPr algn="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Century Gothic" pitchFamily="34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Century Gothic" pitchFamily="34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Century Gothic" pitchFamily="34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Century Gothic" pitchFamily="34" charset="0"/>
              </a:defRPr>
            </a:lvl9pPr>
          </a:lstStyle>
          <a:p>
            <a:pPr eaLnBrk="1" hangingPunct="1"/>
            <a:r>
              <a:rPr lang="en-GB" altLang="ja-JP" sz="2000" dirty="0" smtClean="0">
                <a:latin typeface="Tahoma" pitchFamily="-106" charset="0"/>
                <a:ea typeface="ＭＳ Ｐゴシック" pitchFamily="-106" charset="-128"/>
                <a:cs typeface="Tahoma" pitchFamily="-106" charset="0"/>
              </a:rPr>
              <a:t>Recovery Observatory – the need</a:t>
            </a:r>
            <a:endParaRPr lang="en-US" sz="2000" dirty="0">
              <a:latin typeface="Tahoma" pitchFamily="-106" charset="0"/>
              <a:ea typeface="ＭＳ Ｐゴシック" pitchFamily="-106" charset="-128"/>
              <a:cs typeface="Tahoma" pitchFamily="-106" charset="0"/>
            </a:endParaRP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278737" y="6567055"/>
            <a:ext cx="1639186" cy="205885"/>
          </a:xfrm>
        </p:spPr>
        <p:txBody>
          <a:bodyPr/>
          <a:lstStyle>
            <a:lvl1pPr>
              <a:defRPr sz="1000">
                <a:latin typeface="Century Gothic" pitchFamily="34" charset="0"/>
              </a:defRPr>
            </a:lvl1pPr>
          </a:lstStyle>
          <a:p>
            <a:pPr>
              <a:defRPr/>
            </a:pPr>
            <a:fld id="{6BF8D2B0-EFB6-4DAA-9B0B-6F6B3A580823}" type="slidenum">
              <a:rPr lang="en-US" sz="1200" smtClean="0"/>
              <a:pPr>
                <a:defRPr/>
              </a:pPr>
              <a:t>2</a:t>
            </a:fld>
            <a:endParaRPr lang="en-US" sz="1200" dirty="0"/>
          </a:p>
        </p:txBody>
      </p:sp>
      <p:pic>
        <p:nvPicPr>
          <p:cNvPr id="5" name="Picture 4" descr="4-helicopter-tsunami-destruction_51404_600x450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33" y="2154769"/>
            <a:ext cx="2590799" cy="1416115"/>
          </a:xfrm>
          <a:prstGeom prst="rect">
            <a:avLst/>
          </a:prstGeom>
        </p:spPr>
      </p:pic>
      <p:pic>
        <p:nvPicPr>
          <p:cNvPr id="6" name="Picture 5" descr="a4s_oilspill041811_171342a_8col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9131" y="2154769"/>
            <a:ext cx="2638792" cy="1416115"/>
          </a:xfrm>
          <a:prstGeom prst="rect">
            <a:avLst/>
          </a:prstGeom>
        </p:spPr>
      </p:pic>
      <p:pic>
        <p:nvPicPr>
          <p:cNvPr id="7" name="Picture 6" descr="manonhaiti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8383" y="4604542"/>
            <a:ext cx="2345267" cy="1313350"/>
          </a:xfrm>
          <a:prstGeom prst="rect">
            <a:avLst/>
          </a:prstGeom>
        </p:spPr>
      </p:pic>
      <p:pic>
        <p:nvPicPr>
          <p:cNvPr id="8" name="Picture 7" descr="new-orleans-flooding1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6376" y="1931362"/>
            <a:ext cx="2558420" cy="1639522"/>
          </a:xfrm>
          <a:prstGeom prst="rect">
            <a:avLst/>
          </a:prstGeom>
        </p:spPr>
      </p:pic>
      <p:pic>
        <p:nvPicPr>
          <p:cNvPr id="9" name="Picture 8" descr="tohoku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4902" y="4604542"/>
            <a:ext cx="2261898" cy="131335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72533" y="1508438"/>
            <a:ext cx="25907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Indonesian Tsunami</a:t>
            </a:r>
          </a:p>
          <a:p>
            <a:pPr algn="ctr"/>
            <a:r>
              <a:rPr lang="en-US" b="1" dirty="0" smtClean="0"/>
              <a:t>2004</a:t>
            </a:r>
            <a:endParaRPr lang="en-US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296376" y="1508438"/>
            <a:ext cx="25584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Hurricane Katrina</a:t>
            </a:r>
          </a:p>
          <a:p>
            <a:pPr algn="ctr"/>
            <a:r>
              <a:rPr lang="en-US" b="1" dirty="0" smtClean="0"/>
              <a:t>2005</a:t>
            </a:r>
            <a:endParaRPr lang="en-US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6279131" y="1508438"/>
            <a:ext cx="26387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/>
              <a:t>Deepwater</a:t>
            </a:r>
            <a:r>
              <a:rPr lang="en-US" b="1" dirty="0" smtClean="0"/>
              <a:t> Horizon</a:t>
            </a:r>
          </a:p>
          <a:p>
            <a:pPr algn="ctr"/>
            <a:r>
              <a:rPr lang="en-US" b="1" dirty="0" smtClean="0"/>
              <a:t>2009</a:t>
            </a:r>
            <a:endParaRPr lang="en-US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5154902" y="3895994"/>
            <a:ext cx="22618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Tohoku Tsunami</a:t>
            </a:r>
          </a:p>
          <a:p>
            <a:pPr algn="ctr"/>
            <a:r>
              <a:rPr lang="en-US" b="1" dirty="0" smtClean="0"/>
              <a:t>2011</a:t>
            </a:r>
            <a:endParaRPr lang="en-US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1658383" y="3880388"/>
            <a:ext cx="2345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Haiti Earthquake</a:t>
            </a:r>
          </a:p>
          <a:p>
            <a:pPr algn="ctr"/>
            <a:r>
              <a:rPr lang="en-US" b="1" dirty="0" smtClean="0"/>
              <a:t>2010</a:t>
            </a:r>
            <a:endParaRPr lang="en-US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118533" y="6567055"/>
            <a:ext cx="85344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Photo credits: </a:t>
            </a:r>
            <a:r>
              <a:rPr lang="en-US" sz="900" dirty="0" smtClean="0">
                <a:hlinkClick r:id="rId8"/>
              </a:rPr>
              <a:t>www.nationalgeographic.com</a:t>
            </a:r>
            <a:r>
              <a:rPr lang="en-US" sz="900" dirty="0" smtClean="0"/>
              <a:t>; </a:t>
            </a:r>
            <a:r>
              <a:rPr lang="en-US" sz="900" dirty="0" smtClean="0">
                <a:hlinkClick r:id="rId9"/>
              </a:rPr>
              <a:t>www.mediamythalert.com</a:t>
            </a:r>
            <a:r>
              <a:rPr lang="en-US" sz="900" dirty="0" smtClean="0"/>
              <a:t>; </a:t>
            </a:r>
            <a:r>
              <a:rPr lang="en-US" sz="900" dirty="0" smtClean="0">
                <a:hlinkClick r:id="rId10"/>
              </a:rPr>
              <a:t>www.tampabay.com</a:t>
            </a:r>
            <a:r>
              <a:rPr lang="en-US" sz="900" dirty="0" smtClean="0"/>
              <a:t>; </a:t>
            </a:r>
            <a:r>
              <a:rPr lang="en-US" sz="900" dirty="0" smtClean="0">
                <a:hlinkClick r:id="rId11"/>
              </a:rPr>
              <a:t>www.manongeo.wordpress.com</a:t>
            </a:r>
            <a:r>
              <a:rPr lang="en-US" sz="900" dirty="0" smtClean="0"/>
              <a:t>; </a:t>
            </a:r>
            <a:r>
              <a:rPr lang="en-US" sz="900" dirty="0" smtClean="0">
                <a:hlinkClick r:id="rId12"/>
              </a:rPr>
              <a:t>www.japansociety.org.uk</a:t>
            </a:r>
            <a:r>
              <a:rPr lang="en-US" sz="900" dirty="0" smtClean="0"/>
              <a:t>.  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344507723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 bwMode="auto">
          <a:xfrm>
            <a:off x="2052084" y="101600"/>
            <a:ext cx="7033179" cy="738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1pPr>
            <a:lvl2pPr algn="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Century Gothic" pitchFamily="34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Century Gothic" pitchFamily="34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Century Gothic" pitchFamily="34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Century Gothic" pitchFamily="34" charset="0"/>
              </a:defRPr>
            </a:lvl9pPr>
          </a:lstStyle>
          <a:p>
            <a:pPr eaLnBrk="1" hangingPunct="1"/>
            <a:r>
              <a:rPr lang="en-GB" altLang="ja-JP" sz="2000" dirty="0" smtClean="0">
                <a:latin typeface="Tahoma" pitchFamily="-106" charset="0"/>
                <a:ea typeface="ＭＳ Ｐゴシック" pitchFamily="-106" charset="-128"/>
                <a:cs typeface="Tahoma" pitchFamily="-106" charset="0"/>
              </a:rPr>
              <a:t>Recovery Observatory – the idea</a:t>
            </a:r>
            <a:endParaRPr lang="en-US" sz="2000" dirty="0">
              <a:latin typeface="Tahoma" pitchFamily="-106" charset="0"/>
              <a:ea typeface="ＭＳ Ｐゴシック" pitchFamily="-106" charset="-128"/>
              <a:cs typeface="Tahoma" pitchFamily="-106" charset="0"/>
            </a:endParaRP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278737" y="6567055"/>
            <a:ext cx="1639186" cy="205885"/>
          </a:xfrm>
        </p:spPr>
        <p:txBody>
          <a:bodyPr/>
          <a:lstStyle>
            <a:lvl1pPr>
              <a:defRPr sz="1000">
                <a:latin typeface="Century Gothic" pitchFamily="34" charset="0"/>
              </a:defRPr>
            </a:lvl1pPr>
          </a:lstStyle>
          <a:p>
            <a:pPr>
              <a:defRPr/>
            </a:pPr>
            <a:fld id="{6BF8D2B0-EFB6-4DAA-9B0B-6F6B3A580823}" type="slidenum">
              <a:rPr lang="en-US" sz="1200" smtClean="0"/>
              <a:pPr>
                <a:defRPr/>
              </a:pPr>
              <a:t>3</a:t>
            </a:fld>
            <a:endParaRPr lang="en-US" sz="1200" dirty="0"/>
          </a:p>
        </p:txBody>
      </p:sp>
      <p:sp>
        <p:nvSpPr>
          <p:cNvPr id="5" name="Pentagon 4"/>
          <p:cNvSpPr/>
          <p:nvPr/>
        </p:nvSpPr>
        <p:spPr bwMode="auto">
          <a:xfrm>
            <a:off x="850900" y="2159000"/>
            <a:ext cx="635000" cy="254000"/>
          </a:xfrm>
          <a:prstGeom prst="homePlat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5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</a:endParaRPr>
          </a:p>
        </p:txBody>
      </p:sp>
      <p:sp>
        <p:nvSpPr>
          <p:cNvPr id="6" name="Pentagon 5"/>
          <p:cNvSpPr/>
          <p:nvPr/>
        </p:nvSpPr>
        <p:spPr bwMode="auto">
          <a:xfrm>
            <a:off x="1219200" y="2692400"/>
            <a:ext cx="7289800" cy="254000"/>
          </a:xfrm>
          <a:prstGeom prst="homePlate">
            <a:avLst/>
          </a:prstGeom>
          <a:solidFill>
            <a:schemeClr val="accent1">
              <a:alpha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5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50900" y="1512669"/>
            <a:ext cx="10438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/>
              <a:t>Response</a:t>
            </a:r>
          </a:p>
          <a:p>
            <a:pPr algn="ctr"/>
            <a:r>
              <a:rPr lang="en-US" sz="1400" b="1" dirty="0" smtClean="0"/>
              <a:t>(weeks)</a:t>
            </a:r>
            <a:endParaRPr lang="en-US" sz="1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644885" y="1522849"/>
            <a:ext cx="9931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/>
              <a:t>Recovery</a:t>
            </a:r>
          </a:p>
          <a:p>
            <a:pPr algn="ctr"/>
            <a:r>
              <a:rPr lang="en-US" sz="1400" b="1" dirty="0" smtClean="0"/>
              <a:t>(years)</a:t>
            </a:r>
            <a:endParaRPr lang="en-US" sz="1400" b="1" dirty="0"/>
          </a:p>
        </p:txBody>
      </p:sp>
      <p:sp>
        <p:nvSpPr>
          <p:cNvPr id="9" name="Isosceles Triangle 8"/>
          <p:cNvSpPr/>
          <p:nvPr/>
        </p:nvSpPr>
        <p:spPr bwMode="auto">
          <a:xfrm>
            <a:off x="139700" y="3429000"/>
            <a:ext cx="177800" cy="177800"/>
          </a:xfrm>
          <a:prstGeom prst="triangle">
            <a:avLst/>
          </a:prstGeom>
          <a:solidFill>
            <a:srgbClr val="008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5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</a:endParaRPr>
          </a:p>
        </p:txBody>
      </p:sp>
      <p:sp>
        <p:nvSpPr>
          <p:cNvPr id="10" name="Isosceles Triangle 9"/>
          <p:cNvSpPr/>
          <p:nvPr/>
        </p:nvSpPr>
        <p:spPr bwMode="auto">
          <a:xfrm>
            <a:off x="152400" y="3860800"/>
            <a:ext cx="177800" cy="177800"/>
          </a:xfrm>
          <a:prstGeom prst="triangle">
            <a:avLst/>
          </a:prstGeom>
          <a:solidFill>
            <a:srgbClr val="008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5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</a:endParaRPr>
          </a:p>
        </p:txBody>
      </p:sp>
      <p:sp>
        <p:nvSpPr>
          <p:cNvPr id="11" name="Isosceles Triangle 10"/>
          <p:cNvSpPr/>
          <p:nvPr/>
        </p:nvSpPr>
        <p:spPr bwMode="auto">
          <a:xfrm>
            <a:off x="165100" y="4318000"/>
            <a:ext cx="177800" cy="177800"/>
          </a:xfrm>
          <a:prstGeom prst="triangle">
            <a:avLst/>
          </a:prstGeom>
          <a:solidFill>
            <a:srgbClr val="008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5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31800" y="3333234"/>
            <a:ext cx="17622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</a:t>
            </a:r>
            <a:r>
              <a:rPr lang="en-US" sz="1200" b="1" dirty="0" smtClean="0"/>
              <a:t>International Charter</a:t>
            </a:r>
            <a:endParaRPr lang="en-US" sz="12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431800" y="3726934"/>
            <a:ext cx="12236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</a:t>
            </a:r>
            <a:r>
              <a:rPr lang="en-US" sz="1200" b="1" dirty="0" smtClean="0"/>
              <a:t>Sentinel-Asia</a:t>
            </a:r>
            <a:endParaRPr lang="en-US" sz="12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431800" y="4171434"/>
            <a:ext cx="15912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</a:t>
            </a:r>
            <a:r>
              <a:rPr lang="en-US" sz="1200" b="1" dirty="0" smtClean="0"/>
              <a:t>Copernicus/GMES</a:t>
            </a:r>
            <a:endParaRPr lang="en-US" sz="1200" b="1" dirty="0"/>
          </a:p>
        </p:txBody>
      </p:sp>
      <p:sp>
        <p:nvSpPr>
          <p:cNvPr id="15" name="Oval 14"/>
          <p:cNvSpPr/>
          <p:nvPr/>
        </p:nvSpPr>
        <p:spPr bwMode="auto">
          <a:xfrm>
            <a:off x="3200400" y="3429000"/>
            <a:ext cx="165100" cy="177800"/>
          </a:xfrm>
          <a:prstGeom prst="ellipse">
            <a:avLst/>
          </a:prstGeom>
          <a:solidFill>
            <a:srgbClr val="3366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5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</a:endParaRPr>
          </a:p>
        </p:txBody>
      </p:sp>
      <p:sp>
        <p:nvSpPr>
          <p:cNvPr id="16" name="Oval 15"/>
          <p:cNvSpPr/>
          <p:nvPr/>
        </p:nvSpPr>
        <p:spPr bwMode="auto">
          <a:xfrm>
            <a:off x="4244290" y="3492500"/>
            <a:ext cx="165100" cy="177800"/>
          </a:xfrm>
          <a:prstGeom prst="ellipse">
            <a:avLst/>
          </a:prstGeom>
          <a:solidFill>
            <a:srgbClr val="3366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5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</a:endParaRPr>
          </a:p>
        </p:txBody>
      </p:sp>
      <p:sp>
        <p:nvSpPr>
          <p:cNvPr id="17" name="Oval 16"/>
          <p:cNvSpPr/>
          <p:nvPr/>
        </p:nvSpPr>
        <p:spPr bwMode="auto">
          <a:xfrm>
            <a:off x="3644885" y="3333234"/>
            <a:ext cx="165100" cy="177800"/>
          </a:xfrm>
          <a:prstGeom prst="ellipse">
            <a:avLst/>
          </a:prstGeom>
          <a:solidFill>
            <a:srgbClr val="3366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5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</a:endParaRPr>
          </a:p>
        </p:txBody>
      </p:sp>
      <p:sp>
        <p:nvSpPr>
          <p:cNvPr id="18" name="Oval 17"/>
          <p:cNvSpPr/>
          <p:nvPr/>
        </p:nvSpPr>
        <p:spPr bwMode="auto">
          <a:xfrm>
            <a:off x="3727435" y="3771900"/>
            <a:ext cx="165100" cy="177800"/>
          </a:xfrm>
          <a:prstGeom prst="ellipse">
            <a:avLst/>
          </a:prstGeom>
          <a:solidFill>
            <a:srgbClr val="3366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5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</a:endParaRPr>
          </a:p>
        </p:txBody>
      </p:sp>
      <p:sp>
        <p:nvSpPr>
          <p:cNvPr id="19" name="Oval 18"/>
          <p:cNvSpPr/>
          <p:nvPr/>
        </p:nvSpPr>
        <p:spPr bwMode="auto">
          <a:xfrm>
            <a:off x="4650690" y="3295134"/>
            <a:ext cx="165100" cy="177800"/>
          </a:xfrm>
          <a:prstGeom prst="ellipse">
            <a:avLst/>
          </a:prstGeom>
          <a:solidFill>
            <a:srgbClr val="3366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5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</a:endParaRPr>
          </a:p>
        </p:txBody>
      </p:sp>
      <p:sp>
        <p:nvSpPr>
          <p:cNvPr id="20" name="Oval 19"/>
          <p:cNvSpPr/>
          <p:nvPr/>
        </p:nvSpPr>
        <p:spPr bwMode="auto">
          <a:xfrm>
            <a:off x="4978400" y="3702566"/>
            <a:ext cx="165100" cy="177800"/>
          </a:xfrm>
          <a:prstGeom prst="ellipse">
            <a:avLst/>
          </a:prstGeom>
          <a:solidFill>
            <a:srgbClr val="3366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5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</a:endParaRPr>
          </a:p>
        </p:txBody>
      </p:sp>
      <p:sp>
        <p:nvSpPr>
          <p:cNvPr id="21" name="Oval 20"/>
          <p:cNvSpPr/>
          <p:nvPr/>
        </p:nvSpPr>
        <p:spPr bwMode="auto">
          <a:xfrm>
            <a:off x="5143500" y="3155434"/>
            <a:ext cx="165100" cy="177800"/>
          </a:xfrm>
          <a:prstGeom prst="ellipse">
            <a:avLst/>
          </a:prstGeom>
          <a:solidFill>
            <a:srgbClr val="3366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5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238500" y="3917434"/>
            <a:ext cx="25219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/>
              <a:t>EO data from National Agencies</a:t>
            </a:r>
          </a:p>
          <a:p>
            <a:pPr algn="ctr"/>
            <a:r>
              <a:rPr lang="en-US" sz="1200" b="1" dirty="0" smtClean="0"/>
              <a:t>Commercial providers</a:t>
            </a:r>
            <a:endParaRPr lang="en-US" sz="1200" b="1" dirty="0"/>
          </a:p>
        </p:txBody>
      </p:sp>
      <p:sp>
        <p:nvSpPr>
          <p:cNvPr id="24" name="Oval 23"/>
          <p:cNvSpPr/>
          <p:nvPr/>
        </p:nvSpPr>
        <p:spPr bwMode="auto">
          <a:xfrm flipH="1">
            <a:off x="165100" y="2946400"/>
            <a:ext cx="6172200" cy="187960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5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337300" y="2987814"/>
            <a:ext cx="2925762" cy="2893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Recovery Observatory (3-5 </a:t>
            </a:r>
            <a:r>
              <a:rPr lang="en-US" sz="1400" b="1" dirty="0" err="1" smtClean="0">
                <a:solidFill>
                  <a:srgbClr val="FF0000"/>
                </a:solidFill>
              </a:rPr>
              <a:t>yrs</a:t>
            </a:r>
            <a:r>
              <a:rPr lang="en-US" sz="1400" b="1" dirty="0" smtClean="0">
                <a:solidFill>
                  <a:srgbClr val="FF0000"/>
                </a:solidFill>
              </a:rPr>
              <a:t>)</a:t>
            </a:r>
          </a:p>
          <a:p>
            <a:pPr lvl="0"/>
            <a:endParaRPr lang="en-IE" sz="1200" b="1" dirty="0" smtClean="0">
              <a:solidFill>
                <a:srgbClr val="FF0000"/>
              </a:solidFill>
            </a:endParaRPr>
          </a:p>
          <a:p>
            <a:pPr lvl="0"/>
            <a:r>
              <a:rPr lang="en-IE" sz="1200" b="1" dirty="0" smtClean="0">
                <a:solidFill>
                  <a:srgbClr val="FF0000"/>
                </a:solidFill>
              </a:rPr>
              <a:t>Organise EO data from response phase and pre-disaster in repository</a:t>
            </a:r>
          </a:p>
          <a:p>
            <a:pPr lvl="0"/>
            <a:endParaRPr lang="en-IE" sz="1200" b="1" dirty="0" smtClean="0">
              <a:solidFill>
                <a:srgbClr val="FF0000"/>
              </a:solidFill>
            </a:endParaRPr>
          </a:p>
          <a:p>
            <a:pPr lvl="0"/>
            <a:r>
              <a:rPr lang="en-IE" sz="1200" b="1" dirty="0" smtClean="0">
                <a:solidFill>
                  <a:srgbClr val="FF0000"/>
                </a:solidFill>
              </a:rPr>
              <a:t>Plan coordinated acquisitions to support:</a:t>
            </a:r>
          </a:p>
          <a:p>
            <a:pPr marL="171450" lvl="0" indent="-171450">
              <a:buFont typeface="Arial"/>
              <a:buChar char="•"/>
            </a:pPr>
            <a:r>
              <a:rPr lang="en-IE" sz="1200" b="1" dirty="0" smtClean="0">
                <a:solidFill>
                  <a:srgbClr val="FF0000"/>
                </a:solidFill>
              </a:rPr>
              <a:t>Built </a:t>
            </a:r>
            <a:r>
              <a:rPr lang="en-IE" sz="1200" b="1" dirty="0">
                <a:solidFill>
                  <a:srgbClr val="FF0000"/>
                </a:solidFill>
              </a:rPr>
              <a:t>area damage assessment (initial and later detailed</a:t>
            </a:r>
            <a:r>
              <a:rPr lang="en-IE" sz="1200" b="1" dirty="0" smtClean="0">
                <a:solidFill>
                  <a:srgbClr val="FF0000"/>
                </a:solidFill>
              </a:rPr>
              <a:t>);</a:t>
            </a:r>
            <a:endParaRPr lang="en-US" sz="1200" b="1" dirty="0">
              <a:solidFill>
                <a:srgbClr val="FF0000"/>
              </a:solidFill>
            </a:endParaRPr>
          </a:p>
          <a:p>
            <a:pPr marL="171450" lvl="0" indent="-171450">
              <a:buFont typeface="Arial"/>
              <a:buChar char="•"/>
            </a:pPr>
            <a:r>
              <a:rPr lang="en-IE" sz="1200" b="1" dirty="0">
                <a:solidFill>
                  <a:srgbClr val="FF0000"/>
                </a:solidFill>
              </a:rPr>
              <a:t>Natural resource and environment </a:t>
            </a:r>
            <a:r>
              <a:rPr lang="en-IE" sz="1200" b="1" dirty="0" smtClean="0">
                <a:solidFill>
                  <a:srgbClr val="FF0000"/>
                </a:solidFill>
              </a:rPr>
              <a:t>assessment;</a:t>
            </a:r>
            <a:endParaRPr lang="en-US" sz="1200" b="1" dirty="0">
              <a:solidFill>
                <a:srgbClr val="FF0000"/>
              </a:solidFill>
            </a:endParaRPr>
          </a:p>
          <a:p>
            <a:pPr marL="171450" lvl="0" indent="-171450">
              <a:buFont typeface="Arial"/>
              <a:buChar char="•"/>
            </a:pPr>
            <a:r>
              <a:rPr lang="en-IE" sz="1200" b="1" dirty="0">
                <a:solidFill>
                  <a:srgbClr val="FF0000"/>
                </a:solidFill>
              </a:rPr>
              <a:t>Reconstruction </a:t>
            </a:r>
            <a:r>
              <a:rPr lang="en-IE" sz="1200" b="1" dirty="0" smtClean="0">
                <a:solidFill>
                  <a:srgbClr val="FF0000"/>
                </a:solidFill>
              </a:rPr>
              <a:t>planning;</a:t>
            </a:r>
            <a:endParaRPr lang="en-US" sz="1200" b="1" dirty="0">
              <a:solidFill>
                <a:srgbClr val="FF0000"/>
              </a:solidFill>
            </a:endParaRPr>
          </a:p>
          <a:p>
            <a:pPr marL="171450" lvl="0" indent="-171450">
              <a:buFont typeface="Arial"/>
              <a:buChar char="•"/>
            </a:pPr>
            <a:r>
              <a:rPr lang="en-IE" sz="1200" b="1" dirty="0">
                <a:solidFill>
                  <a:srgbClr val="FF0000"/>
                </a:solidFill>
              </a:rPr>
              <a:t>Reconstruction monitoring; and</a:t>
            </a:r>
            <a:endParaRPr lang="en-US" sz="1200" b="1" dirty="0">
              <a:solidFill>
                <a:srgbClr val="FF0000"/>
              </a:solidFill>
            </a:endParaRPr>
          </a:p>
          <a:p>
            <a:pPr marL="171450" lvl="0" indent="-171450">
              <a:buFont typeface="Arial"/>
              <a:buChar char="•"/>
            </a:pPr>
            <a:r>
              <a:rPr lang="en-IE" sz="1200" b="1" dirty="0">
                <a:solidFill>
                  <a:srgbClr val="FF0000"/>
                </a:solidFill>
              </a:rPr>
              <a:t>Change monitoring.</a:t>
            </a:r>
            <a:endParaRPr lang="en-US" sz="1200" b="1" dirty="0">
              <a:solidFill>
                <a:srgbClr val="FF0000"/>
              </a:solidFill>
            </a:endParaRPr>
          </a:p>
          <a:p>
            <a:endParaRPr lang="en-US" sz="1200" b="1" dirty="0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17500" y="5575300"/>
            <a:ext cx="23511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Coordination</a:t>
            </a:r>
          </a:p>
          <a:p>
            <a:r>
              <a:rPr lang="en-US" sz="1200" b="1" dirty="0" smtClean="0"/>
              <a:t>Effective Resource Allocation</a:t>
            </a:r>
          </a:p>
          <a:p>
            <a:r>
              <a:rPr lang="en-US" sz="1200" b="1" dirty="0" smtClean="0"/>
              <a:t>Clear Institutional Links</a:t>
            </a:r>
            <a:endParaRPr lang="en-US" sz="12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3276600" y="5575300"/>
            <a:ext cx="3708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Ad </a:t>
            </a:r>
            <a:r>
              <a:rPr lang="en-US" sz="1200" b="1" dirty="0"/>
              <a:t>H</a:t>
            </a:r>
            <a:r>
              <a:rPr lang="en-US" sz="1200" b="1" dirty="0" smtClean="0"/>
              <a:t>oc </a:t>
            </a:r>
            <a:r>
              <a:rPr lang="en-US" sz="1200" b="1" dirty="0"/>
              <a:t>A</a:t>
            </a:r>
            <a:r>
              <a:rPr lang="en-US" sz="1200" b="1" dirty="0" smtClean="0"/>
              <a:t>pproach</a:t>
            </a:r>
          </a:p>
          <a:p>
            <a:r>
              <a:rPr lang="en-US" sz="1200" b="1" dirty="0" smtClean="0"/>
              <a:t>Lack of Coordination and Cooperation</a:t>
            </a:r>
          </a:p>
          <a:p>
            <a:r>
              <a:rPr lang="en-US" sz="1200" b="1" dirty="0" smtClean="0"/>
              <a:t>Lack of Institutional Links</a:t>
            </a:r>
          </a:p>
          <a:p>
            <a:r>
              <a:rPr lang="en-US" sz="1200" b="1" dirty="0" smtClean="0"/>
              <a:t>Lack of Awareness of Role of EO</a:t>
            </a:r>
          </a:p>
        </p:txBody>
      </p:sp>
    </p:spTree>
    <p:extLst>
      <p:ext uri="{BB962C8B-B14F-4D97-AF65-F5344CB8AC3E}">
        <p14:creationId xmlns:p14="http://schemas.microsoft.com/office/powerpoint/2010/main" val="265204322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 bwMode="auto">
          <a:xfrm>
            <a:off x="2052084" y="101600"/>
            <a:ext cx="7033179" cy="738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1pPr>
            <a:lvl2pPr algn="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Century Gothic" pitchFamily="34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Century Gothic" pitchFamily="34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Century Gothic" pitchFamily="34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Century Gothic" pitchFamily="34" charset="0"/>
              </a:defRPr>
            </a:lvl9pPr>
          </a:lstStyle>
          <a:p>
            <a:pPr eaLnBrk="1" hangingPunct="1"/>
            <a:r>
              <a:rPr lang="en-GB" altLang="ja-JP" sz="2000" dirty="0" smtClean="0">
                <a:latin typeface="Tahoma" pitchFamily="-106" charset="0"/>
                <a:ea typeface="ＭＳ Ｐゴシック" pitchFamily="-106" charset="-128"/>
                <a:cs typeface="Tahoma" pitchFamily="-106" charset="0"/>
              </a:rPr>
              <a:t>Recovery Observatory – the proposal</a:t>
            </a:r>
            <a:endParaRPr lang="en-US" sz="2000" dirty="0">
              <a:latin typeface="Tahoma" pitchFamily="-106" charset="0"/>
              <a:ea typeface="ＭＳ Ｐゴシック" pitchFamily="-106" charset="-128"/>
              <a:cs typeface="Tahoma" pitchFamily="-106" charset="0"/>
            </a:endParaRP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278737" y="6567055"/>
            <a:ext cx="1639186" cy="205885"/>
          </a:xfrm>
        </p:spPr>
        <p:txBody>
          <a:bodyPr/>
          <a:lstStyle>
            <a:lvl1pPr>
              <a:defRPr sz="1000">
                <a:latin typeface="Century Gothic" pitchFamily="34" charset="0"/>
              </a:defRPr>
            </a:lvl1pPr>
          </a:lstStyle>
          <a:p>
            <a:pPr>
              <a:defRPr/>
            </a:pPr>
            <a:fld id="{6BF8D2B0-EFB6-4DAA-9B0B-6F6B3A580823}" type="slidenum">
              <a:rPr lang="en-US" sz="1200" smtClean="0"/>
              <a:pPr>
                <a:defRPr/>
              </a:pPr>
              <a:t>4</a:t>
            </a:fld>
            <a:endParaRPr lang="en-US" sz="1200" dirty="0"/>
          </a:p>
        </p:txBody>
      </p:sp>
      <p:sp>
        <p:nvSpPr>
          <p:cNvPr id="5" name="Rectangle 4"/>
          <p:cNvSpPr/>
          <p:nvPr/>
        </p:nvSpPr>
        <p:spPr>
          <a:xfrm>
            <a:off x="0" y="1584203"/>
            <a:ext cx="9144000" cy="52952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>
              <a:lnSpc>
                <a:spcPct val="90000"/>
              </a:lnSpc>
              <a:spcBef>
                <a:spcPct val="20000"/>
              </a:spcBef>
            </a:pPr>
            <a:r>
              <a:rPr lang="en-GB" altLang="ja-JP" sz="2000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Recovery Observatory Implementation:</a:t>
            </a:r>
            <a:endParaRPr lang="en-GB" altLang="ja-JP" sz="2000" b="1" dirty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GB" altLang="ja-JP" sz="2000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Oversight Team (CNES, ESA, JAXA, NASA, ASI) created summer 2013</a:t>
            </a:r>
            <a:endParaRPr lang="en-GB" altLang="ja-JP" sz="2000" dirty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GB" altLang="ja-JP" sz="2000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Proposes </a:t>
            </a:r>
            <a:r>
              <a:rPr lang="en-GB" altLang="ja-JP" sz="2000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ONE</a:t>
            </a:r>
            <a:r>
              <a:rPr lang="en-GB" altLang="ja-JP" sz="2000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 Observatory as part of Observation Strategy 2014-2016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GB" altLang="ja-JP" sz="2000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Builds on success of Charter, Sentinel-Asia and </a:t>
            </a:r>
            <a:r>
              <a:rPr lang="en-GB" altLang="ja-JP" sz="2000" dirty="0" err="1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KalHaiti</a:t>
            </a:r>
            <a:r>
              <a:rPr lang="en-GB" altLang="ja-JP" sz="2000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 project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GB" altLang="ja-JP" sz="2000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Detailed analysis completed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GB" altLang="ja-JP" sz="2000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Next steps:</a:t>
            </a:r>
          </a:p>
          <a:p>
            <a:pPr marL="1257300" lvl="2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GB" altLang="ja-JP" sz="2000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Preparation (conditions for triggering, infrastructure establishment, liaison with DRR stakeholders, generic planning) – begins now!</a:t>
            </a:r>
          </a:p>
          <a:p>
            <a:pPr marL="1257300" lvl="2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GB" altLang="ja-JP" sz="2000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Cold storage</a:t>
            </a:r>
          </a:p>
          <a:p>
            <a:pPr marL="1257300" lvl="2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GB" altLang="ja-JP" sz="2000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Triggering</a:t>
            </a:r>
          </a:p>
          <a:p>
            <a:pPr marL="1257300" lvl="2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GB" altLang="ja-JP" sz="2000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Operations (3-5 years)</a:t>
            </a:r>
          </a:p>
          <a:p>
            <a:pPr marL="1257300" lvl="2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GB" altLang="ja-JP" sz="2000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Closing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GB" altLang="ja-JP" sz="2000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Recovery Observatory ready for triggering by 28</a:t>
            </a:r>
            <a:r>
              <a:rPr lang="en-GB" altLang="ja-JP" sz="2000" baseline="30000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th</a:t>
            </a:r>
            <a:r>
              <a:rPr lang="en-GB" altLang="ja-JP" sz="2000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 Plenary (November 2014)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GB" altLang="ja-JP" sz="2000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Preparation Phase completed April 2015</a:t>
            </a:r>
            <a:endParaRPr lang="en-GB" altLang="ja-JP" sz="2000" dirty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342900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endParaRPr lang="en-GB" altLang="ja-JP" b="1" dirty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435110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 bwMode="auto">
          <a:xfrm>
            <a:off x="2052084" y="101600"/>
            <a:ext cx="7033179" cy="738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1pPr>
            <a:lvl2pPr algn="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Century Gothic" pitchFamily="34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Century Gothic" pitchFamily="34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Century Gothic" pitchFamily="34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Century Gothic" pitchFamily="34" charset="0"/>
              </a:defRPr>
            </a:lvl9pPr>
          </a:lstStyle>
          <a:p>
            <a:pPr eaLnBrk="1" hangingPunct="1"/>
            <a:r>
              <a:rPr lang="en-GB" altLang="ja-JP" sz="2000" dirty="0" smtClean="0">
                <a:latin typeface="Tahoma" pitchFamily="-106" charset="0"/>
                <a:ea typeface="ＭＳ Ｐゴシック" pitchFamily="-106" charset="-128"/>
                <a:cs typeface="Tahoma" pitchFamily="-106" charset="0"/>
              </a:rPr>
              <a:t>Recovery Observatory – EO data requirement (I)</a:t>
            </a:r>
            <a:endParaRPr lang="en-US" sz="2000" dirty="0">
              <a:latin typeface="Tahoma" pitchFamily="-106" charset="0"/>
              <a:ea typeface="ＭＳ Ｐゴシック" pitchFamily="-106" charset="-128"/>
              <a:cs typeface="Tahoma" pitchFamily="-106" charset="0"/>
            </a:endParaRP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278737" y="6567055"/>
            <a:ext cx="1639186" cy="205885"/>
          </a:xfrm>
        </p:spPr>
        <p:txBody>
          <a:bodyPr/>
          <a:lstStyle>
            <a:lvl1pPr>
              <a:defRPr sz="1000">
                <a:latin typeface="Century Gothic" pitchFamily="34" charset="0"/>
              </a:defRPr>
            </a:lvl1pPr>
          </a:lstStyle>
          <a:p>
            <a:pPr>
              <a:defRPr/>
            </a:pPr>
            <a:fld id="{6BF8D2B0-EFB6-4DAA-9B0B-6F6B3A580823}" type="slidenum">
              <a:rPr lang="en-US" sz="1200" smtClean="0"/>
              <a:pPr>
                <a:defRPr/>
              </a:pPr>
              <a:t>5</a:t>
            </a:fld>
            <a:endParaRPr lang="en-US" sz="1200" dirty="0"/>
          </a:p>
        </p:txBody>
      </p:sp>
      <p:sp>
        <p:nvSpPr>
          <p:cNvPr id="5" name="Rectangle 4"/>
          <p:cNvSpPr/>
          <p:nvPr/>
        </p:nvSpPr>
        <p:spPr>
          <a:xfrm>
            <a:off x="0" y="1584203"/>
            <a:ext cx="9144000" cy="50798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>
              <a:lnSpc>
                <a:spcPct val="90000"/>
              </a:lnSpc>
              <a:spcBef>
                <a:spcPct val="20000"/>
              </a:spcBef>
            </a:pPr>
            <a:r>
              <a:rPr lang="en-GB" altLang="ja-JP" sz="2000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Recovery Observatory Data Requirement Overview:</a:t>
            </a:r>
            <a:endParaRPr lang="en-GB" altLang="ja-JP" sz="2000" b="1" dirty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GB" altLang="ja-JP" sz="2000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EO data requirement limited because area of interest is small – only concerns affected area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GB" altLang="ja-JP" sz="2000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EO data during response would be covered by International Charter – agreement with providers required to place data and Charter products in Observatory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GB" altLang="ja-JP" sz="2000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Data for recovery limited to monitoring at regular intervals – weeks or months initially, then quarterly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GB" altLang="ja-JP" sz="2000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Effort from Agencies can be on best effort basis after initial “critical mass” is secured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GB" altLang="ja-JP" sz="2000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Critical mass refers to key data sets over affected area to establish situational awareness (during response) and track change over time:</a:t>
            </a:r>
          </a:p>
          <a:p>
            <a:pPr marL="1257300" lvl="2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GB" altLang="ja-JP" sz="1400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High resolution optical and radar data before and after event, and at regular intervals (weekly or monthly, then quarterly)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GB" altLang="ja-JP" sz="2000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IT infrastructure required to organise data (linkages to distributed storage, meta data, related products archive, forum for users)</a:t>
            </a:r>
            <a:endParaRPr lang="en-GB" altLang="ja-JP" sz="2000" dirty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342900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endParaRPr lang="en-GB" altLang="ja-JP" b="1" dirty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325736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 bwMode="auto">
          <a:xfrm>
            <a:off x="1443030" y="101600"/>
            <a:ext cx="7642233" cy="738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1pPr>
            <a:lvl2pPr algn="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Century Gothic" pitchFamily="34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Century Gothic" pitchFamily="34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Century Gothic" pitchFamily="34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Century Gothic" pitchFamily="34" charset="0"/>
              </a:defRPr>
            </a:lvl9pPr>
          </a:lstStyle>
          <a:p>
            <a:pPr eaLnBrk="1" hangingPunct="1"/>
            <a:r>
              <a:rPr lang="en-GB" altLang="ja-JP" sz="2000" dirty="0" smtClean="0">
                <a:latin typeface="Tahoma" pitchFamily="-106" charset="0"/>
                <a:ea typeface="ＭＳ Ｐゴシック" pitchFamily="-106" charset="-128"/>
                <a:cs typeface="Tahoma" pitchFamily="-106" charset="0"/>
              </a:rPr>
              <a:t>Recovery Observatory – EO </a:t>
            </a:r>
            <a:r>
              <a:rPr lang="en-GB" altLang="ja-JP" sz="2000">
                <a:latin typeface="Tahoma" pitchFamily="-106" charset="0"/>
                <a:ea typeface="ＭＳ Ｐゴシック" pitchFamily="-106" charset="-128"/>
                <a:cs typeface="Tahoma" pitchFamily="-106" charset="0"/>
              </a:rPr>
              <a:t>D</a:t>
            </a:r>
            <a:r>
              <a:rPr lang="en-GB" altLang="ja-JP" sz="2000" smtClean="0">
                <a:latin typeface="Tahoma" pitchFamily="-106" charset="0"/>
                <a:ea typeface="ＭＳ Ｐゴシック" pitchFamily="-106" charset="-128"/>
                <a:cs typeface="Tahoma" pitchFamily="-106" charset="0"/>
              </a:rPr>
              <a:t>ata Early Estimate</a:t>
            </a:r>
            <a:endParaRPr lang="en-GB" altLang="ja-JP" sz="2000" dirty="0" smtClean="0">
              <a:latin typeface="Tahoma" pitchFamily="-106" charset="0"/>
              <a:ea typeface="ＭＳ Ｐゴシック" pitchFamily="-106" charset="-128"/>
              <a:cs typeface="Tahoma" pitchFamily="-106" charset="0"/>
            </a:endParaRPr>
          </a:p>
          <a:p>
            <a:pPr eaLnBrk="1" hangingPunct="1"/>
            <a:r>
              <a:rPr lang="en-GB" altLang="ja-JP" sz="2000" dirty="0" smtClean="0">
                <a:latin typeface="Tahoma" pitchFamily="-106" charset="0"/>
                <a:ea typeface="ＭＳ Ｐゴシック" pitchFamily="-106" charset="-128"/>
                <a:cs typeface="Tahoma" pitchFamily="-106" charset="0"/>
              </a:rPr>
              <a:t> (after response)</a:t>
            </a:r>
            <a:endParaRPr lang="en-US" sz="2000" dirty="0">
              <a:latin typeface="Tahoma" pitchFamily="-106" charset="0"/>
              <a:ea typeface="ＭＳ Ｐゴシック" pitchFamily="-106" charset="-128"/>
              <a:cs typeface="Tahoma" pitchFamily="-106" charset="0"/>
            </a:endParaRP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278737" y="6567055"/>
            <a:ext cx="1639186" cy="205885"/>
          </a:xfrm>
        </p:spPr>
        <p:txBody>
          <a:bodyPr/>
          <a:lstStyle>
            <a:lvl1pPr>
              <a:defRPr sz="1000">
                <a:latin typeface="Century Gothic" pitchFamily="34" charset="0"/>
              </a:defRPr>
            </a:lvl1pPr>
          </a:lstStyle>
          <a:p>
            <a:pPr>
              <a:defRPr/>
            </a:pPr>
            <a:fld id="{6BF8D2B0-EFB6-4DAA-9B0B-6F6B3A580823}" type="slidenum">
              <a:rPr lang="en-US" sz="1200" smtClean="0"/>
              <a:pPr>
                <a:defRPr/>
              </a:pPr>
              <a:t>6</a:t>
            </a:fld>
            <a:endParaRPr lang="en-US" sz="12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7459120"/>
              </p:ext>
            </p:extLst>
          </p:nvPr>
        </p:nvGraphicFramePr>
        <p:xfrm>
          <a:off x="221261" y="1520256"/>
          <a:ext cx="8696664" cy="265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74166"/>
                <a:gridCol w="2174166"/>
                <a:gridCol w="2260749"/>
                <a:gridCol w="2087583"/>
              </a:tblGrid>
              <a:tr h="542054">
                <a:tc>
                  <a:txBody>
                    <a:bodyPr/>
                    <a:lstStyle/>
                    <a:p>
                      <a:r>
                        <a:rPr lang="en-US" dirty="0" smtClean="0"/>
                        <a:t>Type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Frequency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Total images (4 </a:t>
                      </a:r>
                      <a:r>
                        <a:rPr lang="en-US" dirty="0" err="1" smtClean="0"/>
                        <a:t>yrs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Products</a:t>
                      </a:r>
                      <a:endParaRPr lang="en-US" dirty="0"/>
                    </a:p>
                  </a:txBody>
                  <a:tcPr/>
                </a:tc>
              </a:tr>
              <a:tr h="900949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HR/VHR SAR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Quarterly over large areas; </a:t>
                      </a:r>
                      <a:r>
                        <a:rPr lang="en-US" sz="1200" dirty="0" err="1" smtClean="0"/>
                        <a:t>asc</a:t>
                      </a:r>
                      <a:r>
                        <a:rPr lang="en-US" sz="1200" dirty="0" smtClean="0"/>
                        <a:t> and </a:t>
                      </a:r>
                      <a:r>
                        <a:rPr lang="en-US" sz="1200" dirty="0" err="1" smtClean="0"/>
                        <a:t>desc</a:t>
                      </a:r>
                      <a:r>
                        <a:rPr lang="en-US" sz="1200" dirty="0" smtClean="0"/>
                        <a:t> passes over highly affected area for detailed </a:t>
                      </a:r>
                      <a:r>
                        <a:rPr lang="en-US" sz="1200" dirty="0" err="1" smtClean="0"/>
                        <a:t>InSAR</a:t>
                      </a:r>
                      <a:r>
                        <a:rPr lang="en-US" sz="1200" baseline="0" dirty="0" smtClean="0"/>
                        <a:t> assessment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400 images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Products developed</a:t>
                      </a:r>
                      <a:r>
                        <a:rPr lang="en-US" sz="1200" baseline="0" dirty="0" smtClean="0"/>
                        <a:t> quarterly; i</a:t>
                      </a:r>
                      <a:r>
                        <a:rPr lang="en-US" sz="1200" dirty="0" smtClean="0"/>
                        <a:t>nitial damage assessment, dedicated change detection products (</a:t>
                      </a:r>
                      <a:r>
                        <a:rPr lang="en-US" sz="1200" dirty="0" err="1" smtClean="0"/>
                        <a:t>InSAR</a:t>
                      </a:r>
                      <a:r>
                        <a:rPr lang="en-US" sz="1200" dirty="0" smtClean="0"/>
                        <a:t>)</a:t>
                      </a:r>
                      <a:endParaRPr lang="en-US" sz="1200" dirty="0"/>
                    </a:p>
                  </a:txBody>
                  <a:tcPr/>
                </a:tc>
              </a:tr>
              <a:tr h="900949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HR/VHR Optical 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Mosaic coverage before and after event; updates quarterly only</a:t>
                      </a:r>
                      <a:r>
                        <a:rPr lang="en-US" sz="1200" baseline="0" dirty="0" smtClean="0"/>
                        <a:t> over critical areas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Depends on area affected – 400 images?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Situational</a:t>
                      </a:r>
                      <a:r>
                        <a:rPr lang="en-US" sz="1200" baseline="0" dirty="0" smtClean="0"/>
                        <a:t> awareness, change detection, damage mapping, recovery monitoring, rehabilitation monitoring (environment)</a:t>
                      </a:r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21261" y="4252874"/>
            <a:ext cx="822526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General comment: </a:t>
            </a:r>
            <a:r>
              <a:rPr lang="en-US" sz="2000" dirty="0" smtClean="0"/>
              <a:t>difficult to predict exact volume but area will be limited; frequency less than for response; </a:t>
            </a:r>
            <a:endParaRPr lang="en-US" sz="2000" dirty="0" smtClean="0"/>
          </a:p>
          <a:p>
            <a:r>
              <a:rPr lang="en-US" sz="2000" dirty="0" smtClean="0"/>
              <a:t>Likely </a:t>
            </a:r>
            <a:r>
              <a:rPr lang="en-US" sz="2000" dirty="0" smtClean="0"/>
              <a:t>total volume during recovery (monthly/quarterly for 3 – 5 years) not to exceed total volume </a:t>
            </a:r>
            <a:r>
              <a:rPr lang="en-US" sz="2000" dirty="0" smtClean="0">
                <a:solidFill>
                  <a:srgbClr val="002569"/>
                </a:solidFill>
              </a:rPr>
              <a:t>during initial response (daily for weeks); best effort commitment.</a:t>
            </a:r>
          </a:p>
          <a:p>
            <a:r>
              <a:rPr lang="en-US" sz="2000" dirty="0" smtClean="0">
                <a:solidFill>
                  <a:srgbClr val="002569"/>
                </a:solidFill>
              </a:rPr>
              <a:t>Total volume expected is much lower (x100) than </a:t>
            </a:r>
            <a:r>
              <a:rPr lang="en-US" sz="2000" smtClean="0">
                <a:solidFill>
                  <a:srgbClr val="002569"/>
                </a:solidFill>
              </a:rPr>
              <a:t>the total </a:t>
            </a:r>
            <a:r>
              <a:rPr lang="en-US" sz="2000" dirty="0" smtClean="0">
                <a:solidFill>
                  <a:srgbClr val="002569"/>
                </a:solidFill>
              </a:rPr>
              <a:t>volum</a:t>
            </a:r>
            <a:r>
              <a:rPr lang="en-US" sz="2000" dirty="0" smtClean="0">
                <a:solidFill>
                  <a:srgbClr val="002569"/>
                </a:solidFill>
              </a:rPr>
              <a:t>e of data </a:t>
            </a:r>
            <a:r>
              <a:rPr lang="en-US" sz="2000" dirty="0" smtClean="0">
                <a:solidFill>
                  <a:srgbClr val="002569"/>
                </a:solidFill>
              </a:rPr>
              <a:t>delivered </a:t>
            </a:r>
            <a:r>
              <a:rPr lang="en-US" sz="2000" dirty="0" smtClean="0">
                <a:solidFill>
                  <a:srgbClr val="002569"/>
                </a:solidFill>
              </a:rPr>
              <a:t>by space agencies in support to FCT/GFOI or Supersites</a:t>
            </a:r>
            <a:endParaRPr lang="en-US" sz="2000" dirty="0">
              <a:solidFill>
                <a:srgbClr val="00256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227036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 bwMode="auto">
          <a:xfrm>
            <a:off x="1519992" y="101600"/>
            <a:ext cx="7565271" cy="738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1pPr>
            <a:lvl2pPr algn="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Century Gothic" pitchFamily="34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Century Gothic" pitchFamily="34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Century Gothic" pitchFamily="34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Century Gothic" pitchFamily="34" charset="0"/>
              </a:defRPr>
            </a:lvl9pPr>
          </a:lstStyle>
          <a:p>
            <a:pPr eaLnBrk="1" hangingPunct="1"/>
            <a:r>
              <a:rPr lang="en-GB" altLang="ja-JP" sz="2000" dirty="0" smtClean="0">
                <a:latin typeface="Tahoma" pitchFamily="-106" charset="0"/>
                <a:ea typeface="ＭＳ Ｐゴシック" pitchFamily="-106" charset="-128"/>
                <a:cs typeface="Tahoma" pitchFamily="-106" charset="0"/>
              </a:rPr>
              <a:t>Recovery Observatory – focus of current effort</a:t>
            </a:r>
            <a:endParaRPr lang="en-US" sz="2000" dirty="0">
              <a:latin typeface="Tahoma" pitchFamily="-106" charset="0"/>
              <a:ea typeface="ＭＳ Ｐゴシック" pitchFamily="-106" charset="-128"/>
              <a:cs typeface="Tahoma" pitchFamily="-106" charset="0"/>
            </a:endParaRP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278737" y="6567055"/>
            <a:ext cx="1639186" cy="205885"/>
          </a:xfrm>
        </p:spPr>
        <p:txBody>
          <a:bodyPr/>
          <a:lstStyle>
            <a:lvl1pPr>
              <a:defRPr sz="1000">
                <a:latin typeface="Century Gothic" pitchFamily="34" charset="0"/>
              </a:defRPr>
            </a:lvl1pPr>
          </a:lstStyle>
          <a:p>
            <a:pPr>
              <a:defRPr/>
            </a:pPr>
            <a:fld id="{6BF8D2B0-EFB6-4DAA-9B0B-6F6B3A580823}" type="slidenum">
              <a:rPr lang="en-US" sz="1200" smtClean="0"/>
              <a:pPr>
                <a:defRPr/>
              </a:pPr>
              <a:t>7</a:t>
            </a:fld>
            <a:endParaRPr lang="en-US" sz="1200" dirty="0"/>
          </a:p>
        </p:txBody>
      </p:sp>
      <p:sp>
        <p:nvSpPr>
          <p:cNvPr id="5" name="Rectangle 4"/>
          <p:cNvSpPr/>
          <p:nvPr/>
        </p:nvSpPr>
        <p:spPr>
          <a:xfrm>
            <a:off x="192404" y="1301225"/>
            <a:ext cx="8892859" cy="54168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>
              <a:lnSpc>
                <a:spcPct val="90000"/>
              </a:lnSpc>
              <a:spcBef>
                <a:spcPct val="20000"/>
              </a:spcBef>
            </a:pPr>
            <a:r>
              <a:rPr lang="en-GB" altLang="ja-JP" sz="2000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Recovery Observatory Oversight Team – Issues Being Addressed:</a:t>
            </a:r>
          </a:p>
          <a:p>
            <a:pPr marL="342900" indent="-342900" defTabSz="914400">
              <a:lnSpc>
                <a:spcPct val="90000"/>
              </a:lnSpc>
              <a:spcBef>
                <a:spcPct val="20000"/>
              </a:spcBef>
              <a:buFont typeface="Arial"/>
              <a:buChar char="•"/>
            </a:pPr>
            <a:r>
              <a:rPr lang="en-GB" altLang="ja-JP" sz="2000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IT Infrastructure and related planning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/>
              <a:buChar char="•"/>
            </a:pPr>
            <a:r>
              <a:rPr lang="en-GB" altLang="ja-JP" sz="2000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Working through WGISS, CEOS to propose solid IT approach to organise access to data and support usage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/>
              <a:buChar char="•"/>
            </a:pPr>
            <a:endParaRPr lang="en-GB" altLang="ja-JP" sz="2000" b="1" dirty="0" smtClean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342900" indent="-342900" defTabSz="914400">
              <a:lnSpc>
                <a:spcPct val="90000"/>
              </a:lnSpc>
              <a:spcBef>
                <a:spcPct val="20000"/>
              </a:spcBef>
              <a:buFont typeface="Arial"/>
              <a:buChar char="•"/>
            </a:pPr>
            <a:r>
              <a:rPr lang="en-GB" altLang="ja-JP" sz="2000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Outreach to stakeholders (Red Cross, UNISDR) and involvement in partnership (triggering)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/>
              <a:buChar char="•"/>
            </a:pPr>
            <a:r>
              <a:rPr lang="en-GB" altLang="ja-JP" sz="2000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Key DRR partners to support triggering process by recommending appropriate event and coordinating relationship with national end user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/>
              <a:buChar char="•"/>
            </a:pPr>
            <a:endParaRPr lang="en-GB" altLang="ja-JP" sz="2000" b="1" dirty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342900" indent="-342900" defTabSz="914400">
              <a:lnSpc>
                <a:spcPct val="90000"/>
              </a:lnSpc>
              <a:spcBef>
                <a:spcPct val="20000"/>
              </a:spcBef>
              <a:buFont typeface="Arial"/>
              <a:buChar char="•"/>
            </a:pPr>
            <a:r>
              <a:rPr lang="en-GB" altLang="ja-JP" sz="2000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EO </a:t>
            </a:r>
            <a:r>
              <a:rPr lang="en-GB" altLang="ja-JP" sz="2000" b="1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data licensing – moving from ad </a:t>
            </a:r>
            <a:r>
              <a:rPr lang="en-GB" altLang="ja-JP" sz="2000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hoc, </a:t>
            </a:r>
            <a:r>
              <a:rPr lang="en-GB" altLang="ja-JP" sz="2000" b="1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diverse licensing </a:t>
            </a:r>
            <a:r>
              <a:rPr lang="en-GB" altLang="ja-JP" sz="2000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to standard approach. </a:t>
            </a:r>
            <a:r>
              <a:rPr lang="en-GB" altLang="ja-JP" sz="2000" b="1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E</a:t>
            </a:r>
            <a:r>
              <a:rPr lang="en-GB" altLang="ja-JP" sz="2000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ventual use by RO contributors:</a:t>
            </a:r>
            <a:endParaRPr lang="en-GB" altLang="ja-JP" sz="2000" b="1" dirty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/>
              <a:buChar char="•"/>
            </a:pPr>
            <a:r>
              <a:rPr lang="en-GB" altLang="ja-JP" sz="2000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Propose </a:t>
            </a:r>
            <a:r>
              <a:rPr lang="en-GB" altLang="ja-JP" sz="2000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new “open” licence tailored to image data which would be adopted by data providers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/>
              <a:buChar char="•"/>
            </a:pPr>
            <a:r>
              <a:rPr lang="en-GB" altLang="ja-JP" sz="2000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Considerably </a:t>
            </a:r>
            <a:r>
              <a:rPr lang="en-GB" altLang="ja-JP" sz="2000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simplify the requirements on the IT infrastructure (management of one licence/set of access constraints</a:t>
            </a:r>
            <a:r>
              <a:rPr lang="en-GB" altLang="ja-JP" sz="2000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)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/>
              <a:buChar char="•"/>
            </a:pPr>
            <a:r>
              <a:rPr lang="en-GB" altLang="ja-JP" sz="2000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Contributions under different licenses still welcome</a:t>
            </a:r>
            <a:endParaRPr lang="en-GB" altLang="ja-JP" sz="2000" dirty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575611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 bwMode="auto">
          <a:xfrm>
            <a:off x="1519992" y="101600"/>
            <a:ext cx="7565271" cy="738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1pPr>
            <a:lvl2pPr algn="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Century Gothic" pitchFamily="34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Century Gothic" pitchFamily="34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Century Gothic" pitchFamily="34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Century Gothic" pitchFamily="34" charset="0"/>
              </a:defRPr>
            </a:lvl9pPr>
          </a:lstStyle>
          <a:p>
            <a:pPr eaLnBrk="1" hangingPunct="1"/>
            <a:r>
              <a:rPr lang="en-GB" altLang="ja-JP" sz="2000" dirty="0" smtClean="0">
                <a:latin typeface="Tahoma" pitchFamily="-106" charset="0"/>
                <a:ea typeface="ＭＳ Ｐゴシック" pitchFamily="-106" charset="-128"/>
                <a:cs typeface="Tahoma" pitchFamily="-106" charset="0"/>
              </a:rPr>
              <a:t>Recovery Observatory – Preparation Phase</a:t>
            </a:r>
            <a:endParaRPr lang="en-US" sz="2000" dirty="0">
              <a:latin typeface="Tahoma" pitchFamily="-106" charset="0"/>
              <a:ea typeface="ＭＳ Ｐゴシック" pitchFamily="-106" charset="-128"/>
              <a:cs typeface="Tahoma" pitchFamily="-106" charset="0"/>
            </a:endParaRP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278737" y="6567055"/>
            <a:ext cx="1639186" cy="205885"/>
          </a:xfrm>
        </p:spPr>
        <p:txBody>
          <a:bodyPr/>
          <a:lstStyle>
            <a:lvl1pPr>
              <a:defRPr sz="1000">
                <a:latin typeface="Century Gothic" pitchFamily="34" charset="0"/>
              </a:defRPr>
            </a:lvl1pPr>
          </a:lstStyle>
          <a:p>
            <a:pPr>
              <a:defRPr/>
            </a:pPr>
            <a:fld id="{6BF8D2B0-EFB6-4DAA-9B0B-6F6B3A580823}" type="slidenum">
              <a:rPr lang="en-US" sz="1200" smtClean="0"/>
              <a:pPr>
                <a:defRPr/>
              </a:pPr>
              <a:t>8</a:t>
            </a:fld>
            <a:endParaRPr lang="en-US" sz="1200" dirty="0"/>
          </a:p>
        </p:txBody>
      </p:sp>
      <p:sp>
        <p:nvSpPr>
          <p:cNvPr id="5" name="Rectangle 4"/>
          <p:cNvSpPr/>
          <p:nvPr/>
        </p:nvSpPr>
        <p:spPr>
          <a:xfrm>
            <a:off x="192404" y="1400615"/>
            <a:ext cx="8725519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>
              <a:lnSpc>
                <a:spcPct val="90000"/>
              </a:lnSpc>
              <a:spcBef>
                <a:spcPct val="20000"/>
              </a:spcBef>
            </a:pPr>
            <a:r>
              <a:rPr lang="en-GB" altLang="ja-JP" sz="2000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Preparation Phase 1 (now </a:t>
            </a:r>
            <a:r>
              <a:rPr lang="en-GB" altLang="ja-JP" sz="2000" b="1" dirty="0" err="1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til</a:t>
            </a:r>
            <a:r>
              <a:rPr lang="en-GB" altLang="ja-JP" sz="2000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 November 2014):</a:t>
            </a:r>
          </a:p>
          <a:p>
            <a:pPr marL="342900" indent="-342900" defTabSz="914400">
              <a:lnSpc>
                <a:spcPct val="90000"/>
              </a:lnSpc>
              <a:spcBef>
                <a:spcPct val="20000"/>
              </a:spcBef>
              <a:buFont typeface="Arial"/>
              <a:buChar char="•"/>
            </a:pPr>
            <a:r>
              <a:rPr lang="en-GB" altLang="ja-JP" sz="2000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WGISS begins consultations on IT infrastructure, canvasses potential contributions; architecture defined</a:t>
            </a:r>
            <a:r>
              <a:rPr lang="en-GB" altLang="ja-JP" sz="2000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. </a:t>
            </a:r>
            <a:r>
              <a:rPr lang="en-GB" altLang="ja-JP" sz="2000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Basic IT architecture put in place.</a:t>
            </a:r>
            <a:endParaRPr lang="en-GB" altLang="ja-JP" sz="2000" dirty="0" smtClean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342900" indent="-342900" defTabSz="914400">
              <a:lnSpc>
                <a:spcPct val="90000"/>
              </a:lnSpc>
              <a:spcBef>
                <a:spcPct val="20000"/>
              </a:spcBef>
              <a:buFont typeface="Arial"/>
              <a:buChar char="•"/>
            </a:pPr>
            <a:r>
              <a:rPr lang="en-GB" altLang="ja-JP" sz="2000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Recovery Observatory Oversight Team to initiate dialogue with international DRM </a:t>
            </a:r>
            <a:r>
              <a:rPr lang="en-GB" altLang="ja-JP" sz="2000" dirty="0" smtClean="0">
                <a:solidFill>
                  <a:srgbClr val="002569"/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stakeholders. Synergy with 2015 WCDRR activities for the selection of the stakeholders. </a:t>
            </a:r>
          </a:p>
          <a:p>
            <a:pPr marL="342900" indent="-342900" defTabSz="914400">
              <a:lnSpc>
                <a:spcPct val="90000"/>
              </a:lnSpc>
              <a:spcBef>
                <a:spcPct val="20000"/>
              </a:spcBef>
              <a:buFont typeface="Arial"/>
              <a:buChar char="•"/>
            </a:pPr>
            <a:r>
              <a:rPr lang="en-GB" altLang="ja-JP" sz="2000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Initial RO activation plan to be in place by November 2014 </a:t>
            </a:r>
          </a:p>
          <a:p>
            <a:pPr defTabSz="914400">
              <a:lnSpc>
                <a:spcPct val="90000"/>
              </a:lnSpc>
              <a:spcBef>
                <a:spcPct val="20000"/>
              </a:spcBef>
            </a:pPr>
            <a:endParaRPr lang="en-GB" altLang="ja-JP" sz="2000" b="1" dirty="0" smtClean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defTabSz="914400">
              <a:lnSpc>
                <a:spcPct val="90000"/>
              </a:lnSpc>
              <a:spcBef>
                <a:spcPct val="20000"/>
              </a:spcBef>
            </a:pPr>
            <a:r>
              <a:rPr lang="en-GB" altLang="ja-JP" sz="2000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Preparation </a:t>
            </a:r>
            <a:r>
              <a:rPr lang="en-GB" altLang="ja-JP" sz="2000" b="1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Phase </a:t>
            </a:r>
            <a:r>
              <a:rPr lang="en-GB" altLang="ja-JP" sz="2000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2 (November 2014 – Mid 2015)</a:t>
            </a:r>
            <a:r>
              <a:rPr lang="en-GB" altLang="ja-JP" sz="2000" b="1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:</a:t>
            </a:r>
          </a:p>
          <a:p>
            <a:pPr marL="342900" indent="-342900" defTabSz="914400">
              <a:lnSpc>
                <a:spcPct val="90000"/>
              </a:lnSpc>
              <a:spcBef>
                <a:spcPct val="20000"/>
              </a:spcBef>
              <a:buFont typeface="Arial"/>
              <a:buChar char="•"/>
            </a:pPr>
            <a:r>
              <a:rPr lang="en-GB" altLang="ja-JP" sz="2000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Long-term IT architecture established; transfer to new architecture of RO already triggered. Otherwise, beginning of cold storage.</a:t>
            </a:r>
          </a:p>
          <a:p>
            <a:pPr marL="342900" indent="-342900" defTabSz="914400">
              <a:lnSpc>
                <a:spcPct val="90000"/>
              </a:lnSpc>
              <a:spcBef>
                <a:spcPct val="20000"/>
              </a:spcBef>
              <a:buFont typeface="Arial"/>
              <a:buChar char="•"/>
            </a:pPr>
            <a:r>
              <a:rPr lang="en-GB" altLang="ja-JP" sz="2000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Data licensing discussions</a:t>
            </a:r>
            <a:endParaRPr lang="en-GB" altLang="ja-JP" sz="2000" dirty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536378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5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fld id="{685D9731-F711-4403-8BC4-60A829C86C9C}" type="slidenum">
              <a:rPr lang="en-US" smtClean="0"/>
              <a:pPr eaLnBrk="1" hangingPunct="1">
                <a:spcBef>
                  <a:spcPct val="0"/>
                </a:spcBef>
              </a:pPr>
              <a:t>9</a:t>
            </a:fld>
            <a:endParaRPr lang="en-US" dirty="0" smtClean="0"/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1550457" y="109710"/>
            <a:ext cx="7244293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kern="0" noProof="0" dirty="0" smtClean="0">
                <a:solidFill>
                  <a:schemeClr val="bg1"/>
                </a:solidFill>
                <a:latin typeface="Tahoma" pitchFamily="-106" charset="0"/>
                <a:cs typeface="Tahoma" pitchFamily="-106" charset="0"/>
              </a:rPr>
              <a:t>Decision</a:t>
            </a:r>
            <a:endParaRPr kumimoji="0" lang="en-US" sz="32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-106" charset="0"/>
              <a:ea typeface="ＭＳ Ｐゴシック" pitchFamily="-106" charset="-128"/>
              <a:cs typeface="Tahoma" pitchFamily="-10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8167" y="1499718"/>
            <a:ext cx="871064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000" b="1" dirty="0" smtClean="0"/>
              <a:t>CEOS SIT is asked to endorse the set up of ONE CEOS Recovery Observatory.  The following steps will be undertaken:</a:t>
            </a:r>
          </a:p>
          <a:p>
            <a:pPr marL="342900" lvl="0" indent="-342900">
              <a:buFont typeface="Arial"/>
              <a:buChar char="•"/>
            </a:pPr>
            <a:r>
              <a:rPr lang="en-US" sz="2000" dirty="0" smtClean="0"/>
              <a:t>Initiate </a:t>
            </a:r>
            <a:r>
              <a:rPr lang="en-US" sz="2000" dirty="0"/>
              <a:t>the Preparation </a:t>
            </a:r>
            <a:r>
              <a:rPr lang="en-US" sz="2000" dirty="0" smtClean="0"/>
              <a:t>Phase which will work out key implementation issues (triggering, infrastructure, partnerships, …)</a:t>
            </a:r>
          </a:p>
          <a:p>
            <a:pPr marL="342900" lvl="0" indent="-342900">
              <a:buFont typeface="Arial"/>
              <a:buChar char="•"/>
            </a:pPr>
            <a:r>
              <a:rPr lang="en-US" sz="2000" dirty="0" smtClean="0"/>
              <a:t>Enable a triggering of the Observatory from November 2014 Plenary, if a major disaster occurs and CEOS decides to trigger Recovery Observatory.</a:t>
            </a:r>
          </a:p>
          <a:p>
            <a:pPr marL="342900" lvl="0" indent="-342900">
              <a:buFont typeface="Arial"/>
              <a:buChar char="•"/>
            </a:pPr>
            <a:endParaRPr lang="en-US" sz="2000" b="1" dirty="0" smtClean="0"/>
          </a:p>
          <a:p>
            <a:pPr lvl="0"/>
            <a:r>
              <a:rPr lang="en-US" sz="2000" b="1" dirty="0" smtClean="0"/>
              <a:t>Note that:</a:t>
            </a:r>
            <a:endParaRPr lang="en-US" sz="2000" b="1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rgbClr val="002569"/>
                </a:solidFill>
              </a:rPr>
              <a:t>After presentation at last 2013 Plenary, a </a:t>
            </a:r>
            <a:r>
              <a:rPr lang="en-US" sz="2000" b="1" dirty="0" smtClean="0"/>
              <a:t>SIT endorsement constitutes approval in principle for ONE CEOS RO in the 2014-2016 </a:t>
            </a:r>
            <a:r>
              <a:rPr lang="en-US" sz="2000" b="1" dirty="0"/>
              <a:t>period (running for 3 to 5 years</a:t>
            </a:r>
            <a:r>
              <a:rPr lang="en-US" sz="2000" b="1" dirty="0" smtClean="0"/>
              <a:t>). </a:t>
            </a:r>
          </a:p>
          <a:p>
            <a:pPr lvl="0"/>
            <a:endParaRPr lang="en-US" sz="2000" b="1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000" b="1" dirty="0" smtClean="0"/>
              <a:t>“In </a:t>
            </a:r>
            <a:r>
              <a:rPr lang="en-US" sz="2000" b="1" dirty="0"/>
              <a:t>principle” contributions of data sets </a:t>
            </a:r>
            <a:r>
              <a:rPr lang="en-US" sz="2000" b="1" dirty="0" smtClean="0"/>
              <a:t>from agencies for the Recovery Observatory will be sought during the preparation phase and will only be confirmed at triggering (a quick decision will be required)</a:t>
            </a:r>
          </a:p>
          <a:p>
            <a:pPr lvl="0"/>
            <a:endParaRPr lang="en-US" sz="2000" b="1" dirty="0" smtClean="0"/>
          </a:p>
        </p:txBody>
      </p:sp>
    </p:spTree>
    <p:extLst>
      <p:ext uri="{BB962C8B-B14F-4D97-AF65-F5344CB8AC3E}">
        <p14:creationId xmlns:p14="http://schemas.microsoft.com/office/powerpoint/2010/main" val="416063384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4_EUM_template_v03">
  <a:themeElements>
    <a:clrScheme name="1_EUM_template_v03 1">
      <a:dk1>
        <a:srgbClr val="002569"/>
      </a:dk1>
      <a:lt1>
        <a:srgbClr val="FFFFFF"/>
      </a:lt1>
      <a:dk2>
        <a:srgbClr val="002569"/>
      </a:dk2>
      <a:lt2>
        <a:srgbClr val="5F758D"/>
      </a:lt2>
      <a:accent1>
        <a:srgbClr val="FF9A00"/>
      </a:accent1>
      <a:accent2>
        <a:srgbClr val="9F2D20"/>
      </a:accent2>
      <a:accent3>
        <a:srgbClr val="FFFFFF"/>
      </a:accent3>
      <a:accent4>
        <a:srgbClr val="001E59"/>
      </a:accent4>
      <a:accent5>
        <a:srgbClr val="FFCAAA"/>
      </a:accent5>
      <a:accent6>
        <a:srgbClr val="90281C"/>
      </a:accent6>
      <a:hlink>
        <a:srgbClr val="7498C0"/>
      </a:hlink>
      <a:folHlink>
        <a:srgbClr val="929497"/>
      </a:folHlink>
    </a:clrScheme>
    <a:fontScheme name="4_EUM_template_v03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5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5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1_EUM_template_v03 1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FF9A00"/>
        </a:accent1>
        <a:accent2>
          <a:srgbClr val="9F2D20"/>
        </a:accent2>
        <a:accent3>
          <a:srgbClr val="FFFFFF"/>
        </a:accent3>
        <a:accent4>
          <a:srgbClr val="001E59"/>
        </a:accent4>
        <a:accent5>
          <a:srgbClr val="FFCAAA"/>
        </a:accent5>
        <a:accent6>
          <a:srgbClr val="90281C"/>
        </a:accent6>
        <a:hlink>
          <a:srgbClr val="7498C0"/>
        </a:hlink>
        <a:folHlink>
          <a:srgbClr val="92949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2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F6D0A9"/>
        </a:accent1>
        <a:accent2>
          <a:srgbClr val="EBCAE3"/>
        </a:accent2>
        <a:accent3>
          <a:srgbClr val="FFFFFF"/>
        </a:accent3>
        <a:accent4>
          <a:srgbClr val="001E59"/>
        </a:accent4>
        <a:accent5>
          <a:srgbClr val="FAE4D1"/>
        </a:accent5>
        <a:accent6>
          <a:srgbClr val="D5B7CE"/>
        </a:accent6>
        <a:hlink>
          <a:srgbClr val="4E2029"/>
        </a:hlink>
        <a:folHlink>
          <a:srgbClr val="423B6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3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5B97B1"/>
        </a:accent1>
        <a:accent2>
          <a:srgbClr val="F39600"/>
        </a:accent2>
        <a:accent3>
          <a:srgbClr val="FFFFFF"/>
        </a:accent3>
        <a:accent4>
          <a:srgbClr val="001E59"/>
        </a:accent4>
        <a:accent5>
          <a:srgbClr val="B5C9D5"/>
        </a:accent5>
        <a:accent6>
          <a:srgbClr val="DC8700"/>
        </a:accent6>
        <a:hlink>
          <a:srgbClr val="FFE4AE"/>
        </a:hlink>
        <a:folHlink>
          <a:srgbClr val="002A3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4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003F80"/>
        </a:accent1>
        <a:accent2>
          <a:srgbClr val="BDD7EE"/>
        </a:accent2>
        <a:accent3>
          <a:srgbClr val="FFFFFF"/>
        </a:accent3>
        <a:accent4>
          <a:srgbClr val="001E59"/>
        </a:accent4>
        <a:accent5>
          <a:srgbClr val="AAAFC0"/>
        </a:accent5>
        <a:accent6>
          <a:srgbClr val="ABC3D8"/>
        </a:accent6>
        <a:hlink>
          <a:srgbClr val="FFD350"/>
        </a:hlink>
        <a:folHlink>
          <a:srgbClr val="EB6F3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5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C75B12"/>
        </a:accent1>
        <a:accent2>
          <a:srgbClr val="003359"/>
        </a:accent2>
        <a:accent3>
          <a:srgbClr val="FFFFFF"/>
        </a:accent3>
        <a:accent4>
          <a:srgbClr val="001E59"/>
        </a:accent4>
        <a:accent5>
          <a:srgbClr val="E0B5AA"/>
        </a:accent5>
        <a:accent6>
          <a:srgbClr val="002D50"/>
        </a:accent6>
        <a:hlink>
          <a:srgbClr val="92A2BD"/>
        </a:hlink>
        <a:folHlink>
          <a:srgbClr val="C7B37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1273</Words>
  <Application>Microsoft Office PowerPoint</Application>
  <PresentationFormat>On-screen Show (4:3)</PresentationFormat>
  <Paragraphs>154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4_EUM_template_v03</vt:lpstr>
      <vt:lpstr>Recovery Observatory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Brian Killough</dc:creator>
  <cp:lastModifiedBy>Ivan Petiteville</cp:lastModifiedBy>
  <cp:revision>310</cp:revision>
  <cp:lastPrinted>2014-03-31T07:56:24Z</cp:lastPrinted>
  <dcterms:created xsi:type="dcterms:W3CDTF">2012-08-31T01:11:17Z</dcterms:created>
  <dcterms:modified xsi:type="dcterms:W3CDTF">2014-03-31T12:03:07Z</dcterms:modified>
</cp:coreProperties>
</file>