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60" r:id="rId2"/>
    <p:sldId id="280" r:id="rId3"/>
    <p:sldId id="281" r:id="rId4"/>
    <p:sldId id="276" r:id="rId5"/>
    <p:sldId id="277" r:id="rId6"/>
    <p:sldId id="278" r:id="rId7"/>
    <p:sldId id="279" r:id="rId8"/>
    <p:sldId id="275" r:id="rId9"/>
    <p:sldId id="287" r:id="rId10"/>
    <p:sldId id="288" r:id="rId11"/>
    <p:sldId id="282" r:id="rId12"/>
    <p:sldId id="284" r:id="rId13"/>
    <p:sldId id="285" r:id="rId14"/>
    <p:sldId id="286" r:id="rId1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E3E1"/>
    <a:srgbClr val="FF9A00"/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49" autoAdjust="0"/>
    <p:restoredTop sz="95833" autoAdjust="0"/>
  </p:normalViewPr>
  <p:slideViewPr>
    <p:cSldViewPr snapToGrid="0" snapToObjects="1">
      <p:cViewPr varScale="1">
        <p:scale>
          <a:sx n="51" d="100"/>
          <a:sy n="51" d="100"/>
        </p:scale>
        <p:origin x="-1524" y="-96"/>
      </p:cViewPr>
      <p:guideLst>
        <p:guide orient="horz" pos="4277"/>
        <p:guide pos="28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4/8/2014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10702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98A87-5171-4B75-93C2-5524BB9D1112}" type="slidenum">
              <a:rPr lang="de-DE" smtClean="0">
                <a:latin typeface="Times New Roman" pitchFamily="-106" charset="0"/>
              </a:rPr>
              <a:pPr/>
              <a:t>1</a:t>
            </a:fld>
            <a:endParaRPr lang="de-DE" dirty="0" smtClean="0">
              <a:latin typeface="Times New Roman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Times New Roman" pitchFamily="-10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8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0" y="3244851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39000" y="6546850"/>
            <a:ext cx="1905000" cy="311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8D2B0-EFB6-4DAA-9B0B-6F6B3A58082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ChangeArrowheads="1"/>
          </p:cNvSpPr>
          <p:nvPr userDrawn="1"/>
        </p:nvSpPr>
        <p:spPr bwMode="auto">
          <a:xfrm>
            <a:off x="8188325" y="6494463"/>
            <a:ext cx="77425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noProof="0" smtClean="0">
                <a:solidFill>
                  <a:srgbClr val="5F758D"/>
                </a:solidFill>
                <a:latin typeface="Century Gothic" pitchFamily="34" charset="0"/>
              </a:rPr>
              <a:t>Slide: </a:t>
            </a:r>
            <a:fld id="{DD4001B4-5F58-42B4-8831-C1ACE5A3B145}" type="slidenum">
              <a:rPr lang="en-US" sz="1200" noProof="0" smtClean="0">
                <a:solidFill>
                  <a:srgbClr val="5F758D"/>
                </a:solidFill>
                <a:latin typeface="Century Gothic" pitchFamily="34" charset="0"/>
              </a:rPr>
              <a:pPr/>
              <a:t>‹N°›</a:t>
            </a:fld>
            <a:endParaRPr lang="en-US" sz="1200" noProof="0">
              <a:solidFill>
                <a:srgbClr val="5F758D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4022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1638" y="188913"/>
            <a:ext cx="73961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482815"/>
            <a:ext cx="1620957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SIT-29 Meeting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CNES, Toulouse, France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/>
            </a:r>
            <a:b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9</a:t>
            </a:r>
            <a:r>
              <a:rPr lang="en-US" sz="1000" b="1" baseline="3000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th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-10</a:t>
            </a:r>
            <a:r>
              <a:rPr lang="en-US" sz="1000" b="1" baseline="3000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th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 April 2014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pic>
        <p:nvPicPr>
          <p:cNvPr id="5" name="Picture 4" descr="CEOS_logo_trans_SMALL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8" y="119764"/>
            <a:ext cx="915254" cy="3630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</p:sldLayoutIdLst>
  <p:transition spd="slow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44"/>
          <p:cNvSpPr>
            <a:spLocks noGrp="1" noChangeArrowheads="1"/>
          </p:cNvSpPr>
          <p:nvPr>
            <p:ph type="ctrTitle"/>
          </p:nvPr>
        </p:nvSpPr>
        <p:spPr>
          <a:xfrm>
            <a:off x="3814057" y="0"/>
            <a:ext cx="5206574" cy="1672389"/>
          </a:xfrm>
        </p:spPr>
        <p:txBody>
          <a:bodyPr/>
          <a:lstStyle/>
          <a:p>
            <a:pPr algn="l"/>
            <a:r>
              <a:rPr lang="en-GB" sz="2800" dirty="0" smtClean="0"/>
              <a:t>WG and VC Session Objectives and Content</a:t>
            </a:r>
            <a:endParaRPr lang="en-US" sz="2800" dirty="0" smtClean="0">
              <a:solidFill>
                <a:srgbClr val="FFFF00"/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sz="quarter" idx="1"/>
          </p:nvPr>
        </p:nvSpPr>
        <p:spPr>
          <a:xfrm>
            <a:off x="3814057" y="2011944"/>
            <a:ext cx="4826977" cy="1564105"/>
          </a:xfrm>
        </p:spPr>
        <p:txBody>
          <a:bodyPr/>
          <a:lstStyle/>
          <a:p>
            <a:r>
              <a:rPr lang="en-US" b="0" dirty="0" smtClean="0"/>
              <a:t>Jean-Louis Fellous</a:t>
            </a:r>
            <a:br>
              <a:rPr lang="en-US" b="0" dirty="0" smtClean="0"/>
            </a:br>
            <a:r>
              <a:rPr lang="en-US" b="0" dirty="0" smtClean="0"/>
              <a:t>SIT Chair Team</a:t>
            </a:r>
          </a:p>
          <a:p>
            <a:r>
              <a:rPr lang="en-US" b="0" dirty="0" smtClean="0"/>
              <a:t>CEOS SIT-29 Meeting – Session 2 – Item 8</a:t>
            </a:r>
          </a:p>
          <a:p>
            <a:r>
              <a:rPr lang="en-US" b="0" dirty="0"/>
              <a:t>C</a:t>
            </a:r>
            <a:r>
              <a:rPr lang="en-US" b="0" dirty="0" smtClean="0"/>
              <a:t>NES, Toulouse, France</a:t>
            </a:r>
            <a:br>
              <a:rPr lang="en-US" b="0" dirty="0" smtClean="0"/>
            </a:br>
            <a:r>
              <a:rPr lang="en-US" b="0" dirty="0" smtClean="0"/>
              <a:t>9</a:t>
            </a:r>
            <a:r>
              <a:rPr lang="en-US" b="0" baseline="30000" dirty="0" smtClean="0"/>
              <a:t>th</a:t>
            </a:r>
            <a:r>
              <a:rPr lang="en-US" b="0" dirty="0" smtClean="0"/>
              <a:t>-10</a:t>
            </a:r>
            <a:r>
              <a:rPr lang="en-US" b="0" baseline="30000" dirty="0" smtClean="0"/>
              <a:t>th</a:t>
            </a:r>
            <a:r>
              <a:rPr lang="en-US" b="0" dirty="0" smtClean="0"/>
              <a:t> April 2014</a:t>
            </a:r>
            <a:endParaRPr lang="en-US" b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WGs</a:t>
            </a:r>
            <a:r>
              <a:rPr lang="en-US" smtClean="0"/>
              <a:t>’ and </a:t>
            </a:r>
            <a:r>
              <a:rPr lang="en-US" smtClean="0"/>
              <a:t>VCs</a:t>
            </a:r>
            <a:r>
              <a:rPr lang="en-US" smtClean="0"/>
              <a:t>’ Membership </a:t>
            </a:r>
            <a:r>
              <a:rPr lang="en-US" smtClean="0"/>
              <a:t>(2)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WGISS Web page contains a list obviously outdated</a:t>
            </a:r>
            <a:r>
              <a:rPr lang="en-US" sz="3200" dirty="0" smtClean="0"/>
              <a:t>. </a:t>
            </a:r>
            <a:r>
              <a:rPr lang="en-US" dirty="0" smtClean="0"/>
              <a:t>The </a:t>
            </a:r>
            <a:r>
              <a:rPr lang="en-US" dirty="0" smtClean="0"/>
              <a:t>same is </a:t>
            </a:r>
            <a:r>
              <a:rPr lang="en-US" dirty="0" smtClean="0"/>
              <a:t>true for several other WGs/VCs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WGCapD</a:t>
            </a:r>
            <a:r>
              <a:rPr lang="en-US" dirty="0" smtClean="0"/>
              <a:t> Web page supposedly containing the list of members is not accessible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86000" y="3277576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404 - Category not found</a:t>
            </a:r>
          </a:p>
          <a:p>
            <a:r>
              <a:rPr lang="en-US" b="1" dirty="0" smtClean="0"/>
              <a:t>You may not be able to visit this page because of: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an </a:t>
            </a:r>
            <a:r>
              <a:rPr lang="en-US" b="1" dirty="0" smtClean="0"/>
              <a:t>out-of-date bookmark/</a:t>
            </a:r>
            <a:r>
              <a:rPr lang="en-US" b="1" dirty="0" err="1" smtClean="0"/>
              <a:t>favourite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 search engine that has an </a:t>
            </a:r>
            <a:r>
              <a:rPr lang="en-US" b="1" dirty="0" smtClean="0"/>
              <a:t>out-of-date listing for this site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 </a:t>
            </a:r>
            <a:r>
              <a:rPr lang="en-US" b="1" dirty="0" smtClean="0"/>
              <a:t>mistyped address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you have </a:t>
            </a:r>
            <a:r>
              <a:rPr lang="en-US" b="1" dirty="0" smtClean="0"/>
              <a:t>no access</a:t>
            </a:r>
            <a:r>
              <a:rPr lang="en-US" dirty="0" smtClean="0"/>
              <a:t> to this page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requested resource was not found.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An error has occurred while processing your request.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VC-WG </a:t>
            </a:r>
            <a:r>
              <a:rPr lang="en-US" dirty="0" err="1" smtClean="0"/>
              <a:t>telecon</a:t>
            </a:r>
            <a:r>
              <a:rPr lang="en-US" dirty="0" smtClean="0"/>
              <a:t> outcome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Eleven </a:t>
            </a:r>
            <a:r>
              <a:rPr lang="en-US" dirty="0" err="1" smtClean="0"/>
              <a:t>telecons</a:t>
            </a:r>
            <a:r>
              <a:rPr lang="en-US" dirty="0" smtClean="0"/>
              <a:t> were held in late January-early February involving participation of SIT Chair and her team (plus the CEO and a representative of CEOS Chair) with the leaders of the five WGs and six VCs</a:t>
            </a:r>
          </a:p>
          <a:p>
            <a:r>
              <a:rPr lang="en-US" dirty="0" smtClean="0"/>
              <a:t>Three objectives were pursued</a:t>
            </a:r>
          </a:p>
          <a:p>
            <a:pPr lvl="1"/>
            <a:r>
              <a:rPr lang="en-US" dirty="0" smtClean="0"/>
              <a:t>Introduce and review the status and issues and potential resolutions that may require SIT Chair support </a:t>
            </a:r>
            <a:endParaRPr lang="fr-FR" dirty="0" smtClean="0"/>
          </a:p>
          <a:p>
            <a:pPr lvl="1"/>
            <a:r>
              <a:rPr lang="en-US" dirty="0" smtClean="0"/>
              <a:t>Continue the discussion on issues raised in side-meetings or previous </a:t>
            </a:r>
            <a:r>
              <a:rPr lang="en-US" dirty="0" err="1" smtClean="0"/>
              <a:t>telecons</a:t>
            </a:r>
            <a:endParaRPr lang="fr-FR" dirty="0" smtClean="0"/>
          </a:p>
          <a:p>
            <a:pPr lvl="1"/>
            <a:r>
              <a:rPr lang="en-US" dirty="0" smtClean="0"/>
              <a:t>Prepare SIT-29 discussions and subsequent action</a:t>
            </a:r>
            <a:endParaRPr lang="en-US" dirty="0"/>
          </a:p>
          <a:p>
            <a:r>
              <a:rPr lang="en-US" dirty="0" smtClean="0"/>
              <a:t>Swift exchange of views and </a:t>
            </a:r>
            <a:r>
              <a:rPr lang="en-US" smtClean="0"/>
              <a:t>actions identified</a:t>
            </a:r>
          </a:p>
          <a:p>
            <a:r>
              <a:rPr lang="en-US" dirty="0" smtClean="0"/>
              <a:t>Short reports on tag-up </a:t>
            </a:r>
            <a:r>
              <a:rPr lang="en-US" dirty="0" err="1" smtClean="0"/>
              <a:t>telecons</a:t>
            </a:r>
            <a:r>
              <a:rPr lang="en-US" dirty="0" smtClean="0"/>
              <a:t> available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items from tag-up </a:t>
            </a:r>
            <a:r>
              <a:rPr lang="en-US" dirty="0" err="1" smtClean="0"/>
              <a:t>telecons</a:t>
            </a:r>
            <a:r>
              <a:rPr lang="en-US" dirty="0" smtClean="0"/>
              <a:t> (1)</a:t>
            </a:r>
            <a:endParaRPr lang="en-US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296863" y="1457325"/>
          <a:ext cx="8445501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3337"/>
                <a:gridCol w="4076700"/>
                <a:gridCol w="1795464"/>
              </a:tblGrid>
              <a:tr h="33049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Action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Content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Due date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</a:tr>
              <a:tr h="303906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latin typeface="+mn-lt"/>
                          <a:ea typeface="Calibri"/>
                          <a:cs typeface="Times New Roman"/>
                        </a:rPr>
                        <a:t>SIT-Chair/WGCV/1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SIT Chair Team to encourage CEOS agencies to provide additional funding and resources in support of the Calibration campaigns.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SIT-29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491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latin typeface="+mn-lt"/>
                          <a:ea typeface="Calibri"/>
                          <a:cs typeface="Times New Roman"/>
                        </a:rPr>
                        <a:t>SIT-Chair/</a:t>
                      </a:r>
                      <a:r>
                        <a:rPr lang="en-US" sz="1600" b="1" dirty="0" err="1">
                          <a:latin typeface="+mn-lt"/>
                          <a:ea typeface="Calibri"/>
                          <a:cs typeface="Times New Roman"/>
                        </a:rPr>
                        <a:t>WGCapD</a:t>
                      </a:r>
                      <a:r>
                        <a:rPr lang="en-US" sz="1600" b="1" dirty="0">
                          <a:latin typeface="+mn-lt"/>
                          <a:ea typeface="Calibri"/>
                          <a:cs typeface="Times New Roman"/>
                        </a:rPr>
                        <a:t>/1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err="1">
                          <a:latin typeface="+mn-lt"/>
                          <a:ea typeface="Calibri"/>
                          <a:cs typeface="Times New Roman"/>
                        </a:rPr>
                        <a:t>WGCapD</a:t>
                      </a: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 to coordinate with WGISS on data access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latin typeface="+mn-lt"/>
                          <a:ea typeface="Calibri"/>
                          <a:cs typeface="Times New Roman"/>
                        </a:rPr>
                        <a:t>By</a:t>
                      </a:r>
                      <a:r>
                        <a:rPr lang="en-US" sz="1600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 smtClean="0">
                          <a:latin typeface="+mn-lt"/>
                          <a:ea typeface="Calibri"/>
                          <a:cs typeface="Times New Roman"/>
                        </a:rPr>
                        <a:t>SIT-29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491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latin typeface="+mn-lt"/>
                          <a:ea typeface="Calibri"/>
                          <a:cs typeface="Times New Roman"/>
                        </a:rPr>
                        <a:t>SIT-Chair/</a:t>
                      </a:r>
                      <a:r>
                        <a:rPr lang="en-US" sz="1600" b="1" dirty="0" err="1">
                          <a:latin typeface="+mn-lt"/>
                          <a:ea typeface="Calibri"/>
                          <a:cs typeface="Times New Roman"/>
                        </a:rPr>
                        <a:t>WGDisasters</a:t>
                      </a:r>
                      <a:r>
                        <a:rPr lang="en-US" sz="1600" b="1" dirty="0">
                          <a:latin typeface="+mn-lt"/>
                          <a:ea typeface="Calibri"/>
                          <a:cs typeface="Times New Roman"/>
                        </a:rPr>
                        <a:t>/1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>
                          <a:latin typeface="+mn-lt"/>
                          <a:ea typeface="Calibri"/>
                          <a:cs typeface="Times New Roman"/>
                        </a:rPr>
                        <a:t>WGDisasters to consider merging Data and Supersites Coordination Teams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>
                          <a:latin typeface="+mn-lt"/>
                          <a:ea typeface="Calibri"/>
                          <a:cs typeface="Times New Roman"/>
                        </a:rPr>
                        <a:t>By SIT-29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491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latin typeface="+mn-lt"/>
                          <a:ea typeface="Calibri"/>
                          <a:cs typeface="Times New Roman"/>
                        </a:rPr>
                        <a:t>SIT-Chair/</a:t>
                      </a:r>
                      <a:r>
                        <a:rPr lang="en-US" sz="1600" b="1" dirty="0" err="1">
                          <a:latin typeface="+mn-lt"/>
                          <a:ea typeface="Calibri"/>
                          <a:cs typeface="Times New Roman"/>
                        </a:rPr>
                        <a:t>WGDisasters</a:t>
                      </a:r>
                      <a:r>
                        <a:rPr lang="en-US" sz="1600" b="1" dirty="0">
                          <a:latin typeface="+mn-lt"/>
                          <a:ea typeface="Calibri"/>
                          <a:cs typeface="Times New Roman"/>
                        </a:rPr>
                        <a:t>/2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>
                          <a:latin typeface="+mn-lt"/>
                          <a:ea typeface="Calibri"/>
                          <a:cs typeface="Times New Roman"/>
                        </a:rPr>
                        <a:t>SIT Chair Team to plan for a “mini-Plenary” session at SIT-29 including formal approval of WGDisasters’ organization and structure.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>
                          <a:latin typeface="+mn-lt"/>
                          <a:ea typeface="Calibri"/>
                          <a:cs typeface="Times New Roman"/>
                        </a:rPr>
                        <a:t>By SIT-29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491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latin typeface="+mn-lt"/>
                          <a:ea typeface="Calibri"/>
                          <a:cs typeface="Times New Roman"/>
                        </a:rPr>
                        <a:t>SIT-Chair/</a:t>
                      </a:r>
                      <a:r>
                        <a:rPr lang="en-US" sz="1600" b="1" dirty="0" err="1">
                          <a:latin typeface="+mn-lt"/>
                          <a:ea typeface="Calibri"/>
                          <a:cs typeface="Times New Roman"/>
                        </a:rPr>
                        <a:t>WGDisasters</a:t>
                      </a:r>
                      <a:r>
                        <a:rPr lang="en-US" sz="1600" b="1" dirty="0">
                          <a:latin typeface="+mn-lt"/>
                          <a:ea typeface="Calibri"/>
                          <a:cs typeface="Times New Roman"/>
                        </a:rPr>
                        <a:t>/3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>
                          <a:latin typeface="+mn-lt"/>
                          <a:ea typeface="Calibri"/>
                          <a:cs typeface="Times New Roman"/>
                        </a:rPr>
                        <a:t>WGDisasters to extend the Call for DRM Pilot requirements to all CEOS agencies.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By SIT-29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491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+mn-lt"/>
                        </a:rPr>
                        <a:t>SIT-Chair/</a:t>
                      </a:r>
                      <a:r>
                        <a:rPr lang="en-US" sz="1600" b="1" dirty="0" err="1" smtClean="0">
                          <a:latin typeface="+mn-lt"/>
                        </a:rPr>
                        <a:t>WGClimate</a:t>
                      </a:r>
                      <a:r>
                        <a:rPr lang="en-US" sz="1600" b="1" dirty="0" smtClean="0">
                          <a:latin typeface="+mn-lt"/>
                        </a:rPr>
                        <a:t>/1</a:t>
                      </a:r>
                      <a:endParaRPr lang="en-US" sz="16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SIT Chair Team to contact  past SIT Chair and JAXA  to inquire on the designation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a new CTF contact and on his/her presence at SIT-29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By mid-February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items from tag-up </a:t>
            </a:r>
            <a:r>
              <a:rPr lang="en-US" dirty="0" err="1" smtClean="0"/>
              <a:t>telecons</a:t>
            </a:r>
            <a:r>
              <a:rPr lang="en-US" dirty="0" smtClean="0"/>
              <a:t> (2)</a:t>
            </a:r>
            <a:endParaRPr lang="en-US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296863" y="1457325"/>
          <a:ext cx="8445501" cy="423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7737"/>
                <a:gridCol w="4432300"/>
                <a:gridCol w="1795464"/>
              </a:tblGrid>
              <a:tr h="33049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Action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Content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Due date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</a:tr>
              <a:tr h="303906"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b="1">
                          <a:latin typeface="+mn-lt"/>
                          <a:ea typeface="Calibri"/>
                          <a:cs typeface="Times New Roman"/>
                        </a:rPr>
                        <a:t>SIT-Chair/ACC-VC/1</a:t>
                      </a:r>
                      <a:endParaRPr lang="fr-FR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>
                          <a:latin typeface="+mn-lt"/>
                          <a:ea typeface="Calibri"/>
                          <a:cs typeface="Times New Roman"/>
                        </a:rPr>
                        <a:t>SIT Chair Team to pursue efforts to better engage agencies in ACC-VC activities.</a:t>
                      </a:r>
                      <a:endParaRPr lang="fr-FR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>
                          <a:latin typeface="+mn-lt"/>
                          <a:ea typeface="Calibri"/>
                          <a:cs typeface="Times New Roman"/>
                        </a:rPr>
                        <a:t>SIT-29, Plenary and beyond</a:t>
                      </a:r>
                      <a:endParaRPr lang="fr-FR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491"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b="1">
                          <a:latin typeface="+mn-lt"/>
                          <a:ea typeface="Calibri"/>
                          <a:cs typeface="Times New Roman"/>
                        </a:rPr>
                        <a:t>SIT-Chair/ACC-VC/2</a:t>
                      </a:r>
                      <a:endParaRPr lang="fr-FR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>
                          <a:latin typeface="+mn-lt"/>
                          <a:ea typeface="Calibri"/>
                          <a:cs typeface="Times New Roman"/>
                        </a:rPr>
                        <a:t>SIT Chair Team to support ACC-VC recommendation for limb sounding missions.</a:t>
                      </a:r>
                      <a:endParaRPr lang="fr-FR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SIT-29, Plenary and beyond</a:t>
                      </a:r>
                      <a:endParaRPr lang="fr-FR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491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b="1">
                          <a:latin typeface="+mn-lt"/>
                          <a:ea typeface="Calibri"/>
                          <a:cs typeface="Times New Roman"/>
                        </a:rPr>
                        <a:t>SIT-Chair/SST-VC/1</a:t>
                      </a:r>
                      <a:endParaRPr lang="fr-FR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>
                          <a:latin typeface="+mn-lt"/>
                          <a:ea typeface="Calibri"/>
                          <a:cs typeface="Times New Roman"/>
                        </a:rPr>
                        <a:t>SST-VC to submit a request for a side meeting at Technical workshop</a:t>
                      </a:r>
                      <a:endParaRPr lang="fr-FR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>
                          <a:latin typeface="+mn-lt"/>
                          <a:ea typeface="Calibri"/>
                          <a:cs typeface="Times New Roman"/>
                        </a:rPr>
                        <a:t>By mid-July</a:t>
                      </a:r>
                      <a:endParaRPr lang="fr-FR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491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b="1">
                          <a:latin typeface="+mn-lt"/>
                          <a:ea typeface="Calibri"/>
                          <a:cs typeface="Times New Roman"/>
                        </a:rPr>
                        <a:t>SIT-Chair/SST-VC/2</a:t>
                      </a:r>
                      <a:endParaRPr lang="fr-FR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>
                          <a:latin typeface="+mn-lt"/>
                          <a:ea typeface="Calibri"/>
                          <a:cs typeface="Times New Roman"/>
                        </a:rPr>
                        <a:t>SIT Chair Team to pursue its efforts to better engage agencies from China, Korea and other countries in the SST-VC activities.</a:t>
                      </a:r>
                      <a:endParaRPr lang="fr-FR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SIT-29, Plenary and beyond</a:t>
                      </a:r>
                      <a:endParaRPr lang="fr-FR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491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latin typeface="+mn-lt"/>
                          <a:ea typeface="Calibri"/>
                          <a:cs typeface="Times New Roman"/>
                        </a:rPr>
                        <a:t>SIT-Chair/OST-VC/1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>
                          <a:latin typeface="+mn-lt"/>
                          <a:ea typeface="Calibri"/>
                          <a:cs typeface="Times New Roman"/>
                        </a:rPr>
                        <a:t>SIT Chair Team to help clarify the status of OST-VC ToRs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>
                          <a:latin typeface="+mn-lt"/>
                          <a:ea typeface="Calibri"/>
                          <a:cs typeface="Times New Roman"/>
                        </a:rPr>
                        <a:t>By Plenary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491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latin typeface="+mn-lt"/>
                          <a:ea typeface="Calibri"/>
                          <a:cs typeface="Times New Roman"/>
                        </a:rPr>
                        <a:t>SIT-Chair/OST-VC/2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>
                          <a:latin typeface="+mn-lt"/>
                          <a:ea typeface="Calibri"/>
                          <a:cs typeface="Times New Roman"/>
                        </a:rPr>
                        <a:t>SIT Chair Team to pursue its efforts to better engage agencies from India, China, Russia, and Japan in the OST-VC activities.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>
                          <a:latin typeface="+mn-lt"/>
                          <a:ea typeface="Calibri"/>
                          <a:cs typeface="Times New Roman"/>
                        </a:rPr>
                        <a:t>SIT-29, Plenary and beyond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491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latin typeface="+mn-lt"/>
                          <a:ea typeface="Calibri"/>
                          <a:cs typeface="Times New Roman"/>
                        </a:rPr>
                        <a:t>SIT-Chair/OST-VC/3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OST-VC to explore the possibility to hold a side meeting during the next OSTST in Konstanz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October 2014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items from tag-up </a:t>
            </a:r>
            <a:r>
              <a:rPr lang="en-US" dirty="0" err="1" smtClean="0"/>
              <a:t>telecons</a:t>
            </a:r>
            <a:r>
              <a:rPr lang="en-US" dirty="0" smtClean="0"/>
              <a:t> (3)</a:t>
            </a:r>
            <a:endParaRPr lang="en-US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296863" y="1457325"/>
          <a:ext cx="8445501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5537"/>
                <a:gridCol w="4254500"/>
                <a:gridCol w="1795464"/>
              </a:tblGrid>
              <a:tr h="33049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Action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Content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Due date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</a:tr>
              <a:tr h="303906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b="1">
                          <a:latin typeface="+mn-lt"/>
                          <a:ea typeface="Calibri"/>
                          <a:cs typeface="Times New Roman"/>
                        </a:rPr>
                        <a:t>SIT-Chair/OSVW-VC/1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>
                          <a:latin typeface="+mn-lt"/>
                          <a:ea typeface="Calibri"/>
                          <a:cs typeface="Times New Roman"/>
                        </a:rPr>
                        <a:t>SIT Chair to confirm the engagement of CNES in OSVW-VC activities and re: the CFOSAT mission identify the appropriate contact person.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>
                          <a:latin typeface="+mn-lt"/>
                          <a:ea typeface="Calibri"/>
                          <a:cs typeface="Times New Roman"/>
                        </a:rPr>
                        <a:t>By SIT-29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491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b="1">
                          <a:latin typeface="+mn-lt"/>
                          <a:ea typeface="Calibri"/>
                          <a:cs typeface="Times New Roman"/>
                        </a:rPr>
                        <a:t>SIT-Chair/OSVW-VC/2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>
                          <a:latin typeface="+mn-lt"/>
                          <a:ea typeface="Calibri"/>
                          <a:cs typeface="Times New Roman"/>
                        </a:rPr>
                        <a:t>Saldana to report about plans for future training workshops.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>
                          <a:latin typeface="+mn-lt"/>
                          <a:ea typeface="Calibri"/>
                          <a:cs typeface="Times New Roman"/>
                        </a:rPr>
                        <a:t>By SIT-29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491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b="1">
                          <a:latin typeface="+mn-lt"/>
                          <a:ea typeface="Calibri"/>
                          <a:cs typeface="Times New Roman"/>
                        </a:rPr>
                        <a:t>SIT-Chair/OSVW-VC/3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>
                          <a:latin typeface="+mn-lt"/>
                          <a:ea typeface="Calibri"/>
                          <a:cs typeface="Times New Roman"/>
                        </a:rPr>
                        <a:t>SIT Chair Team to work with Roshydromet and Roscosmos about their potential engagement in the VC, in relation with the launch of Meteor-M3 in 2017.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SIT-29, 2014 Plenary and beyond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491"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b="1">
                          <a:latin typeface="+mn-lt"/>
                          <a:ea typeface="Calibri"/>
                          <a:cs typeface="Times New Roman"/>
                        </a:rPr>
                        <a:t>SIT-Chair/OCR-VC/1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>
                          <a:latin typeface="+mn-lt"/>
                          <a:ea typeface="Calibri"/>
                          <a:cs typeface="Times New Roman"/>
                        </a:rPr>
                        <a:t>SIT Chair Team to pursue efforts to better engage agencies in OCR-VC activities.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>
                          <a:latin typeface="+mn-lt"/>
                          <a:ea typeface="Calibri"/>
                          <a:cs typeface="Times New Roman"/>
                        </a:rPr>
                        <a:t>SIT-29, Plenary and beyond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491"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b="1">
                          <a:latin typeface="+mn-lt"/>
                          <a:ea typeface="Calibri"/>
                          <a:cs typeface="Times New Roman"/>
                        </a:rPr>
                        <a:t>SIT-Chair/OCR-VC/2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>
                          <a:latin typeface="+mn-lt"/>
                          <a:ea typeface="Calibri"/>
                          <a:cs typeface="Times New Roman"/>
                        </a:rPr>
                        <a:t>OCR-VC leaders to convey the conclusions of IOCCG meeting to SIT Chair team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15 March 2014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491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b="1">
                          <a:latin typeface="+mn-lt"/>
                          <a:ea typeface="Calibri"/>
                          <a:cs typeface="Times New Roman"/>
                        </a:rPr>
                        <a:t>SIT-Chair/PC-VC/1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>
                          <a:latin typeface="+mn-lt"/>
                          <a:ea typeface="Calibri"/>
                          <a:cs typeface="Times New Roman"/>
                        </a:rPr>
                        <a:t>SIT Chair Team to pursue its efforts to better engage agencies from China and Russia in the PC-VC activities.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+mn-lt"/>
                          <a:ea typeface="Calibri"/>
                          <a:cs typeface="Times New Roman"/>
                        </a:rPr>
                        <a:t>SIT-29, Plenary and beyond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WG and VC Session Objectives and Content</a:t>
            </a:r>
            <a:endParaRPr lang="en-US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Under Point 6, SIT Chair briefly introduced Session 2 and defined the high-level objectives and strategic goals that will be pursued during her mandate.</a:t>
            </a:r>
          </a:p>
          <a:p>
            <a:r>
              <a:rPr lang="en-US" dirty="0" smtClean="0"/>
              <a:t>On behalf of the SIT Chair team </a:t>
            </a:r>
            <a:r>
              <a:rPr lang="en-GB" dirty="0" smtClean="0"/>
              <a:t>I shall now</a:t>
            </a:r>
            <a:endParaRPr lang="en-US" dirty="0" smtClean="0"/>
          </a:p>
          <a:p>
            <a:pPr lvl="1"/>
            <a:r>
              <a:rPr lang="en-US" dirty="0" smtClean="0"/>
              <a:t>Outline in some more detail this session objectives and content,</a:t>
            </a:r>
          </a:p>
          <a:p>
            <a:pPr lvl="1"/>
            <a:r>
              <a:rPr lang="en-US" dirty="0" smtClean="0"/>
              <a:t>Review the membership, composition and leadership of VCs and WGs, and</a:t>
            </a:r>
          </a:p>
          <a:p>
            <a:pPr lvl="1"/>
            <a:r>
              <a:rPr lang="en-US" dirty="0" smtClean="0"/>
              <a:t>Provide a quick overview of the outcomes from VC-WG </a:t>
            </a:r>
            <a:r>
              <a:rPr lang="en-US" dirty="0" err="1" smtClean="0"/>
              <a:t>telecons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2 agenda</a:t>
            </a:r>
            <a:endParaRPr lang="en-US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309283" y="1506071"/>
          <a:ext cx="8364070" cy="4854387"/>
        </p:xfrm>
        <a:graphic>
          <a:graphicData uri="http://schemas.openxmlformats.org/drawingml/2006/table">
            <a:tbl>
              <a:tblPr/>
              <a:tblGrid>
                <a:gridCol w="363215"/>
                <a:gridCol w="6438188"/>
                <a:gridCol w="1562667"/>
              </a:tblGrid>
              <a:tr h="16569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1" dirty="0">
                          <a:latin typeface="Cambria"/>
                          <a:ea typeface="ＭＳ ゴシック"/>
                          <a:cs typeface="Times New Roman"/>
                        </a:rPr>
                        <a:t>9</a:t>
                      </a:r>
                      <a:endParaRPr lang="fr-FR" sz="1200" dirty="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i="1" cap="small">
                          <a:solidFill>
                            <a:srgbClr val="365F91"/>
                          </a:solidFill>
                          <a:latin typeface="Cambria"/>
                          <a:ea typeface="ＭＳ ゴシック"/>
                          <a:cs typeface="Times New Roman"/>
                        </a:rPr>
                        <a:t>information/decision – 75 minutes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en-GB" sz="900" b="1">
                          <a:latin typeface="Cambria"/>
                          <a:ea typeface="ＭＳ ゴシック"/>
                          <a:cs typeface="Times New Roman"/>
                        </a:rPr>
                        <a:t>WG and VC Session </a:t>
                      </a:r>
                      <a:r>
                        <a:rPr lang="en-US" sz="900" b="1">
                          <a:latin typeface="Cambria"/>
                          <a:ea typeface="ＭＳ ゴシック"/>
                          <a:cs typeface="Times New Roman"/>
                        </a:rPr>
                        <a:t>– VC focus (15 mins per topic)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1" i="1">
                          <a:latin typeface="Cambria"/>
                          <a:ea typeface="ＭＳ ゴシック"/>
                          <a:cs typeface="Times New Roman"/>
                        </a:rPr>
                        <a:t>VC Co-Leads will review briefly the current status and issues for SIT decision/action of their respective VC.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1" i="1">
                          <a:latin typeface="Cambria"/>
                          <a:ea typeface="ＭＳ ゴシック"/>
                          <a:cs typeface="Times New Roman"/>
                        </a:rPr>
                        <a:t>- OSVW-VC status and issues – training activities, international engagement (P Counet on behalf of P Chang and J Figa)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1" i="1">
                          <a:latin typeface="Cambria"/>
                          <a:ea typeface="ＭＳ ゴシック"/>
                          <a:cs typeface="Times New Roman"/>
                        </a:rPr>
                        <a:t>- OST-VC status and issues – recent results, continuity (J Lambin)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1" i="1">
                          <a:latin typeface="Cambria"/>
                          <a:ea typeface="ＭＳ ゴシック"/>
                          <a:cs typeface="Times New Roman"/>
                        </a:rPr>
                        <a:t>- OCR-VC status and issues – relationship with IOCCG, data access (J Lambin)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1" i="1">
                          <a:latin typeface="Cambria"/>
                          <a:ea typeface="ＭＳ ゴシック"/>
                          <a:cs typeface="Times New Roman"/>
                        </a:rPr>
                        <a:t>- PC-VC status and issues – GPM, continuity, international engagement (R Oki, C Ishida)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900" b="1" i="1">
                          <a:latin typeface="Cambria"/>
                          <a:ea typeface="ＭＳ ゴシック"/>
                          <a:cs typeface="Times New Roman"/>
                        </a:rPr>
                        <a:t>- ACC-VC status and issues – continuity of limb sounding (R Eckman)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Cambria"/>
                          <a:ea typeface="ＭＳ ゴシック"/>
                          <a:cs typeface="Times New Roman"/>
                        </a:rPr>
                        <a:t>12:00 – 13:15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215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Cambria"/>
                          <a:ea typeface="ＭＳ ゴシック"/>
                          <a:cs typeface="Times New Roman"/>
                        </a:rPr>
                        <a:t>Lunch on site</a:t>
                      </a:r>
                      <a:r>
                        <a:rPr lang="en-US" sz="900" i="1">
                          <a:latin typeface="Cambria"/>
                          <a:ea typeface="ＭＳ ゴシック"/>
                          <a:cs typeface="Times New Roman"/>
                        </a:rPr>
                        <a:t> (hosted)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C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latin typeface="Cambria"/>
                          <a:ea typeface="MS Mincho"/>
                        </a:rPr>
                        <a:t>13:15 – 14:15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C96"/>
                    </a:solidFill>
                  </a:tcPr>
                </a:tc>
              </a:tr>
              <a:tr h="10120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Cambria"/>
                          <a:ea typeface="ＭＳ ゴシック"/>
                          <a:cs typeface="Times New Roman"/>
                        </a:rPr>
                        <a:t>9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i="1" cap="small" dirty="0">
                          <a:solidFill>
                            <a:srgbClr val="365F91"/>
                          </a:solidFill>
                          <a:latin typeface="Cambria"/>
                          <a:ea typeface="MS Mincho"/>
                        </a:rPr>
                        <a:t>information/decision –  45 minutes</a:t>
                      </a:r>
                      <a:endParaRPr lang="fr-FR" sz="1200" dirty="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en-GB" sz="900" dirty="0">
                          <a:latin typeface="Cambria"/>
                          <a:ea typeface="MS Mincho"/>
                        </a:rPr>
                        <a:t>WG and VC Session</a:t>
                      </a:r>
                      <a:r>
                        <a:rPr lang="en-US" sz="900" dirty="0">
                          <a:latin typeface="Cambria"/>
                          <a:ea typeface="MS Mincho"/>
                        </a:rPr>
                        <a:t> (continued) (15mins per topic)</a:t>
                      </a:r>
                      <a:endParaRPr lang="fr-FR" sz="1200" dirty="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i="1" dirty="0">
                          <a:latin typeface="Cambria"/>
                          <a:ea typeface="MS Mincho"/>
                        </a:rPr>
                        <a:t>- SST-VC status and issues - Comparison campaign and SST Operational Validation Project (C Donlon remote connection)</a:t>
                      </a:r>
                      <a:endParaRPr lang="fr-FR" sz="1200" dirty="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i="1" dirty="0">
                          <a:latin typeface="Cambria"/>
                          <a:ea typeface="MS Mincho"/>
                        </a:rPr>
                        <a:t>- VC Deliverables (S Hosford)</a:t>
                      </a:r>
                      <a:endParaRPr lang="fr-FR" sz="1200" dirty="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900" i="1" dirty="0">
                          <a:latin typeface="Cambria"/>
                          <a:ea typeface="MS Mincho"/>
                        </a:rPr>
                        <a:t>Discussion and Synthesis (J-L Fellous, moderator)</a:t>
                      </a:r>
                      <a:endParaRPr lang="fr-FR" sz="1200" dirty="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latin typeface="Cambria"/>
                          <a:ea typeface="MS Mincho"/>
                        </a:rPr>
                        <a:t>14:15 – 15:00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4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Cambria"/>
                          <a:ea typeface="ＭＳ ゴシック"/>
                          <a:cs typeface="Times New Roman"/>
                        </a:rPr>
                        <a:t>10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i="1" cap="small">
                          <a:solidFill>
                            <a:srgbClr val="365F91"/>
                          </a:solidFill>
                          <a:latin typeface="Cambria"/>
                          <a:ea typeface="MS Mincho"/>
                        </a:rPr>
                        <a:t>information/decision – 15 minutes 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900">
                          <a:latin typeface="Cambria"/>
                          <a:ea typeface="MS Mincho"/>
                        </a:rPr>
                        <a:t>Land Surface Study Group (</a:t>
                      </a:r>
                      <a:r>
                        <a:rPr lang="en-US" sz="900" i="1">
                          <a:latin typeface="Cambria"/>
                          <a:ea typeface="MS Mincho"/>
                        </a:rPr>
                        <a:t>J Dalge - remote connection</a:t>
                      </a:r>
                      <a:r>
                        <a:rPr lang="en-US" sz="900">
                          <a:latin typeface="Cambria"/>
                          <a:ea typeface="MS Mincho"/>
                        </a:rPr>
                        <a:t>)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latin typeface="Cambria"/>
                          <a:ea typeface="MS Mincho"/>
                        </a:rPr>
                        <a:t>15:00 – 15:15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61215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Cambria"/>
                          <a:ea typeface="ＭＳ ゴシック"/>
                          <a:cs typeface="Times New Roman"/>
                        </a:rPr>
                        <a:t>Break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C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latin typeface="Cambria"/>
                          <a:ea typeface="MS Mincho"/>
                        </a:rPr>
                        <a:t>15:15 – 15:45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C96"/>
                    </a:solidFill>
                  </a:tcPr>
                </a:tc>
              </a:tr>
              <a:tr h="12180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Cambria"/>
                          <a:ea typeface="ＭＳ ゴシック"/>
                          <a:cs typeface="Times New Roman"/>
                        </a:rPr>
                        <a:t>11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i="1" cap="small">
                          <a:solidFill>
                            <a:srgbClr val="365F91"/>
                          </a:solidFill>
                          <a:latin typeface="Cambria"/>
                          <a:ea typeface="MS Mincho"/>
                        </a:rPr>
                        <a:t>information/decision – 45 minutes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en-US" sz="900">
                          <a:latin typeface="Cambria"/>
                          <a:ea typeface="MS Mincho"/>
                        </a:rPr>
                        <a:t>VC and WG Session – </a:t>
                      </a:r>
                      <a:r>
                        <a:rPr lang="en-US" sz="900" b="1">
                          <a:latin typeface="Cambria"/>
                          <a:ea typeface="MS Mincho"/>
                        </a:rPr>
                        <a:t>WG focus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en-US" sz="900" i="1">
                          <a:latin typeface="Cambria"/>
                          <a:ea typeface="MS Mincho"/>
                        </a:rPr>
                        <a:t>WG Chair or Vice-chair will review briefly the current status and issues for SIT decision/action of their respective WG.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i="1">
                          <a:latin typeface="Cambria"/>
                          <a:ea typeface="MS Mincho"/>
                        </a:rPr>
                        <a:t>- WGISS issues for SIT decision/action (R Moreno)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i="1">
                          <a:latin typeface="Cambria"/>
                          <a:ea typeface="MS Mincho"/>
                        </a:rPr>
                        <a:t>- WGCV issues for SIT decision/action (S Srivastava)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900" i="1">
                          <a:latin typeface="Cambria"/>
                          <a:ea typeface="MS Mincho"/>
                        </a:rPr>
                        <a:t>- WGCapD issues for SIT decision/action (J </a:t>
                      </a:r>
                      <a:r>
                        <a:rPr lang="en-AU" sz="900" i="1">
                          <a:latin typeface="Cambria"/>
                          <a:ea typeface="MS Mincho"/>
                        </a:rPr>
                        <a:t>Olwoch</a:t>
                      </a:r>
                      <a:r>
                        <a:rPr lang="en-US" sz="900" i="1">
                          <a:latin typeface="Cambria"/>
                          <a:ea typeface="MS Mincho"/>
                        </a:rPr>
                        <a:t>)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latin typeface="Cambria"/>
                          <a:ea typeface="MS Mincho"/>
                        </a:rPr>
                        <a:t>15:45 – 16:30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3224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Cambria"/>
                          <a:ea typeface="ＭＳ ゴシック"/>
                          <a:cs typeface="Times New Roman"/>
                        </a:rPr>
                        <a:t>12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i="1" cap="small">
                          <a:solidFill>
                            <a:srgbClr val="365F91"/>
                          </a:solidFill>
                          <a:latin typeface="Cambria"/>
                          <a:ea typeface="MS Mincho"/>
                        </a:rPr>
                        <a:t>information/decision – 30 minutes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en-GB" sz="900">
                          <a:latin typeface="Cambria"/>
                          <a:ea typeface="MS Mincho"/>
                        </a:rPr>
                        <a:t>Brief review and wrap (CNES SIT Chair Team)</a:t>
                      </a:r>
                      <a:endParaRPr lang="fr-FR" sz="12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Cambria"/>
                          <a:ea typeface="MS Mincho"/>
                        </a:rPr>
                        <a:t>16:30 – 17:00</a:t>
                      </a:r>
                      <a:endParaRPr lang="fr-FR" sz="1200" dirty="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Objective #1: Synergy VCs &amp; WGs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Two lines of action aim at developing the desired synergy between VCs and WGs</a:t>
            </a:r>
          </a:p>
          <a:p>
            <a:pPr lvl="1"/>
            <a:r>
              <a:rPr lang="en-US" sz="2000" dirty="0" smtClean="0"/>
              <a:t>Encourage more focused exchanges and collaboration between the WGs and the VCs to support and develop the VCs and thematic WGs</a:t>
            </a:r>
          </a:p>
          <a:p>
            <a:pPr lvl="2"/>
            <a:r>
              <a:rPr lang="en-US" sz="1800" dirty="0" smtClean="0"/>
              <a:t>Discussions initiated by Past SIT Chair and recent </a:t>
            </a:r>
            <a:r>
              <a:rPr lang="en-US" sz="1800" dirty="0" err="1" smtClean="0"/>
              <a:t>telecons</a:t>
            </a:r>
            <a:r>
              <a:rPr lang="en-US" sz="1800" dirty="0" smtClean="0"/>
              <a:t> between SIT Chair Team, VCs and WGs helped identify several areas of potential cross-collaboration</a:t>
            </a:r>
          </a:p>
          <a:p>
            <a:pPr lvl="3"/>
            <a:r>
              <a:rPr lang="en-US" sz="1600" dirty="0" smtClean="0"/>
              <a:t>I’ll come back to it later on</a:t>
            </a:r>
          </a:p>
          <a:p>
            <a:pPr lvl="1"/>
            <a:r>
              <a:rPr lang="en-US" sz="2000" dirty="0" smtClean="0"/>
              <a:t>Follow promising examples, such as</a:t>
            </a:r>
          </a:p>
          <a:p>
            <a:pPr lvl="2"/>
            <a:r>
              <a:rPr lang="en-US" sz="1800" dirty="0" smtClean="0"/>
              <a:t>WGCV and SST-VC</a:t>
            </a:r>
          </a:p>
          <a:p>
            <a:pPr lvl="3"/>
            <a:r>
              <a:rPr lang="en-US" sz="1600" dirty="0" smtClean="0"/>
              <a:t>We’ll hear more about it under agenda items 9 and 11</a:t>
            </a:r>
          </a:p>
          <a:p>
            <a:pPr lvl="2"/>
            <a:r>
              <a:rPr lang="en-US" sz="1800" dirty="0" smtClean="0"/>
              <a:t>WGISS support for </a:t>
            </a:r>
            <a:r>
              <a:rPr lang="en-US" sz="1800" dirty="0" err="1" smtClean="0"/>
              <a:t>WGDisaster</a:t>
            </a:r>
            <a:r>
              <a:rPr lang="en-US" sz="1800" dirty="0" smtClean="0"/>
              <a:t> Recovery Observatory</a:t>
            </a:r>
          </a:p>
          <a:p>
            <a:pPr lvl="3"/>
            <a:r>
              <a:rPr lang="en-US" sz="1600" dirty="0" smtClean="0"/>
              <a:t>We’ll hear more about it under agenda item 11 and during Session 4</a:t>
            </a:r>
          </a:p>
          <a:p>
            <a:pPr lvl="2"/>
            <a:r>
              <a:rPr lang="en-US" sz="1800" dirty="0" smtClean="0"/>
              <a:t>Production of ECVs by VCs interacting with </a:t>
            </a:r>
            <a:r>
              <a:rPr lang="en-US" sz="1800" dirty="0" err="1" smtClean="0"/>
              <a:t>WGClimate</a:t>
            </a:r>
            <a:endParaRPr lang="en-US" sz="1800" dirty="0" smtClean="0"/>
          </a:p>
          <a:p>
            <a:pPr lvl="3"/>
            <a:endParaRPr lang="en-US" sz="1600" dirty="0" smtClean="0"/>
          </a:p>
        </p:txBody>
      </p:sp>
    </p:spTree>
    <p:extLst>
      <p:ext uri="{BB962C8B-B14F-4D97-AF65-F5344CB8AC3E}">
        <p14:creationId xmlns="" xmlns:p14="http://schemas.microsoft.com/office/powerpoint/2010/main" val="157784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Objective #2: focus on deliverables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lines of action aim at focusing on VC &amp; WG deliverables:</a:t>
            </a:r>
          </a:p>
          <a:p>
            <a:pPr lvl="1"/>
            <a:r>
              <a:rPr lang="en-US" dirty="0" smtClean="0">
                <a:ea typeface="ＭＳ Ｐゴシック"/>
              </a:rPr>
              <a:t>Interact with GEO during the development of the next  Implementation Plan/Work plan</a:t>
            </a:r>
          </a:p>
          <a:p>
            <a:pPr lvl="2"/>
            <a:r>
              <a:rPr lang="en-US" dirty="0" smtClean="0"/>
              <a:t>This topic is open for discussion under agenda item 12</a:t>
            </a:r>
          </a:p>
          <a:p>
            <a:pPr lvl="1"/>
            <a:r>
              <a:rPr lang="en-US" dirty="0" smtClean="0">
                <a:ea typeface="ＭＳ Ｐゴシック"/>
              </a:rPr>
              <a:t>Seek alignment with GEOSS post 2015 10-year plan</a:t>
            </a:r>
            <a:endParaRPr lang="en-US" dirty="0" smtClean="0"/>
          </a:p>
          <a:p>
            <a:pPr lvl="2"/>
            <a:r>
              <a:rPr lang="en-US" dirty="0" smtClean="0"/>
              <a:t>We’ll hear more about it under agenda item 9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Objective #3: broaden active participation</a:t>
            </a:r>
            <a:endParaRPr lang="en-US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Two lines of action aim at obtaining and/or strengthening the involvement and active participation in VCs and WGs of CEOS agencies holding key asset</a:t>
            </a:r>
          </a:p>
          <a:p>
            <a:pPr lvl="1"/>
            <a:r>
              <a:rPr lang="en-US" sz="2000" dirty="0" smtClean="0"/>
              <a:t>Engage more agencies into WG and VC leadership and activities</a:t>
            </a:r>
          </a:p>
          <a:p>
            <a:pPr lvl="2"/>
            <a:r>
              <a:rPr lang="en-US" sz="1800" dirty="0" smtClean="0"/>
              <a:t>I’ll come back to it later on</a:t>
            </a:r>
          </a:p>
          <a:p>
            <a:pPr lvl="2"/>
            <a:r>
              <a:rPr lang="en-US" sz="1800" dirty="0" smtClean="0"/>
              <a:t>We’ll hear more about it under agenda items 9 and 11</a:t>
            </a:r>
          </a:p>
          <a:p>
            <a:pPr lvl="1"/>
            <a:r>
              <a:rPr lang="en-US" sz="2000" dirty="0" smtClean="0"/>
              <a:t>Revitalize the LSI-VC?</a:t>
            </a:r>
          </a:p>
          <a:p>
            <a:pPr lvl="2"/>
            <a:r>
              <a:rPr lang="en-US" sz="1800" dirty="0" smtClean="0"/>
              <a:t>Potential for enhanced coordination in land surface imagery at “regional” level (e.g. South America, South-East Asia)?</a:t>
            </a:r>
          </a:p>
          <a:p>
            <a:pPr lvl="2"/>
            <a:r>
              <a:rPr lang="en-US" sz="1800" dirty="0" smtClean="0"/>
              <a:t>This topic is open for discussion under agenda item 10.</a:t>
            </a:r>
          </a:p>
          <a:p>
            <a:pPr lvl="2"/>
            <a:r>
              <a:rPr lang="en-US" sz="1800" dirty="0" smtClean="0"/>
              <a:t>Based on the outcomes of this discussion, the SIT Chair Team will be preparing a position paper on that matter for presentation at a later stage, perhaps at the SIT technical workshop in September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#4: linking VCs &amp; Science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lines of action aim at establishing and/or improving the linkages between VCs and existing relevant scientific such as GRSST, IOCCG, OSTST, IPWG (Precipitation), etc.</a:t>
            </a:r>
          </a:p>
          <a:p>
            <a:pPr lvl="1"/>
            <a:r>
              <a:rPr lang="en-US" dirty="0" smtClean="0"/>
              <a:t>Identify gaps and/or hurdles in these linkages</a:t>
            </a:r>
          </a:p>
          <a:p>
            <a:pPr lvl="1"/>
            <a:r>
              <a:rPr lang="en-US" dirty="0" smtClean="0"/>
              <a:t>Work with the sponsors of the relevant scientific groups with a view to build on complementarity, commonalities, and to improve overall coordination and efficiency</a:t>
            </a:r>
          </a:p>
          <a:p>
            <a:pPr lvl="2"/>
            <a:r>
              <a:rPr lang="en-US" dirty="0" smtClean="0"/>
              <a:t>We’ll hear more about this under agenda item 9</a:t>
            </a:r>
          </a:p>
          <a:p>
            <a:pPr lvl="2"/>
            <a:r>
              <a:rPr lang="en-US" dirty="0" smtClean="0"/>
              <a:t>This topic will be open for discussion under item 12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WGs’ and </a:t>
            </a:r>
            <a:r>
              <a:rPr lang="en-US" sz="2800" dirty="0" smtClean="0"/>
              <a:t>VCs’ </a:t>
            </a:r>
            <a:r>
              <a:rPr lang="en-US" sz="2800" dirty="0" smtClean="0"/>
              <a:t>Leadership</a:t>
            </a:r>
            <a:endParaRPr lang="en-US" sz="2800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</p:nvPr>
        </p:nvGraphicFramePr>
        <p:xfrm>
          <a:off x="371507" y="1457325"/>
          <a:ext cx="8445500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1692"/>
                <a:gridCol w="2183363"/>
                <a:gridCol w="2258009"/>
                <a:gridCol w="163243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Working Groups</a:t>
                      </a:r>
                      <a:endParaRPr lang="en-US" sz="1600" dirty="0"/>
                    </a:p>
                  </a:txBody>
                  <a:tcPr>
                    <a:solidFill>
                      <a:srgbClr val="FF9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Chair</a:t>
                      </a:r>
                      <a:endParaRPr lang="en-US" sz="1600" dirty="0"/>
                    </a:p>
                  </a:txBody>
                  <a:tcPr>
                    <a:solidFill>
                      <a:srgbClr val="FF9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Vice-Chair</a:t>
                      </a:r>
                      <a:endParaRPr lang="en-US" sz="1600" dirty="0"/>
                    </a:p>
                  </a:txBody>
                  <a:tcPr>
                    <a:solidFill>
                      <a:srgbClr val="FF9A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>
                    <a:solidFill>
                      <a:srgbClr val="FF9A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WGCV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Srivastava (CSA)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Von </a:t>
                      </a:r>
                      <a:r>
                        <a:rPr lang="en-US" sz="1600" dirty="0" err="1" smtClean="0"/>
                        <a:t>Bargen</a:t>
                      </a:r>
                      <a:r>
                        <a:rPr lang="en-US" sz="1600" dirty="0" smtClean="0"/>
                        <a:t> (DLR)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WGISS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Moreno (CNES)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Mitchell (NASA)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WDCapD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Wood (USGS)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Olwoch (SANSA)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WGDisasters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Petiteville (ESA)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Chalifoux (CSA)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WGClimate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Bates (NOAA-CGMS)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Lecomte (ESA-CEOS)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accent3"/>
                          </a:solidFill>
                        </a:rPr>
                        <a:t>Virtual Constellations</a:t>
                      </a:r>
                      <a:endParaRPr lang="en-US" sz="1600" b="1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solidFill>
                      <a:srgbClr val="FF9A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accent3"/>
                          </a:solidFill>
                        </a:rPr>
                        <a:t>Co-Leads</a:t>
                      </a:r>
                      <a:endParaRPr lang="en-US" sz="1600" b="1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solidFill>
                      <a:srgbClr val="FF9A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ACC-VC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Eckman (NASA)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Zehner (ESA)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SST-VC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Donlon (ESA)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Casey (NOAA)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OST-VC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Lambin (CNES)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Bonekamp (</a:t>
                      </a:r>
                      <a:r>
                        <a:rPr lang="en-US" sz="1600" dirty="0" err="1" smtClean="0"/>
                        <a:t>Eumetsat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OSVW-VC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Figa (</a:t>
                      </a:r>
                      <a:r>
                        <a:rPr lang="en-US" sz="1600" dirty="0" err="1" smtClean="0"/>
                        <a:t>Eumetsat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Chang (NOAA)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Gohil</a:t>
                      </a:r>
                      <a:r>
                        <a:rPr lang="en-US" sz="1600" baseline="0" dirty="0" smtClean="0"/>
                        <a:t>  (ISRO)</a:t>
                      </a:r>
                      <a:endParaRPr 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OCR-VC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DiGiacomo (NOAA)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Bontempi (NASA)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Regner (ESA)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P-VC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Neeck (NASA)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Oki (JAXA)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LSI-VC</a:t>
                      </a:r>
                      <a:endParaRPr lang="en-US" sz="1600" i="1" dirty="0"/>
                    </a:p>
                  </a:txBody>
                  <a:tcPr>
                    <a:solidFill>
                      <a:srgbClr val="E9E3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i="1" dirty="0" err="1" smtClean="0"/>
                        <a:t>Dalge</a:t>
                      </a:r>
                      <a:r>
                        <a:rPr lang="en-US" sz="1600" i="1" dirty="0" smtClean="0"/>
                        <a:t> (INPE)</a:t>
                      </a:r>
                      <a:endParaRPr lang="en-US" sz="1600" i="1" dirty="0"/>
                    </a:p>
                  </a:txBody>
                  <a:tcPr>
                    <a:solidFill>
                      <a:srgbClr val="E9E3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i="1" dirty="0" err="1" smtClean="0"/>
                        <a:t>Faundeen</a:t>
                      </a:r>
                      <a:r>
                        <a:rPr lang="en-US" sz="1600" i="1" dirty="0" smtClean="0"/>
                        <a:t> (USGS)</a:t>
                      </a:r>
                      <a:endParaRPr lang="en-US" sz="1600" i="1" dirty="0"/>
                    </a:p>
                  </a:txBody>
                  <a:tcPr>
                    <a:solidFill>
                      <a:srgbClr val="E9E3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i="1" dirty="0" err="1" smtClean="0"/>
                        <a:t>Diwakar</a:t>
                      </a:r>
                      <a:r>
                        <a:rPr lang="en-US" sz="1600" i="1" dirty="0" smtClean="0"/>
                        <a:t> (ISRO)</a:t>
                      </a:r>
                      <a:endParaRPr lang="en-US" sz="1600" i="1" dirty="0"/>
                    </a:p>
                  </a:txBody>
                  <a:tcPr>
                    <a:solidFill>
                      <a:srgbClr val="E9E3E1"/>
                    </a:solidFill>
                  </a:tcPr>
                </a:tc>
              </a:tr>
            </a:tbl>
          </a:graphicData>
        </a:graphic>
      </p:graphicFrame>
      <p:sp>
        <p:nvSpPr>
          <p:cNvPr id="307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239000" y="6546850"/>
            <a:ext cx="1905000" cy="311150"/>
          </a:xfrm>
        </p:spPr>
        <p:txBody>
          <a:bodyPr/>
          <a:lstStyle/>
          <a:p>
            <a:fld id="{685D9731-F711-4403-8BC4-60A829C86C9C}" type="slidenum">
              <a:rPr lang="en-US" smtClean="0"/>
              <a:pPr/>
              <a:t>8</a:t>
            </a:fld>
            <a:endParaRPr lang="en-US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550457" y="109710"/>
            <a:ext cx="724429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648030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WGs’ and VCs’ Membership (1)</a:t>
            </a:r>
            <a:endParaRPr lang="en-US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1134322" y="1457324"/>
          <a:ext cx="3113025" cy="4864103"/>
        </p:xfrm>
        <a:graphic>
          <a:graphicData uri="http://schemas.openxmlformats.org/drawingml/2006/table">
            <a:tbl>
              <a:tblPr/>
              <a:tblGrid>
                <a:gridCol w="1037675"/>
                <a:gridCol w="1037675"/>
                <a:gridCol w="1037675"/>
              </a:tblGrid>
              <a:tr h="186781">
                <a:tc>
                  <a:txBody>
                    <a:bodyPr/>
                    <a:lstStyle/>
                    <a:p>
                      <a:pPr algn="l"/>
                      <a:r>
                        <a:rPr lang="fr-FR" sz="600" b="1">
                          <a:latin typeface="arial"/>
                        </a:rPr>
                        <a:t>Affliliation</a:t>
                      </a:r>
                      <a:endParaRPr lang="fr-FR" sz="900"/>
                    </a:p>
                  </a:txBody>
                  <a:tcPr marL="46695" marR="46695" marT="23348" marB="233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900"/>
                        <a:t> </a:t>
                      </a:r>
                    </a:p>
                  </a:txBody>
                  <a:tcPr marL="46695" marR="46695" marT="23348" marB="233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600" b="1">
                          <a:latin typeface="arial"/>
                        </a:rPr>
                        <a:t>Representative</a:t>
                      </a:r>
                      <a:endParaRPr lang="fr-FR" sz="900"/>
                    </a:p>
                  </a:txBody>
                  <a:tcPr marL="46695" marR="46695" marT="23348" marB="233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521"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NRSCC, China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 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Prof. </a:t>
                      </a:r>
                      <a:r>
                        <a:rPr lang="fr-FR" sz="500">
                          <a:solidFill>
                            <a:srgbClr val="000000"/>
                          </a:solidFill>
                          <a:latin typeface="arial"/>
                        </a:rPr>
                        <a:t>Chuanrong Li</a:t>
                      </a:r>
                      <a:r>
                        <a:rPr lang="fr-FR" sz="500">
                          <a:solidFill>
                            <a:srgbClr val="1F497D"/>
                          </a:solidFill>
                          <a:latin typeface="arial"/>
                        </a:rPr>
                        <a:t> 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521"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ASI, Italy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 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Vittorio de Cosmo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2347"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BELSPO/IASB-BIRA, Belgium</a:t>
                      </a:r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 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Jean-Christopher Lambert (AC subgroup vice-chair)</a:t>
                      </a:r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521"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CNES, France</a:t>
                      </a:r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 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Patrice Henry</a:t>
                      </a:r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521"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CREDSA, China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 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Fu Qiaoyan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521"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CSA, Canada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 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Satish Srivastava (WGCV chair)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2347"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CSIRO, Australia</a:t>
                      </a:r>
                      <a:endParaRPr lang="fr-FR" sz="900"/>
                    </a:p>
                    <a:p>
                      <a:pPr algn="l"/>
                      <a:r>
                        <a:rPr lang="fr-FR" sz="500">
                          <a:latin typeface="arial"/>
                        </a:rPr>
                        <a:t>Geo Australia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 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Tim Malthus</a:t>
                      </a:r>
                      <a:endParaRPr lang="fr-FR" sz="900"/>
                    </a:p>
                    <a:p>
                      <a:pPr algn="l"/>
                      <a:r>
                        <a:rPr lang="fr-FR" sz="500">
                          <a:latin typeface="arial"/>
                        </a:rPr>
                        <a:t>Medhavy Thankappan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998"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DLR, Germany</a:t>
                      </a:r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 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Albrecht von Bargen (WGCV vice-chair)</a:t>
                      </a:r>
                    </a:p>
                    <a:p>
                      <a:pPr algn="l"/>
                      <a:r>
                        <a:rPr lang="fr-FR" sz="500">
                          <a:latin typeface="arial"/>
                        </a:rPr>
                        <a:t>Manfred Zink (SAR subgroup chair)</a:t>
                      </a:r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0258"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ESA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 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Bojan Bojkov (AC subgroup chair)</a:t>
                      </a:r>
                      <a:br>
                        <a:rPr lang="fr-FR" sz="500">
                          <a:latin typeface="arial"/>
                        </a:rPr>
                      </a:br>
                      <a:endParaRPr lang="fr-FR" sz="900"/>
                    </a:p>
                    <a:p>
                      <a:pPr algn="l"/>
                      <a:r>
                        <a:rPr lang="fr-FR" sz="500">
                          <a:latin typeface="arial"/>
                        </a:rPr>
                        <a:t>Philippe Goryl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521"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GISTDA, Thailand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 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Raweewan Nutpramoon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433"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INPE, Brazil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 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Leila Fonseca</a:t>
                      </a:r>
                      <a:br>
                        <a:rPr lang="fr-FR" sz="500">
                          <a:latin typeface="arial"/>
                        </a:rPr>
                      </a:br>
                      <a:endParaRPr lang="fr-FR" sz="900"/>
                    </a:p>
                    <a:p>
                      <a:pPr algn="l"/>
                      <a:r>
                        <a:rPr lang="fr-FR" sz="500">
                          <a:latin typeface="arial"/>
                        </a:rPr>
                        <a:t>Flávio Ponzoni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2347"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ISRO, India</a:t>
                      </a:r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 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Dr. A. Senthil Kumar, NRSC</a:t>
                      </a:r>
                    </a:p>
                    <a:p>
                      <a:pPr algn="l"/>
                      <a:r>
                        <a:rPr lang="fr-FR" sz="500">
                          <a:latin typeface="arial"/>
                        </a:rPr>
                        <a:t>Dr. B. Karthikeyan, SAC</a:t>
                      </a:r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521"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JAXA, Japan</a:t>
                      </a:r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 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Keiji Imaoka</a:t>
                      </a:r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0172"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JRC, EC</a:t>
                      </a:r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/>
                        <a:t> 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Jean-Luc Widlowski</a:t>
                      </a:r>
                      <a:br>
                        <a:rPr lang="fr-FR" sz="500">
                          <a:latin typeface="arial"/>
                        </a:rPr>
                      </a:br>
                      <a:endParaRPr lang="fr-FR" sz="500">
                        <a:latin typeface="arial"/>
                      </a:endParaRPr>
                    </a:p>
                    <a:p>
                      <a:pPr algn="l"/>
                      <a:r>
                        <a:rPr lang="fr-FR" sz="500">
                          <a:latin typeface="arial"/>
                        </a:rPr>
                        <a:t>Giuseppe Zibordi</a:t>
                      </a:r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8041"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NASA, USA</a:t>
                      </a:r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/>
                        <a:t> 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Garik Gutman</a:t>
                      </a:r>
                      <a:br>
                        <a:rPr lang="fr-FR" sz="500">
                          <a:latin typeface="arial"/>
                        </a:rPr>
                      </a:br>
                      <a:endParaRPr lang="fr-FR" sz="900"/>
                    </a:p>
                    <a:p>
                      <a:pPr algn="l"/>
                      <a:r>
                        <a:rPr lang="fr-FR" sz="500">
                          <a:solidFill>
                            <a:srgbClr val="000000"/>
                          </a:solidFill>
                          <a:latin typeface="arial"/>
                        </a:rPr>
                        <a:t>Miguel Rom</a:t>
                      </a:r>
                      <a:r>
                        <a:rPr lang="fr-FR" sz="600">
                          <a:solidFill>
                            <a:srgbClr val="000000"/>
                          </a:solidFill>
                          <a:latin typeface="Calibri"/>
                        </a:rPr>
                        <a:t>á</a:t>
                      </a:r>
                      <a:r>
                        <a:rPr lang="fr-FR" sz="500">
                          <a:solidFill>
                            <a:srgbClr val="000000"/>
                          </a:solidFill>
                          <a:latin typeface="arial"/>
                        </a:rPr>
                        <a:t>n (LPV subgroup vice chair)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2347"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NMRS, China</a:t>
                      </a:r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/>
                        <a:t> 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500">
                          <a:latin typeface="arial"/>
                        </a:rPr>
                        <a:t>Xiaolong Dong (MW subgroup chair)</a:t>
                      </a:r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521"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NOAA, USA</a:t>
                      </a:r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/>
                        <a:t> 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Changyong Cao</a:t>
                      </a:r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2347">
                <a:tc>
                  <a:txBody>
                    <a:bodyPr/>
                    <a:lstStyle/>
                    <a:p>
                      <a:pPr algn="l"/>
                      <a:r>
                        <a:rPr lang="fr-FR" sz="500"/>
                        <a:t>ROSCOSMOS, Russia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/>
                        <a:t> 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/>
                        <a:t>Kirill Emelyanov</a:t>
                      </a:r>
                      <a:endParaRPr lang="fr-FR" sz="900"/>
                    </a:p>
                    <a:p>
                      <a:pPr algn="l"/>
                      <a:r>
                        <a:rPr lang="fr-FR" sz="500"/>
                        <a:t>Alexander Konyakhin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5823">
                <a:tc>
                  <a:txBody>
                    <a:bodyPr/>
                    <a:lstStyle/>
                    <a:p>
                      <a:pPr algn="l"/>
                      <a:r>
                        <a:rPr lang="fr-FR" sz="500"/>
                        <a:t>UKSA, UK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/>
                        <a:t> 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500">
                          <a:latin typeface="arial"/>
                        </a:rPr>
                        <a:t>Nigel Fox (IVOS subgroup chair)</a:t>
                      </a:r>
                      <a:br>
                        <a:rPr lang="en-US" sz="500">
                          <a:latin typeface="arial"/>
                        </a:rPr>
                      </a:br>
                      <a:endParaRPr lang="en-US" sz="500">
                        <a:latin typeface="arial"/>
                      </a:endParaRPr>
                    </a:p>
                    <a:p>
                      <a:pPr algn="l"/>
                      <a:r>
                        <a:rPr lang="en-US" sz="500">
                          <a:latin typeface="arial"/>
                        </a:rPr>
                        <a:t>Jan-Peter Muller (TM subgroup chair)</a:t>
                      </a:r>
                      <a:br>
                        <a:rPr lang="en-US" sz="500">
                          <a:latin typeface="arial"/>
                        </a:rPr>
                      </a:br>
                      <a:endParaRPr lang="en-US" sz="500">
                        <a:latin typeface="arial"/>
                      </a:endParaRPr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2347">
                <a:tc>
                  <a:txBody>
                    <a:bodyPr/>
                    <a:lstStyle/>
                    <a:p>
                      <a:pPr algn="l"/>
                      <a:r>
                        <a:rPr lang="fr-FR" sz="500"/>
                        <a:t>University of Zurich, Switzerland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/>
                        <a:t> 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>
                          <a:latin typeface="arial"/>
                        </a:rPr>
                        <a:t>Gabriela Schaepman-Strub (LPV subgroup chair)</a:t>
                      </a:r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2347">
                <a:tc>
                  <a:txBody>
                    <a:bodyPr/>
                    <a:lstStyle/>
                    <a:p>
                      <a:pPr algn="l"/>
                      <a:r>
                        <a:rPr lang="fr-FR" sz="500"/>
                        <a:t>USGS, USA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/>
                        <a:t> </a:t>
                      </a:r>
                      <a:endParaRPr lang="fr-FR" sz="900"/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500" dirty="0" err="1">
                          <a:latin typeface="arial"/>
                        </a:rPr>
                        <a:t>Gyanesh</a:t>
                      </a:r>
                      <a:r>
                        <a:rPr lang="fr-FR" sz="500" dirty="0">
                          <a:latin typeface="arial"/>
                        </a:rPr>
                        <a:t> </a:t>
                      </a:r>
                      <a:r>
                        <a:rPr lang="fr-FR" sz="500" dirty="0" err="1">
                          <a:latin typeface="arial"/>
                        </a:rPr>
                        <a:t>Chander</a:t>
                      </a:r>
                      <a:endParaRPr lang="fr-FR" sz="500" dirty="0">
                        <a:latin typeface="arial"/>
                      </a:endParaRPr>
                    </a:p>
                    <a:p>
                      <a:pPr algn="l"/>
                      <a:r>
                        <a:rPr lang="fr-FR" sz="500" dirty="0">
                          <a:latin typeface="arial"/>
                        </a:rPr>
                        <a:t>Gregory </a:t>
                      </a:r>
                      <a:r>
                        <a:rPr lang="fr-FR" sz="500" dirty="0" err="1">
                          <a:latin typeface="arial"/>
                        </a:rPr>
                        <a:t>Stensaas</a:t>
                      </a:r>
                      <a:endParaRPr lang="fr-FR" sz="500" dirty="0">
                        <a:latin typeface="arial"/>
                      </a:endParaRPr>
                    </a:p>
                  </a:txBody>
                  <a:tcPr marL="46695" marR="46695" marT="23348" marB="233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5001208" y="1567547"/>
            <a:ext cx="360161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 WGCV Web page contains a list seemingly up-to-date of CEOS agency representatives.</a:t>
            </a:r>
          </a:p>
          <a:p>
            <a:pPr indent="-360000">
              <a:buFont typeface="Arial" pitchFamily="34" charset="0"/>
              <a:buChar char="•"/>
            </a:pPr>
            <a:r>
              <a:rPr lang="en-US" sz="3600" dirty="0" smtClean="0"/>
              <a:t>	</a:t>
            </a:r>
            <a:r>
              <a:rPr lang="en-US" sz="2800" dirty="0" smtClean="0"/>
              <a:t>The same is true 	for several other 	WGs/VCs</a:t>
            </a:r>
            <a:endParaRPr lang="en-US" sz="3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3115</TotalTime>
  <Words>1742</Words>
  <Application>Microsoft Office PowerPoint</Application>
  <PresentationFormat>Affichage à l'écran (4:3)</PresentationFormat>
  <Paragraphs>296</Paragraphs>
  <Slides>14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4_EUM_template_v03</vt:lpstr>
      <vt:lpstr>WG and VC Session Objectives and Content</vt:lpstr>
      <vt:lpstr>WG and VC Session Objectives and Content</vt:lpstr>
      <vt:lpstr>Session 2 agenda</vt:lpstr>
      <vt:lpstr>Objective #1: Synergy VCs &amp; WGs</vt:lpstr>
      <vt:lpstr>Objective #2: focus on deliverables</vt:lpstr>
      <vt:lpstr>Objective #3: broaden active participation</vt:lpstr>
      <vt:lpstr>Objective #4: linking VCs &amp; Science</vt:lpstr>
      <vt:lpstr>WGs’ and VCs’ Leadership</vt:lpstr>
      <vt:lpstr>WGs’ and VCs’ Membership (1)</vt:lpstr>
      <vt:lpstr>WGs’ and VCs’ Membership (2)</vt:lpstr>
      <vt:lpstr>Overview of VC-WG telecon outcome</vt:lpstr>
      <vt:lpstr>Action items from tag-up telecons (1)</vt:lpstr>
      <vt:lpstr>Action items from tag-up telecons (2)</vt:lpstr>
      <vt:lpstr>Action items from tag-up telecons (3)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Killough</dc:creator>
  <cp:lastModifiedBy>Jean-Louis</cp:lastModifiedBy>
  <cp:revision>312</cp:revision>
  <dcterms:created xsi:type="dcterms:W3CDTF">2012-08-31T01:11:17Z</dcterms:created>
  <dcterms:modified xsi:type="dcterms:W3CDTF">2014-04-08T15:21:27Z</dcterms:modified>
</cp:coreProperties>
</file>