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76" r:id="rId2"/>
    <p:sldId id="283" r:id="rId3"/>
    <p:sldId id="279" r:id="rId4"/>
    <p:sldId id="280" r:id="rId5"/>
    <p:sldId id="281" r:id="rId6"/>
    <p:sldId id="282" r:id="rId7"/>
    <p:sldId id="284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49" autoAdjust="0"/>
    <p:restoredTop sz="95833" autoAdjust="0"/>
  </p:normalViewPr>
  <p:slideViewPr>
    <p:cSldViewPr snapToGrid="0" snapToObjects="1">
      <p:cViewPr varScale="1">
        <p:scale>
          <a:sx n="53" d="100"/>
          <a:sy n="53" d="100"/>
        </p:scale>
        <p:origin x="-774" y="-90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4DBC9107-0997-4739-822C-BF8EB7022626}" type="datetime1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F79347E3-6B90-467E-ACB0-23621AFC519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spect="1" noChangeArrowheads="1" noTextEdit="1"/>
          </p:cNvSpPr>
          <p:nvPr/>
        </p:nvSpPr>
        <p:spPr bwMode="auto">
          <a:xfrm>
            <a:off x="0" y="3244850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  <a:ea typeface="ＭＳ Ｐゴシック" pitchFamily="-106" charset="-128"/>
              <a:cs typeface="+mn-cs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8188325" y="6494463"/>
            <a:ext cx="774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5F758D"/>
                </a:solidFill>
                <a:latin typeface="Century Gothic" pitchFamily="34" charset="0"/>
                <a:ea typeface="ＭＳ Ｐゴシック" pitchFamily="-106" charset="-128"/>
                <a:cs typeface="+mn-cs"/>
              </a:rPr>
              <a:t>Slide: </a:t>
            </a:r>
            <a:fld id="{63C82F06-6CA3-48C8-879E-433B74EA7EB1}" type="slidenum">
              <a:rPr lang="en-US" sz="1200">
                <a:solidFill>
                  <a:srgbClr val="5F758D"/>
                </a:solidFill>
                <a:latin typeface="Century Gothic" pitchFamily="34" charset="0"/>
                <a:ea typeface="ＭＳ Ｐゴシック" pitchFamily="-106" charset="-128"/>
                <a:cs typeface="+mn-cs"/>
              </a:rPr>
              <a:pPr>
                <a:defRPr/>
              </a:pPr>
              <a:t>‹N°›</a:t>
            </a:fld>
            <a:endParaRPr lang="en-US" sz="1200">
              <a:solidFill>
                <a:srgbClr val="5F758D"/>
              </a:solidFill>
              <a:latin typeface="Century Gothic" pitchFamily="34" charset="0"/>
              <a:ea typeface="ＭＳ Ｐゴシック" pitchFamily="-106" charset="-128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600"/>
            <a:ext cx="1620838" cy="554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ea typeface="ＭＳ Ｐゴシック" pitchFamily="-106" charset="-128"/>
                <a:cs typeface="Calibri" pitchFamily="-106" charset="0"/>
              </a:defRPr>
            </a:lvl1pPr>
          </a:lstStyle>
          <a:p>
            <a:pPr>
              <a:defRPr/>
            </a:pPr>
            <a:fld id="{5DAAF8D5-944D-456F-BB33-8042D67953B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1" name="Picture 4" descr="CEOS_logo_trans_SMALL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4613" y="119063"/>
            <a:ext cx="915987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  <a:cs typeface="ＭＳ Ｐゴシック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089400" y="666750"/>
            <a:ext cx="4811713" cy="18748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Introduction to Session 2</a:t>
            </a:r>
            <a:br>
              <a:rPr lang="en-US" dirty="0" smtClean="0"/>
            </a:br>
            <a:r>
              <a:rPr lang="en-US" sz="3100" dirty="0" smtClean="0"/>
              <a:t>CEOS Virtual Constellations and Working Groups</a:t>
            </a:r>
            <a:endParaRPr lang="en-US" dirty="0"/>
          </a:p>
        </p:txBody>
      </p:sp>
      <p:sp>
        <p:nvSpPr>
          <p:cNvPr id="5122" name="Sous-titre 2"/>
          <p:cNvSpPr>
            <a:spLocks noGrp="1"/>
          </p:cNvSpPr>
          <p:nvPr>
            <p:ph type="subTitle" idx="1"/>
          </p:nvPr>
        </p:nvSpPr>
        <p:spPr>
          <a:xfrm>
            <a:off x="4081463" y="2722563"/>
            <a:ext cx="4826000" cy="1093787"/>
          </a:xfrm>
        </p:spPr>
        <p:txBody>
          <a:bodyPr/>
          <a:lstStyle/>
          <a:p>
            <a:r>
              <a:rPr lang="fr-FR" smtClean="0">
                <a:ea typeface="ＭＳ Ｐゴシック"/>
                <a:cs typeface="ＭＳ Ｐゴシック"/>
              </a:rPr>
              <a:t>Pascale Ultré-Guérard</a:t>
            </a:r>
          </a:p>
          <a:p>
            <a:r>
              <a:rPr lang="fr-FR" smtClean="0">
                <a:ea typeface="ＭＳ Ｐゴシック"/>
                <a:cs typeface="ＭＳ Ｐゴシック"/>
              </a:rPr>
              <a:t>SIT Chair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Session 2: VCs and WGs</a:t>
            </a:r>
          </a:p>
        </p:txBody>
      </p:sp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My goals as SIT Chair are first to build on the efforts developed and the results achieved by the former SIT Chair, Michael Freilich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I see the CEOS WGs and VCs as the main tools in trying to reach our collective remit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It is thus of paramount importance to consolidate each and everyone of these bodies, and to establish and strengthen the linkages between them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To this end, my team and I have defined a series of strategic objectives and corresponding lines of action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This session aims at reviewing these objectives and at moving forward toward their achievement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Strategic lines of action (1)</a:t>
            </a:r>
          </a:p>
        </p:txBody>
      </p:sp>
      <p:sp>
        <p:nvSpPr>
          <p:cNvPr id="717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Objective #1: develop the synergy between CEOS Virtual Constellations and Working Groups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To achieve this objective we suggest two main lines of action:</a:t>
            </a:r>
          </a:p>
          <a:p>
            <a:pPr lvl="1"/>
            <a:r>
              <a:rPr lang="en-US" smtClean="0">
                <a:ea typeface="ＭＳ Ｐゴシック"/>
              </a:rPr>
              <a:t>Encourage more focused exchanges and collaboration between the WGs and the VCs to support and develop the VCs and thematic WGs</a:t>
            </a:r>
          </a:p>
          <a:p>
            <a:pPr lvl="1"/>
            <a:r>
              <a:rPr lang="en-US" smtClean="0">
                <a:ea typeface="ＭＳ Ｐゴシック"/>
              </a:rPr>
              <a:t>Follow promising examples</a:t>
            </a:r>
          </a:p>
          <a:p>
            <a:pPr lvl="2"/>
            <a:r>
              <a:rPr lang="en-US" smtClean="0">
                <a:ea typeface="ＭＳ Ｐゴシック"/>
              </a:rPr>
              <a:t>WGCV and SST-VC</a:t>
            </a:r>
          </a:p>
          <a:p>
            <a:pPr lvl="2"/>
            <a:r>
              <a:rPr lang="en-US" smtClean="0">
                <a:ea typeface="ＭＳ Ｐゴシック"/>
              </a:rPr>
              <a:t>WGISS support for WGDisaster Recovery Observatory</a:t>
            </a:r>
          </a:p>
          <a:p>
            <a:pPr lvl="2"/>
            <a:r>
              <a:rPr lang="en-US" smtClean="0">
                <a:ea typeface="ＭＳ Ｐゴシック"/>
              </a:rPr>
              <a:t>Production of ECVs by VCs interacting with WGClimate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Strategic lines of action (2)</a:t>
            </a:r>
          </a:p>
        </p:txBody>
      </p:sp>
      <p:sp>
        <p:nvSpPr>
          <p:cNvPr id="819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Objective #2: in continuity with 2015 GEOSS deliverables and new 3-year work plan, increase focus on WG and VC deliverables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To achieve this objective we suggest two main lines of action:</a:t>
            </a:r>
          </a:p>
          <a:p>
            <a:pPr lvl="1"/>
            <a:endParaRPr lang="en-US" smtClean="0">
              <a:ea typeface="ＭＳ Ｐゴシック"/>
            </a:endParaRPr>
          </a:p>
          <a:p>
            <a:pPr lvl="1"/>
            <a:r>
              <a:rPr lang="en-US" smtClean="0">
                <a:ea typeface="ＭＳ Ｐゴシック"/>
              </a:rPr>
              <a:t>Interact with GEO during the development of the next  Implementation Plan/Work plan </a:t>
            </a:r>
          </a:p>
          <a:p>
            <a:pPr lvl="1"/>
            <a:r>
              <a:rPr lang="en-US" smtClean="0">
                <a:ea typeface="ＭＳ Ｐゴシック"/>
              </a:rPr>
              <a:t>Seek alignment with GEOSS post 2015 10-year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Strategic lines of action (3)</a:t>
            </a:r>
          </a:p>
        </p:txBody>
      </p:sp>
      <p:sp>
        <p:nvSpPr>
          <p:cNvPr id="921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Objective #3: broaden active participation of key asset holding agencies not yet fully involved in CEOS WGs and VCs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To achieve this objective we suggest two main lines of action:</a:t>
            </a:r>
          </a:p>
          <a:p>
            <a:pPr lvl="1"/>
            <a:r>
              <a:rPr lang="en-US" smtClean="0">
                <a:ea typeface="ＭＳ Ｐゴシック"/>
              </a:rPr>
              <a:t>Engage more agencies into WG and VC leadership and activities</a:t>
            </a:r>
          </a:p>
          <a:p>
            <a:pPr lvl="1"/>
            <a:r>
              <a:rPr lang="en-US" smtClean="0">
                <a:ea typeface="ＭＳ Ｐゴシック"/>
              </a:rPr>
              <a:t>Revitalize the LSI-VC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Strategic lines of action (4)</a:t>
            </a:r>
          </a:p>
        </p:txBody>
      </p:sp>
      <p:sp>
        <p:nvSpPr>
          <p:cNvPr id="1024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Objective #4: establish and/or improve the linkages between VCs and existing relevant scientific groups</a:t>
            </a:r>
          </a:p>
          <a:p>
            <a:r>
              <a:rPr lang="en-US" smtClean="0">
                <a:ea typeface="ＭＳ Ｐゴシック"/>
                <a:cs typeface="ＭＳ Ｐゴシック"/>
              </a:rPr>
              <a:t>To achieve this objective we suggest two main lines of action:</a:t>
            </a:r>
          </a:p>
          <a:p>
            <a:pPr lvl="1"/>
            <a:r>
              <a:rPr lang="en-US" smtClean="0">
                <a:ea typeface="ＭＳ Ｐゴシック"/>
              </a:rPr>
              <a:t>Identify gaps and/or hurdles in these linkages</a:t>
            </a:r>
          </a:p>
          <a:p>
            <a:pPr lvl="1"/>
            <a:r>
              <a:rPr lang="en-US" smtClean="0">
                <a:ea typeface="ＭＳ Ｐゴシック"/>
              </a:rPr>
              <a:t>Work with the sponsors of the relevant scientific groups with a view to build on complementarity, commonalities, and to improve overall coordination and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/>
                <a:cs typeface="ＭＳ Ｐゴシック"/>
              </a:rPr>
              <a:t>Session 2 agenda</a:t>
            </a:r>
          </a:p>
        </p:txBody>
      </p:sp>
      <p:sp>
        <p:nvSpPr>
          <p:cNvPr id="1126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smtClean="0">
                <a:ea typeface="ＭＳ Ｐゴシック"/>
                <a:cs typeface="ＭＳ Ｐゴシック"/>
              </a:rPr>
              <a:t>Working Group Process Papers (CEO)</a:t>
            </a:r>
          </a:p>
          <a:p>
            <a:r>
              <a:rPr lang="en-GB" sz="2000" smtClean="0">
                <a:ea typeface="ＭＳ Ｐゴシック"/>
                <a:cs typeface="ＭＳ Ｐゴシック"/>
              </a:rPr>
              <a:t>Session objectives and content (J.-L. Fellous)</a:t>
            </a:r>
          </a:p>
          <a:p>
            <a:r>
              <a:rPr lang="en-GB" sz="2000" smtClean="0">
                <a:ea typeface="ＭＳ Ｐゴシック"/>
                <a:cs typeface="ＭＳ Ｐゴシック"/>
              </a:rPr>
              <a:t>WGs and VCs</a:t>
            </a:r>
          </a:p>
          <a:p>
            <a:pPr lvl="1"/>
            <a:r>
              <a:rPr lang="en-GB" sz="2000" smtClean="0">
                <a:ea typeface="ＭＳ Ｐゴシック"/>
              </a:rPr>
              <a:t>VC Focus</a:t>
            </a:r>
          </a:p>
          <a:p>
            <a:pPr lvl="2"/>
            <a:r>
              <a:rPr lang="en-US" sz="1800" i="1" smtClean="0">
                <a:latin typeface="Cambria" pitchFamily="18" charset="0"/>
                <a:ea typeface="MS Mincho" pitchFamily="49" charset="-128"/>
              </a:rPr>
              <a:t>VC Leads will review briefly the current status and issues for SIT decision/action of their respective VC.</a:t>
            </a:r>
            <a:endParaRPr lang="en-GB" sz="1800" smtClean="0">
              <a:ea typeface="ＭＳ Ｐゴシック"/>
            </a:endParaRPr>
          </a:p>
          <a:p>
            <a:pPr lvl="1"/>
            <a:r>
              <a:rPr lang="en-GB" sz="2000" smtClean="0">
                <a:ea typeface="ＭＳ Ｐゴシック"/>
              </a:rPr>
              <a:t>LSSG report</a:t>
            </a:r>
          </a:p>
          <a:p>
            <a:pPr lvl="1"/>
            <a:r>
              <a:rPr lang="en-GB" sz="2000" smtClean="0">
                <a:ea typeface="ＭＳ Ｐゴシック"/>
              </a:rPr>
              <a:t>WG Focus</a:t>
            </a:r>
          </a:p>
          <a:p>
            <a:pPr lvl="2"/>
            <a:r>
              <a:rPr lang="en-US" sz="1800" i="1" smtClean="0">
                <a:latin typeface="Cambria" pitchFamily="18" charset="0"/>
                <a:ea typeface="MS Mincho" pitchFamily="49" charset="-128"/>
              </a:rPr>
              <a:t>WG Leads will review briefly the current status and issues for SIT decision/action of their respective WG</a:t>
            </a:r>
            <a:endParaRPr lang="en-GB" sz="1800" smtClean="0">
              <a:ea typeface="ＭＳ Ｐゴシック"/>
            </a:endParaRPr>
          </a:p>
          <a:p>
            <a:r>
              <a:rPr lang="en-US" sz="2000" smtClean="0">
                <a:ea typeface="ＭＳ Ｐゴシック"/>
                <a:cs typeface="ＭＳ Ｐゴシック"/>
              </a:rPr>
              <a:t>Discussion and wrap up</a:t>
            </a:r>
          </a:p>
          <a:p>
            <a:pPr>
              <a:buFont typeface="Arial" charset="0"/>
              <a:buNone/>
            </a:pPr>
            <a:endParaRPr lang="en-US" sz="2000" smtClean="0">
              <a:solidFill>
                <a:srgbClr val="FF0000"/>
              </a:solidFill>
              <a:ea typeface="ＭＳ Ｐゴシック"/>
              <a:cs typeface="ＭＳ Ｐゴシック"/>
            </a:endParaRPr>
          </a:p>
          <a:p>
            <a:pPr>
              <a:buFont typeface="Arial" charset="0"/>
              <a:buNone/>
            </a:pPr>
            <a:r>
              <a:rPr lang="en-US" sz="2000" smtClean="0">
                <a:solidFill>
                  <a:srgbClr val="FF0000"/>
                </a:solidFill>
                <a:ea typeface="ＭＳ Ｐゴシック"/>
                <a:cs typeface="ＭＳ Ｐゴシック"/>
              </a:rPr>
              <a:t>ALL SPEAKERS ARE INVITED TO ORIENT THEIR INTERVENTION IN VIEW OF THE ABOVE-MENTIONED STRATEGIC OBJECTIVES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2939</TotalTime>
  <Words>428</Words>
  <Application>Microsoft Macintosh PowerPoint</Application>
  <PresentationFormat>Affichage à l'écran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Modèle de conception</vt:lpstr>
      </vt:variant>
      <vt:variant>
        <vt:i4>3</vt:i4>
      </vt:variant>
      <vt:variant>
        <vt:lpstr>Titres des diapositives</vt:lpstr>
      </vt:variant>
      <vt:variant>
        <vt:i4>7</vt:i4>
      </vt:variant>
    </vt:vector>
  </HeadingPairs>
  <TitlesOfParts>
    <vt:vector size="20" baseType="lpstr">
      <vt:lpstr>Arial</vt:lpstr>
      <vt:lpstr>ＭＳ Ｐゴシック</vt:lpstr>
      <vt:lpstr>Courier New</vt:lpstr>
      <vt:lpstr>Wingdings</vt:lpstr>
      <vt:lpstr>Calibri</vt:lpstr>
      <vt:lpstr>Tahoma</vt:lpstr>
      <vt:lpstr>Arial Unicode MS</vt:lpstr>
      <vt:lpstr>Century Gothic</vt:lpstr>
      <vt:lpstr>Cambria</vt:lpstr>
      <vt:lpstr>MS Mincho</vt:lpstr>
      <vt:lpstr>4_EUM_template_v03</vt:lpstr>
      <vt:lpstr>4_EUM_template_v03</vt:lpstr>
      <vt:lpstr>4_EUM_template_v03</vt:lpstr>
      <vt:lpstr>Introduction to Session 2 CEOS Virtual Constellations and Working Groups</vt:lpstr>
      <vt:lpstr>Session 2: VCs and WGs</vt:lpstr>
      <vt:lpstr>Strategic lines of action (1)</vt:lpstr>
      <vt:lpstr>Strategic lines of action (2)</vt:lpstr>
      <vt:lpstr>Strategic lines of action (3)</vt:lpstr>
      <vt:lpstr>Strategic lines of action (4)</vt:lpstr>
      <vt:lpstr>Session 2 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CNES</cp:lastModifiedBy>
  <cp:revision>301</cp:revision>
  <dcterms:created xsi:type="dcterms:W3CDTF">2012-08-31T01:11:17Z</dcterms:created>
  <dcterms:modified xsi:type="dcterms:W3CDTF">2014-04-07T13:26:07Z</dcterms:modified>
</cp:coreProperties>
</file>