
<file path=[Content_Types].xml><?xml version="1.0" encoding="utf-8"?>
<Types xmlns="http://schemas.openxmlformats.org/package/2006/content-types">
  <Default Extension="xml" ContentType="application/xml"/>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60" r:id="rId2"/>
    <p:sldId id="285" r:id="rId3"/>
    <p:sldId id="277" r:id="rId4"/>
    <p:sldId id="282" r:id="rId5"/>
    <p:sldId id="283" r:id="rId6"/>
    <p:sldId id="284" r:id="rId7"/>
    <p:sldId id="281" r:id="rId8"/>
    <p:sldId id="278" r:id="rId9"/>
    <p:sldId id="279" r:id="rId10"/>
    <p:sldId id="280" r:id="rId11"/>
    <p:sldId id="286" r:id="rId1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9" autoAdjust="0"/>
    <p:restoredTop sz="95833" autoAdjust="0"/>
  </p:normalViewPr>
  <p:slideViewPr>
    <p:cSldViewPr snapToGrid="0" snapToObjects="1">
      <p:cViewPr varScale="1">
        <p:scale>
          <a:sx n="108" d="100"/>
          <a:sy n="108" d="100"/>
        </p:scale>
        <p:origin x="-880" y="-120"/>
      </p:cViewPr>
      <p:guideLst>
        <p:guide orient="horz" pos="4277"/>
        <p:guide pos="28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2072"/>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04/04/14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9" Type="http://schemas.openxmlformats.org/officeDocument/2006/relationships/hyperlink" Target="https://www.researchgate.net/researcher/11670741_C_Merchant/" TargetMode="External"/><Relationship Id="rId20" Type="http://schemas.openxmlformats.org/officeDocument/2006/relationships/hyperlink" Target="https://www.researchgate.net/researcher/8432294_G_Wick/" TargetMode="External"/><Relationship Id="rId21" Type="http://schemas.openxmlformats.org/officeDocument/2006/relationships/hyperlink" Target="https://www.researchgate.net/researcher/8432295_S_Castro/" TargetMode="External"/><Relationship Id="rId22" Type="http://schemas.openxmlformats.org/officeDocument/2006/relationships/hyperlink" Target="https://www.researchgate.net/researcher/2006838250_J_Hoeyer/" TargetMode="External"/><Relationship Id="rId23" Type="http://schemas.openxmlformats.org/officeDocument/2006/relationships/hyperlink" Target="https://www.researchgate.net/researcher/2006842325_D_May/" TargetMode="External"/><Relationship Id="rId24" Type="http://schemas.openxmlformats.org/officeDocument/2006/relationships/hyperlink" Target="https://www.researchgate.net/researcher/2005132516_O_Arino/" TargetMode="External"/><Relationship Id="rId25" Type="http://schemas.openxmlformats.org/officeDocument/2006/relationships/hyperlink" Target="https://www.researchgate.net/researcher/2006840577_D_J_Poulter/" TargetMode="External"/><Relationship Id="rId26" Type="http://schemas.openxmlformats.org/officeDocument/2006/relationships/hyperlink" Target="https://www.researchgate.net/researcher/2006515242_R_Evans/" TargetMode="External"/><Relationship Id="rId27" Type="http://schemas.openxmlformats.org/officeDocument/2006/relationships/hyperlink" Target="https://www.researchgate.net/researcher/20342290_C_T_Mutlow/" TargetMode="External"/><Relationship Id="rId28" Type="http://schemas.openxmlformats.org/officeDocument/2006/relationships/hyperlink" Target="https://www.researchgate.net/researcher/2006562114_A_W_Bingham/" TargetMode="External"/><Relationship Id="rId29" Type="http://schemas.openxmlformats.org/officeDocument/2006/relationships/hyperlink" Target="https://www.researchgate.net/researcher/81126539_A_Harris/" TargetMode="External"/><Relationship Id="rId10" Type="http://schemas.openxmlformats.org/officeDocument/2006/relationships/hyperlink" Target="https://www.researchgate.net/researcher/10760982_D_Llewellyn-Jones/" TargetMode="External"/><Relationship Id="rId11" Type="http://schemas.openxmlformats.org/officeDocument/2006/relationships/hyperlink" Target="https://www.researchgate.net/researcher/66385777_P_J_Minnett/" TargetMode="External"/><Relationship Id="rId12" Type="http://schemas.openxmlformats.org/officeDocument/2006/relationships/hyperlink" Target="https://www.researchgate.net/researcher/81013154_J_F_Piolle/" TargetMode="External"/><Relationship Id="rId13" Type="http://schemas.openxmlformats.org/officeDocument/2006/relationships/hyperlink" Target="https://www.researchgate.net/researcher/81593158_P_Cornillon/" TargetMode="External"/><Relationship Id="rId14" Type="http://schemas.openxmlformats.org/officeDocument/2006/relationships/hyperlink" Target="https://www.researchgate.net/researcher/72497831_N_Rayner/" TargetMode="External"/><Relationship Id="rId15" Type="http://schemas.openxmlformats.org/officeDocument/2006/relationships/hyperlink" Target="https://www.researchgate.net/researcher/2006576046_T_Brandon/" TargetMode="External"/><Relationship Id="rId16" Type="http://schemas.openxmlformats.org/officeDocument/2006/relationships/hyperlink" Target="https://www.researchgate.net/researcher/2005181314_J_Vazquez/" TargetMode="External"/><Relationship Id="rId17" Type="http://schemas.openxmlformats.org/officeDocument/2006/relationships/hyperlink" Target="https://www.researchgate.net/researcher/2006589030_E_Armstrong/" TargetMode="External"/><Relationship Id="rId18" Type="http://schemas.openxmlformats.org/officeDocument/2006/relationships/hyperlink" Target="https://www.researchgate.net/researcher/81876735_H_Beggs/" TargetMode="External"/><Relationship Id="rId19" Type="http://schemas.openxmlformats.org/officeDocument/2006/relationships/hyperlink" Target="https://www.researchgate.net/researcher/74404170_I_Barton/" TargetMode="External"/><Relationship Id="rId1" Type="http://schemas.openxmlformats.org/officeDocument/2006/relationships/notesMaster" Target="../notesMasters/notesMaster1.xml"/><Relationship Id="rId2" Type="http://schemas.openxmlformats.org/officeDocument/2006/relationships/slide" Target="../slides/slide5.xml"/><Relationship Id="rId3" Type="http://schemas.openxmlformats.org/officeDocument/2006/relationships/hyperlink" Target="https://www.researchgate.net/researcher/28701417_C_J_Donlon/" TargetMode="External"/><Relationship Id="rId4" Type="http://schemas.openxmlformats.org/officeDocument/2006/relationships/hyperlink" Target="https://www.researchgate.net/researcher/2006545462_K_S_Casey/" TargetMode="External"/><Relationship Id="rId5" Type="http://schemas.openxmlformats.org/officeDocument/2006/relationships/hyperlink" Target="https://www.researchgate.net/researcher/33662733_C_Gentemann/" TargetMode="External"/><Relationship Id="rId6" Type="http://schemas.openxmlformats.org/officeDocument/2006/relationships/hyperlink" Target="https://www.researchgate.net/researcher/75381399_P_LeBorgne/" TargetMode="External"/><Relationship Id="rId7" Type="http://schemas.openxmlformats.org/officeDocument/2006/relationships/hyperlink" Target="https://www.researchgate.net/researcher/73903212_I_S_Robinson/" TargetMode="External"/><Relationship Id="rId8" Type="http://schemas.openxmlformats.org/officeDocument/2006/relationships/hyperlink" Target="https://www.researchgate.net/researcher/35292232_R_W_Reynold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ＭＳ Ｐゴシック" pitchFamily="-106" charset="-128"/>
                <a:cs typeface="ＭＳ Ｐゴシック" pitchFamily="-106" charset="-128"/>
              </a:rPr>
              <a:t>(VC-17) Building from Donlon et al. (2010) [</a:t>
            </a:r>
            <a:r>
              <a:rPr lang="en-US" sz="1200" b="1" kern="1200" dirty="0" smtClean="0">
                <a:solidFill>
                  <a:schemeClr val="tx1"/>
                </a:solidFill>
                <a:effectLst/>
                <a:latin typeface="+mn-lt"/>
                <a:ea typeface="ＭＳ Ｐゴシック" pitchFamily="-106" charset="-128"/>
                <a:cs typeface="ＭＳ Ｐゴシック" pitchFamily="-106" charset="-128"/>
              </a:rPr>
              <a:t>Successes and challenges for the modern sea surface temperature observing system, </a:t>
            </a:r>
            <a:r>
              <a:rPr lang="en-US" sz="1200" u="sng" kern="1200" dirty="0" smtClean="0">
                <a:solidFill>
                  <a:schemeClr val="tx1"/>
                </a:solidFill>
                <a:effectLst/>
                <a:latin typeface="+mn-lt"/>
                <a:ea typeface="ＭＳ Ｐゴシック" pitchFamily="-106" charset="-128"/>
                <a:cs typeface="ＭＳ Ｐゴシック" pitchFamily="-106" charset="-128"/>
                <a:hlinkClick r:id="rId3" tooltip="C J Donlon"/>
              </a:rPr>
              <a:t>C J Donlon</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4" tooltip="K. S Casey"/>
              </a:rPr>
              <a:t>K. S Casey</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5" tooltip="C. Gentemann"/>
              </a:rPr>
              <a:t>C. Gentemann</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6" tooltip="P. LeBorgne"/>
              </a:rPr>
              <a:t>P. LeBorgne</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7" tooltip="I. S. Robinson"/>
              </a:rPr>
              <a:t>I. S. Robinson</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8" tooltip="R. W Reynolds"/>
              </a:rPr>
              <a:t>R. W Reynolds</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9" tooltip="C. Merchant"/>
              </a:rPr>
              <a:t>C. Merchant</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10" tooltip="D. Llewellyn-Jones"/>
              </a:rPr>
              <a:t>D. Llewellyn-Jones</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11" tooltip="P. J. Minnett"/>
              </a:rPr>
              <a:t>P. J. Minnett</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12" tooltip="J. F. Piolle"/>
              </a:rPr>
              <a:t>J. F. Piolle</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13" tooltip="P. Cornillon"/>
              </a:rPr>
              <a:t>P. Cornillon</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14" tooltip="N. Rayner"/>
              </a:rPr>
              <a:t>N. Rayner</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15" tooltip="T. Brandon"/>
              </a:rPr>
              <a:t>T. Brandon</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16" tooltip="J. Vazquez"/>
              </a:rPr>
              <a:t>J. Vazquez</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17" tooltip="E. Armstrong"/>
              </a:rPr>
              <a:t>E. Armstrong</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18" tooltip="H. Beggs"/>
              </a:rPr>
              <a:t>H. Beggs</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19" tooltip="I. Barton"/>
              </a:rPr>
              <a:t>I. Barton</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20" tooltip="G. Wick"/>
              </a:rPr>
              <a:t>G. Wick</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21" tooltip="S. Castro"/>
              </a:rPr>
              <a:t>S. Castro</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22" tooltip="J. Hoeyer"/>
              </a:rPr>
              <a:t>J. Hoeyer</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23" tooltip="D. May"/>
              </a:rPr>
              <a:t>D. May</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24" tooltip="O. Arino"/>
              </a:rPr>
              <a:t>O. Arino</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25" tooltip="D. J. Poulter"/>
              </a:rPr>
              <a:t>D. J. Poulter</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26" tooltip="R. Evans"/>
              </a:rPr>
              <a:t>R. Evans</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27" tooltip="C. T. Mutlow"/>
              </a:rPr>
              <a:t>C. T. Mutlow</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28" tooltip="A. W. Bingham"/>
              </a:rPr>
              <a:t>A. W. Bingham</a:t>
            </a:r>
            <a:r>
              <a:rPr lang="en-US" sz="1200" kern="1200" dirty="0" smtClean="0">
                <a:solidFill>
                  <a:schemeClr val="tx1"/>
                </a:solidFill>
                <a:effectLst/>
                <a:latin typeface="+mn-lt"/>
                <a:ea typeface="ＭＳ Ｐゴシック" pitchFamily="-106" charset="-128"/>
                <a:cs typeface="ＭＳ Ｐゴシック" pitchFamily="-106" charset="-128"/>
              </a:rPr>
              <a:t>, </a:t>
            </a:r>
            <a:r>
              <a:rPr lang="en-US" sz="1200" u="sng" kern="1200" dirty="0" smtClean="0">
                <a:solidFill>
                  <a:schemeClr val="tx1"/>
                </a:solidFill>
                <a:effectLst/>
                <a:latin typeface="+mn-lt"/>
                <a:ea typeface="ＭＳ Ｐゴシック" pitchFamily="-106" charset="-128"/>
                <a:cs typeface="ＭＳ Ｐゴシック" pitchFamily="-106" charset="-128"/>
                <a:hlinkClick r:id="rId29" tooltip="A. Harris"/>
              </a:rPr>
              <a:t>A. Harris</a:t>
            </a:r>
            <a:r>
              <a:rPr lang="en-US" sz="1200" b="1" kern="1200" dirty="0" smtClean="0">
                <a:solidFill>
                  <a:schemeClr val="tx1"/>
                </a:solidFill>
                <a:effectLst/>
                <a:latin typeface="+mn-lt"/>
                <a:ea typeface="ＭＳ Ｐゴシック" pitchFamily="-106" charset="-128"/>
                <a:cs typeface="ＭＳ Ｐゴシック" pitchFamily="-106" charset="-128"/>
              </a:rPr>
              <a:t>. </a:t>
            </a:r>
            <a:r>
              <a:rPr lang="en-US" sz="1200" kern="1200" dirty="0" smtClean="0">
                <a:solidFill>
                  <a:schemeClr val="tx1"/>
                </a:solidFill>
                <a:effectLst/>
                <a:latin typeface="+mn-lt"/>
                <a:ea typeface="ＭＳ Ｐゴシック" pitchFamily="-106" charset="-128"/>
                <a:cs typeface="ＭＳ Ｐゴシック" pitchFamily="-106" charset="-128"/>
              </a:rPr>
              <a:t>Proceedings of OceanObs’09: Sustained Ocean Observations and Information for Society (Vol. 2) 01/2010; DOI:10.5270/OceanObs09.cwp.24] the SST-VC will describe and justify the requirements and design for the modern virtual constellation for SST.  This description of an optimal SST constellation will prove useful to CEOS agencies in planning an implementing a globally coordinated and cost-effective observing capability for SST.</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5</a:t>
            </a:fld>
            <a:endParaRPr lang="en-US"/>
          </a:p>
        </p:txBody>
      </p:sp>
    </p:spTree>
    <p:extLst>
      <p:ext uri="{BB962C8B-B14F-4D97-AF65-F5344CB8AC3E}">
        <p14:creationId xmlns:p14="http://schemas.microsoft.com/office/powerpoint/2010/main" val="355972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482815"/>
            <a:ext cx="1620957" cy="553998"/>
          </a:xfrm>
          <a:prstGeom prst="rect">
            <a:avLst/>
          </a:prstGeom>
          <a:noFill/>
        </p:spPr>
        <p:txBody>
          <a:bodyPr wrap="none">
            <a:spAutoFit/>
          </a:bodyPr>
          <a:lstStyle/>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SIT-29 Meeting</a:t>
            </a:r>
            <a:endParaRPr lang="en-US" sz="1000" b="1" dirty="0">
              <a:solidFill>
                <a:srgbClr val="FFFFFF"/>
              </a:solidFill>
              <a:latin typeface="Arial Unicode MS" pitchFamily="-111" charset="0"/>
              <a:ea typeface="ＭＳ Ｐゴシック" pitchFamily="-105" charset="-128"/>
              <a:cs typeface="ＭＳ Ｐゴシック" pitchFamily="-105" charset="-128"/>
            </a:endParaRPr>
          </a:p>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CNES, Toulouse, France</a:t>
            </a:r>
            <a:r>
              <a:rPr lang="en-US" sz="1000" b="1" dirty="0">
                <a:solidFill>
                  <a:srgbClr val="FFFFFF"/>
                </a:solidFill>
                <a:latin typeface="Arial Unicode MS" pitchFamily="-111" charset="0"/>
                <a:ea typeface="ＭＳ Ｐゴシック" pitchFamily="-105" charset="-128"/>
                <a:cs typeface="ＭＳ Ｐゴシック" pitchFamily="-105" charset="-128"/>
              </a:rPr>
              <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smtClean="0">
                <a:solidFill>
                  <a:srgbClr val="FFFFFF"/>
                </a:solidFill>
                <a:latin typeface="Arial Unicode MS" pitchFamily="-111" charset="0"/>
                <a:ea typeface="ＭＳ Ｐゴシック" pitchFamily="-105" charset="-128"/>
                <a:cs typeface="ＭＳ Ｐゴシック" pitchFamily="-105" charset="-128"/>
              </a:rPr>
              <a:t>9</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-10</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 April 2014</a:t>
            </a:r>
            <a:endParaRPr lang="en-US" sz="1000" b="1" dirty="0">
              <a:solidFill>
                <a:srgbClr val="FFFFFF"/>
              </a:solidFill>
              <a:latin typeface="Arial Unicode MS" pitchFamily="-111" charset="0"/>
              <a:ea typeface="ＭＳ Ｐゴシック" pitchFamily="-105" charset="-128"/>
              <a:cs typeface="ＭＳ Ｐゴシック" pitchFamily="-105" charset="-128"/>
            </a:endParaRP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5" name="Picture 4" descr="CEOS_logo_trans_SMALL.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5078" y="119764"/>
            <a:ext cx="915254" cy="363051"/>
          </a:xfrm>
          <a:prstGeom prst="rect">
            <a:avLst/>
          </a:prstGeom>
        </p:spPr>
      </p:pic>
    </p:spTree>
  </p:cSld>
  <p:clrMap bg1="lt1" tx1="dk1" bg2="lt2" tx2="dk2" accent1="accent1" accent2="accent2" accent3="accent3" accent4="accent4" accent5="accent5" accent6="accent6" hlink="hlink" folHlink="folHlink"/>
  <p:sldLayoutIdLst>
    <p:sldLayoutId id="2147483672" r:id="rId1"/>
    <p:sldLayoutId id="2147483671" r:id="rId2"/>
  </p:sldLayoutIdLst>
  <p:transition xmlns:p14="http://schemas.microsoft.com/office/powerpoint/2010/mai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2.png"/><Relationship Id="rId12" Type="http://schemas.openxmlformats.org/officeDocument/2006/relationships/oleObject" Target="../embeddings/oleObject1.bin"/><Relationship Id="rId13" Type="http://schemas.openxmlformats.org/officeDocument/2006/relationships/image" Target="../media/image4.png"/><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9" Type="http://schemas.openxmlformats.org/officeDocument/2006/relationships/image" Target="../media/image10.png"/><Relationship Id="rId10"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package" Target="../embeddings/Microsoft_Word_Document2.docx"/><Relationship Id="rId5" Type="http://schemas.openxmlformats.org/officeDocument/2006/relationships/image" Target="../media/image17.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Word_Document3.docx"/><Relationship Id="rId4" Type="http://schemas.openxmlformats.org/officeDocument/2006/relationships/image" Target="../media/image18.emf"/><Relationship Id="rId5" Type="http://schemas.openxmlformats.org/officeDocument/2006/relationships/image" Target="../media/image19.png"/><Relationship Id="rId6" Type="http://schemas.openxmlformats.org/officeDocument/2006/relationships/image" Target="../media/image20.png"/><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Word_Document4.docx"/><Relationship Id="rId4" Type="http://schemas.openxmlformats.org/officeDocument/2006/relationships/image" Target="../media/image21.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3200337" y="0"/>
            <a:ext cx="5206574" cy="1281649"/>
          </a:xfrm>
        </p:spPr>
        <p:txBody>
          <a:bodyPr/>
          <a:lstStyle/>
          <a:p>
            <a:pPr algn="l"/>
            <a:r>
              <a:rPr lang="en-US" sz="2800" dirty="0" smtClean="0"/>
              <a:t>CEOS SST-VC- Status and Issues</a:t>
            </a:r>
            <a:endParaRPr lang="en-US" sz="2800" dirty="0" smtClean="0">
              <a:solidFill>
                <a:srgbClr val="FFFF00"/>
              </a:solidFill>
            </a:endParaRPr>
          </a:p>
        </p:txBody>
      </p:sp>
      <p:sp>
        <p:nvSpPr>
          <p:cNvPr id="2" name="Subtitle 1"/>
          <p:cNvSpPr>
            <a:spLocks noGrp="1"/>
          </p:cNvSpPr>
          <p:nvPr>
            <p:ph type="subTitle" sz="quarter" idx="1"/>
          </p:nvPr>
        </p:nvSpPr>
        <p:spPr>
          <a:xfrm>
            <a:off x="3264649" y="1463881"/>
            <a:ext cx="5376385" cy="1794695"/>
          </a:xfrm>
        </p:spPr>
        <p:txBody>
          <a:bodyPr/>
          <a:lstStyle/>
          <a:p>
            <a:r>
              <a:rPr lang="en-US" b="0" dirty="0" smtClean="0"/>
              <a:t>Craig Donlon and Kenneth S. Casey on behalf of the SST-VC members</a:t>
            </a:r>
          </a:p>
          <a:p>
            <a:r>
              <a:rPr lang="en-US" b="0" dirty="0" smtClean="0"/>
              <a:t>ESA and NOAA</a:t>
            </a:r>
          </a:p>
          <a:p>
            <a:r>
              <a:rPr lang="en-US" b="0" dirty="0" smtClean="0"/>
              <a:t/>
            </a:r>
            <a:br>
              <a:rPr lang="en-US" b="0" dirty="0" smtClean="0"/>
            </a:br>
            <a:r>
              <a:rPr lang="en-US" b="0" dirty="0" smtClean="0"/>
              <a:t>CEOS SIT-29 Meeting</a:t>
            </a:r>
          </a:p>
          <a:p>
            <a:r>
              <a:rPr lang="en-US" b="0" dirty="0"/>
              <a:t>C</a:t>
            </a:r>
            <a:r>
              <a:rPr lang="en-US" b="0" dirty="0" smtClean="0"/>
              <a:t>NES, Toulouse, France</a:t>
            </a:r>
            <a:br>
              <a:rPr lang="en-US" b="0" dirty="0" smtClean="0"/>
            </a:br>
            <a:r>
              <a:rPr lang="en-US" b="0" dirty="0" smtClean="0"/>
              <a:t>9</a:t>
            </a:r>
            <a:r>
              <a:rPr lang="en-US" b="0" baseline="30000" dirty="0" smtClean="0"/>
              <a:t>th</a:t>
            </a:r>
            <a:r>
              <a:rPr lang="en-US" b="0" dirty="0" smtClean="0"/>
              <a:t>-10</a:t>
            </a:r>
            <a:r>
              <a:rPr lang="en-US" b="0" baseline="30000" dirty="0" smtClean="0"/>
              <a:t>th</a:t>
            </a:r>
            <a:r>
              <a:rPr lang="en-US" b="0" dirty="0" smtClean="0"/>
              <a:t> April 2014</a:t>
            </a:r>
            <a:endParaRPr lang="en-US" b="0" dirty="0"/>
          </a:p>
        </p:txBody>
      </p:sp>
      <p:pic>
        <p:nvPicPr>
          <p:cNvPr id="3" name="Picture 2"/>
          <p:cNvPicPr>
            <a:picLocks noChangeAspect="1"/>
          </p:cNvPicPr>
          <p:nvPr/>
        </p:nvPicPr>
        <p:blipFill>
          <a:blip r:embed="rId4"/>
          <a:stretch>
            <a:fillRect/>
          </a:stretch>
        </p:blipFill>
        <p:spPr>
          <a:xfrm>
            <a:off x="7594941" y="5376263"/>
            <a:ext cx="1367757" cy="1203214"/>
          </a:xfrm>
          <a:prstGeom prst="rect">
            <a:avLst/>
          </a:prstGeom>
        </p:spPr>
      </p:pic>
      <p:pic>
        <p:nvPicPr>
          <p:cNvPr id="4" name="Picture 3"/>
          <p:cNvPicPr>
            <a:picLocks noChangeAspect="1"/>
          </p:cNvPicPr>
          <p:nvPr/>
        </p:nvPicPr>
        <p:blipFill>
          <a:blip r:embed="rId5"/>
          <a:stretch>
            <a:fillRect/>
          </a:stretch>
        </p:blipFill>
        <p:spPr>
          <a:xfrm>
            <a:off x="4364856" y="5082483"/>
            <a:ext cx="1916302" cy="735723"/>
          </a:xfrm>
          <a:prstGeom prst="rect">
            <a:avLst/>
          </a:prstGeom>
        </p:spPr>
      </p:pic>
      <p:pic>
        <p:nvPicPr>
          <p:cNvPr id="6" name="Picture 5"/>
          <p:cNvPicPr>
            <a:picLocks noChangeAspect="1"/>
          </p:cNvPicPr>
          <p:nvPr/>
        </p:nvPicPr>
        <p:blipFill>
          <a:blip r:embed="rId6"/>
          <a:stretch>
            <a:fillRect/>
          </a:stretch>
        </p:blipFill>
        <p:spPr>
          <a:xfrm>
            <a:off x="75358" y="5445088"/>
            <a:ext cx="1019514" cy="1134389"/>
          </a:xfrm>
          <a:prstGeom prst="rect">
            <a:avLst/>
          </a:prstGeom>
        </p:spPr>
      </p:pic>
      <p:pic>
        <p:nvPicPr>
          <p:cNvPr id="7" name="Picture 6"/>
          <p:cNvPicPr>
            <a:picLocks noChangeAspect="1"/>
          </p:cNvPicPr>
          <p:nvPr/>
        </p:nvPicPr>
        <p:blipFill>
          <a:blip r:embed="rId7"/>
          <a:stretch>
            <a:fillRect/>
          </a:stretch>
        </p:blipFill>
        <p:spPr>
          <a:xfrm>
            <a:off x="1649018" y="5931327"/>
            <a:ext cx="1551319" cy="926673"/>
          </a:xfrm>
          <a:prstGeom prst="rect">
            <a:avLst/>
          </a:prstGeom>
        </p:spPr>
      </p:pic>
      <p:pic>
        <p:nvPicPr>
          <p:cNvPr id="8" name="Picture 7"/>
          <p:cNvPicPr>
            <a:picLocks noChangeAspect="1"/>
          </p:cNvPicPr>
          <p:nvPr/>
        </p:nvPicPr>
        <p:blipFill>
          <a:blip r:embed="rId8"/>
          <a:stretch>
            <a:fillRect/>
          </a:stretch>
        </p:blipFill>
        <p:spPr>
          <a:xfrm>
            <a:off x="6397944" y="4918579"/>
            <a:ext cx="1196997" cy="1024879"/>
          </a:xfrm>
          <a:prstGeom prst="rect">
            <a:avLst/>
          </a:prstGeom>
        </p:spPr>
      </p:pic>
      <p:pic>
        <p:nvPicPr>
          <p:cNvPr id="9" name="Picture 8"/>
          <p:cNvPicPr>
            <a:picLocks noChangeAspect="1"/>
          </p:cNvPicPr>
          <p:nvPr/>
        </p:nvPicPr>
        <p:blipFill>
          <a:blip r:embed="rId9"/>
          <a:stretch>
            <a:fillRect/>
          </a:stretch>
        </p:blipFill>
        <p:spPr>
          <a:xfrm>
            <a:off x="1094872" y="4969551"/>
            <a:ext cx="1080242" cy="1037033"/>
          </a:xfrm>
          <a:prstGeom prst="rect">
            <a:avLst/>
          </a:prstGeom>
        </p:spPr>
      </p:pic>
      <p:pic>
        <p:nvPicPr>
          <p:cNvPr id="11" name="Picture 10" descr="ESA_BLUE_LOGO.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06498" y="5067676"/>
            <a:ext cx="1916302" cy="702891"/>
          </a:xfrm>
          <a:prstGeom prst="rect">
            <a:avLst/>
          </a:prstGeom>
        </p:spPr>
      </p:pic>
      <p:pic>
        <p:nvPicPr>
          <p:cNvPr id="12" name="Picture 11"/>
          <p:cNvPicPr>
            <a:picLocks noChangeAspect="1"/>
          </p:cNvPicPr>
          <p:nvPr/>
        </p:nvPicPr>
        <p:blipFill>
          <a:blip r:embed="rId11"/>
          <a:stretch>
            <a:fillRect/>
          </a:stretch>
        </p:blipFill>
        <p:spPr>
          <a:xfrm>
            <a:off x="3264649" y="5931327"/>
            <a:ext cx="2284317" cy="773501"/>
          </a:xfrm>
          <a:prstGeom prst="rect">
            <a:avLst/>
          </a:prstGeom>
        </p:spPr>
      </p:pic>
      <p:graphicFrame>
        <p:nvGraphicFramePr>
          <p:cNvPr id="14" name="Object 4"/>
          <p:cNvGraphicFramePr>
            <a:graphicFrameLocks noChangeAspect="1"/>
          </p:cNvGraphicFramePr>
          <p:nvPr>
            <p:extLst>
              <p:ext uri="{D42A27DB-BD31-4B8C-83A1-F6EECF244321}">
                <p14:modId xmlns:p14="http://schemas.microsoft.com/office/powerpoint/2010/main" val="3262237398"/>
              </p:ext>
            </p:extLst>
          </p:nvPr>
        </p:nvGraphicFramePr>
        <p:xfrm>
          <a:off x="5796091" y="6051386"/>
          <a:ext cx="1798850" cy="575968"/>
        </p:xfrm>
        <a:graphic>
          <a:graphicData uri="http://schemas.openxmlformats.org/presentationml/2006/ole">
            <mc:AlternateContent xmlns:mc="http://schemas.openxmlformats.org/markup-compatibility/2006">
              <mc:Choice xmlns:v="urn:schemas-microsoft-com:vml" Requires="v">
                <p:oleObj spid="_x0000_s5131" name="Photo Editor Photo" r:id="rId12" imgW="9504762" imgH="3048426" progId="MSPhotoEd.3">
                  <p:embed/>
                </p:oleObj>
              </mc:Choice>
              <mc:Fallback>
                <p:oleObj name="Photo Editor Photo" r:id="rId12" imgW="9504762" imgH="3048426" progId="MSPhotoEd.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796091" y="6051386"/>
                        <a:ext cx="1798850" cy="575968"/>
                      </a:xfrm>
                      <a:prstGeom prst="rect">
                        <a:avLst/>
                      </a:prstGeom>
                      <a:noFill/>
                      <a:ln>
                        <a:noFill/>
                      </a:ln>
                      <a:effec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76802" y="1458023"/>
            <a:ext cx="8504026" cy="5091323"/>
          </a:xfrm>
          <a:prstGeom prst="rect">
            <a:avLst/>
          </a:prstGeom>
        </p:spPr>
        <p:txBody>
          <a:bodyPr/>
          <a:lst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a:lstStyle>
          <a:p>
            <a:r>
              <a:rPr lang="en-US" dirty="0"/>
              <a:t>Aim: </a:t>
            </a:r>
          </a:p>
          <a:p>
            <a:pPr lvl="1"/>
            <a:r>
              <a:rPr lang="en-US" i="1" dirty="0"/>
              <a:t>Establish and maintain S.I. traceability for </a:t>
            </a:r>
            <a:r>
              <a:rPr lang="en-US" i="1" dirty="0" smtClean="0"/>
              <a:t>infrastructure providing </a:t>
            </a:r>
            <a:r>
              <a:rPr lang="en-US" i="1" dirty="0" err="1" smtClean="0"/>
              <a:t>Fiducial</a:t>
            </a:r>
            <a:r>
              <a:rPr lang="en-US" i="1" dirty="0" smtClean="0"/>
              <a:t> </a:t>
            </a:r>
            <a:r>
              <a:rPr lang="en-US" i="1" dirty="0"/>
              <a:t>Reference Measurements (FRM) for Satellite </a:t>
            </a:r>
            <a:r>
              <a:rPr lang="en-US" i="1" dirty="0" smtClean="0"/>
              <a:t>SST calibration and validation.</a:t>
            </a:r>
          </a:p>
          <a:p>
            <a:pPr lvl="1"/>
            <a:endParaRPr lang="en-US" sz="1800" dirty="0"/>
          </a:p>
          <a:p>
            <a:pPr>
              <a:spcBef>
                <a:spcPts val="600"/>
              </a:spcBef>
              <a:spcAft>
                <a:spcPts val="600"/>
              </a:spcAft>
            </a:pPr>
            <a:r>
              <a:rPr lang="en-US" sz="1800" dirty="0" smtClean="0"/>
              <a:t>REQ-1: </a:t>
            </a:r>
            <a:r>
              <a:rPr lang="en-US" sz="1800" b="0" dirty="0" smtClean="0"/>
              <a:t>Define an approach and methodology to establish, as far as possible, a means to trace drifting buoy, ARGO and other in situ SST measurements to S.I </a:t>
            </a:r>
            <a:r>
              <a:rPr lang="en-US" sz="1800" b="0" dirty="0" smtClean="0">
                <a:solidFill>
                  <a:schemeClr val="tx1"/>
                </a:solidFill>
              </a:rPr>
              <a:t>standards accurate to 0.05K or better and of known stability (including time and space definition e.g. stable to &lt;X&gt; K per &lt;time&gt; over &lt;Y&gt;km on &lt;region&gt;).</a:t>
            </a:r>
          </a:p>
          <a:p>
            <a:pPr>
              <a:spcBef>
                <a:spcPts val="600"/>
              </a:spcBef>
              <a:spcAft>
                <a:spcPts val="600"/>
              </a:spcAft>
            </a:pPr>
            <a:r>
              <a:rPr lang="en-US" sz="1800" dirty="0"/>
              <a:t>REQ</a:t>
            </a:r>
            <a:r>
              <a:rPr lang="en-US" sz="1800" dirty="0" smtClean="0"/>
              <a:t>-2: </a:t>
            </a:r>
            <a:r>
              <a:rPr lang="en-US" sz="1800" b="0" dirty="0"/>
              <a:t>Maintain pre-deployment </a:t>
            </a:r>
            <a:r>
              <a:rPr lang="en-US" sz="1800" b="0" dirty="0" smtClean="0"/>
              <a:t>(and if possible) post</a:t>
            </a:r>
            <a:r>
              <a:rPr lang="en-US" sz="1800" b="0" dirty="0"/>
              <a:t>-deployment calibration verification of drifting buoy, ARGO and other in situ SST measurements </a:t>
            </a:r>
            <a:r>
              <a:rPr lang="en-GB" sz="1800" b="0" dirty="0" smtClean="0"/>
              <a:t>following </a:t>
            </a:r>
            <a:r>
              <a:rPr lang="en-GB" sz="1800" b="0" dirty="0"/>
              <a:t>the defined methodology and procedures set out under REQ</a:t>
            </a:r>
            <a:r>
              <a:rPr lang="en-GB" sz="1800" b="0" dirty="0" smtClean="0"/>
              <a:t>-1</a:t>
            </a:r>
            <a:r>
              <a:rPr lang="en-US" sz="1800" b="0" dirty="0" smtClean="0"/>
              <a:t>.</a:t>
            </a:r>
          </a:p>
          <a:p>
            <a:pPr>
              <a:spcBef>
                <a:spcPts val="600"/>
              </a:spcBef>
              <a:spcAft>
                <a:spcPts val="600"/>
              </a:spcAft>
            </a:pPr>
            <a:r>
              <a:rPr lang="en-US" sz="1800" dirty="0"/>
              <a:t>REQ</a:t>
            </a:r>
            <a:r>
              <a:rPr lang="en-US" sz="1800" dirty="0" smtClean="0"/>
              <a:t>-3: </a:t>
            </a:r>
            <a:r>
              <a:rPr lang="en-US" sz="1800" b="0" dirty="0"/>
              <a:t>Establish and maintain </a:t>
            </a:r>
            <a:r>
              <a:rPr lang="en-GB" sz="1800" b="0" dirty="0"/>
              <a:t>uncertainty budgets (determined in agreement with defined National Standards Laboratory protocols) for </a:t>
            </a:r>
            <a:r>
              <a:rPr lang="en-US" sz="1800" b="0" dirty="0"/>
              <a:t>drifting buoy, ARGO and other in situ SST measurements</a:t>
            </a:r>
            <a:r>
              <a:rPr lang="en-GB" sz="1800" b="0" dirty="0" smtClean="0"/>
              <a:t> </a:t>
            </a:r>
            <a:r>
              <a:rPr lang="en-GB" sz="1800" b="0" dirty="0"/>
              <a:t>data</a:t>
            </a:r>
            <a:r>
              <a:rPr lang="en-GB" sz="1800" b="0" dirty="0" smtClean="0"/>
              <a:t>.</a:t>
            </a:r>
            <a:endParaRPr lang="en-US" sz="1800" b="0" dirty="0"/>
          </a:p>
        </p:txBody>
      </p:sp>
      <p:sp>
        <p:nvSpPr>
          <p:cNvPr id="6" name="Title 1"/>
          <p:cNvSpPr txBox="1">
            <a:spLocks/>
          </p:cNvSpPr>
          <p:nvPr/>
        </p:nvSpPr>
        <p:spPr>
          <a:xfrm>
            <a:off x="1613941" y="0"/>
            <a:ext cx="6794497" cy="525886"/>
          </a:xfrm>
          <a:prstGeom prst="rect">
            <a:avLst/>
          </a:prstGeom>
        </p:spPr>
        <p:txBody>
          <a:bodyPr>
            <a:noAutofit/>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algn="l"/>
            <a:r>
              <a:rPr lang="en-US" sz="2400" dirty="0" smtClean="0"/>
              <a:t>SST-VC: SST calibration and validation requirements for other SST infrastructure</a:t>
            </a:r>
            <a:endParaRPr lang="en-US" sz="2400" dirty="0"/>
          </a:p>
        </p:txBody>
      </p:sp>
    </p:spTree>
    <p:extLst>
      <p:ext uri="{BB962C8B-B14F-4D97-AF65-F5344CB8AC3E}">
        <p14:creationId xmlns:p14="http://schemas.microsoft.com/office/powerpoint/2010/main" val="26249410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74888" y="1458023"/>
            <a:ext cx="8229600" cy="5091323"/>
          </a:xfrm>
          <a:prstGeom prst="rect">
            <a:avLst/>
          </a:prstGeom>
        </p:spPr>
        <p:txBody>
          <a:bodyPr/>
          <a:lst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a:lstStyle>
          <a:p>
            <a:pPr>
              <a:spcBef>
                <a:spcPts val="600"/>
              </a:spcBef>
              <a:spcAft>
                <a:spcPts val="600"/>
              </a:spcAft>
            </a:pPr>
            <a:r>
              <a:rPr lang="en-US" sz="1800" dirty="0"/>
              <a:t>REQ</a:t>
            </a:r>
            <a:r>
              <a:rPr lang="en-US" sz="1800" dirty="0" smtClean="0"/>
              <a:t>-4: </a:t>
            </a:r>
            <a:r>
              <a:rPr lang="en-US" sz="1800" b="0" dirty="0"/>
              <a:t>Improve the traceability of drifting buoy, ARGO and other in situ SST </a:t>
            </a:r>
            <a:r>
              <a:rPr lang="en-US" sz="1800" b="0" dirty="0" smtClean="0"/>
              <a:t>measurement calibration </a:t>
            </a:r>
            <a:r>
              <a:rPr lang="en-US" sz="1800" b="0" dirty="0"/>
              <a:t>and verification </a:t>
            </a:r>
            <a:r>
              <a:rPr lang="en-US" sz="1800" b="0" dirty="0" smtClean="0"/>
              <a:t>via </a:t>
            </a:r>
            <a:r>
              <a:rPr lang="en-US" sz="1800" b="0" dirty="0"/>
              <a:t>regular inter-comparison exercises (including </a:t>
            </a:r>
            <a:r>
              <a:rPr lang="en-US" sz="1800" b="0" dirty="0" smtClean="0"/>
              <a:t>laboratory </a:t>
            </a:r>
            <a:r>
              <a:rPr lang="en-US" sz="1800" b="0" dirty="0"/>
              <a:t>work, validation of processing software and, dedicated field experiments).</a:t>
            </a:r>
          </a:p>
          <a:p>
            <a:pPr>
              <a:spcBef>
                <a:spcPts val="600"/>
              </a:spcBef>
              <a:spcAft>
                <a:spcPts val="600"/>
              </a:spcAft>
            </a:pPr>
            <a:r>
              <a:rPr lang="en-US" sz="1800" dirty="0"/>
              <a:t>REQ</a:t>
            </a:r>
            <a:r>
              <a:rPr lang="en-US" sz="1800" dirty="0" smtClean="0"/>
              <a:t>-5: </a:t>
            </a:r>
            <a:r>
              <a:rPr lang="en-US" sz="1800" b="0" dirty="0"/>
              <a:t>Maintain and provide access to all relevant calibration and validation documentation </a:t>
            </a:r>
            <a:r>
              <a:rPr lang="en-GB" sz="1800" b="0" dirty="0"/>
              <a:t>published in a format that is freely and openly available to users of the data.</a:t>
            </a:r>
            <a:r>
              <a:rPr lang="en-US" sz="1800" b="0" dirty="0"/>
              <a:t> </a:t>
            </a:r>
          </a:p>
          <a:p>
            <a:pPr>
              <a:spcBef>
                <a:spcPts val="600"/>
              </a:spcBef>
              <a:spcAft>
                <a:spcPts val="600"/>
              </a:spcAft>
            </a:pPr>
            <a:r>
              <a:rPr lang="en-US" sz="1800" dirty="0"/>
              <a:t>REQ</a:t>
            </a:r>
            <a:r>
              <a:rPr lang="en-US" sz="1800" dirty="0" smtClean="0"/>
              <a:t>-6:</a:t>
            </a:r>
            <a:r>
              <a:rPr lang="en-US" sz="1800" b="0" dirty="0" smtClean="0"/>
              <a:t> </a:t>
            </a:r>
            <a:r>
              <a:rPr lang="en-GB" sz="1800" b="0" dirty="0"/>
              <a:t>Archive </a:t>
            </a:r>
            <a:r>
              <a:rPr lang="en-US" sz="1800" b="0" dirty="0"/>
              <a:t>drifting buoy, ARGO and other in situ SST </a:t>
            </a:r>
            <a:r>
              <a:rPr lang="en-US" sz="1800" b="0" dirty="0" smtClean="0"/>
              <a:t>measurement </a:t>
            </a:r>
            <a:r>
              <a:rPr lang="en-GB" sz="1800" b="0" dirty="0" smtClean="0"/>
              <a:t>calibration </a:t>
            </a:r>
            <a:r>
              <a:rPr lang="en-GB" sz="1800" b="0" dirty="0"/>
              <a:t>and verification data following good data stewardship practices providing access to records by research teams on request. </a:t>
            </a:r>
          </a:p>
          <a:p>
            <a:pPr>
              <a:spcBef>
                <a:spcPts val="600"/>
              </a:spcBef>
              <a:spcAft>
                <a:spcPts val="600"/>
              </a:spcAft>
            </a:pPr>
            <a:r>
              <a:rPr lang="en-GB" sz="1800" dirty="0"/>
              <a:t>REQ</a:t>
            </a:r>
            <a:r>
              <a:rPr lang="en-GB" sz="1800" dirty="0" smtClean="0"/>
              <a:t>-7:</a:t>
            </a:r>
            <a:r>
              <a:rPr lang="en-GB" sz="1800" b="0" dirty="0" smtClean="0"/>
              <a:t> </a:t>
            </a:r>
            <a:r>
              <a:rPr lang="en-US" sz="1800" b="0" dirty="0"/>
              <a:t>Maintain calibration and verification procedures based on “lessons learned”, peer review literature best practices.</a:t>
            </a:r>
          </a:p>
          <a:p>
            <a:pPr marL="457200" lvl="1" indent="0">
              <a:buNone/>
            </a:pPr>
            <a:endParaRPr lang="en-US" sz="1800" dirty="0"/>
          </a:p>
        </p:txBody>
      </p:sp>
      <p:sp>
        <p:nvSpPr>
          <p:cNvPr id="3" name="Title 1"/>
          <p:cNvSpPr txBox="1">
            <a:spLocks/>
          </p:cNvSpPr>
          <p:nvPr/>
        </p:nvSpPr>
        <p:spPr>
          <a:xfrm>
            <a:off x="1613941" y="0"/>
            <a:ext cx="6794497" cy="525886"/>
          </a:xfrm>
          <a:prstGeom prst="rect">
            <a:avLst/>
          </a:prstGeom>
        </p:spPr>
        <p:txBody>
          <a:bodyPr>
            <a:noAutofit/>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algn="l"/>
            <a:r>
              <a:rPr lang="en-US" sz="2400" dirty="0" smtClean="0"/>
              <a:t>SST-VC: SST calibration and validation requirements for other SST infrastructure</a:t>
            </a:r>
            <a:endParaRPr lang="en-US" sz="2400" dirty="0"/>
          </a:p>
        </p:txBody>
      </p:sp>
    </p:spTree>
    <p:extLst>
      <p:ext uri="{BB962C8B-B14F-4D97-AF65-F5344CB8AC3E}">
        <p14:creationId xmlns:p14="http://schemas.microsoft.com/office/powerpoint/2010/main" val="67963983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144000" cy="6846311"/>
          </a:xfrm>
          <a:prstGeom prst="rect">
            <a:avLst/>
          </a:prstGeom>
        </p:spPr>
      </p:pic>
      <p:pic>
        <p:nvPicPr>
          <p:cNvPr id="4" name="Picture 3"/>
          <p:cNvPicPr>
            <a:picLocks noChangeAspect="1"/>
          </p:cNvPicPr>
          <p:nvPr/>
        </p:nvPicPr>
        <p:blipFill>
          <a:blip r:embed="rId3"/>
          <a:stretch>
            <a:fillRect/>
          </a:stretch>
        </p:blipFill>
        <p:spPr>
          <a:xfrm rot="1454790">
            <a:off x="8197875" y="1912991"/>
            <a:ext cx="735878" cy="391626"/>
          </a:xfrm>
          <a:prstGeom prst="rect">
            <a:avLst/>
          </a:prstGeom>
        </p:spPr>
      </p:pic>
      <p:sp>
        <p:nvSpPr>
          <p:cNvPr id="5" name="TextBox 4"/>
          <p:cNvSpPr txBox="1"/>
          <p:nvPr/>
        </p:nvSpPr>
        <p:spPr>
          <a:xfrm flipH="1">
            <a:off x="8017482" y="2450915"/>
            <a:ext cx="964228" cy="276999"/>
          </a:xfrm>
          <a:prstGeom prst="rect">
            <a:avLst/>
          </a:prstGeom>
          <a:noFill/>
        </p:spPr>
        <p:txBody>
          <a:bodyPr wrap="square" rtlCol="0">
            <a:spAutoFit/>
          </a:bodyPr>
          <a:lstStyle/>
          <a:p>
            <a:r>
              <a:rPr lang="en-US" sz="1200" dirty="0" smtClean="0">
                <a:solidFill>
                  <a:schemeClr val="bg1">
                    <a:lumMod val="75000"/>
                  </a:schemeClr>
                </a:solidFill>
              </a:rPr>
              <a:t>GPM/GMI</a:t>
            </a:r>
            <a:endParaRPr lang="en-US" sz="1200" dirty="0">
              <a:solidFill>
                <a:schemeClr val="bg1">
                  <a:lumMod val="75000"/>
                </a:schemeClr>
              </a:solidFill>
            </a:endParaRPr>
          </a:p>
        </p:txBody>
      </p:sp>
    </p:spTree>
    <p:extLst>
      <p:ext uri="{BB962C8B-B14F-4D97-AF65-F5344CB8AC3E}">
        <p14:creationId xmlns:p14="http://schemas.microsoft.com/office/powerpoint/2010/main" val="77264899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790324" y="254420"/>
            <a:ext cx="6794497" cy="525886"/>
          </a:xfrm>
          <a:prstGeom prst="rect">
            <a:avLst/>
          </a:prstGeom>
        </p:spPr>
        <p:txBody>
          <a:bodyPr>
            <a:noAutofit/>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algn="l"/>
            <a:r>
              <a:rPr lang="en-US" sz="2800" dirty="0" smtClean="0"/>
              <a:t>SST-VC  Status and Issues</a:t>
            </a:r>
            <a:endParaRPr lang="en-US" sz="2800" dirty="0"/>
          </a:p>
        </p:txBody>
      </p:sp>
      <p:sp>
        <p:nvSpPr>
          <p:cNvPr id="3" name="Content Placeholder 2"/>
          <p:cNvSpPr txBox="1">
            <a:spLocks/>
          </p:cNvSpPr>
          <p:nvPr/>
        </p:nvSpPr>
        <p:spPr>
          <a:xfrm>
            <a:off x="457200" y="1376793"/>
            <a:ext cx="8229600" cy="5076078"/>
          </a:xfrm>
          <a:prstGeom prst="rect">
            <a:avLst/>
          </a:prstGeom>
        </p:spPr>
        <p:txBody>
          <a:bodyPr/>
          <a:lst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a:lstStyle>
          <a:p>
            <a:r>
              <a:rPr lang="en-US" sz="2000" dirty="0" smtClean="0"/>
              <a:t>Relatively healthy space segment but:</a:t>
            </a:r>
          </a:p>
          <a:p>
            <a:pPr lvl="1"/>
            <a:r>
              <a:rPr lang="en-US" sz="2000" b="0" dirty="0" smtClean="0"/>
              <a:t>Currently no dual-view IR SST reference capability</a:t>
            </a:r>
          </a:p>
          <a:p>
            <a:pPr lvl="1"/>
            <a:r>
              <a:rPr lang="en-US" sz="2000" b="0" dirty="0" smtClean="0"/>
              <a:t>Future of passive microwave SST capability is not secure</a:t>
            </a:r>
          </a:p>
          <a:p>
            <a:pPr lvl="1"/>
            <a:r>
              <a:rPr lang="en-US" sz="2000" b="0" dirty="0" smtClean="0"/>
              <a:t>Ground-based </a:t>
            </a:r>
            <a:r>
              <a:rPr lang="en-US" sz="2000" b="0" dirty="0" err="1" smtClean="0"/>
              <a:t>Fiducial</a:t>
            </a:r>
            <a:r>
              <a:rPr lang="en-US" sz="2000" b="0" dirty="0" smtClean="0"/>
              <a:t> Reference Measurements (FRM) remain a challenge</a:t>
            </a:r>
          </a:p>
          <a:p>
            <a:r>
              <a:rPr lang="en-US" sz="2000" dirty="0" smtClean="0"/>
              <a:t>International collaboration remains strong </a:t>
            </a:r>
            <a:r>
              <a:rPr lang="en-US" sz="2000" b="0" dirty="0" smtClean="0"/>
              <a:t>within the framework of GHRSST and the CEOS SST-VC </a:t>
            </a:r>
          </a:p>
          <a:p>
            <a:r>
              <a:rPr lang="en-US" sz="2000" dirty="0" smtClean="0"/>
              <a:t>SST</a:t>
            </a:r>
            <a:r>
              <a:rPr lang="en-US" sz="2000" dirty="0"/>
              <a:t>-VC requests participation from CEOS member states</a:t>
            </a:r>
            <a:r>
              <a:rPr lang="en-US" sz="2000" b="0" dirty="0"/>
              <a:t> having an SST capability (ISRO, CONAE, NRSCC, NSMC/CMA, </a:t>
            </a:r>
            <a:r>
              <a:rPr lang="en-US" sz="2000" b="0" dirty="0" err="1"/>
              <a:t>Roskomos</a:t>
            </a:r>
            <a:r>
              <a:rPr lang="en-US" sz="2000" b="0" dirty="0"/>
              <a:t>, KARI and others).</a:t>
            </a:r>
          </a:p>
          <a:p>
            <a:r>
              <a:rPr lang="en-US" sz="2000" dirty="0"/>
              <a:t>Collaboration</a:t>
            </a:r>
            <a:r>
              <a:rPr lang="en-US" sz="2000" b="0" dirty="0"/>
              <a:t> with </a:t>
            </a:r>
            <a:r>
              <a:rPr lang="en-US" sz="2000" b="0" dirty="0" smtClean="0"/>
              <a:t>WGCV, WG-Climate and WGISS proceeds well</a:t>
            </a:r>
            <a:endParaRPr lang="en-US" sz="2000" b="0" dirty="0"/>
          </a:p>
          <a:p>
            <a:r>
              <a:rPr lang="en-US" sz="2000" dirty="0" smtClean="0"/>
              <a:t>SST-VC will meet </a:t>
            </a:r>
            <a:r>
              <a:rPr lang="en-US" sz="2000" b="0" dirty="0" smtClean="0"/>
              <a:t>during the Group for High Resolution SST (GHRSST) Annual Science Team Meeting, Cape Town, South Africa June 2-</a:t>
            </a:r>
            <a:r>
              <a:rPr lang="en-US" sz="2000" b="0" dirty="0"/>
              <a:t>6</a:t>
            </a:r>
            <a:r>
              <a:rPr lang="en-US" sz="2000" b="0" baseline="30000" dirty="0" smtClean="0"/>
              <a:t>th</a:t>
            </a:r>
            <a:r>
              <a:rPr lang="en-US" sz="2000" b="0" dirty="0" smtClean="0"/>
              <a:t> 2014.  Sponsored by SANSA, ESA and EUMETSAT.</a:t>
            </a:r>
          </a:p>
          <a:p>
            <a:endParaRPr lang="en-US" sz="2000" b="0" dirty="0" smtClean="0"/>
          </a:p>
          <a:p>
            <a:endParaRPr lang="en-US" sz="2000" dirty="0"/>
          </a:p>
        </p:txBody>
      </p:sp>
    </p:spTree>
    <p:extLst>
      <p:ext uri="{BB962C8B-B14F-4D97-AF65-F5344CB8AC3E}">
        <p14:creationId xmlns:p14="http://schemas.microsoft.com/office/powerpoint/2010/main" val="384567439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3702853204"/>
              </p:ext>
            </p:extLst>
          </p:nvPr>
        </p:nvGraphicFramePr>
        <p:xfrm>
          <a:off x="100856" y="1358631"/>
          <a:ext cx="8649390" cy="3245788"/>
        </p:xfrm>
        <a:graphic>
          <a:graphicData uri="http://schemas.openxmlformats.org/presentationml/2006/ole">
            <mc:AlternateContent xmlns:mc="http://schemas.openxmlformats.org/markup-compatibility/2006">
              <mc:Choice xmlns:v="urn:schemas-microsoft-com:vml" Requires="v">
                <p:oleObj spid="_x0000_s2071" name="Document" r:id="rId3" imgW="6057900" imgH="2273300" progId="Word.Document.12">
                  <p:embed/>
                </p:oleObj>
              </mc:Choice>
              <mc:Fallback>
                <p:oleObj name="Document" r:id="rId3" imgW="6057900" imgH="2273300" progId="Word.Document.12">
                  <p:embed/>
                  <p:pic>
                    <p:nvPicPr>
                      <p:cNvPr id="0" name=""/>
                      <p:cNvPicPr/>
                      <p:nvPr/>
                    </p:nvPicPr>
                    <p:blipFill>
                      <a:blip r:embed="rId4"/>
                      <a:stretch>
                        <a:fillRect/>
                      </a:stretch>
                    </p:blipFill>
                    <p:spPr>
                      <a:xfrm>
                        <a:off x="100856" y="1358631"/>
                        <a:ext cx="8649390" cy="3245788"/>
                      </a:xfrm>
                      <a:prstGeom prst="rect">
                        <a:avLst/>
                      </a:prstGeom>
                    </p:spPr>
                  </p:pic>
                </p:oleObj>
              </mc:Fallback>
            </mc:AlternateContent>
          </a:graphicData>
        </a:graphic>
      </p:graphicFrame>
      <p:sp>
        <p:nvSpPr>
          <p:cNvPr id="3" name="Content Placeholder 2"/>
          <p:cNvSpPr txBox="1">
            <a:spLocks/>
          </p:cNvSpPr>
          <p:nvPr/>
        </p:nvSpPr>
        <p:spPr>
          <a:xfrm>
            <a:off x="374888" y="4280004"/>
            <a:ext cx="8229600" cy="2187035"/>
          </a:xfrm>
          <a:prstGeom prst="rect">
            <a:avLst/>
          </a:prstGeom>
        </p:spPr>
        <p:txBody>
          <a:bodyPr/>
          <a:lst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a:lstStyle>
          <a:p>
            <a:pPr marL="0" indent="0">
              <a:spcBef>
                <a:spcPts val="0"/>
              </a:spcBef>
              <a:spcAft>
                <a:spcPts val="0"/>
              </a:spcAft>
              <a:buNone/>
            </a:pPr>
            <a:r>
              <a:rPr lang="en-US" sz="1600" dirty="0" smtClean="0"/>
              <a:t>For Information:</a:t>
            </a:r>
          </a:p>
          <a:p>
            <a:pPr>
              <a:spcBef>
                <a:spcPts val="0"/>
              </a:spcBef>
              <a:spcAft>
                <a:spcPts val="0"/>
              </a:spcAft>
            </a:pPr>
            <a:r>
              <a:rPr lang="en-US" sz="1600" dirty="0" err="1" smtClean="0"/>
              <a:t>BluePlanet</a:t>
            </a:r>
            <a:r>
              <a:rPr lang="en-US" sz="1600" dirty="0" smtClean="0"/>
              <a:t>: “to </a:t>
            </a:r>
            <a:r>
              <a:rPr lang="en-US" sz="1600" dirty="0"/>
              <a:t>raise public awareness of the role of the oceans in the Earth </a:t>
            </a:r>
            <a:r>
              <a:rPr lang="en-US" sz="1600" dirty="0" smtClean="0"/>
              <a:t>system”</a:t>
            </a:r>
          </a:p>
          <a:p>
            <a:pPr>
              <a:spcBef>
                <a:spcPts val="0"/>
              </a:spcBef>
              <a:spcAft>
                <a:spcPts val="0"/>
              </a:spcAft>
            </a:pPr>
            <a:r>
              <a:rPr lang="en-US" sz="1600" dirty="0" smtClean="0"/>
              <a:t>Various CEOS member projects to address this issue building on SST data sets (e.g. weather forecasting, seasonal forecasting, climate prediction and monitoring, Coral Reef Bleaching, air-sea gas exchange…)</a:t>
            </a:r>
          </a:p>
          <a:p>
            <a:pPr>
              <a:spcBef>
                <a:spcPts val="0"/>
              </a:spcBef>
              <a:spcAft>
                <a:spcPts val="0"/>
              </a:spcAft>
            </a:pPr>
            <a:r>
              <a:rPr lang="en-US" sz="1600" dirty="0" smtClean="0"/>
              <a:t>SST-VC will remain ready to participate and support </a:t>
            </a:r>
            <a:r>
              <a:rPr lang="en-US" sz="1600" dirty="0" err="1" smtClean="0"/>
              <a:t>BluePlanet</a:t>
            </a:r>
            <a:r>
              <a:rPr lang="en-US" sz="1600" dirty="0"/>
              <a:t> </a:t>
            </a:r>
            <a:r>
              <a:rPr lang="en-US" sz="1600" dirty="0" smtClean="0"/>
              <a:t>with data and various data-driven SST infrastructure.</a:t>
            </a:r>
          </a:p>
          <a:p>
            <a:pPr>
              <a:spcBef>
                <a:spcPts val="0"/>
              </a:spcBef>
              <a:spcAft>
                <a:spcPts val="0"/>
              </a:spcAft>
            </a:pPr>
            <a:r>
              <a:rPr lang="en-US" sz="1600" dirty="0" smtClean="0"/>
              <a:t>Better coordination is required across the CEOS VC’s</a:t>
            </a:r>
          </a:p>
          <a:p>
            <a:pPr>
              <a:spcBef>
                <a:spcPts val="600"/>
              </a:spcBef>
              <a:spcAft>
                <a:spcPts val="600"/>
              </a:spcAft>
            </a:pPr>
            <a:endParaRPr lang="en-US" sz="1600" b="0" dirty="0" smtClean="0"/>
          </a:p>
        </p:txBody>
      </p:sp>
      <p:pic>
        <p:nvPicPr>
          <p:cNvPr id="4" name="Picture 3"/>
          <p:cNvPicPr>
            <a:picLocks noChangeAspect="1"/>
          </p:cNvPicPr>
          <p:nvPr/>
        </p:nvPicPr>
        <p:blipFill>
          <a:blip r:embed="rId5"/>
          <a:stretch>
            <a:fillRect/>
          </a:stretch>
        </p:blipFill>
        <p:spPr>
          <a:xfrm>
            <a:off x="2387134" y="0"/>
            <a:ext cx="3268887" cy="1358631"/>
          </a:xfrm>
          <a:prstGeom prst="rect">
            <a:avLst/>
          </a:prstGeom>
        </p:spPr>
      </p:pic>
    </p:spTree>
    <p:extLst>
      <p:ext uri="{BB962C8B-B14F-4D97-AF65-F5344CB8AC3E}">
        <p14:creationId xmlns:p14="http://schemas.microsoft.com/office/powerpoint/2010/main" val="39568923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3471350556"/>
              </p:ext>
            </p:extLst>
          </p:nvPr>
        </p:nvGraphicFramePr>
        <p:xfrm>
          <a:off x="423779" y="1485823"/>
          <a:ext cx="8428959" cy="2406159"/>
        </p:xfrm>
        <a:graphic>
          <a:graphicData uri="http://schemas.openxmlformats.org/presentationml/2006/ole">
            <mc:AlternateContent xmlns:mc="http://schemas.openxmlformats.org/markup-compatibility/2006">
              <mc:Choice xmlns:v="urn:schemas-microsoft-com:vml" Requires="v">
                <p:oleObj spid="_x0000_s3095" name="Document" r:id="rId4" imgW="6286500" imgH="1790700" progId="Word.Document.12">
                  <p:embed/>
                </p:oleObj>
              </mc:Choice>
              <mc:Fallback>
                <p:oleObj name="Document" r:id="rId4" imgW="6286500" imgH="1790700" progId="Word.Document.12">
                  <p:embed/>
                  <p:pic>
                    <p:nvPicPr>
                      <p:cNvPr id="0" name=""/>
                      <p:cNvPicPr/>
                      <p:nvPr/>
                    </p:nvPicPr>
                    <p:blipFill>
                      <a:blip r:embed="rId5"/>
                      <a:stretch>
                        <a:fillRect/>
                      </a:stretch>
                    </p:blipFill>
                    <p:spPr>
                      <a:xfrm>
                        <a:off x="423779" y="1485823"/>
                        <a:ext cx="8428959" cy="2406159"/>
                      </a:xfrm>
                      <a:prstGeom prst="rect">
                        <a:avLst/>
                      </a:prstGeom>
                    </p:spPr>
                  </p:pic>
                </p:oleObj>
              </mc:Fallback>
            </mc:AlternateContent>
          </a:graphicData>
        </a:graphic>
      </p:graphicFrame>
      <p:sp>
        <p:nvSpPr>
          <p:cNvPr id="3" name="Content Placeholder 2"/>
          <p:cNvSpPr txBox="1">
            <a:spLocks/>
          </p:cNvSpPr>
          <p:nvPr/>
        </p:nvSpPr>
        <p:spPr>
          <a:xfrm>
            <a:off x="374888" y="3656817"/>
            <a:ext cx="8229600" cy="2974838"/>
          </a:xfrm>
          <a:prstGeom prst="rect">
            <a:avLst/>
          </a:prstGeom>
        </p:spPr>
        <p:txBody>
          <a:bodyPr/>
          <a:lst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a:lstStyle>
          <a:p>
            <a:pPr marL="0" indent="0">
              <a:spcBef>
                <a:spcPts val="600"/>
              </a:spcBef>
              <a:spcAft>
                <a:spcPts val="600"/>
              </a:spcAft>
              <a:buNone/>
            </a:pPr>
            <a:r>
              <a:rPr lang="en-US" sz="1800" dirty="0" smtClean="0"/>
              <a:t>For Information:</a:t>
            </a:r>
          </a:p>
          <a:p>
            <a:pPr>
              <a:spcBef>
                <a:spcPts val="600"/>
              </a:spcBef>
              <a:spcAft>
                <a:spcPts val="600"/>
              </a:spcAft>
            </a:pPr>
            <a:r>
              <a:rPr lang="en-US" sz="1800" dirty="0" smtClean="0"/>
              <a:t>VC-1 is maintained using the GHRSST Regional/Global Task Sharing (R/GTS) Framework documented within a master metadata repository (Lead: NASA/NOAA)</a:t>
            </a:r>
          </a:p>
          <a:p>
            <a:pPr>
              <a:spcBef>
                <a:spcPts val="600"/>
              </a:spcBef>
              <a:spcAft>
                <a:spcPts val="600"/>
              </a:spcAft>
            </a:pPr>
            <a:r>
              <a:rPr lang="en-US" sz="1800" dirty="0" smtClean="0"/>
              <a:t>VC-17: White paper is in draft form and will be consolidated by 2015.  It will take a justified requirements-based approach (as was done for the </a:t>
            </a:r>
            <a:r>
              <a:rPr lang="en-US" sz="1800" dirty="0"/>
              <a:t>The </a:t>
            </a:r>
            <a:r>
              <a:rPr lang="en-US" sz="1800" dirty="0" smtClean="0"/>
              <a:t>CEOS Next </a:t>
            </a:r>
            <a:r>
              <a:rPr lang="en-US" sz="1800" dirty="0"/>
              <a:t>15 </a:t>
            </a:r>
            <a:r>
              <a:rPr lang="en-US" sz="1800" dirty="0" smtClean="0"/>
              <a:t>Years of </a:t>
            </a:r>
            <a:r>
              <a:rPr lang="en-US" sz="1800" dirty="0"/>
              <a:t>Satellite Altimetry </a:t>
            </a:r>
            <a:r>
              <a:rPr lang="en-US" sz="1800" dirty="0" smtClean="0"/>
              <a:t>document) Lead: ESA </a:t>
            </a:r>
          </a:p>
          <a:p>
            <a:pPr>
              <a:spcBef>
                <a:spcPts val="600"/>
              </a:spcBef>
              <a:spcAft>
                <a:spcPts val="600"/>
              </a:spcAft>
            </a:pPr>
            <a:endParaRPr lang="en-US" sz="1800" b="0" dirty="0" smtClean="0"/>
          </a:p>
        </p:txBody>
      </p:sp>
    </p:spTree>
    <p:extLst>
      <p:ext uri="{BB962C8B-B14F-4D97-AF65-F5344CB8AC3E}">
        <p14:creationId xmlns:p14="http://schemas.microsoft.com/office/powerpoint/2010/main" val="268285887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698393969"/>
              </p:ext>
            </p:extLst>
          </p:nvPr>
        </p:nvGraphicFramePr>
        <p:xfrm>
          <a:off x="558208" y="1425737"/>
          <a:ext cx="8046280" cy="1901848"/>
        </p:xfrm>
        <a:graphic>
          <a:graphicData uri="http://schemas.openxmlformats.org/presentationml/2006/ole">
            <mc:AlternateContent xmlns:mc="http://schemas.openxmlformats.org/markup-compatibility/2006">
              <mc:Choice xmlns:v="urn:schemas-microsoft-com:vml" Requires="v">
                <p:oleObj spid="_x0000_s4118" name="Document" r:id="rId3" imgW="6286500" imgH="1485900" progId="Word.Document.12">
                  <p:embed/>
                </p:oleObj>
              </mc:Choice>
              <mc:Fallback>
                <p:oleObj name="Document" r:id="rId3" imgW="6286500" imgH="1485900" progId="Word.Document.12">
                  <p:embed/>
                  <p:pic>
                    <p:nvPicPr>
                      <p:cNvPr id="0" name=""/>
                      <p:cNvPicPr/>
                      <p:nvPr/>
                    </p:nvPicPr>
                    <p:blipFill>
                      <a:blip r:embed="rId4"/>
                      <a:stretch>
                        <a:fillRect/>
                      </a:stretch>
                    </p:blipFill>
                    <p:spPr>
                      <a:xfrm>
                        <a:off x="558208" y="1425737"/>
                        <a:ext cx="8046280" cy="1901848"/>
                      </a:xfrm>
                      <a:prstGeom prst="rect">
                        <a:avLst/>
                      </a:prstGeom>
                    </p:spPr>
                  </p:pic>
                </p:oleObj>
              </mc:Fallback>
            </mc:AlternateContent>
          </a:graphicData>
        </a:graphic>
      </p:graphicFrame>
      <p:sp>
        <p:nvSpPr>
          <p:cNvPr id="3" name="Content Placeholder 2"/>
          <p:cNvSpPr txBox="1">
            <a:spLocks/>
          </p:cNvSpPr>
          <p:nvPr/>
        </p:nvSpPr>
        <p:spPr>
          <a:xfrm>
            <a:off x="374888" y="3304069"/>
            <a:ext cx="8229600" cy="3280552"/>
          </a:xfrm>
          <a:prstGeom prst="rect">
            <a:avLst/>
          </a:prstGeom>
        </p:spPr>
        <p:txBody>
          <a:bodyPr/>
          <a:lst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a:lstStyle>
          <a:p>
            <a:pPr marL="0" indent="0">
              <a:spcBef>
                <a:spcPts val="600"/>
              </a:spcBef>
              <a:spcAft>
                <a:spcPts val="600"/>
              </a:spcAft>
              <a:buNone/>
            </a:pPr>
            <a:r>
              <a:rPr lang="en-US" sz="1800" dirty="0" smtClean="0"/>
              <a:t>For Information:</a:t>
            </a:r>
          </a:p>
          <a:p>
            <a:pPr>
              <a:spcBef>
                <a:spcPts val="600"/>
              </a:spcBef>
              <a:spcAft>
                <a:spcPts val="600"/>
              </a:spcAft>
            </a:pPr>
            <a:r>
              <a:rPr lang="en-US" sz="1800" dirty="0" smtClean="0"/>
              <a:t>Lead: NOAA/NODC</a:t>
            </a:r>
          </a:p>
          <a:p>
            <a:pPr>
              <a:spcBef>
                <a:spcPts val="600"/>
              </a:spcBef>
              <a:spcAft>
                <a:spcPts val="600"/>
              </a:spcAft>
            </a:pPr>
            <a:endParaRPr lang="en-US" sz="1800" b="0" dirty="0" smtClean="0"/>
          </a:p>
        </p:txBody>
      </p:sp>
      <p:pic>
        <p:nvPicPr>
          <p:cNvPr id="4" name="Picture 3"/>
          <p:cNvPicPr>
            <a:picLocks noChangeAspect="1"/>
          </p:cNvPicPr>
          <p:nvPr/>
        </p:nvPicPr>
        <p:blipFill>
          <a:blip r:embed="rId5"/>
          <a:stretch>
            <a:fillRect/>
          </a:stretch>
        </p:blipFill>
        <p:spPr>
          <a:xfrm>
            <a:off x="997866" y="1425737"/>
            <a:ext cx="6669322" cy="5085465"/>
          </a:xfrm>
          <a:prstGeom prst="rect">
            <a:avLst/>
          </a:prstGeom>
        </p:spPr>
      </p:pic>
      <p:pic>
        <p:nvPicPr>
          <p:cNvPr id="5" name="Picture 4"/>
          <p:cNvPicPr>
            <a:picLocks noChangeAspect="1"/>
          </p:cNvPicPr>
          <p:nvPr/>
        </p:nvPicPr>
        <p:blipFill>
          <a:blip r:embed="rId6"/>
          <a:stretch>
            <a:fillRect/>
          </a:stretch>
        </p:blipFill>
        <p:spPr>
          <a:xfrm>
            <a:off x="221191" y="-273379"/>
            <a:ext cx="8086017" cy="6858000"/>
          </a:xfrm>
          <a:prstGeom prst="rect">
            <a:avLst/>
          </a:prstGeom>
        </p:spPr>
      </p:pic>
    </p:spTree>
    <p:extLst>
      <p:ext uri="{BB962C8B-B14F-4D97-AF65-F5344CB8AC3E}">
        <p14:creationId xmlns:p14="http://schemas.microsoft.com/office/powerpoint/2010/main" val="673482668"/>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2430199666"/>
              </p:ext>
            </p:extLst>
          </p:nvPr>
        </p:nvGraphicFramePr>
        <p:xfrm>
          <a:off x="235178" y="1375395"/>
          <a:ext cx="8627147" cy="4636002"/>
        </p:xfrm>
        <a:graphic>
          <a:graphicData uri="http://schemas.openxmlformats.org/presentationml/2006/ole">
            <mc:AlternateContent xmlns:mc="http://schemas.openxmlformats.org/markup-compatibility/2006">
              <mc:Choice xmlns:v="urn:schemas-microsoft-com:vml" Requires="v">
                <p:oleObj spid="_x0000_s1046" name="Document" r:id="rId3" imgW="6286500" imgH="3378200" progId="Word.Document.12">
                  <p:embed/>
                </p:oleObj>
              </mc:Choice>
              <mc:Fallback>
                <p:oleObj name="Document" r:id="rId3" imgW="6286500" imgH="3378200" progId="Word.Document.12">
                  <p:embed/>
                  <p:pic>
                    <p:nvPicPr>
                      <p:cNvPr id="0" name=""/>
                      <p:cNvPicPr/>
                      <p:nvPr/>
                    </p:nvPicPr>
                    <p:blipFill>
                      <a:blip r:embed="rId4"/>
                      <a:stretch>
                        <a:fillRect/>
                      </a:stretch>
                    </p:blipFill>
                    <p:spPr>
                      <a:xfrm>
                        <a:off x="235178" y="1375395"/>
                        <a:ext cx="8627147" cy="4636002"/>
                      </a:xfrm>
                      <a:prstGeom prst="rect">
                        <a:avLst/>
                      </a:prstGeom>
                    </p:spPr>
                  </p:pic>
                </p:oleObj>
              </mc:Fallback>
            </mc:AlternateContent>
          </a:graphicData>
        </a:graphic>
      </p:graphicFrame>
      <p:sp>
        <p:nvSpPr>
          <p:cNvPr id="4" name="Content Placeholder 2"/>
          <p:cNvSpPr txBox="1">
            <a:spLocks/>
          </p:cNvSpPr>
          <p:nvPr/>
        </p:nvSpPr>
        <p:spPr>
          <a:xfrm>
            <a:off x="374888" y="5749785"/>
            <a:ext cx="8229600" cy="834836"/>
          </a:xfrm>
          <a:prstGeom prst="rect">
            <a:avLst/>
          </a:prstGeom>
        </p:spPr>
        <p:txBody>
          <a:bodyPr/>
          <a:lst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a:lstStyle>
          <a:p>
            <a:pPr marL="0" indent="0">
              <a:spcBef>
                <a:spcPts val="600"/>
              </a:spcBef>
              <a:spcAft>
                <a:spcPts val="600"/>
              </a:spcAft>
              <a:buNone/>
            </a:pPr>
            <a:r>
              <a:rPr lang="en-US" sz="1800" dirty="0" smtClean="0"/>
              <a:t>For Information:</a:t>
            </a:r>
          </a:p>
          <a:p>
            <a:pPr>
              <a:spcBef>
                <a:spcPts val="600"/>
              </a:spcBef>
              <a:spcAft>
                <a:spcPts val="600"/>
              </a:spcAft>
            </a:pPr>
            <a:r>
              <a:rPr lang="en-US" sz="1800" dirty="0" smtClean="0"/>
              <a:t>Requirements fed to WGCV.  ESA provides funding to coordinate project</a:t>
            </a:r>
          </a:p>
          <a:p>
            <a:pPr>
              <a:spcBef>
                <a:spcPts val="600"/>
              </a:spcBef>
              <a:spcAft>
                <a:spcPts val="600"/>
              </a:spcAft>
            </a:pPr>
            <a:endParaRPr lang="en-US" sz="1800" b="0" dirty="0" smtClean="0"/>
          </a:p>
        </p:txBody>
      </p:sp>
    </p:spTree>
    <p:extLst>
      <p:ext uri="{BB962C8B-B14F-4D97-AF65-F5344CB8AC3E}">
        <p14:creationId xmlns:p14="http://schemas.microsoft.com/office/powerpoint/2010/main" val="61935557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613941" y="0"/>
            <a:ext cx="6794497" cy="525886"/>
          </a:xfrm>
          <a:prstGeom prst="rect">
            <a:avLst/>
          </a:prstGeom>
        </p:spPr>
        <p:txBody>
          <a:bodyPr>
            <a:noAutofit/>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algn="l"/>
            <a:r>
              <a:rPr lang="en-US" sz="2800" dirty="0" smtClean="0"/>
              <a:t>SST-VC: SST ship borne radiometer Inter-comparison requirements</a:t>
            </a:r>
            <a:endParaRPr lang="en-US" sz="2800" dirty="0"/>
          </a:p>
        </p:txBody>
      </p:sp>
      <p:sp>
        <p:nvSpPr>
          <p:cNvPr id="3" name="Content Placeholder 2"/>
          <p:cNvSpPr txBox="1">
            <a:spLocks/>
          </p:cNvSpPr>
          <p:nvPr/>
        </p:nvSpPr>
        <p:spPr>
          <a:xfrm>
            <a:off x="374888" y="1459215"/>
            <a:ext cx="8229600" cy="4525963"/>
          </a:xfrm>
          <a:prstGeom prst="rect">
            <a:avLst/>
          </a:prstGeom>
        </p:spPr>
        <p:txBody>
          <a:bodyPr/>
          <a:lst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a:lstStyle>
          <a:p>
            <a:r>
              <a:rPr lang="en-US" dirty="0" smtClean="0"/>
              <a:t>Aim: </a:t>
            </a:r>
          </a:p>
          <a:p>
            <a:pPr lvl="1"/>
            <a:r>
              <a:rPr lang="en-US" i="1" dirty="0" smtClean="0"/>
              <a:t>Establish and maintain S.I</a:t>
            </a:r>
            <a:r>
              <a:rPr lang="en-US" i="1" dirty="0"/>
              <a:t>. traceability for </a:t>
            </a:r>
            <a:r>
              <a:rPr lang="en-US" i="1" dirty="0" smtClean="0"/>
              <a:t>ship borne radiometers </a:t>
            </a:r>
            <a:r>
              <a:rPr lang="en-US" i="1" dirty="0"/>
              <a:t>used as </a:t>
            </a:r>
            <a:r>
              <a:rPr lang="en-US" i="1" dirty="0" err="1" smtClean="0"/>
              <a:t>Fiducial</a:t>
            </a:r>
            <a:r>
              <a:rPr lang="en-US" i="1" dirty="0" smtClean="0"/>
              <a:t> Reference Measurements (FRM) for Satellite SST validation.</a:t>
            </a:r>
          </a:p>
          <a:p>
            <a:pPr lvl="1"/>
            <a:endParaRPr lang="en-US" sz="1400" b="0" dirty="0" smtClean="0"/>
          </a:p>
          <a:p>
            <a:pPr>
              <a:spcBef>
                <a:spcPts val="600"/>
              </a:spcBef>
              <a:spcAft>
                <a:spcPts val="600"/>
              </a:spcAft>
            </a:pPr>
            <a:r>
              <a:rPr lang="en-US" sz="1800" dirty="0" smtClean="0"/>
              <a:t>REQ-1: </a:t>
            </a:r>
            <a:r>
              <a:rPr lang="en-US" sz="1800" b="0" dirty="0" smtClean="0"/>
              <a:t>Define and document t</a:t>
            </a:r>
            <a:r>
              <a:rPr lang="en-GB" sz="1800" b="0" dirty="0" smtClean="0"/>
              <a:t>he </a:t>
            </a:r>
            <a:r>
              <a:rPr lang="en-GB" sz="1800" b="0" dirty="0"/>
              <a:t>exact methodology used to measure </a:t>
            </a:r>
            <a:r>
              <a:rPr lang="en-GB" sz="1800" b="0" dirty="0" err="1"/>
              <a:t>SST</a:t>
            </a:r>
            <a:r>
              <a:rPr lang="en-GB" sz="1800" b="0" baseline="-25000" dirty="0" err="1"/>
              <a:t>skin</a:t>
            </a:r>
            <a:r>
              <a:rPr lang="en-GB" sz="1800" b="0" dirty="0"/>
              <a:t> </a:t>
            </a:r>
            <a:r>
              <a:rPr lang="en-GB" sz="1800" b="0" dirty="0" smtClean="0"/>
              <a:t>for each FRM ship borne radiometer.</a:t>
            </a:r>
            <a:r>
              <a:rPr lang="en-US" sz="1800" b="0" dirty="0" smtClean="0"/>
              <a:t> </a:t>
            </a:r>
          </a:p>
          <a:p>
            <a:pPr>
              <a:spcBef>
                <a:spcPts val="600"/>
              </a:spcBef>
              <a:spcAft>
                <a:spcPts val="600"/>
              </a:spcAft>
            </a:pPr>
            <a:r>
              <a:rPr lang="en-US" sz="1800" dirty="0" smtClean="0"/>
              <a:t>REQ-2: </a:t>
            </a:r>
            <a:r>
              <a:rPr lang="en-US" sz="1800" b="0" dirty="0" smtClean="0"/>
              <a:t>Define </a:t>
            </a:r>
            <a:r>
              <a:rPr lang="en-US" sz="1800" b="0" dirty="0"/>
              <a:t>laboratory calibration and verification </a:t>
            </a:r>
            <a:r>
              <a:rPr lang="en-US" sz="1800" b="0" dirty="0" smtClean="0"/>
              <a:t>methodologies </a:t>
            </a:r>
            <a:r>
              <a:rPr lang="en-US" sz="1800" b="0" dirty="0"/>
              <a:t>and </a:t>
            </a:r>
            <a:r>
              <a:rPr lang="en-US" sz="1800" b="0" dirty="0" smtClean="0"/>
              <a:t>procedures (radiometry and for reference blackbodies) that are applicable to FRM ship-borne radiometers.</a:t>
            </a:r>
          </a:p>
          <a:p>
            <a:pPr>
              <a:spcBef>
                <a:spcPts val="600"/>
              </a:spcBef>
              <a:spcAft>
                <a:spcPts val="600"/>
              </a:spcAft>
            </a:pPr>
            <a:r>
              <a:rPr lang="en-US" sz="1800" dirty="0"/>
              <a:t>REQ-3: </a:t>
            </a:r>
            <a:r>
              <a:rPr lang="en-US" sz="1800" b="0" dirty="0"/>
              <a:t>Maintain pre-deployment and post-</a:t>
            </a:r>
            <a:r>
              <a:rPr lang="en-US" sz="1800" b="0" dirty="0" smtClean="0"/>
              <a:t>deployment </a:t>
            </a:r>
            <a:r>
              <a:rPr lang="en-US" sz="1800" b="0" dirty="0"/>
              <a:t>calibration verification </a:t>
            </a:r>
            <a:r>
              <a:rPr lang="en-US" sz="1800" b="0" dirty="0" smtClean="0"/>
              <a:t>of FRM ship borne radiometer </a:t>
            </a:r>
            <a:r>
              <a:rPr lang="en-GB" sz="1800" b="0" dirty="0" smtClean="0"/>
              <a:t>following </a:t>
            </a:r>
            <a:r>
              <a:rPr lang="en-GB" sz="1800" b="0" dirty="0"/>
              <a:t>the defined methodology and procedures set out under REQ-</a:t>
            </a:r>
            <a:r>
              <a:rPr lang="en-GB" sz="1800" b="0" dirty="0" smtClean="0"/>
              <a:t>2</a:t>
            </a:r>
            <a:r>
              <a:rPr lang="en-US" sz="1800" b="0" dirty="0" smtClean="0"/>
              <a:t>.</a:t>
            </a:r>
          </a:p>
        </p:txBody>
      </p:sp>
    </p:spTree>
    <p:extLst>
      <p:ext uri="{BB962C8B-B14F-4D97-AF65-F5344CB8AC3E}">
        <p14:creationId xmlns:p14="http://schemas.microsoft.com/office/powerpoint/2010/main" val="25787182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74888" y="1657913"/>
            <a:ext cx="8229600" cy="3951001"/>
          </a:xfrm>
          <a:prstGeom prst="rect">
            <a:avLst/>
          </a:prstGeom>
        </p:spPr>
        <p:txBody>
          <a:bodyPr/>
          <a:lst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a:lstStyle>
          <a:p>
            <a:pPr>
              <a:spcBef>
                <a:spcPts val="600"/>
              </a:spcBef>
              <a:spcAft>
                <a:spcPts val="600"/>
              </a:spcAft>
            </a:pPr>
            <a:r>
              <a:rPr lang="en-US" sz="1800" dirty="0"/>
              <a:t>REQ-4: </a:t>
            </a:r>
            <a:r>
              <a:rPr lang="en-US" sz="1800" b="0" dirty="0"/>
              <a:t>Establish and maintain </a:t>
            </a:r>
            <a:r>
              <a:rPr lang="en-GB" sz="1800" b="0" dirty="0"/>
              <a:t>uncertainty budgets (determined in agreement with defined National Standards Laboratory protocols) for </a:t>
            </a:r>
            <a:r>
              <a:rPr lang="en-GB" sz="1800" b="0" dirty="0" smtClean="0"/>
              <a:t>FRM ship</a:t>
            </a:r>
            <a:r>
              <a:rPr lang="en-GB" sz="1800" b="0" dirty="0"/>
              <a:t>-borne radiometer </a:t>
            </a:r>
            <a:r>
              <a:rPr lang="en-GB" sz="1800" b="0" dirty="0" smtClean="0"/>
              <a:t>data.</a:t>
            </a:r>
            <a:endParaRPr lang="en-US" sz="1800" b="0" dirty="0"/>
          </a:p>
          <a:p>
            <a:pPr>
              <a:spcBef>
                <a:spcPts val="600"/>
              </a:spcBef>
              <a:spcAft>
                <a:spcPts val="600"/>
              </a:spcAft>
            </a:pPr>
            <a:r>
              <a:rPr lang="en-US" sz="1800" dirty="0" smtClean="0"/>
              <a:t>REQ-5: </a:t>
            </a:r>
            <a:r>
              <a:rPr lang="en-US" sz="1800" b="0" dirty="0" smtClean="0"/>
              <a:t>Improve the </a:t>
            </a:r>
            <a:r>
              <a:rPr lang="en-US" sz="1800" b="0" dirty="0"/>
              <a:t>traceability of </a:t>
            </a:r>
            <a:r>
              <a:rPr lang="en-US" sz="1800" b="0" dirty="0" smtClean="0"/>
              <a:t>FRM ship borne calibration </a:t>
            </a:r>
            <a:r>
              <a:rPr lang="en-US" sz="1800" b="0" dirty="0"/>
              <a:t>and verification measurements </a:t>
            </a:r>
            <a:r>
              <a:rPr lang="en-US" sz="1800" b="0" dirty="0" smtClean="0"/>
              <a:t>via regular inter-comparison exercises (including radiometer and reference blackbody laboratory work, validation of processing software and, dedicated field experiments).</a:t>
            </a:r>
          </a:p>
          <a:p>
            <a:pPr>
              <a:spcBef>
                <a:spcPts val="600"/>
              </a:spcBef>
              <a:spcAft>
                <a:spcPts val="600"/>
              </a:spcAft>
            </a:pPr>
            <a:r>
              <a:rPr lang="en-US" sz="1800" dirty="0" smtClean="0"/>
              <a:t>REQ-6: </a:t>
            </a:r>
            <a:r>
              <a:rPr lang="en-US" sz="1800" b="0" dirty="0" smtClean="0"/>
              <a:t>Maintain and provide access to all relevant calibration and validation documentation </a:t>
            </a:r>
            <a:r>
              <a:rPr lang="en-GB" sz="1800" b="0" dirty="0"/>
              <a:t>published in a format that is freely and openly available to users of the </a:t>
            </a:r>
            <a:r>
              <a:rPr lang="en-GB" sz="1800" b="0" dirty="0" smtClean="0"/>
              <a:t>data.</a:t>
            </a:r>
            <a:r>
              <a:rPr lang="en-US" sz="1800" b="0" dirty="0" smtClean="0"/>
              <a:t> </a:t>
            </a:r>
          </a:p>
          <a:p>
            <a:pPr>
              <a:spcBef>
                <a:spcPts val="600"/>
              </a:spcBef>
              <a:spcAft>
                <a:spcPts val="600"/>
              </a:spcAft>
            </a:pPr>
            <a:r>
              <a:rPr lang="en-US" sz="1800" dirty="0" smtClean="0"/>
              <a:t>REQ-7:</a:t>
            </a:r>
            <a:r>
              <a:rPr lang="en-US" sz="1800" b="0" dirty="0" smtClean="0"/>
              <a:t> </a:t>
            </a:r>
            <a:r>
              <a:rPr lang="en-GB" sz="1800" b="0" dirty="0" smtClean="0"/>
              <a:t>Archive </a:t>
            </a:r>
            <a:r>
              <a:rPr lang="en-US" sz="1800" b="0" dirty="0" smtClean="0"/>
              <a:t>FRM </a:t>
            </a:r>
            <a:r>
              <a:rPr lang="en-GB" sz="1800" b="0" dirty="0"/>
              <a:t>s</a:t>
            </a:r>
            <a:r>
              <a:rPr lang="en-GB" sz="1800" b="0" dirty="0" smtClean="0"/>
              <a:t>hip borne </a:t>
            </a:r>
            <a:r>
              <a:rPr lang="en-GB" sz="1800" b="0" dirty="0"/>
              <a:t>radiometer calibration and verification data </a:t>
            </a:r>
            <a:r>
              <a:rPr lang="en-GB" sz="1800" b="0" dirty="0" smtClean="0"/>
              <a:t>following </a:t>
            </a:r>
            <a:r>
              <a:rPr lang="en-GB" sz="1800" b="0" dirty="0"/>
              <a:t>good data stewardship practices providing access to records by research teams on request. </a:t>
            </a:r>
            <a:endParaRPr lang="en-GB" sz="1800" b="0" dirty="0" smtClean="0"/>
          </a:p>
          <a:p>
            <a:pPr>
              <a:spcBef>
                <a:spcPts val="600"/>
              </a:spcBef>
              <a:spcAft>
                <a:spcPts val="600"/>
              </a:spcAft>
            </a:pPr>
            <a:r>
              <a:rPr lang="en-GB" sz="1800" dirty="0" smtClean="0"/>
              <a:t>REQ-8:</a:t>
            </a:r>
            <a:r>
              <a:rPr lang="en-GB" sz="1800" b="0" dirty="0" smtClean="0"/>
              <a:t> </a:t>
            </a:r>
            <a:r>
              <a:rPr lang="en-US" sz="1800" b="0" dirty="0" smtClean="0"/>
              <a:t>Maintain calibration </a:t>
            </a:r>
            <a:r>
              <a:rPr lang="en-US" sz="1800" b="0" dirty="0"/>
              <a:t>and verification </a:t>
            </a:r>
            <a:r>
              <a:rPr lang="en-US" sz="1800" b="0" dirty="0" smtClean="0"/>
              <a:t>procedures</a:t>
            </a:r>
            <a:r>
              <a:rPr lang="en-US" sz="1800" b="0" dirty="0"/>
              <a:t> </a:t>
            </a:r>
            <a:r>
              <a:rPr lang="en-US" sz="1800" b="0" dirty="0" smtClean="0"/>
              <a:t>based on “lessons learned”, peer review literature best practices.</a:t>
            </a:r>
          </a:p>
        </p:txBody>
      </p:sp>
      <p:sp>
        <p:nvSpPr>
          <p:cNvPr id="3" name="Title 1"/>
          <p:cNvSpPr txBox="1">
            <a:spLocks/>
          </p:cNvSpPr>
          <p:nvPr/>
        </p:nvSpPr>
        <p:spPr>
          <a:xfrm>
            <a:off x="1613941" y="0"/>
            <a:ext cx="6794497" cy="525886"/>
          </a:xfrm>
          <a:prstGeom prst="rect">
            <a:avLst/>
          </a:prstGeom>
        </p:spPr>
        <p:txBody>
          <a:bodyPr>
            <a:noAutofit/>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algn="l"/>
            <a:r>
              <a:rPr lang="en-US" sz="2800" dirty="0" smtClean="0"/>
              <a:t>SST-VC: SST ship borne radiometer Inter-comparison requirements</a:t>
            </a:r>
            <a:endParaRPr lang="en-US" sz="2800" dirty="0"/>
          </a:p>
        </p:txBody>
      </p:sp>
    </p:spTree>
    <p:extLst>
      <p:ext uri="{BB962C8B-B14F-4D97-AF65-F5344CB8AC3E}">
        <p14:creationId xmlns:p14="http://schemas.microsoft.com/office/powerpoint/2010/main" val="303296978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4337</TotalTime>
  <Words>998</Words>
  <Application>Microsoft Macintosh PowerPoint</Application>
  <PresentationFormat>On-screen Show (4:3)</PresentationFormat>
  <Paragraphs>55</Paragraphs>
  <Slides>11</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14" baseType="lpstr">
      <vt:lpstr>4_EUM_template_v03</vt:lpstr>
      <vt:lpstr>Photo Editor Photo</vt:lpstr>
      <vt:lpstr>Document</vt:lpstr>
      <vt:lpstr>CEOS SST-VC- Status and Issues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Craig Donlon</cp:lastModifiedBy>
  <cp:revision>314</cp:revision>
  <dcterms:created xsi:type="dcterms:W3CDTF">2012-08-31T01:11:17Z</dcterms:created>
  <dcterms:modified xsi:type="dcterms:W3CDTF">2014-04-04T06:32:51Z</dcterms:modified>
</cp:coreProperties>
</file>