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60" r:id="rId2"/>
    <p:sldId id="275" r:id="rId3"/>
    <p:sldId id="289" r:id="rId4"/>
    <p:sldId id="301" r:id="rId5"/>
    <p:sldId id="300" r:id="rId6"/>
    <p:sldId id="287" r:id="rId7"/>
    <p:sldId id="288" r:id="rId8"/>
    <p:sldId id="278" r:id="rId9"/>
    <p:sldId id="307" r:id="rId10"/>
    <p:sldId id="302" r:id="rId11"/>
    <p:sldId id="304" r:id="rId12"/>
    <p:sldId id="305" r:id="rId13"/>
    <p:sldId id="306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thew Stevent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5833" autoAdjust="0"/>
  </p:normalViewPr>
  <p:slideViewPr>
    <p:cSldViewPr snapToGrid="0" snapToObjects="1">
      <p:cViewPr varScale="1">
        <p:scale>
          <a:sx n="194" d="100"/>
          <a:sy n="194" d="100"/>
        </p:scale>
        <p:origin x="-272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46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46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/>
              <a:t>CEOS </a:t>
            </a:r>
            <a:r>
              <a:rPr lang="en-US" sz="2800" i="1" dirty="0" smtClean="0"/>
              <a:t>Ad Hoc </a:t>
            </a:r>
            <a:r>
              <a:rPr lang="en-AU" sz="2800" dirty="0"/>
              <a:t>Working Group </a:t>
            </a:r>
            <a:r>
              <a:rPr lang="en-AU" sz="2800" dirty="0" smtClean="0"/>
              <a:t>on </a:t>
            </a:r>
            <a:r>
              <a:rPr lang="en-AU" sz="2800" dirty="0" smtClean="0"/>
              <a:t>GEOGLAM</a:t>
            </a:r>
            <a:r>
              <a:rPr lang="en-AU" sz="2800" dirty="0" smtClean="0"/>
              <a:t/>
            </a:r>
            <a:br>
              <a:rPr lang="en-AU" sz="2800" dirty="0" smtClean="0"/>
            </a:br>
            <a:r>
              <a:rPr lang="en-AU" sz="1400" i="1" dirty="0" smtClean="0"/>
              <a:t>Side Meeting</a:t>
            </a:r>
            <a:endParaRPr lang="en-US" sz="1400" i="1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George Dyke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CEOS SIT-29</a:t>
            </a:r>
          </a:p>
          <a:p>
            <a:r>
              <a:rPr lang="en-US" b="0" dirty="0"/>
              <a:t>C</a:t>
            </a:r>
            <a:r>
              <a:rPr lang="en-US" b="0" dirty="0" smtClean="0"/>
              <a:t>NES, Toulouse, France</a:t>
            </a:r>
            <a:br>
              <a:rPr lang="en-US" b="0" dirty="0" smtClean="0"/>
            </a:br>
            <a:r>
              <a:rPr lang="en-US" b="0" dirty="0" smtClean="0"/>
              <a:t>8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Proposed Way Forward to </a:t>
            </a:r>
            <a:r>
              <a:rPr lang="en-US" sz="2800" b="1" kern="0" dirty="0" err="1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Pleanry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0963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Reporting on progress towards the GEOGLAM Implementation Plan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i="1" dirty="0" smtClean="0"/>
              <a:t>Including feedback on the role of CEOS and CEOS agency data streams in the execution of the Plan, “</a:t>
            </a:r>
            <a:r>
              <a:rPr lang="en-US" i="1" u="sng" dirty="0" smtClean="0"/>
              <a:t>lessons learned</a:t>
            </a:r>
            <a:r>
              <a:rPr lang="en-US" i="1" dirty="0" smtClean="0"/>
              <a:t>”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ja-JP" i="1" dirty="0" smtClean="0"/>
              <a:t>Plan to have early results of Asia-</a:t>
            </a:r>
            <a:r>
              <a:rPr lang="en-US" altLang="ja-JP" i="1" dirty="0" err="1" smtClean="0"/>
              <a:t>RiCE</a:t>
            </a:r>
            <a:r>
              <a:rPr lang="en-US" altLang="ja-JP" i="1" dirty="0" smtClean="0"/>
              <a:t> crop team Phase 1A for Plenary</a:t>
            </a:r>
            <a:endParaRPr lang="en-US" i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Realization of GEOGLAM governance, confirmation of resources, and capacity for GEOGLAM Phase 2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i="1" dirty="0" smtClean="0"/>
              <a:t>Including plans to </a:t>
            </a:r>
            <a:r>
              <a:rPr lang="en-US" i="1" u="sng" dirty="0" smtClean="0"/>
              <a:t>leverage</a:t>
            </a:r>
            <a:r>
              <a:rPr lang="en-US" i="1" dirty="0" smtClean="0"/>
              <a:t> initiatives like the EC’s SIGMA, and Sentinel-2 for Agriculture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i="1" dirty="0" smtClean="0"/>
              <a:t>Many GEOGLAM activities with national mandates, but coordination layer not always clear, formal (vis-à-vis GFOI for example)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Way Forward Items for Consideration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35931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Should CEOS seek representation in </a:t>
            </a:r>
            <a:r>
              <a:rPr lang="en-US" sz="2000" b="1" dirty="0"/>
              <a:t>GEOGLAM governance</a:t>
            </a:r>
            <a:r>
              <a:rPr lang="en-US" sz="2000" b="1" dirty="0" smtClean="0"/>
              <a:t>?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i="1" dirty="0" smtClean="0"/>
              <a:t>As a key stakeholder, modeled </a:t>
            </a:r>
            <a:r>
              <a:rPr lang="en-US" i="1" dirty="0"/>
              <a:t>after the CEOS Co-Lead of </a:t>
            </a:r>
            <a:r>
              <a:rPr lang="en-US" i="1" dirty="0" smtClean="0"/>
              <a:t>GFOI</a:t>
            </a:r>
            <a:endParaRPr lang="en-US" i="1" dirty="0"/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Coordination </a:t>
            </a:r>
            <a:r>
              <a:rPr lang="en-US" sz="2000" b="1" dirty="0"/>
              <a:t>of resources being promoted by G-20 governments in support of </a:t>
            </a:r>
            <a:r>
              <a:rPr lang="en-US" sz="2000" b="1" dirty="0" smtClean="0"/>
              <a:t>agriculture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i="1" dirty="0"/>
              <a:t>Ensuring </a:t>
            </a:r>
            <a:r>
              <a:rPr lang="en-US" i="1" dirty="0" smtClean="0"/>
              <a:t>alignment and leverage </a:t>
            </a:r>
            <a:r>
              <a:rPr lang="en-US" i="1" dirty="0"/>
              <a:t>of space agency </a:t>
            </a:r>
            <a:r>
              <a:rPr lang="en-US" i="1" dirty="0" smtClean="0"/>
              <a:t>contributions</a:t>
            </a: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endParaRPr lang="en-US" sz="2000" b="1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Next update of the GEOGLAM Implementation Plan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i="1" dirty="0"/>
              <a:t>Expected Q4 2014 or Q1 2015</a:t>
            </a:r>
          </a:p>
          <a:p>
            <a:pPr marL="800100" lvl="1" indent="-342900">
              <a:buFont typeface="Arial"/>
              <a:buChar char="•"/>
            </a:pPr>
            <a:r>
              <a:rPr lang="en-US" i="1" dirty="0" smtClean="0"/>
              <a:t>Impetus for escalation of CEOS support?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Way Forward Items for Consideration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34178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Currently, main CEOS contribution is in support of </a:t>
            </a:r>
            <a:r>
              <a:rPr lang="en-US" sz="2000" b="1" dirty="0"/>
              <a:t>JECAM and phase 1A of Asia Rice Crop Technical demonstration sites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Operationally (~2017-18), CEOS agency data streams will play a fundamental role in GEOGLAM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CEOS needs to: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i="1" dirty="0"/>
              <a:t>U</a:t>
            </a:r>
            <a:r>
              <a:rPr lang="en-US" sz="2000" i="1" dirty="0" smtClean="0"/>
              <a:t>nderstand the role it can play as GEOGLAM progresses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i="1" dirty="0" smtClean="0"/>
              <a:t>Encourage GEO to </a:t>
            </a:r>
            <a:r>
              <a:rPr lang="en-US" sz="2000" b="1" i="1" u="sng" dirty="0" smtClean="0"/>
              <a:t>advocate</a:t>
            </a:r>
            <a:r>
              <a:rPr lang="en-US" sz="2000" i="1" dirty="0" smtClean="0"/>
              <a:t> on behalf of its flagships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i="1" dirty="0" smtClean="0"/>
              <a:t>Evolve its strategy to </a:t>
            </a:r>
            <a:r>
              <a:rPr lang="en-US" sz="2000" b="1" i="1" u="sng" dirty="0" smtClean="0"/>
              <a:t>reflect</a:t>
            </a:r>
            <a:r>
              <a:rPr lang="en-US" sz="2000" i="1" dirty="0" smtClean="0"/>
              <a:t> the evolution of GEOGLAM, to </a:t>
            </a:r>
            <a:r>
              <a:rPr lang="en-US" sz="2000" b="1" i="1" u="sng" dirty="0" smtClean="0"/>
              <a:t>reflect</a:t>
            </a:r>
            <a:r>
              <a:rPr lang="en-US" sz="2000" i="1" dirty="0" smtClean="0"/>
              <a:t> lessons learned, and to be </a:t>
            </a:r>
            <a:r>
              <a:rPr lang="en-US" sz="2000" b="1" i="1" u="sng" dirty="0" smtClean="0"/>
              <a:t>commensurate</a:t>
            </a:r>
            <a:r>
              <a:rPr lang="en-US" sz="2000" i="1" dirty="0" smtClean="0"/>
              <a:t> with GEOGLAM development, coordination, and maturity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000" b="1" dirty="0" smtClean="0"/>
              <a:t>SIT-29 Action:</a:t>
            </a:r>
          </a:p>
          <a:p>
            <a:pPr lvl="1"/>
            <a:r>
              <a:rPr lang="en-US" sz="2000" b="1" i="1" dirty="0" smtClean="0"/>
              <a:t>CEOS </a:t>
            </a:r>
            <a:r>
              <a:rPr lang="en-US" sz="2000" b="1" i="1" dirty="0"/>
              <a:t>ad hoc Working Group on GEOGLAM </a:t>
            </a:r>
            <a:r>
              <a:rPr lang="en-US" sz="2000" b="1" dirty="0"/>
              <a:t>to work with the GEOGLAM community to </a:t>
            </a:r>
            <a:r>
              <a:rPr lang="en-US" sz="2000" b="1" dirty="0" smtClean="0"/>
              <a:t>develop an </a:t>
            </a:r>
            <a:r>
              <a:rPr lang="en-US" sz="2000" b="1" dirty="0"/>
              <a:t>update to the </a:t>
            </a:r>
            <a:r>
              <a:rPr lang="en-US" sz="2000" b="1" i="1" dirty="0"/>
              <a:t>CEOS Acquisition Strategy for GEOGLAM</a:t>
            </a:r>
            <a:r>
              <a:rPr lang="en-US" sz="2000" b="1" dirty="0"/>
              <a:t> for </a:t>
            </a:r>
            <a:r>
              <a:rPr lang="en-US" sz="2000" b="1" dirty="0" smtClean="0"/>
              <a:t>endorsement.</a:t>
            </a:r>
          </a:p>
          <a:p>
            <a:pPr lvl="1"/>
            <a:r>
              <a:rPr lang="en-US" sz="2000" i="1" dirty="0" smtClean="0"/>
              <a:t>Due</a:t>
            </a:r>
            <a:r>
              <a:rPr lang="en-US" sz="2000" i="1" dirty="0"/>
              <a:t>: 28</a:t>
            </a:r>
            <a:r>
              <a:rPr lang="en-US" sz="2000" i="1" baseline="30000" dirty="0"/>
              <a:t>th</a:t>
            </a:r>
            <a:r>
              <a:rPr lang="en-US" sz="2000" i="1" dirty="0"/>
              <a:t> CEOS Plenary, 29</a:t>
            </a:r>
            <a:r>
              <a:rPr lang="en-US" sz="2000" i="1" baseline="30000" dirty="0"/>
              <a:t>th</a:t>
            </a:r>
            <a:r>
              <a:rPr lang="en-US" sz="2000" i="1" dirty="0"/>
              <a:t>-30</a:t>
            </a:r>
            <a:r>
              <a:rPr lang="en-US" sz="2000" i="1" baseline="30000" dirty="0"/>
              <a:t>th</a:t>
            </a:r>
            <a:r>
              <a:rPr lang="en-US" sz="2000" i="1" dirty="0"/>
              <a:t> October 2014, </a:t>
            </a:r>
            <a:r>
              <a:rPr lang="en-US" sz="2000" i="1" dirty="0" err="1"/>
              <a:t>Tromsö</a:t>
            </a:r>
            <a:r>
              <a:rPr lang="en-US" sz="2000" i="1" dirty="0"/>
              <a:t>, Norway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en-US" i="1" dirty="0" smtClean="0"/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Conclusions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78601" y="5173103"/>
            <a:ext cx="8559425" cy="1684897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15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Presentation Overview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Side Meeting agenda</a:t>
            </a:r>
          </a:p>
          <a:p>
            <a:pPr marL="342900" indent="-342900">
              <a:buFont typeface="Arial"/>
              <a:buChar char="•"/>
            </a:pPr>
            <a:endParaRPr lang="en-US" sz="2000" b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Implementation </a:t>
            </a:r>
            <a:r>
              <a:rPr lang="en-US" sz="2000" b="1" dirty="0" smtClean="0"/>
              <a:t>status of the </a:t>
            </a:r>
            <a:r>
              <a:rPr lang="en-US" sz="2000" b="1" i="1" dirty="0" smtClean="0"/>
              <a:t>CEOS Acquisition Strategy for GEOGLAM Phase 1</a:t>
            </a:r>
          </a:p>
          <a:p>
            <a:pPr lvl="0"/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Way forward to CEOS Plenary</a:t>
            </a:r>
          </a:p>
          <a:p>
            <a:pPr marL="342900" lvl="0" indent="-342900">
              <a:buFont typeface="Arial"/>
              <a:buChar char="•"/>
            </a:pPr>
            <a:endParaRPr lang="en-US" sz="2000" b="1" i="1" dirty="0"/>
          </a:p>
          <a:p>
            <a:pPr lvl="0"/>
            <a:r>
              <a:rPr lang="en-US" sz="1600" i="1" dirty="0" smtClean="0"/>
              <a:t>In response to Plenary action 27-17:</a:t>
            </a:r>
          </a:p>
          <a:p>
            <a:pPr marL="342900" lvl="0" indent="-342900">
              <a:buFont typeface="Arial"/>
              <a:buChar char="•"/>
            </a:pPr>
            <a:endParaRPr lang="en-US" sz="2000" i="1" dirty="0"/>
          </a:p>
          <a:p>
            <a:pPr marL="342900" lvl="0" indent="-342900">
              <a:buFont typeface="Arial"/>
              <a:buChar char="•"/>
            </a:pPr>
            <a:endParaRPr lang="en-US" sz="2000" i="1" dirty="0" smtClean="0"/>
          </a:p>
          <a:p>
            <a:pPr marL="342900" lvl="0" indent="-342900">
              <a:buFont typeface="Arial"/>
              <a:buChar char="•"/>
            </a:pPr>
            <a:endParaRPr lang="en-US" sz="2000" i="1" dirty="0"/>
          </a:p>
          <a:p>
            <a:pPr marL="342900" lvl="0" indent="-342900">
              <a:buFont typeface="Arial"/>
              <a:buChar char="•"/>
            </a:pPr>
            <a:endParaRPr lang="en-US" sz="2000" i="1" dirty="0" smtClean="0"/>
          </a:p>
          <a:p>
            <a:pPr lvl="0"/>
            <a:endParaRPr lang="en-US" sz="1000" i="1" dirty="0" smtClean="0"/>
          </a:p>
          <a:p>
            <a:pPr lvl="0"/>
            <a:r>
              <a:rPr lang="en-US" sz="1600" i="1" dirty="0" smtClean="0"/>
              <a:t>Reference action SIT-28-34</a:t>
            </a:r>
            <a:endParaRPr lang="en-US" sz="1600" i="1" dirty="0"/>
          </a:p>
        </p:txBody>
      </p:sp>
      <p:pic>
        <p:nvPicPr>
          <p:cNvPr id="4" name="Picture 3" descr="Screen Shot 2014-03-28 at 11.12.0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7058"/>
            <a:ext cx="9144000" cy="1117600"/>
          </a:xfrm>
          <a:prstGeom prst="rect">
            <a:avLst/>
          </a:prstGeom>
        </p:spPr>
      </p:pic>
      <p:pic>
        <p:nvPicPr>
          <p:cNvPr id="5" name="Picture 4" descr="Screen Shot 2014-03-28 at 11.11.3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5474"/>
            <a:ext cx="9144000" cy="96252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V="1">
            <a:off x="196404" y="3849187"/>
            <a:ext cx="8739746" cy="26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Side Meeting Objective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Brief </a:t>
            </a:r>
            <a:r>
              <a:rPr lang="en-US" sz="2000" b="1" dirty="0"/>
              <a:t>update on the status of the </a:t>
            </a:r>
            <a:r>
              <a:rPr lang="en-US" sz="2000" b="1" i="1" dirty="0"/>
              <a:t>CEOS Acquisition Strategy for GEOGLAM Phase 1</a:t>
            </a:r>
            <a:r>
              <a:rPr lang="en-US" sz="2000" b="1" dirty="0"/>
              <a:t>, and outcomes from the recent GEOGLAM-CEOS Co-Community meeting in Rome (27th-28th </a:t>
            </a:r>
            <a:r>
              <a:rPr lang="en-US" sz="2000" b="1" dirty="0" smtClean="0"/>
              <a:t>February)</a:t>
            </a:r>
          </a:p>
          <a:p>
            <a:pPr marL="342900" indent="-342900">
              <a:buFont typeface="Arial"/>
              <a:buChar char="•"/>
            </a:pPr>
            <a:endParaRPr lang="en-US" sz="2000" b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Update on GEOGLAM</a:t>
            </a:r>
          </a:p>
          <a:p>
            <a:pPr marL="342900" indent="-342900">
              <a:buFont typeface="Arial"/>
              <a:buChar char="•"/>
            </a:pPr>
            <a:endParaRPr lang="en-US" sz="2000" b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Update on Space Data Management System</a:t>
            </a:r>
          </a:p>
          <a:p>
            <a:pPr marL="342900" indent="-342900">
              <a:buFont typeface="Arial"/>
              <a:buChar char="•"/>
            </a:pPr>
            <a:endParaRPr lang="en-US" sz="2000" b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Proposed </a:t>
            </a:r>
            <a:r>
              <a:rPr lang="en-US" sz="2000" b="1" dirty="0"/>
              <a:t>way forward to CEOS </a:t>
            </a:r>
            <a:r>
              <a:rPr lang="en-US" sz="2000" b="1" dirty="0" smtClean="0"/>
              <a:t>Plenary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7749888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Side Meeting Agenda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/>
              <a:t>Five </a:t>
            </a:r>
            <a:r>
              <a:rPr lang="en-US" sz="2000" b="1" dirty="0" smtClean="0"/>
              <a:t>Minutes </a:t>
            </a:r>
            <a:r>
              <a:rPr lang="en-US" sz="2000" b="1" dirty="0"/>
              <a:t>E</a:t>
            </a:r>
            <a:r>
              <a:rPr lang="en-US" sz="2000" b="1" dirty="0" smtClean="0"/>
              <a:t>ach </a:t>
            </a:r>
            <a:r>
              <a:rPr lang="en-US" sz="2000" b="1" dirty="0"/>
              <a:t>O</a:t>
            </a:r>
            <a:r>
              <a:rPr lang="en-US" sz="2000" b="1" dirty="0" smtClean="0"/>
              <a:t>n</a:t>
            </a:r>
            <a:r>
              <a:rPr lang="en-US" sz="2000" b="1" dirty="0"/>
              <a:t>: </a:t>
            </a:r>
          </a:p>
          <a:p>
            <a:pPr marL="800100" lvl="1" indent="-342900">
              <a:buFont typeface="Arial"/>
              <a:buChar char="•"/>
            </a:pPr>
            <a:endParaRPr lang="en-US" i="1" dirty="0" smtClean="0"/>
          </a:p>
          <a:p>
            <a:pPr marL="800100" lvl="1" indent="-342900">
              <a:buFont typeface="Arial"/>
              <a:buChar char="•"/>
            </a:pPr>
            <a:r>
              <a:rPr lang="en-US" i="1" dirty="0" smtClean="0"/>
              <a:t>Status </a:t>
            </a:r>
            <a:r>
              <a:rPr lang="en-US" i="1" dirty="0"/>
              <a:t>update on the CEOS Acquisition Strategy for GEOGLAM Phase 1, and outcomes from the GEOGLAM-CEOS Co-Community meeting (G Dyke</a:t>
            </a:r>
            <a:r>
              <a:rPr lang="en-US" i="1" dirty="0" smtClean="0"/>
              <a:t>)</a:t>
            </a:r>
            <a:endParaRPr lang="en-US" i="1" dirty="0"/>
          </a:p>
          <a:p>
            <a:pPr marL="800100" lvl="1" indent="-342900">
              <a:buFont typeface="Arial"/>
              <a:buChar char="•"/>
            </a:pPr>
            <a:r>
              <a:rPr lang="en-US" i="1" dirty="0" smtClean="0"/>
              <a:t>Update </a:t>
            </a:r>
            <a:r>
              <a:rPr lang="en-US" i="1" dirty="0"/>
              <a:t>on GEOGLAM (M </a:t>
            </a:r>
            <a:r>
              <a:rPr lang="en-US" i="1" dirty="0" err="1"/>
              <a:t>Deshayes</a:t>
            </a:r>
            <a:r>
              <a:rPr lang="en-US" i="1" dirty="0" smtClean="0"/>
              <a:t>)</a:t>
            </a:r>
            <a:endParaRPr lang="en-US" i="1" dirty="0"/>
          </a:p>
          <a:p>
            <a:pPr marL="800100" lvl="1" indent="-342900">
              <a:buFont typeface="Arial"/>
              <a:buChar char="•"/>
            </a:pPr>
            <a:r>
              <a:rPr lang="en-US" i="1" dirty="0" smtClean="0"/>
              <a:t>Update </a:t>
            </a:r>
            <a:r>
              <a:rPr lang="en-US" i="1" dirty="0"/>
              <a:t>on the Space Data Management System and GEOGLAM applications (B </a:t>
            </a:r>
            <a:r>
              <a:rPr lang="en-US" i="1" dirty="0" err="1" smtClean="0"/>
              <a:t>Killough</a:t>
            </a:r>
            <a:r>
              <a:rPr lang="en-US" i="1" dirty="0" smtClean="0"/>
              <a:t>)</a:t>
            </a:r>
            <a:endParaRPr lang="en-US" i="1" dirty="0"/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/>
              <a:t>4</a:t>
            </a:r>
            <a:r>
              <a:rPr lang="en-US" sz="2000" b="1" dirty="0" smtClean="0"/>
              <a:t>0 Minutes Discussion:</a:t>
            </a:r>
          </a:p>
          <a:p>
            <a:pPr marL="800100" lvl="1" indent="-342900">
              <a:buFont typeface="Arial"/>
              <a:buChar char="•"/>
            </a:pPr>
            <a:endParaRPr lang="en-US" i="1" dirty="0" smtClean="0"/>
          </a:p>
          <a:p>
            <a:pPr marL="800100" lvl="1" indent="-342900">
              <a:buFont typeface="Arial"/>
              <a:buChar char="•"/>
            </a:pPr>
            <a:r>
              <a:rPr lang="en-US" i="1" dirty="0" smtClean="0"/>
              <a:t>Open </a:t>
            </a:r>
            <a:r>
              <a:rPr lang="en-US" i="1" dirty="0"/>
              <a:t>discussion of the strategy and way forward to CEOS </a:t>
            </a:r>
            <a:r>
              <a:rPr lang="en-US" i="1" dirty="0" smtClean="0"/>
              <a:t>Plenary</a:t>
            </a:r>
          </a:p>
          <a:p>
            <a:pPr marL="800100" lvl="1" indent="-342900">
              <a:buFont typeface="Arial"/>
              <a:buChar char="•"/>
            </a:pPr>
            <a:r>
              <a:rPr lang="en-US" i="1" dirty="0"/>
              <a:t>CEOS participation in the JECAM Science Meeting, 21st-23rd July 2014, </a:t>
            </a:r>
            <a:r>
              <a:rPr lang="en-US" i="1" dirty="0" smtClean="0"/>
              <a:t>Ottawa</a:t>
            </a:r>
            <a:endParaRPr lang="en-US" i="1" dirty="0"/>
          </a:p>
          <a:p>
            <a:pPr marL="342900" indent="-342900">
              <a:buFont typeface="Arial"/>
              <a:buChar char="•"/>
            </a:pPr>
            <a:endParaRPr lang="en-US" sz="2000" b="1" i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5 Minutes Wrap-up and Adjourn</a:t>
            </a:r>
          </a:p>
        </p:txBody>
      </p:sp>
    </p:spTree>
    <p:extLst>
      <p:ext uri="{BB962C8B-B14F-4D97-AF65-F5344CB8AC3E}">
        <p14:creationId xmlns:p14="http://schemas.microsoft.com/office/powerpoint/2010/main" val="16383719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Timeline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November 2014: </a:t>
            </a:r>
            <a:r>
              <a:rPr lang="en-US" sz="2000" i="1" dirty="0" smtClean="0"/>
              <a:t>CEOS Acquisition Strategy for GEOGLAM Phase 1</a:t>
            </a:r>
            <a:r>
              <a:rPr lang="en-US" sz="2000" dirty="0" smtClean="0"/>
              <a:t> endorsed by Plenary (action to report implementation at SIT-29)</a:t>
            </a:r>
          </a:p>
          <a:p>
            <a:pPr marL="342900" indent="-342900">
              <a:buFont typeface="Arial"/>
              <a:buChar char="•"/>
            </a:pPr>
            <a:endParaRPr lang="en-US" sz="2000" b="1" i="1" dirty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27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-28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February:</a:t>
            </a:r>
            <a:r>
              <a:rPr lang="en-US" sz="2000" dirty="0" smtClean="0"/>
              <a:t> GEOGLAM-CEOS Co-Community meeting at ESA/ESRIN</a:t>
            </a: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SIT-29: </a:t>
            </a:r>
            <a:r>
              <a:rPr lang="en-US" sz="2000" dirty="0" smtClean="0"/>
              <a:t>Report on Strategy implementation</a:t>
            </a:r>
          </a:p>
          <a:p>
            <a:pPr marL="342900" lvl="0" indent="-342900">
              <a:buFont typeface="Arial"/>
              <a:buChar char="•"/>
            </a:pPr>
            <a:endParaRPr lang="en-US" sz="2000" b="1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CEOS Plenary:</a:t>
            </a:r>
            <a:r>
              <a:rPr lang="en-US" sz="2000" dirty="0" smtClean="0"/>
              <a:t> Update to </a:t>
            </a:r>
            <a:r>
              <a:rPr lang="en-US" sz="2000" i="1" dirty="0"/>
              <a:t>CEOS Acquisition Strategy for </a:t>
            </a:r>
            <a:r>
              <a:rPr lang="en-US" sz="2000" i="1" dirty="0" smtClean="0"/>
              <a:t>GEOGLAM</a:t>
            </a:r>
            <a:r>
              <a:rPr lang="en-US" sz="2000" dirty="0" smtClean="0"/>
              <a:t> planned</a:t>
            </a:r>
            <a:endParaRPr lang="en-US" sz="2000" b="1" dirty="0" smtClean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Q4 2014 / Q1 2015:</a:t>
            </a:r>
            <a:r>
              <a:rPr lang="en-US" sz="2000" dirty="0" smtClean="0"/>
              <a:t> Update to GEOGLAM IP anticipated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958555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Primary Data Stream Implementation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167" y="1499718"/>
            <a:ext cx="8710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Status summary from Plenary through SIT-29</a:t>
            </a:r>
          </a:p>
        </p:txBody>
      </p:sp>
      <p:pic>
        <p:nvPicPr>
          <p:cNvPr id="5" name="Picture 4" descr="Screen Shot 2014-03-28 at 11.32.4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45" y="1899828"/>
            <a:ext cx="6647136" cy="464486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 bwMode="auto">
          <a:xfrm>
            <a:off x="291048" y="5351456"/>
            <a:ext cx="879756" cy="568882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100230210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Secondary / Potential Data Streams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167" y="1499718"/>
            <a:ext cx="8710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Status summary from Plenary through SIT-29</a:t>
            </a:r>
          </a:p>
        </p:txBody>
      </p:sp>
      <p:pic>
        <p:nvPicPr>
          <p:cNvPr id="2" name="Picture 1" descr="Screen Shot 2014-03-28 at 11.32.5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868" y="2415561"/>
            <a:ext cx="5596932" cy="14310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8166" y="1899828"/>
            <a:ext cx="31357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No GEOGLAM-specific requests received</a:t>
            </a:r>
          </a:p>
          <a:p>
            <a:pPr marL="342900" lvl="0" indent="-342900">
              <a:buFont typeface="Arial"/>
              <a:buChar char="•"/>
            </a:pPr>
            <a:endParaRPr lang="en-US" sz="2000" b="1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JECAM using many data streams</a:t>
            </a:r>
          </a:p>
          <a:p>
            <a:pPr marL="342900" lvl="0" indent="-342900">
              <a:buFont typeface="Arial"/>
              <a:buChar char="•"/>
            </a:pPr>
            <a:endParaRPr lang="en-US" sz="2000" b="1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ALOS 50m mosaics released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25m and ALOS-2 anticipated</a:t>
            </a:r>
          </a:p>
          <a:p>
            <a:pPr marL="342900" indent="-342900">
              <a:buFont typeface="Arial"/>
              <a:buChar char="•"/>
            </a:pP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JECAM access to Pleiades discussed at Co-Community meeting</a:t>
            </a:r>
            <a:endParaRPr lang="en-US" sz="2000" b="1" dirty="0"/>
          </a:p>
        </p:txBody>
      </p:sp>
      <p:pic>
        <p:nvPicPr>
          <p:cNvPr id="8" name="Picture 7" descr="Screen Shot 2014-03-28 at 11.37.3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868" y="4282507"/>
            <a:ext cx="5616000" cy="209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5157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JECAM is formally the R&amp;D component of GEOGLAM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/>
              <a:t>40 sites globally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CEOS has been formally supporting JECAM since 2011</a:t>
            </a:r>
          </a:p>
          <a:p>
            <a:pPr marL="800100" lvl="1" indent="-342900">
              <a:buFont typeface="Arial"/>
              <a:buChar char="•"/>
            </a:pPr>
            <a:endParaRPr lang="en-US" sz="2000" i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/>
              <a:t>CEOS support is helping to grow the JECAM </a:t>
            </a:r>
            <a:r>
              <a:rPr lang="en-US" sz="2000" b="1" dirty="0" smtClean="0"/>
              <a:t>network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Success story!</a:t>
            </a:r>
            <a:endParaRPr lang="en-US" sz="2000" i="1" dirty="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JECAM Annual Report recently released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Using a wide variety of CEOS agency data streams for R&amp;D and applications development</a:t>
            </a:r>
          </a:p>
          <a:p>
            <a:pPr marL="342900" lvl="0" indent="-342900">
              <a:buFont typeface="Arial"/>
              <a:buChar char="•"/>
            </a:pPr>
            <a:endParaRPr lang="en-US" sz="2000" i="1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b="1" dirty="0" smtClean="0"/>
              <a:t>Agencies invited to participate in the JECAM Science Meeting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i="1" dirty="0" smtClean="0"/>
              <a:t>21</a:t>
            </a:r>
            <a:r>
              <a:rPr lang="en-US" sz="2000" i="1" baseline="30000" dirty="0" smtClean="0"/>
              <a:t>st</a:t>
            </a:r>
            <a:r>
              <a:rPr lang="en-US" sz="2000" i="1" dirty="0" smtClean="0"/>
              <a:t>-23</a:t>
            </a:r>
            <a:r>
              <a:rPr lang="en-US" sz="2000" i="1" baseline="30000" dirty="0" smtClean="0"/>
              <a:t>rd</a:t>
            </a:r>
            <a:r>
              <a:rPr lang="en-US" sz="2000" i="1" dirty="0" smtClean="0"/>
              <a:t> July, Ottawa, Canada (Side meetings 24</a:t>
            </a:r>
            <a:r>
              <a:rPr lang="en-US" sz="2000" i="1" baseline="30000" dirty="0" smtClean="0"/>
              <a:t>th</a:t>
            </a:r>
            <a:r>
              <a:rPr lang="en-US" sz="2000" i="1" dirty="0" smtClean="0"/>
              <a:t>-25</a:t>
            </a:r>
            <a:r>
              <a:rPr lang="en-US" sz="2000" i="1" baseline="30000" dirty="0" smtClean="0"/>
              <a:t>th</a:t>
            </a:r>
            <a:r>
              <a:rPr lang="en-US" sz="2000" i="1" dirty="0" smtClean="0"/>
              <a:t>)</a:t>
            </a:r>
            <a:endParaRPr lang="en-US" sz="2000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JECAM Status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5002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/>
              <a:t>Update on GEOGLAM (M </a:t>
            </a:r>
            <a:r>
              <a:rPr lang="en-US" sz="2000" b="1" dirty="0" err="1"/>
              <a:t>Deshayes</a:t>
            </a:r>
            <a:r>
              <a:rPr lang="en-US" sz="2000" b="1" dirty="0"/>
              <a:t>)</a:t>
            </a:r>
          </a:p>
          <a:p>
            <a:pPr marL="342900" lvl="1" indent="-342900">
              <a:buFont typeface="Arial"/>
              <a:buChar char="•"/>
            </a:pPr>
            <a:endParaRPr lang="en-US" sz="2000" b="1" dirty="0" smtClean="0"/>
          </a:p>
          <a:p>
            <a:pPr marL="342900" lvl="1" indent="-342900">
              <a:buFont typeface="Arial"/>
              <a:buChar char="•"/>
            </a:pPr>
            <a:r>
              <a:rPr lang="en-US" sz="2000" b="1" dirty="0" smtClean="0"/>
              <a:t>Update </a:t>
            </a:r>
            <a:r>
              <a:rPr lang="en-US" sz="2000" b="1" dirty="0"/>
              <a:t>on the Space Data Management System and GEOGLAM applications (B </a:t>
            </a:r>
            <a:r>
              <a:rPr lang="en-US" sz="2000" b="1" dirty="0" err="1"/>
              <a:t>Killough</a:t>
            </a:r>
            <a:r>
              <a:rPr lang="en-US" sz="2000" b="1" dirty="0"/>
              <a:t>)</a:t>
            </a:r>
          </a:p>
          <a:p>
            <a:pPr lvl="0"/>
            <a:endParaRPr lang="en-US" sz="2000" b="1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GEOGLAM and SDMS Updates</a:t>
            </a:r>
            <a:endParaRPr lang="en-US" sz="28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5937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3508</TotalTime>
  <Words>764</Words>
  <Application>Microsoft Macintosh PowerPoint</Application>
  <PresentationFormat>On-screen Show (4:3)</PresentationFormat>
  <Paragraphs>134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4_EUM_template_v03</vt:lpstr>
      <vt:lpstr>CEOS Ad Hoc Working Group on GEOGLAM Side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George Dyke</cp:lastModifiedBy>
  <cp:revision>536</cp:revision>
  <dcterms:created xsi:type="dcterms:W3CDTF">2012-08-31T01:11:17Z</dcterms:created>
  <dcterms:modified xsi:type="dcterms:W3CDTF">2014-04-03T06:01:09Z</dcterms:modified>
</cp:coreProperties>
</file>