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1"/>
  </p:notesMasterIdLst>
  <p:sldIdLst>
    <p:sldId id="260" r:id="rId3"/>
    <p:sldId id="276" r:id="rId4"/>
    <p:sldId id="277" r:id="rId5"/>
    <p:sldId id="278" r:id="rId6"/>
    <p:sldId id="279" r:id="rId7"/>
    <p:sldId id="280" r:id="rId8"/>
    <p:sldId id="291" r:id="rId9"/>
    <p:sldId id="292" r:id="rId10"/>
    <p:sldId id="282" r:id="rId11"/>
    <p:sldId id="283" r:id="rId12"/>
    <p:sldId id="284" r:id="rId13"/>
    <p:sldId id="285" r:id="rId14"/>
    <p:sldId id="293" r:id="rId15"/>
    <p:sldId id="286" r:id="rId16"/>
    <p:sldId id="287" r:id="rId17"/>
    <p:sldId id="288" r:id="rId18"/>
    <p:sldId id="289" r:id="rId19"/>
    <p:sldId id="290"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an Petiteville" initials="I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5833" autoAdjust="0"/>
  </p:normalViewPr>
  <p:slideViewPr>
    <p:cSldViewPr snapToGrid="0" snapToObjects="1">
      <p:cViewPr varScale="1">
        <p:scale>
          <a:sx n="69" d="100"/>
          <a:sy n="69" d="100"/>
        </p:scale>
        <p:origin x="-852" y="-102"/>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28T15:49:27.095" idx="2">
    <p:pos x="3613" y="450"/>
    <p:text>Maybe we should use the usual wording "Declaration of Commitment"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rande photo 2">
    <p:spTree>
      <p:nvGrpSpPr>
        <p:cNvPr id="1" name=""/>
        <p:cNvGrpSpPr/>
        <p:nvPr/>
      </p:nvGrpSpPr>
      <p:grpSpPr>
        <a:xfrm>
          <a:off x="0" y="0"/>
          <a:ext cx="0" cy="0"/>
          <a:chOff x="0" y="0"/>
          <a:chExt cx="0" cy="0"/>
        </a:xfrm>
      </p:grpSpPr>
      <p:pic>
        <p:nvPicPr>
          <p:cNvPr id="4" name="Image 5" descr="UNISDR_powerpoint-3.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8751688"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727109" y="3298378"/>
            <a:ext cx="1959691" cy="522485"/>
          </a:xfrm>
        </p:spPr>
        <p:txBody>
          <a:bodyPr>
            <a:normAutofit/>
          </a:bodyPr>
          <a:lstStyle>
            <a:lvl1pPr>
              <a:defRPr sz="1400" b="0" i="1">
                <a:solidFill>
                  <a:srgbClr val="1D3074"/>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6727109" y="3951485"/>
            <a:ext cx="1948997" cy="1763387"/>
          </a:xfrm>
        </p:spPr>
        <p:txBody>
          <a:bodyPr/>
          <a:lstStyle>
            <a:lvl1pPr marL="0" indent="0">
              <a:defRPr sz="1100" i="0">
                <a:solidFill>
                  <a:srgbClr val="25A2E3"/>
                </a:solidFill>
              </a:defRPr>
            </a:lvl1pPr>
          </a:lstStyle>
          <a:p>
            <a:pPr lvl="0"/>
            <a:r>
              <a:rPr lang="fr-FR" dirty="0" smtClean="0"/>
              <a:t>Cliquez pour modifier les styles du texte du masque</a:t>
            </a:r>
          </a:p>
        </p:txBody>
      </p:sp>
    </p:spTree>
    <p:extLst>
      <p:ext uri="{BB962C8B-B14F-4D97-AF65-F5344CB8AC3E}">
        <p14:creationId xmlns:p14="http://schemas.microsoft.com/office/powerpoint/2010/main" val="45493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62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49580928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902DE10-EF38-4ACA-A101-A3FB6078ADCF}" type="datetime1">
              <a:rPr kumimoji="1" lang="ja-JP" altLang="en-US" smtClean="0"/>
              <a:t>2014/4/1</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E114F9B-5A4F-4B08-BF66-FC98764FCA6A}" type="slidenum">
              <a:rPr kumimoji="1" lang="ja-JP" altLang="en-US" smtClean="0"/>
              <a:t>‹#›</a:t>
            </a:fld>
            <a:endParaRPr kumimoji="1" lang="ja-JP" altLang="en-US" dirty="0"/>
          </a:p>
        </p:txBody>
      </p:sp>
    </p:spTree>
    <p:extLst>
      <p:ext uri="{BB962C8B-B14F-4D97-AF65-F5344CB8AC3E}">
        <p14:creationId xmlns:p14="http://schemas.microsoft.com/office/powerpoint/2010/main" val="220586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4" name="Image 5" descr="UNISDR_powerpoint-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41"/>
            <a:ext cx="8765263"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7097" y="2938732"/>
            <a:ext cx="1738934" cy="60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264127" y="3951486"/>
            <a:ext cx="4494941" cy="849037"/>
          </a:xfrm>
        </p:spPr>
        <p:txBody>
          <a:bodyPr/>
          <a:lstStyle>
            <a:lvl1pPr>
              <a:defRPr>
                <a:latin typeface="Arial" pitchFamily="34" charset="0"/>
                <a:cs typeface="Arial" pitchFamily="34" charset="0"/>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4264127" y="5061765"/>
            <a:ext cx="4491989" cy="522485"/>
          </a:xfrm>
        </p:spPr>
        <p:txBody>
          <a:bodyPr/>
          <a:lstStyle>
            <a:lvl1pPr marL="0" indent="0" algn="l">
              <a:buNone/>
              <a:defRPr>
                <a:solidFill>
                  <a:srgbClr val="1D3074"/>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6" name="Espace réservé de la date 3"/>
          <p:cNvSpPr>
            <a:spLocks noGrp="1"/>
          </p:cNvSpPr>
          <p:nvPr>
            <p:ph type="dt" sz="half" idx="10"/>
          </p:nvPr>
        </p:nvSpPr>
        <p:spPr>
          <a:xfrm>
            <a:off x="4263852" y="6041605"/>
            <a:ext cx="4494623" cy="364282"/>
          </a:xfrm>
        </p:spPr>
        <p:txBody>
          <a:bodyPr rtlCol="0"/>
          <a:lstStyle>
            <a:lvl1pPr defTabSz="914239" fontAlgn="auto">
              <a:spcBef>
                <a:spcPts val="0"/>
              </a:spcBef>
              <a:spcAft>
                <a:spcPts val="0"/>
              </a:spcAft>
              <a:defRPr>
                <a:latin typeface="Arial" pitchFamily="34" charset="0"/>
                <a:ea typeface="+mn-ea"/>
                <a:cs typeface="Arial" pitchFamily="34" charset="0"/>
              </a:defRPr>
            </a:lvl1pPr>
          </a:lstStyle>
          <a:p>
            <a:pPr>
              <a:defRPr/>
            </a:pPr>
            <a:endParaRPr lang="fr-FR"/>
          </a:p>
        </p:txBody>
      </p:sp>
      <p:sp>
        <p:nvSpPr>
          <p:cNvPr id="7" name="Espace réservé du pied de page 4"/>
          <p:cNvSpPr>
            <a:spLocks noGrp="1"/>
          </p:cNvSpPr>
          <p:nvPr>
            <p:ph type="ftr" sz="quarter" idx="11"/>
          </p:nvPr>
        </p:nvSpPr>
        <p:spPr>
          <a:xfrm>
            <a:off x="1862466" y="5976813"/>
            <a:ext cx="1601829" cy="456432"/>
          </a:xfrm>
        </p:spPr>
        <p:txBody>
          <a:bodyPr/>
          <a:lstStyle>
            <a:lvl1pPr>
              <a:defRPr smtClean="0"/>
            </a:lvl1pPr>
          </a:lstStyle>
          <a:p>
            <a:pPr>
              <a:defRPr/>
            </a:pPr>
            <a:endParaRPr lang="fr-FR" altLang="ja-JP"/>
          </a:p>
        </p:txBody>
      </p:sp>
    </p:spTree>
    <p:extLst>
      <p:ext uri="{BB962C8B-B14F-4D97-AF65-F5344CB8AC3E}">
        <p14:creationId xmlns:p14="http://schemas.microsoft.com/office/powerpoint/2010/main" val="289914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hoto 2">
    <p:spTree>
      <p:nvGrpSpPr>
        <p:cNvPr id="1" name=""/>
        <p:cNvGrpSpPr/>
        <p:nvPr/>
      </p:nvGrpSpPr>
      <p:grpSpPr>
        <a:xfrm>
          <a:off x="0" y="0"/>
          <a:ext cx="0" cy="0"/>
          <a:chOff x="0" y="0"/>
          <a:chExt cx="0" cy="0"/>
        </a:xfrm>
      </p:grpSpPr>
      <p:pic>
        <p:nvPicPr>
          <p:cNvPr id="4" name="Image 5" descr="UNISDR_powerpoint-1.jpg"/>
          <p:cNvPicPr>
            <a:picLocks noChangeAspect="1"/>
          </p:cNvPicPr>
          <p:nvPr userDrawn="1"/>
        </p:nvPicPr>
        <p:blipFill>
          <a:blip r:embed="rId2">
            <a:clrChange>
              <a:clrFrom>
                <a:srgbClr val="17151A"/>
              </a:clrFrom>
              <a:clrTo>
                <a:srgbClr val="17151A">
                  <a:alpha val="0"/>
                </a:srgbClr>
              </a:clrTo>
            </a:clrChange>
            <a:extLst>
              <a:ext uri="{28A0092B-C50C-407E-A947-70E740481C1C}">
                <a14:useLocalDpi xmlns:a14="http://schemas.microsoft.com/office/drawing/2010/main" val="0"/>
              </a:ext>
            </a:extLst>
          </a:blip>
          <a:srcRect/>
          <a:stretch>
            <a:fillRect/>
          </a:stretch>
        </p:blipFill>
        <p:spPr bwMode="auto">
          <a:xfrm>
            <a:off x="0" y="0"/>
            <a:ext cx="87734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264127" y="3951486"/>
            <a:ext cx="4494941" cy="849037"/>
          </a:xfrm>
        </p:spPr>
        <p:txBody>
          <a:bodyPr/>
          <a:lstStyle>
            <a:lvl1pPr>
              <a:defRPr>
                <a:latin typeface="Arial" pitchFamily="34" charset="0"/>
                <a:cs typeface="Arial" pitchFamily="34" charset="0"/>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4264127" y="5061765"/>
            <a:ext cx="4491989" cy="522485"/>
          </a:xfrm>
        </p:spPr>
        <p:txBody>
          <a:bodyPr/>
          <a:lstStyle>
            <a:lvl1pPr marL="0" indent="0" algn="l">
              <a:buNone/>
              <a:defRPr>
                <a:solidFill>
                  <a:srgbClr val="1D3074"/>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5" name="Espace réservé de la date 3"/>
          <p:cNvSpPr>
            <a:spLocks noGrp="1"/>
          </p:cNvSpPr>
          <p:nvPr>
            <p:ph type="dt" sz="half" idx="10"/>
          </p:nvPr>
        </p:nvSpPr>
        <p:spPr>
          <a:xfrm>
            <a:off x="4263852" y="6041605"/>
            <a:ext cx="4494623" cy="364282"/>
          </a:xfrm>
        </p:spPr>
        <p:txBody>
          <a:bodyPr rtlCol="0"/>
          <a:lstStyle>
            <a:lvl1pPr defTabSz="914239" fontAlgn="auto">
              <a:spcBef>
                <a:spcPts val="0"/>
              </a:spcBef>
              <a:spcAft>
                <a:spcPts val="0"/>
              </a:spcAft>
              <a:defRPr>
                <a:latin typeface="Arial" pitchFamily="34" charset="0"/>
                <a:ea typeface="+mn-ea"/>
                <a:cs typeface="Arial" pitchFamily="34" charset="0"/>
              </a:defRPr>
            </a:lvl1pPr>
          </a:lstStyle>
          <a:p>
            <a:pPr>
              <a:defRPr/>
            </a:pPr>
            <a:endParaRPr lang="fr-FR"/>
          </a:p>
        </p:txBody>
      </p:sp>
      <p:sp>
        <p:nvSpPr>
          <p:cNvPr id="6" name="Espace réservé du pied de page 4"/>
          <p:cNvSpPr>
            <a:spLocks noGrp="1"/>
          </p:cNvSpPr>
          <p:nvPr>
            <p:ph type="ftr" sz="quarter" idx="11"/>
          </p:nvPr>
        </p:nvSpPr>
        <p:spPr>
          <a:xfrm>
            <a:off x="1862466" y="5976813"/>
            <a:ext cx="1601829" cy="456432"/>
          </a:xfrm>
        </p:spPr>
        <p:txBody>
          <a:bodyPr/>
          <a:lstStyle>
            <a:lvl1pPr>
              <a:defRPr smtClean="0"/>
            </a:lvl1pPr>
          </a:lstStyle>
          <a:p>
            <a:pPr>
              <a:defRPr/>
            </a:pPr>
            <a:endParaRPr lang="fr-FR" altLang="ja-JP"/>
          </a:p>
        </p:txBody>
      </p:sp>
    </p:spTree>
    <p:extLst>
      <p:ext uri="{BB962C8B-B14F-4D97-AF65-F5344CB8AC3E}">
        <p14:creationId xmlns:p14="http://schemas.microsoft.com/office/powerpoint/2010/main" val="114439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1">
    <p:spTree>
      <p:nvGrpSpPr>
        <p:cNvPr id="1" name=""/>
        <p:cNvGrpSpPr/>
        <p:nvPr/>
      </p:nvGrpSpPr>
      <p:grpSpPr>
        <a:xfrm>
          <a:off x="0" y="0"/>
          <a:ext cx="0" cy="0"/>
          <a:chOff x="0" y="0"/>
          <a:chExt cx="0" cy="0"/>
        </a:xfrm>
      </p:grpSpPr>
      <p:pic>
        <p:nvPicPr>
          <p:cNvPr id="4" name="Picture 2" descr="C:\Users\DOLCEM~1\AppData\Local\Temp\notesC50AC0\towards_hfa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434" y="119508"/>
            <a:ext cx="4202765" cy="115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dolcemascolo\Pictures\header-ban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323" y="822154"/>
            <a:ext cx="6490122" cy="9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23357" y="1777290"/>
            <a:ext cx="8363443" cy="522485"/>
          </a:xfrm>
        </p:spPr>
        <p:txBody>
          <a:bodyPr/>
          <a:lstStyle>
            <a:lvl1pPr>
              <a:defRPr sz="2800">
                <a:solidFill>
                  <a:schemeClr val="accent1">
                    <a:lumMod val="75000"/>
                  </a:schemeClr>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323357" y="2691639"/>
            <a:ext cx="8558861" cy="3806960"/>
          </a:xfrm>
        </p:spPr>
        <p:txBody>
          <a:bodyPr/>
          <a:lstStyle>
            <a:lvl1pPr>
              <a:defRPr>
                <a:solidFill>
                  <a:schemeClr val="tx1"/>
                </a:solidFill>
              </a:defRPr>
            </a:lvl1pPr>
            <a:lvl2pPr marL="0" indent="0">
              <a:defRPr/>
            </a:lvl2pPr>
            <a:lvl3pPr marL="0" indent="0">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78674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hoto">
    <p:spTree>
      <p:nvGrpSpPr>
        <p:cNvPr id="1" name=""/>
        <p:cNvGrpSpPr/>
        <p:nvPr/>
      </p:nvGrpSpPr>
      <p:grpSpPr>
        <a:xfrm>
          <a:off x="0" y="0"/>
          <a:ext cx="0" cy="0"/>
          <a:chOff x="0" y="0"/>
          <a:chExt cx="0" cy="0"/>
        </a:xfrm>
      </p:grpSpPr>
      <p:pic>
        <p:nvPicPr>
          <p:cNvPr id="4" name="Image 5" descr="UNISDR_powerpoint-2.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441"/>
            <a:ext cx="8751688"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50770" y="6106399"/>
            <a:ext cx="1077841" cy="37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25225" y="816574"/>
            <a:ext cx="4176375" cy="718417"/>
          </a:xfrm>
        </p:spPr>
        <p:txBody>
          <a:bodyPr/>
          <a:lstStyle>
            <a:lvl1pPr>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25225" y="1665236"/>
            <a:ext cx="4187069" cy="4114570"/>
          </a:xfrm>
        </p:spPr>
        <p:txBody>
          <a:bodyPr/>
          <a:lstStyle>
            <a:lvl1pPr>
              <a:defRPr/>
            </a:lvl1pPr>
            <a:lvl2pPr marL="0" indent="0">
              <a:defRPr/>
            </a:lvl2pPr>
            <a:lvl3pPr marL="0" indent="0">
              <a:defRPr/>
            </a:lvl3p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77488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hoto 2">
    <p:spTree>
      <p:nvGrpSpPr>
        <p:cNvPr id="1" name=""/>
        <p:cNvGrpSpPr/>
        <p:nvPr/>
      </p:nvGrpSpPr>
      <p:grpSpPr>
        <a:xfrm>
          <a:off x="0" y="0"/>
          <a:ext cx="0" cy="0"/>
          <a:chOff x="0" y="0"/>
          <a:chExt cx="0" cy="0"/>
        </a:xfrm>
      </p:grpSpPr>
      <p:pic>
        <p:nvPicPr>
          <p:cNvPr id="4" name="Image 5" descr="UNISDR_powerpoint-2.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441"/>
            <a:ext cx="8751688"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25225" y="816574"/>
            <a:ext cx="4176375" cy="718417"/>
          </a:xfrm>
        </p:spPr>
        <p:txBody>
          <a:bodyPr/>
          <a:lstStyle>
            <a:lvl1pPr>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25225" y="1665612"/>
            <a:ext cx="4187069" cy="4114570"/>
          </a:xfrm>
        </p:spPr>
        <p:txBody>
          <a:bodyPr/>
          <a:lstStyle>
            <a:lvl1pPr>
              <a:defRPr/>
            </a:lvl1pPr>
            <a:lvl2pPr marL="0" indent="0">
              <a:defRPr/>
            </a:lvl2pPr>
            <a:lvl3pPr marL="0" indent="0">
              <a:defRPr/>
            </a:lvl3p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75336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rande photo">
    <p:spTree>
      <p:nvGrpSpPr>
        <p:cNvPr id="1" name=""/>
        <p:cNvGrpSpPr/>
        <p:nvPr/>
      </p:nvGrpSpPr>
      <p:grpSpPr>
        <a:xfrm>
          <a:off x="0" y="0"/>
          <a:ext cx="0" cy="0"/>
          <a:chOff x="0" y="0"/>
          <a:chExt cx="0" cy="0"/>
        </a:xfrm>
      </p:grpSpPr>
      <p:pic>
        <p:nvPicPr>
          <p:cNvPr id="4" name="Image 5" descr="UNISDR_powerpoint-3.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8751688"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50770" y="6106399"/>
            <a:ext cx="1077841" cy="37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727109" y="3298378"/>
            <a:ext cx="1959691" cy="522485"/>
          </a:xfrm>
        </p:spPr>
        <p:txBody>
          <a:bodyPr>
            <a:normAutofit/>
          </a:bodyPr>
          <a:lstStyle>
            <a:lvl1pPr>
              <a:defRPr sz="1400" b="0" i="1">
                <a:solidFill>
                  <a:srgbClr val="1D3074"/>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6727109" y="3951485"/>
            <a:ext cx="1948997" cy="1763387"/>
          </a:xfrm>
        </p:spPr>
        <p:txBody>
          <a:bodyPr/>
          <a:lstStyle>
            <a:lvl1pPr marL="0" indent="0">
              <a:defRPr sz="1100" i="0">
                <a:solidFill>
                  <a:srgbClr val="25A2E3"/>
                </a:solidFill>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566737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62095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Toulouse,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83" r:id="rId3"/>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472" y="275012"/>
            <a:ext cx="8229057"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fr-FR" altLang="ja-JP" smtClean="0"/>
              <a:t>Title</a:t>
            </a:r>
          </a:p>
        </p:txBody>
      </p:sp>
      <p:sp>
        <p:nvSpPr>
          <p:cNvPr id="1027" name="Espace réservé du texte 2"/>
          <p:cNvSpPr>
            <a:spLocks noGrp="1"/>
          </p:cNvSpPr>
          <p:nvPr>
            <p:ph type="body" idx="1"/>
          </p:nvPr>
        </p:nvSpPr>
        <p:spPr bwMode="auto">
          <a:xfrm>
            <a:off x="457472" y="1599673"/>
            <a:ext cx="8229057" cy="45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fr-FR" altLang="ja-JP" smtClean="0"/>
              <a:t>Subtitle</a:t>
            </a:r>
          </a:p>
          <a:p>
            <a:pPr lvl="1"/>
            <a:r>
              <a:rPr lang="fr-FR" altLang="ja-JP" smtClean="0"/>
              <a:t>&gt; Texte</a:t>
            </a:r>
          </a:p>
          <a:p>
            <a:pPr lvl="2"/>
            <a:r>
              <a:rPr lang="fr-FR" altLang="ja-JP" smtClean="0"/>
              <a:t>Texte</a:t>
            </a:r>
          </a:p>
        </p:txBody>
      </p:sp>
      <p:sp>
        <p:nvSpPr>
          <p:cNvPr id="4" name="Espace réservé de la date 3"/>
          <p:cNvSpPr>
            <a:spLocks noGrp="1"/>
          </p:cNvSpPr>
          <p:nvPr>
            <p:ph type="dt" sz="half" idx="2"/>
          </p:nvPr>
        </p:nvSpPr>
        <p:spPr>
          <a:xfrm>
            <a:off x="457472" y="6356933"/>
            <a:ext cx="2133962" cy="364281"/>
          </a:xfrm>
          <a:prstGeom prst="rect">
            <a:avLst/>
          </a:prstGeom>
        </p:spPr>
        <p:txBody>
          <a:bodyPr vert="horz" wrap="square" lIns="91424" tIns="45712" rIns="91424" bIns="45712" numCol="1" anchor="ctr" anchorCtr="0" compatLnSpc="1">
            <a:prstTxWarp prst="textNoShape">
              <a:avLst/>
            </a:prstTxWarp>
          </a:bodyPr>
          <a:lstStyle>
            <a:lvl1pPr eaLnBrk="1" hangingPunct="1">
              <a:defRPr sz="1200" b="1" smtClean="0">
                <a:solidFill>
                  <a:srgbClr val="25A2E3"/>
                </a:solidFill>
                <a:cs typeface="Arial" pitchFamily="34" charset="0"/>
              </a:defRPr>
            </a:lvl1pPr>
          </a:lstStyle>
          <a:p>
            <a:pPr defTabSz="914179">
              <a:defRPr/>
            </a:pPr>
            <a:endParaRPr lang="en-US" altLang="ja-JP" dirty="0">
              <a:latin typeface="Arial" pitchFamily="34" charset="0"/>
              <a:ea typeface="ＭＳ Ｐゴシック" pitchFamily="50" charset="-128"/>
            </a:endParaRPr>
          </a:p>
        </p:txBody>
      </p:sp>
      <p:sp>
        <p:nvSpPr>
          <p:cNvPr id="5" name="Espace réservé du pied de page 4"/>
          <p:cNvSpPr>
            <a:spLocks noGrp="1"/>
          </p:cNvSpPr>
          <p:nvPr>
            <p:ph type="ftr" sz="quarter" idx="3"/>
          </p:nvPr>
        </p:nvSpPr>
        <p:spPr>
          <a:xfrm>
            <a:off x="3123567" y="6356933"/>
            <a:ext cx="2896867" cy="364281"/>
          </a:xfrm>
          <a:prstGeom prst="rect">
            <a:avLst/>
          </a:prstGeom>
        </p:spPr>
        <p:txBody>
          <a:bodyPr vert="horz" wrap="square" lIns="91424" tIns="45712" rIns="91424" bIns="45712" numCol="1" anchor="ctr" anchorCtr="0" compatLnSpc="1">
            <a:prstTxWarp prst="textNoShape">
              <a:avLst/>
            </a:prstTxWarp>
          </a:bodyPr>
          <a:lstStyle>
            <a:lvl1pPr eaLnBrk="1" hangingPunct="1">
              <a:defRPr sz="900" smtClean="0">
                <a:solidFill>
                  <a:srgbClr val="1D3074"/>
                </a:solidFill>
                <a:cs typeface="Arial" pitchFamily="34" charset="0"/>
              </a:defRPr>
            </a:lvl1pPr>
          </a:lstStyle>
          <a:p>
            <a:pPr defTabSz="914179">
              <a:defRPr/>
            </a:pPr>
            <a:endParaRPr lang="en-US" altLang="ja-JP" dirty="0">
              <a:latin typeface="Arial" pitchFamily="34" charset="0"/>
              <a:ea typeface="ＭＳ Ｐゴシック" pitchFamily="50" charset="-128"/>
            </a:endParaRPr>
          </a:p>
        </p:txBody>
      </p:sp>
    </p:spTree>
    <p:extLst>
      <p:ext uri="{BB962C8B-B14F-4D97-AF65-F5344CB8AC3E}">
        <p14:creationId xmlns:p14="http://schemas.microsoft.com/office/powerpoint/2010/main" val="2537748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lvl1pPr algn="l" defTabSz="914179" rtl="0" eaLnBrk="0" fontAlgn="base" hangingPunct="0">
        <a:spcBef>
          <a:spcPct val="0"/>
        </a:spcBef>
        <a:spcAft>
          <a:spcPct val="0"/>
        </a:spcAft>
        <a:defRPr sz="4400" b="1" kern="1200">
          <a:solidFill>
            <a:srgbClr val="25A2E3"/>
          </a:solidFill>
          <a:latin typeface="Arial" pitchFamily="34" charset="0"/>
          <a:ea typeface="ＭＳ Ｐゴシック" charset="0"/>
          <a:cs typeface="Arial" pitchFamily="34" charset="0"/>
        </a:defRPr>
      </a:lvl1pPr>
      <a:lvl2pPr algn="l" defTabSz="914179" rtl="0" eaLnBrk="0" fontAlgn="base" hangingPunct="0">
        <a:spcBef>
          <a:spcPct val="0"/>
        </a:spcBef>
        <a:spcAft>
          <a:spcPct val="0"/>
        </a:spcAft>
        <a:defRPr sz="4400" b="1">
          <a:solidFill>
            <a:srgbClr val="25A2E3"/>
          </a:solidFill>
          <a:latin typeface="Arial" charset="0"/>
          <a:ea typeface="ＭＳ Ｐゴシック" charset="0"/>
          <a:cs typeface="Arial" charset="0"/>
        </a:defRPr>
      </a:lvl2pPr>
      <a:lvl3pPr algn="l" defTabSz="914179" rtl="0" eaLnBrk="0" fontAlgn="base" hangingPunct="0">
        <a:spcBef>
          <a:spcPct val="0"/>
        </a:spcBef>
        <a:spcAft>
          <a:spcPct val="0"/>
        </a:spcAft>
        <a:defRPr sz="4400" b="1">
          <a:solidFill>
            <a:srgbClr val="25A2E3"/>
          </a:solidFill>
          <a:latin typeface="Arial" charset="0"/>
          <a:ea typeface="ＭＳ Ｐゴシック" charset="0"/>
          <a:cs typeface="Arial" charset="0"/>
        </a:defRPr>
      </a:lvl3pPr>
      <a:lvl4pPr algn="l" defTabSz="914179" rtl="0" eaLnBrk="0" fontAlgn="base" hangingPunct="0">
        <a:spcBef>
          <a:spcPct val="0"/>
        </a:spcBef>
        <a:spcAft>
          <a:spcPct val="0"/>
        </a:spcAft>
        <a:defRPr sz="4400" b="1">
          <a:solidFill>
            <a:srgbClr val="25A2E3"/>
          </a:solidFill>
          <a:latin typeface="Arial" charset="0"/>
          <a:ea typeface="ＭＳ Ｐゴシック" charset="0"/>
          <a:cs typeface="Arial" charset="0"/>
        </a:defRPr>
      </a:lvl4pPr>
      <a:lvl5pPr algn="l" defTabSz="914179" rtl="0" eaLnBrk="0" fontAlgn="base" hangingPunct="0">
        <a:spcBef>
          <a:spcPct val="0"/>
        </a:spcBef>
        <a:spcAft>
          <a:spcPct val="0"/>
        </a:spcAft>
        <a:defRPr sz="4400" b="1">
          <a:solidFill>
            <a:srgbClr val="25A2E3"/>
          </a:solidFill>
          <a:latin typeface="Arial" charset="0"/>
          <a:ea typeface="ＭＳ Ｐゴシック" charset="0"/>
          <a:cs typeface="Arial" charset="0"/>
        </a:defRPr>
      </a:lvl5pPr>
      <a:lvl6pPr marL="400736" algn="l" defTabSz="914179" rtl="0" fontAlgn="base">
        <a:spcBef>
          <a:spcPct val="0"/>
        </a:spcBef>
        <a:spcAft>
          <a:spcPct val="0"/>
        </a:spcAft>
        <a:defRPr sz="4400" b="1">
          <a:solidFill>
            <a:srgbClr val="25A2E3"/>
          </a:solidFill>
          <a:latin typeface="Arial" charset="0"/>
          <a:cs typeface="Arial" charset="0"/>
        </a:defRPr>
      </a:lvl6pPr>
      <a:lvl7pPr marL="801472" algn="l" defTabSz="914179" rtl="0" fontAlgn="base">
        <a:spcBef>
          <a:spcPct val="0"/>
        </a:spcBef>
        <a:spcAft>
          <a:spcPct val="0"/>
        </a:spcAft>
        <a:defRPr sz="4400" b="1">
          <a:solidFill>
            <a:srgbClr val="25A2E3"/>
          </a:solidFill>
          <a:latin typeface="Arial" charset="0"/>
          <a:cs typeface="Arial" charset="0"/>
        </a:defRPr>
      </a:lvl7pPr>
      <a:lvl8pPr marL="1202207" algn="l" defTabSz="914179" rtl="0" fontAlgn="base">
        <a:spcBef>
          <a:spcPct val="0"/>
        </a:spcBef>
        <a:spcAft>
          <a:spcPct val="0"/>
        </a:spcAft>
        <a:defRPr sz="4400" b="1">
          <a:solidFill>
            <a:srgbClr val="25A2E3"/>
          </a:solidFill>
          <a:latin typeface="Arial" charset="0"/>
          <a:cs typeface="Arial" charset="0"/>
        </a:defRPr>
      </a:lvl8pPr>
      <a:lvl9pPr marL="1602943" algn="l" defTabSz="914179" rtl="0" fontAlgn="base">
        <a:spcBef>
          <a:spcPct val="0"/>
        </a:spcBef>
        <a:spcAft>
          <a:spcPct val="0"/>
        </a:spcAft>
        <a:defRPr sz="4400" b="1">
          <a:solidFill>
            <a:srgbClr val="25A2E3"/>
          </a:solidFill>
          <a:latin typeface="Arial" charset="0"/>
          <a:cs typeface="Arial" charset="0"/>
        </a:defRPr>
      </a:lvl9pPr>
    </p:titleStyle>
    <p:bodyStyle>
      <a:lvl1pPr marL="342295" indent="-342295" algn="l" defTabSz="914179" rtl="0" eaLnBrk="0" fontAlgn="base" hangingPunct="0">
        <a:spcBef>
          <a:spcPct val="20000"/>
        </a:spcBef>
        <a:spcAft>
          <a:spcPct val="0"/>
        </a:spcAft>
        <a:buFont typeface="Arial" pitchFamily="34" charset="0"/>
        <a:defRPr sz="2400" i="1" kern="1200">
          <a:solidFill>
            <a:srgbClr val="1D3074"/>
          </a:solidFill>
          <a:latin typeface="Arial" pitchFamily="34" charset="0"/>
          <a:ea typeface="ＭＳ Ｐゴシック" charset="0"/>
          <a:cs typeface="Arial" pitchFamily="34" charset="0"/>
        </a:defRPr>
      </a:lvl1pPr>
      <a:lvl2pPr marL="651196" indent="-250460" algn="l" defTabSz="914179" rtl="0" eaLnBrk="0" fontAlgn="base" hangingPunct="0">
        <a:spcBef>
          <a:spcPct val="20000"/>
        </a:spcBef>
        <a:spcAft>
          <a:spcPct val="0"/>
        </a:spcAft>
        <a:buFont typeface="Arial" pitchFamily="34" charset="0"/>
        <a:defRPr i="1" kern="1200">
          <a:solidFill>
            <a:srgbClr val="1D3074"/>
          </a:solidFill>
          <a:latin typeface="Arial" pitchFamily="34" charset="0"/>
          <a:ea typeface="ＭＳ Ｐゴシック" panose="020B0600070205080204" pitchFamily="34" charset="-128"/>
          <a:cs typeface="Arial" pitchFamily="34" charset="0"/>
        </a:defRPr>
      </a:lvl2pPr>
      <a:lvl3pPr marL="1001840" indent="-200368" algn="l" defTabSz="914179" rtl="0" eaLnBrk="0" fontAlgn="base" hangingPunct="0">
        <a:spcBef>
          <a:spcPct val="20000"/>
        </a:spcBef>
        <a:spcAft>
          <a:spcPct val="0"/>
        </a:spcAft>
        <a:buFont typeface="Arial" pitchFamily="34" charset="0"/>
        <a:defRPr sz="1200" kern="1200">
          <a:solidFill>
            <a:srgbClr val="25A2E3"/>
          </a:solidFill>
          <a:latin typeface="Arial" pitchFamily="34" charset="0"/>
          <a:ea typeface="ＭＳ Ｐゴシック" panose="020B0600070205080204" pitchFamily="34" charset="-128"/>
          <a:cs typeface="Arial" pitchFamily="34" charset="0"/>
        </a:defRPr>
      </a:lvl3pPr>
      <a:lvl4pPr marL="1598769" indent="-228197" algn="l" defTabSz="914179" rtl="0" eaLnBrk="0" fontAlgn="base" hangingPunct="0">
        <a:spcBef>
          <a:spcPct val="20000"/>
        </a:spcBef>
        <a:spcAft>
          <a:spcPct val="0"/>
        </a:spcAft>
        <a:buFont typeface="Arial" pitchFamily="34" charset="0"/>
        <a:defRPr sz="2000" kern="1200">
          <a:solidFill>
            <a:schemeClr val="tx1"/>
          </a:solidFill>
          <a:latin typeface="Arial" pitchFamily="34" charset="0"/>
          <a:ea typeface="ＭＳ Ｐゴシック" panose="020B0600070205080204" pitchFamily="34" charset="-128"/>
          <a:cs typeface="Arial" pitchFamily="34" charset="0"/>
        </a:defRPr>
      </a:lvl4pPr>
      <a:lvl5pPr marL="2056554" indent="-228197" algn="l" defTabSz="914179" rtl="0" eaLnBrk="0" fontAlgn="base" hangingPunct="0">
        <a:spcBef>
          <a:spcPct val="20000"/>
        </a:spcBef>
        <a:spcAft>
          <a:spcPct val="0"/>
        </a:spcAft>
        <a:buFont typeface="Arial" pitchFamily="34" charset="0"/>
        <a:defRPr sz="2000" kern="1200">
          <a:solidFill>
            <a:schemeClr val="tx1"/>
          </a:solidFill>
          <a:latin typeface="Arial" pitchFamily="34" charset="0"/>
          <a:ea typeface="ＭＳ Ｐゴシック" panose="020B0600070205080204" pitchFamily="34" charset="-128"/>
          <a:cs typeface="Arial" pitchFamily="34" charset="0"/>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193963"/>
            <a:ext cx="5206574" cy="1672389"/>
          </a:xfrm>
        </p:spPr>
        <p:txBody>
          <a:bodyPr/>
          <a:lstStyle/>
          <a:p>
            <a:pPr algn="l"/>
            <a:r>
              <a:rPr lang="en-US" sz="2800" smtClean="0"/>
              <a:t>CEOS Plan for Participation to World Conference on Disaster Risk Reduction (WCDRR)</a:t>
            </a:r>
            <a:endParaRPr lang="en-US" sz="2800" dirty="0" smtClean="0">
              <a:solidFill>
                <a:srgbClr val="FFFF00"/>
              </a:solidFill>
            </a:endParaRPr>
          </a:p>
        </p:txBody>
      </p:sp>
      <p:sp>
        <p:nvSpPr>
          <p:cNvPr id="2" name="Subtitle 1"/>
          <p:cNvSpPr>
            <a:spLocks noGrp="1"/>
          </p:cNvSpPr>
          <p:nvPr>
            <p:ph type="subTitle" sz="quarter" idx="1"/>
          </p:nvPr>
        </p:nvSpPr>
        <p:spPr>
          <a:xfrm>
            <a:off x="3814057" y="2011944"/>
            <a:ext cx="4826977" cy="1564105"/>
          </a:xfrm>
        </p:spPr>
        <p:txBody>
          <a:bodyPr/>
          <a:lstStyle/>
          <a:p>
            <a:r>
              <a:rPr lang="en-US" b="0" smtClean="0"/>
              <a:t>Chu Ishida</a:t>
            </a:r>
            <a:br>
              <a:rPr lang="en-US" b="0" smtClean="0"/>
            </a:br>
            <a:r>
              <a:rPr lang="en-US" b="0" smtClean="0"/>
              <a:t>JAXA</a:t>
            </a:r>
            <a:endParaRPr lang="en-US" b="0" dirty="0" smtClean="0"/>
          </a:p>
          <a:p>
            <a:r>
              <a:rPr lang="en-US" b="0" dirty="0" smtClean="0"/>
              <a:t>CEOS </a:t>
            </a:r>
            <a:r>
              <a:rPr lang="en-US" b="0" smtClean="0"/>
              <a:t>Action  27-10</a:t>
            </a:r>
            <a:r>
              <a:rPr lang="en-US" b="0" dirty="0" smtClean="0"/>
              <a:t/>
            </a:r>
            <a:br>
              <a:rPr lang="en-US" b="0" dirty="0" smtClean="0"/>
            </a:br>
            <a:r>
              <a:rPr lang="en-US" b="0" dirty="0" smtClean="0"/>
              <a:t>CEOS </a:t>
            </a:r>
            <a:r>
              <a:rPr lang="en-US" b="0" smtClean="0"/>
              <a:t>SIT-29 Meeting, Agenda 19</a:t>
            </a:r>
            <a:endParaRPr lang="en-US" b="0" dirty="0" smtClean="0"/>
          </a:p>
          <a:p>
            <a:r>
              <a:rPr lang="en-US" b="0" dirty="0"/>
              <a:t>C</a:t>
            </a:r>
            <a:r>
              <a:rPr lang="en-US" b="0" dirty="0" smtClean="0"/>
              <a:t>NES, Toulouse, France</a:t>
            </a:r>
            <a:br>
              <a:rPr lang="en-US" b="0" dirty="0" smtClean="0"/>
            </a:br>
            <a:r>
              <a:rPr lang="en-US" b="0" dirty="0" smtClean="0"/>
              <a:t>9</a:t>
            </a:r>
            <a:r>
              <a:rPr lang="en-US" b="0" baseline="30000" dirty="0" smtClean="0"/>
              <a:t>th</a:t>
            </a:r>
            <a:r>
              <a:rPr lang="en-US" b="0" dirty="0" smtClean="0"/>
              <a:t>-10</a:t>
            </a:r>
            <a:r>
              <a:rPr lang="en-US" b="0" baseline="30000" dirty="0" smtClean="0"/>
              <a:t>th</a:t>
            </a:r>
            <a:r>
              <a:rPr lang="en-US" b="0" dirty="0" smtClean="0"/>
              <a:t> April 2014</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231123" y="1327071"/>
            <a:ext cx="8686800" cy="5126182"/>
          </a:xfrm>
        </p:spPr>
        <p:txBody>
          <a:bodyPr/>
          <a:lstStyle/>
          <a:p>
            <a:r>
              <a:rPr kumimoji="1" lang="en-US" altLang="ja-JP" sz="1800" dirty="0" smtClean="0"/>
              <a:t>Meeting with local hosts (Cabinet Office and Ministry of Foreign Affairs) in September and December </a:t>
            </a:r>
            <a:endParaRPr kumimoji="1" lang="en-US" altLang="ja-JP" sz="1600" dirty="0" smtClean="0"/>
          </a:p>
          <a:p>
            <a:r>
              <a:rPr kumimoji="1" lang="en-US" altLang="ja-JP" sz="1800" dirty="0" smtClean="0"/>
              <a:t>Meeting with Prof. Koike for IRDR symposium (Jan 2015, Tokyo)  in December</a:t>
            </a:r>
            <a:endParaRPr kumimoji="1" lang="en-US" altLang="ja-JP" sz="1600" dirty="0" smtClean="0"/>
          </a:p>
          <a:p>
            <a:r>
              <a:rPr kumimoji="1" lang="en-US" altLang="ja-JP" sz="1800" dirty="0" smtClean="0"/>
              <a:t>Meeting with ADRC in December </a:t>
            </a:r>
            <a:r>
              <a:rPr kumimoji="1" lang="en-US" altLang="ja-JP" sz="1800" smtClean="0"/>
              <a:t>for ACDR2014 in </a:t>
            </a:r>
            <a:r>
              <a:rPr kumimoji="1" lang="en-US" altLang="ja-JP" sz="1800" dirty="0" smtClean="0"/>
              <a:t>December</a:t>
            </a:r>
          </a:p>
          <a:p>
            <a:r>
              <a:rPr kumimoji="1" lang="en-US" altLang="ja-JP" sz="1800" dirty="0" smtClean="0"/>
              <a:t>Meeting with UNISDR Mr. Pedro Basabe, Senior Program Officer, at GEO Summit </a:t>
            </a:r>
            <a:r>
              <a:rPr kumimoji="1" lang="en-US" altLang="ja-JP" sz="1800" smtClean="0"/>
              <a:t>in January. He suggested;</a:t>
            </a:r>
            <a:endParaRPr kumimoji="1" lang="en-US" altLang="ja-JP" sz="1800" dirty="0" smtClean="0"/>
          </a:p>
          <a:p>
            <a:pPr lvl="1"/>
            <a:r>
              <a:rPr kumimoji="1" lang="en-US" altLang="ja-JP" sz="1600" dirty="0" smtClean="0"/>
              <a:t>work with IRDR</a:t>
            </a:r>
          </a:p>
          <a:p>
            <a:pPr lvl="1"/>
            <a:r>
              <a:rPr kumimoji="1" lang="en-US" altLang="ja-JP" sz="1600" dirty="0" smtClean="0"/>
              <a:t>develop recommendation in close cooperation with UNOOSA, COSPAR and WMO, etc.</a:t>
            </a:r>
          </a:p>
          <a:p>
            <a:r>
              <a:rPr kumimoji="1" lang="en-US" altLang="ja-JP" sz="1800" dirty="0" smtClean="0"/>
              <a:t>Mr. Higuchi, JAXA VP, meeting with UNISDR Ms. Margareta Wahlstrom, Special Representative for SG for DRR, and  Mr. Neil McFarlane, Chief, Regional Programs and DRR Coordination in </a:t>
            </a:r>
            <a:r>
              <a:rPr kumimoji="1" lang="en-US" altLang="ja-JP" sz="1800" smtClean="0"/>
              <a:t>Jan 2014. They discussed;</a:t>
            </a:r>
            <a:endParaRPr kumimoji="1" lang="en-US" altLang="ja-JP" sz="1800" dirty="0" smtClean="0"/>
          </a:p>
          <a:p>
            <a:pPr lvl="1"/>
            <a:r>
              <a:rPr kumimoji="1" lang="en-US" altLang="ja-JP" sz="1600" smtClean="0"/>
              <a:t>JAXA </a:t>
            </a:r>
            <a:r>
              <a:rPr kumimoji="1" lang="en-US" altLang="ja-JP" sz="1600" dirty="0" smtClean="0"/>
              <a:t>and CEOS interest in positioning satellite </a:t>
            </a:r>
            <a:r>
              <a:rPr kumimoji="1" lang="en-US" altLang="ja-JP" sz="1600" smtClean="0"/>
              <a:t>EO in </a:t>
            </a:r>
            <a:r>
              <a:rPr kumimoji="1" lang="en-US" altLang="ja-JP" sz="1600" dirty="0" smtClean="0"/>
              <a:t>HFA2</a:t>
            </a:r>
          </a:p>
          <a:p>
            <a:pPr lvl="1"/>
            <a:r>
              <a:rPr kumimoji="1" lang="en-US" altLang="ja-JP" sz="1600" dirty="0" smtClean="0"/>
              <a:t>Possibility of satellite workshop at June Asia Ministerial Disaster Reduction Conference (</a:t>
            </a:r>
            <a:r>
              <a:rPr kumimoji="1" lang="en-US" altLang="ja-JP" sz="1600" smtClean="0"/>
              <a:t>AMDRC) </a:t>
            </a:r>
            <a:endParaRPr kumimoji="1" lang="en-US" altLang="ja-JP" sz="1400" dirty="0" smtClean="0"/>
          </a:p>
          <a:p>
            <a:pPr lvl="1"/>
            <a:r>
              <a:rPr kumimoji="1" lang="en-US" altLang="ja-JP" sz="1600" dirty="0"/>
              <a:t>S</a:t>
            </a:r>
            <a:r>
              <a:rPr kumimoji="1" lang="en-US" altLang="ja-JP" sz="1600" smtClean="0"/>
              <a:t>pace </a:t>
            </a:r>
            <a:r>
              <a:rPr kumimoji="1" lang="en-US" altLang="ja-JP" sz="1600" dirty="0" smtClean="0"/>
              <a:t>agency commitments </a:t>
            </a:r>
            <a:r>
              <a:rPr kumimoji="1" lang="en-US" altLang="ja-JP" sz="1600" smtClean="0"/>
              <a:t>for WCDRR</a:t>
            </a:r>
            <a:endParaRPr kumimoji="1" lang="en-US" altLang="ja-JP" sz="1600" dirty="0" smtClean="0"/>
          </a:p>
          <a:p>
            <a:r>
              <a:rPr kumimoji="1" lang="en-US" altLang="ja-JP" sz="1800" dirty="0" smtClean="0"/>
              <a:t>Meetings with </a:t>
            </a:r>
            <a:r>
              <a:rPr kumimoji="1" lang="en-US" altLang="ja-JP" sz="1800" smtClean="0"/>
              <a:t>Japan UNISDR representative, Dr. Matsuoka </a:t>
            </a:r>
            <a:r>
              <a:rPr kumimoji="1" lang="en-US" altLang="ja-JP" sz="1800" dirty="0" smtClean="0"/>
              <a:t>in Jan 2014</a:t>
            </a:r>
          </a:p>
          <a:p>
            <a:endParaRPr kumimoji="1" lang="en-US" altLang="ja-JP" sz="1600" b="0" dirty="0" smtClean="0"/>
          </a:p>
          <a:p>
            <a:pPr lvl="1"/>
            <a:endParaRPr kumimoji="1" lang="en-US" altLang="ja-JP" b="0" dirty="0" smtClean="0"/>
          </a:p>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kumimoji="1" lang="en-US" altLang="ja-JP" dirty="0" smtClean="0"/>
              <a:t>Progress so far </a:t>
            </a:r>
            <a:r>
              <a:rPr kumimoji="1" lang="en-US" altLang="ja-JP" smtClean="0"/>
              <a:t>(1/3)</a:t>
            </a:r>
            <a:br>
              <a:rPr kumimoji="1" lang="en-US" altLang="ja-JP" smtClean="0"/>
            </a:br>
            <a:r>
              <a:rPr kumimoji="1" lang="en-US" altLang="ja-JP" smtClean="0"/>
              <a:t>- meeting with key people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BF8D2B0-EFB6-4DAA-9B0B-6F6B3A580823}" type="slidenum">
              <a:rPr lang="en-US" smtClean="0"/>
              <a:pPr>
                <a:defRPr/>
              </a:pPr>
              <a:t>10</a:t>
            </a:fld>
            <a:endParaRPr lang="en-US" dirty="0"/>
          </a:p>
        </p:txBody>
      </p:sp>
    </p:spTree>
    <p:extLst>
      <p:ext uri="{BB962C8B-B14F-4D97-AF65-F5344CB8AC3E}">
        <p14:creationId xmlns:p14="http://schemas.microsoft.com/office/powerpoint/2010/main" val="223518684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BF8D2B0-EFB6-4DAA-9B0B-6F6B3A580823}" type="slidenum">
              <a:rPr lang="en-US" smtClean="0"/>
              <a:pPr>
                <a:defRPr/>
              </a:pPr>
              <a:t>11</a:t>
            </a:fld>
            <a:endParaRPr lang="en-US" dirty="0"/>
          </a:p>
        </p:txBody>
      </p:sp>
      <p:sp>
        <p:nvSpPr>
          <p:cNvPr id="3" name="コンテンツ プレースホルダー 2"/>
          <p:cNvSpPr>
            <a:spLocks noGrp="1"/>
          </p:cNvSpPr>
          <p:nvPr>
            <p:ph sz="quarter" idx="11"/>
          </p:nvPr>
        </p:nvSpPr>
        <p:spPr>
          <a:xfrm>
            <a:off x="301102" y="1440873"/>
            <a:ext cx="8686800" cy="5126182"/>
          </a:xfrm>
        </p:spPr>
        <p:txBody>
          <a:bodyPr/>
          <a:lstStyle/>
          <a:p>
            <a:pPr marL="0" indent="0">
              <a:buNone/>
            </a:pPr>
            <a:r>
              <a:rPr kumimoji="1" lang="en-US" altLang="ja-JP" sz="2000" dirty="0" smtClean="0">
                <a:latin typeface="+mn-lt"/>
              </a:rPr>
              <a:t>1</a:t>
            </a:r>
            <a:r>
              <a:rPr kumimoji="1" lang="en-US" altLang="ja-JP" sz="2000" baseline="30000" dirty="0" smtClean="0">
                <a:latin typeface="+mn-lt"/>
              </a:rPr>
              <a:t>st</a:t>
            </a:r>
            <a:r>
              <a:rPr kumimoji="1" lang="en-US" altLang="ja-JP" sz="2000" dirty="0" smtClean="0">
                <a:latin typeface="+mn-lt"/>
              </a:rPr>
              <a:t> Japan National Preparatory Meeting, Feb 10, Tokyo</a:t>
            </a:r>
          </a:p>
          <a:p>
            <a:pPr>
              <a:buFontTx/>
              <a:buChar char="-"/>
            </a:pPr>
            <a:r>
              <a:rPr kumimoji="1" lang="en-US" altLang="ja-JP" sz="1600" dirty="0" smtClean="0">
                <a:latin typeface="+mn-lt"/>
              </a:rPr>
              <a:t>organized by Cabinet Office with Members from universities and related organizations from JAXA, ADRC, JICA, Red Cross, Japan Public Broadcasting, Fire Agency, representative of Prefectures affected by East Japan Great Earthquake,  observers from related ministries</a:t>
            </a:r>
          </a:p>
          <a:p>
            <a:pPr>
              <a:buFontTx/>
              <a:buChar char="-"/>
            </a:pPr>
            <a:r>
              <a:rPr kumimoji="1" lang="en-US" altLang="ja-JP" sz="1600" dirty="0" smtClean="0">
                <a:latin typeface="+mn-lt"/>
              </a:rPr>
              <a:t>three view points to compile Japanese inputs to HFA2 were discussed</a:t>
            </a:r>
          </a:p>
          <a:p>
            <a:pPr lvl="1">
              <a:buFontTx/>
              <a:buChar char="-"/>
            </a:pPr>
            <a:r>
              <a:rPr kumimoji="1" lang="en-US" altLang="ja-JP" sz="1600" dirty="0" smtClean="0">
                <a:latin typeface="+mn-lt"/>
              </a:rPr>
              <a:t>national inputs for HFA2</a:t>
            </a:r>
          </a:p>
          <a:p>
            <a:pPr lvl="1">
              <a:buFontTx/>
              <a:buChar char="-"/>
            </a:pPr>
            <a:r>
              <a:rPr kumimoji="1" lang="en-US" altLang="ja-JP" sz="1600" dirty="0" smtClean="0">
                <a:latin typeface="+mn-lt"/>
              </a:rPr>
              <a:t>sharing knowledge and experience of Japan, particularly East Japan Great Earthquake</a:t>
            </a:r>
          </a:p>
          <a:p>
            <a:pPr lvl="1">
              <a:buFontTx/>
              <a:buChar char="-"/>
            </a:pPr>
            <a:r>
              <a:rPr kumimoji="1" lang="en-US" altLang="ja-JP" sz="1600" dirty="0" smtClean="0">
                <a:latin typeface="+mn-lt"/>
              </a:rPr>
              <a:t>transmission of recovery from the East Japan  Great Earthquake and promotion of the regional industry</a:t>
            </a:r>
          </a:p>
          <a:p>
            <a:pPr>
              <a:buFontTx/>
              <a:buChar char="-"/>
            </a:pPr>
            <a:r>
              <a:rPr kumimoji="1" lang="en-US" altLang="ja-JP" sz="1600" dirty="0" smtClean="0">
                <a:latin typeface="+mn-lt"/>
              </a:rPr>
              <a:t>IRDR symposium (Jan 2015, Tokyo, organized by Prof. Koike) was proposed to input recommendations to HFA2 from international research communities.</a:t>
            </a:r>
          </a:p>
          <a:p>
            <a:pPr>
              <a:buFontTx/>
              <a:buChar char="-"/>
            </a:pPr>
            <a:r>
              <a:rPr kumimoji="1" lang="en-US" altLang="ja-JP" sz="1600" dirty="0" smtClean="0">
                <a:solidFill>
                  <a:srgbClr val="FF0000"/>
                </a:solidFill>
                <a:latin typeface="+mn-lt"/>
              </a:rPr>
              <a:t>Mr. Yamamoto, Executive Director of JAXA, voiced satellite contribution for DRR and emphasized importance of communications and coordination with end users and disaster authority organizations.</a:t>
            </a:r>
          </a:p>
          <a:p>
            <a:pPr>
              <a:buFontTx/>
              <a:buChar char="-"/>
            </a:pPr>
            <a:r>
              <a:rPr kumimoji="1" lang="en-US" altLang="ja-JP" sz="1600" dirty="0" smtClean="0">
                <a:latin typeface="+mn-lt"/>
              </a:rPr>
              <a:t>Mr. Natori, ADRC Director, reported ADRC activities which include Sentinel Asia.</a:t>
            </a:r>
          </a:p>
          <a:p>
            <a:pPr>
              <a:buFontTx/>
              <a:buChar char="-"/>
            </a:pPr>
            <a:r>
              <a:rPr kumimoji="1" lang="en-US" altLang="ja-JP" sz="1600" dirty="0" smtClean="0">
                <a:latin typeface="+mn-lt"/>
              </a:rPr>
              <a:t>Fast compilation of inputs was suggested by the Chair. Next meeting is in April.</a:t>
            </a:r>
          </a:p>
          <a:p>
            <a:pPr>
              <a:buFontTx/>
              <a:buChar char="-"/>
            </a:pPr>
            <a:endParaRPr kumimoji="1" lang="ja-JP" altLang="en-US" dirty="0"/>
          </a:p>
        </p:txBody>
      </p:sp>
      <p:sp>
        <p:nvSpPr>
          <p:cNvPr id="4" name="タイトル 3"/>
          <p:cNvSpPr>
            <a:spLocks noGrp="1"/>
          </p:cNvSpPr>
          <p:nvPr>
            <p:ph type="title"/>
          </p:nvPr>
        </p:nvSpPr>
        <p:spPr/>
        <p:txBody>
          <a:bodyPr/>
          <a:lstStyle/>
          <a:p>
            <a:r>
              <a:rPr kumimoji="1" lang="en-US" altLang="ja-JP" dirty="0"/>
              <a:t>Progress </a:t>
            </a:r>
            <a:r>
              <a:rPr kumimoji="1" lang="en-US" altLang="ja-JP"/>
              <a:t>so </a:t>
            </a:r>
            <a:r>
              <a:rPr kumimoji="1" lang="en-US" altLang="ja-JP" smtClean="0"/>
              <a:t>far(2/3)</a:t>
            </a:r>
            <a:br>
              <a:rPr kumimoji="1" lang="en-US" altLang="ja-JP" smtClean="0"/>
            </a:br>
            <a:r>
              <a:rPr kumimoji="1" lang="en-US" altLang="ja-JP" sz="2800" smtClean="0"/>
              <a:t>- Japan National Preparatory Meeting - </a:t>
            </a:r>
            <a:endParaRPr kumimoji="1" lang="ja-JP" altLang="en-US" dirty="0"/>
          </a:p>
        </p:txBody>
      </p:sp>
    </p:spTree>
    <p:extLst>
      <p:ext uri="{BB962C8B-B14F-4D97-AF65-F5344CB8AC3E}">
        <p14:creationId xmlns:p14="http://schemas.microsoft.com/office/powerpoint/2010/main" val="382776399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BF8D2B0-EFB6-4DAA-9B0B-6F6B3A580823}" type="slidenum">
              <a:rPr lang="en-US" smtClean="0"/>
              <a:pPr>
                <a:defRPr/>
              </a:pPr>
              <a:t>12</a:t>
            </a:fld>
            <a:endParaRPr lang="en-US" dirty="0"/>
          </a:p>
        </p:txBody>
      </p:sp>
      <p:sp>
        <p:nvSpPr>
          <p:cNvPr id="3" name="コンテンツ プレースホルダー 2"/>
          <p:cNvSpPr>
            <a:spLocks noGrp="1"/>
          </p:cNvSpPr>
          <p:nvPr>
            <p:ph sz="quarter" idx="11"/>
          </p:nvPr>
        </p:nvSpPr>
        <p:spPr>
          <a:xfrm>
            <a:off x="240142" y="1632904"/>
            <a:ext cx="8686800" cy="5126182"/>
          </a:xfrm>
        </p:spPr>
        <p:txBody>
          <a:bodyPr/>
          <a:lstStyle/>
          <a:p>
            <a:r>
              <a:rPr kumimoji="1" lang="en-US" altLang="ja-JP" sz="2000" dirty="0" smtClean="0"/>
              <a:t>The Asian Conference on Disaster Reduction (ACDR) 2014 was held in Tokyo, March 4-6, 2014, by ADRC and Cabinet Office of Japan, and UNISDR.</a:t>
            </a:r>
          </a:p>
          <a:p>
            <a:r>
              <a:rPr kumimoji="1" lang="en-US" altLang="ja-JP" sz="2000" dirty="0" smtClean="0"/>
              <a:t>150 participants from 28 countries</a:t>
            </a:r>
          </a:p>
          <a:p>
            <a:r>
              <a:rPr kumimoji="1" lang="en-US" altLang="ja-JP" sz="2000" dirty="0" smtClean="0"/>
              <a:t>Four thematic sessions were held:</a:t>
            </a:r>
          </a:p>
          <a:p>
            <a:pPr lvl="1"/>
            <a:r>
              <a:rPr kumimoji="1" lang="en-US" altLang="ja-JP" sz="2000" dirty="0" smtClean="0"/>
              <a:t>HFA progress and challenges towards Post-HFA</a:t>
            </a:r>
          </a:p>
          <a:p>
            <a:pPr lvl="1"/>
            <a:r>
              <a:rPr kumimoji="1" lang="en-US" altLang="ja-JP" sz="2000" dirty="0" smtClean="0"/>
              <a:t>Strengthening local capacity for DRR</a:t>
            </a:r>
          </a:p>
          <a:p>
            <a:pPr lvl="1"/>
            <a:r>
              <a:rPr kumimoji="1" lang="en-US" altLang="ja-JP" sz="2000" dirty="0" smtClean="0"/>
              <a:t>Human resource development and training</a:t>
            </a:r>
          </a:p>
          <a:p>
            <a:pPr lvl="1"/>
            <a:r>
              <a:rPr kumimoji="1" lang="en-US" altLang="ja-JP" sz="2000" dirty="0" smtClean="0">
                <a:solidFill>
                  <a:srgbClr val="FF0000"/>
                </a:solidFill>
              </a:rPr>
              <a:t>Utilization of space technology </a:t>
            </a:r>
            <a:r>
              <a:rPr kumimoji="1" lang="en-US" altLang="ja-JP" sz="2000" smtClean="0">
                <a:solidFill>
                  <a:srgbClr val="FF0000"/>
                </a:solidFill>
              </a:rPr>
              <a:t>for </a:t>
            </a:r>
            <a:r>
              <a:rPr kumimoji="1" lang="en-US" altLang="ja-JP" sz="2000" smtClean="0">
                <a:solidFill>
                  <a:srgbClr val="FF0000"/>
                </a:solidFill>
              </a:rPr>
              <a:t>DRR</a:t>
            </a:r>
            <a:endParaRPr kumimoji="1" lang="en-US" altLang="ja-JP" sz="2000" dirty="0" smtClean="0">
              <a:solidFill>
                <a:srgbClr val="FF0000"/>
              </a:solidFill>
            </a:endParaRPr>
          </a:p>
        </p:txBody>
      </p:sp>
      <p:sp>
        <p:nvSpPr>
          <p:cNvPr id="4" name="タイトル 3"/>
          <p:cNvSpPr>
            <a:spLocks noGrp="1"/>
          </p:cNvSpPr>
          <p:nvPr>
            <p:ph type="title"/>
          </p:nvPr>
        </p:nvSpPr>
        <p:spPr/>
        <p:txBody>
          <a:bodyPr/>
          <a:lstStyle/>
          <a:p>
            <a:r>
              <a:rPr kumimoji="1" lang="en-US" altLang="ja-JP"/>
              <a:t>Progress so </a:t>
            </a:r>
            <a:r>
              <a:rPr kumimoji="1" lang="en-US" altLang="ja-JP" smtClean="0"/>
              <a:t>far(3/3</a:t>
            </a:r>
            <a:r>
              <a:rPr kumimoji="1" lang="en-US" altLang="ja-JP"/>
              <a:t>)</a:t>
            </a:r>
            <a:br>
              <a:rPr kumimoji="1" lang="en-US" altLang="ja-JP"/>
            </a:br>
            <a:r>
              <a:rPr kumimoji="1" lang="en-US" altLang="ja-JP"/>
              <a:t>- </a:t>
            </a:r>
            <a:r>
              <a:rPr kumimoji="1" lang="en-US" altLang="ja-JP" smtClean="0"/>
              <a:t>ACDR 2014 -</a:t>
            </a:r>
            <a:endParaRPr kumimoji="1" lang="ja-JP" altLang="en-US" dirty="0"/>
          </a:p>
        </p:txBody>
      </p:sp>
    </p:spTree>
    <p:extLst>
      <p:ext uri="{BB962C8B-B14F-4D97-AF65-F5344CB8AC3E}">
        <p14:creationId xmlns:p14="http://schemas.microsoft.com/office/powerpoint/2010/main" val="85723627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240142" y="1122219"/>
            <a:ext cx="8827658" cy="5126182"/>
          </a:xfrm>
          <a:solidFill>
            <a:schemeClr val="bg1"/>
          </a:solidFill>
        </p:spPr>
        <p:txBody>
          <a:bodyPr/>
          <a:lstStyle/>
          <a:p>
            <a:pPr marL="0" indent="0">
              <a:buNone/>
            </a:pPr>
            <a:r>
              <a:rPr lang="en-US" altLang="ja-JP" sz="2000"/>
              <a:t>Session 4: Utilization of Space Technology for DRR </a:t>
            </a:r>
            <a:endParaRPr lang="ja-JP" altLang="ja-JP" sz="2000"/>
          </a:p>
          <a:p>
            <a:pPr marL="0" indent="0">
              <a:buNone/>
            </a:pPr>
            <a:r>
              <a:rPr lang="en-US" altLang="ja-JP" sz="1600" i="1" smtClean="0"/>
              <a:t>Enhance </a:t>
            </a:r>
            <a:r>
              <a:rPr lang="en-US" altLang="ja-JP" sz="1600" i="1"/>
              <a:t>utilization of satellite images for DRR</a:t>
            </a:r>
            <a:r>
              <a:rPr lang="en-US" altLang="ja-JP" sz="1600"/>
              <a:t>. The presentations from Asian Institute of Technology (AIT), Japan Aerospace Exploration Agency (JAXA), Philippine Institute of Volcanology and Seismology (PHIVOLCS), ADRC, and Ministry of Disaster Management and Relief of Bangladesh showed </a:t>
            </a:r>
            <a:r>
              <a:rPr lang="en-US" altLang="ja-JP" sz="1600">
                <a:solidFill>
                  <a:srgbClr val="FF0000"/>
                </a:solidFill>
              </a:rPr>
              <a:t>how space technologies have contributed to strengthening DRR efforts in the region and becoming integral part of the national DRM systems. The utilization of satellite images enhances early warning systems and useful in identifying, assessing, and monitoring risks, by providing unique capabilities. </a:t>
            </a:r>
            <a:r>
              <a:rPr lang="en-US" altLang="ja-JP" sz="1600"/>
              <a:t>The conference recommended that prospects for wider utilization of these technologies must be explored to benefit more ADRC member countries, specifically through Sentinel Asia. It is also recommended that the use of space technology is integrated in HFA2. </a:t>
            </a:r>
            <a:endParaRPr lang="ja-JP" altLang="ja-JP" sz="1600"/>
          </a:p>
          <a:p>
            <a:pPr marL="0" indent="0">
              <a:buNone/>
            </a:pPr>
            <a:endParaRPr lang="ja-JP" altLang="ja-JP" sz="1600"/>
          </a:p>
          <a:p>
            <a:pPr marL="0" indent="0">
              <a:buNone/>
            </a:pPr>
            <a:r>
              <a:rPr lang="en-US" altLang="ja-JP" sz="1600" i="1"/>
              <a:t>Ensure effective utilization of space technologies</a:t>
            </a:r>
            <a:r>
              <a:rPr lang="en-US" altLang="ja-JP" sz="1600"/>
              <a:t>. The conference recognized that </a:t>
            </a:r>
            <a:r>
              <a:rPr lang="en-US" altLang="ja-JP" sz="1600">
                <a:solidFill>
                  <a:srgbClr val="FF0000"/>
                </a:solidFill>
              </a:rPr>
              <a:t>satellite images are complementary to other data and information sources and need to be integrated to existing DRM systems. </a:t>
            </a:r>
            <a:r>
              <a:rPr lang="en-US" altLang="ja-JP" sz="1600"/>
              <a:t>The conference also noted that </a:t>
            </a:r>
            <a:r>
              <a:rPr lang="en-US" altLang="ja-JP" sz="1600">
                <a:solidFill>
                  <a:srgbClr val="FF0000"/>
                </a:solidFill>
              </a:rPr>
              <a:t>satellite imagery need to be easily accessible in timely manner and readily usable by the DRM organizations and end users covering all aspects of disaster cycle; early warning, risk reduction, emergency response and recovery.</a:t>
            </a:r>
            <a:r>
              <a:rPr lang="en-US" altLang="ja-JP" sz="1600"/>
              <a:t> Additionally, the conference called for active support of ADRC member countries in Sentinel Asia through Emergency Observation Request (EOR) and using satellite maps for more improved planning, implementation, and monitoring of DRR activities.</a:t>
            </a:r>
            <a:endParaRPr kumimoji="1" lang="ja-JP" altLang="en-US" sz="1600"/>
          </a:p>
        </p:txBody>
      </p:sp>
      <p:sp>
        <p:nvSpPr>
          <p:cNvPr id="3" name="タイトル 2"/>
          <p:cNvSpPr>
            <a:spLocks noGrp="1"/>
          </p:cNvSpPr>
          <p:nvPr>
            <p:ph type="title"/>
          </p:nvPr>
        </p:nvSpPr>
        <p:spPr/>
        <p:txBody>
          <a:bodyPr/>
          <a:lstStyle/>
          <a:p>
            <a:r>
              <a:rPr kumimoji="1" lang="en-US" altLang="ja-JP" smtClean="0"/>
              <a:t>Summary of ACDR</a:t>
            </a:r>
            <a:endParaRPr kumimoji="1" lang="ja-JP" altLang="en-US"/>
          </a:p>
        </p:txBody>
      </p:sp>
    </p:spTree>
    <p:extLst>
      <p:ext uri="{BB962C8B-B14F-4D97-AF65-F5344CB8AC3E}">
        <p14:creationId xmlns:p14="http://schemas.microsoft.com/office/powerpoint/2010/main" val="250801631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BF8D2B0-EFB6-4DAA-9B0B-6F6B3A580823}" type="slidenum">
              <a:rPr lang="en-US" smtClean="0"/>
              <a:pPr>
                <a:defRPr/>
              </a:pPr>
              <a:t>14</a:t>
            </a:fld>
            <a:endParaRPr lang="en-US" dirty="0"/>
          </a:p>
        </p:txBody>
      </p:sp>
      <p:sp>
        <p:nvSpPr>
          <p:cNvPr id="3" name="コンテンツ プレースホルダー 2"/>
          <p:cNvSpPr>
            <a:spLocks noGrp="1"/>
          </p:cNvSpPr>
          <p:nvPr>
            <p:ph sz="quarter" idx="11"/>
          </p:nvPr>
        </p:nvSpPr>
        <p:spPr/>
        <p:txBody>
          <a:bodyPr/>
          <a:lstStyle/>
          <a:p>
            <a:pPr marL="0" indent="0">
              <a:buNone/>
            </a:pPr>
            <a:r>
              <a:rPr kumimoji="1" lang="en-US" altLang="ja-JP" sz="2000" dirty="0" smtClean="0"/>
              <a:t>6</a:t>
            </a:r>
            <a:r>
              <a:rPr kumimoji="1" lang="en-US" altLang="ja-JP" sz="2000" baseline="30000" dirty="0" smtClean="0"/>
              <a:t>th</a:t>
            </a:r>
            <a:r>
              <a:rPr kumimoji="1" lang="en-US" altLang="ja-JP" sz="2000" dirty="0" smtClean="0"/>
              <a:t> Asian Ministerial Conference for Disaster Risk Reduction, </a:t>
            </a:r>
          </a:p>
          <a:p>
            <a:pPr marL="0" indent="0">
              <a:buNone/>
            </a:pPr>
            <a:r>
              <a:rPr kumimoji="1" lang="en-US" altLang="ja-JP" sz="2000" dirty="0" smtClean="0"/>
              <a:t>24-26, June 2014, Bangkok</a:t>
            </a:r>
          </a:p>
          <a:p>
            <a:r>
              <a:rPr kumimoji="1" lang="en-US" altLang="ja-JP" sz="1800" dirty="0" smtClean="0"/>
              <a:t>Issues to be addressed:</a:t>
            </a:r>
          </a:p>
          <a:p>
            <a:pPr lvl="1"/>
            <a:r>
              <a:rPr lang="en-US" altLang="ja-JP" sz="1800" dirty="0"/>
              <a:t>Enhance resilience at local (sub-national) levels</a:t>
            </a:r>
          </a:p>
          <a:p>
            <a:pPr lvl="1"/>
            <a:r>
              <a:rPr lang="en-US" altLang="ja-JP" sz="1800" dirty="0"/>
              <a:t>Increase public investments for disaster and climate risk management to protect development gains</a:t>
            </a:r>
          </a:p>
          <a:p>
            <a:pPr lvl="1"/>
            <a:r>
              <a:rPr lang="en-US" altLang="ja-JP" sz="1800" dirty="0"/>
              <a:t>Strengthen the engagement of private sector - Public-Private Partnership for </a:t>
            </a:r>
            <a:r>
              <a:rPr lang="en-US" altLang="ja-JP" sz="1800" dirty="0" smtClean="0"/>
              <a:t>DRR</a:t>
            </a:r>
            <a:endParaRPr kumimoji="1" lang="en-US" altLang="ja-JP" sz="1800" dirty="0" smtClean="0"/>
          </a:p>
          <a:p>
            <a:r>
              <a:rPr lang="en-US" altLang="ja-JP" sz="1800" dirty="0" smtClean="0"/>
              <a:t>Outputs:</a:t>
            </a:r>
          </a:p>
          <a:p>
            <a:pPr lvl="1"/>
            <a:r>
              <a:rPr lang="en-US" altLang="ja-JP" sz="1800" dirty="0" smtClean="0"/>
              <a:t>A </a:t>
            </a:r>
            <a:r>
              <a:rPr lang="en-US" altLang="ja-JP" sz="1800" dirty="0"/>
              <a:t>d</a:t>
            </a:r>
            <a:r>
              <a:rPr lang="en-US" altLang="ja-JP" sz="1800" dirty="0" smtClean="0"/>
              <a:t>eclaration </a:t>
            </a:r>
            <a:r>
              <a:rPr lang="en-US" altLang="ja-JP" sz="1800" dirty="0"/>
              <a:t>on DRR and HFA implementation </a:t>
            </a:r>
            <a:r>
              <a:rPr lang="en-US" altLang="ja-JP" sz="1800" dirty="0" smtClean="0"/>
              <a:t>2014-2015</a:t>
            </a:r>
            <a:endParaRPr lang="en-US" altLang="ja-JP" sz="1800" dirty="0"/>
          </a:p>
          <a:p>
            <a:pPr lvl="1"/>
            <a:r>
              <a:rPr lang="en-US" altLang="ja-JP" sz="1800" dirty="0"/>
              <a:t>Formal inputs by the region on the draft HFA2 </a:t>
            </a:r>
            <a:r>
              <a:rPr lang="en-US" altLang="ja-JP" sz="1800" dirty="0" smtClean="0"/>
              <a:t>document</a:t>
            </a:r>
            <a:endParaRPr lang="en-US" altLang="ja-JP" sz="1800" dirty="0"/>
          </a:p>
          <a:p>
            <a:pPr lvl="1"/>
            <a:r>
              <a:rPr lang="en-US" altLang="ja-JP" sz="1800" dirty="0"/>
              <a:t>Compilation of sound practices in Asia and the </a:t>
            </a:r>
            <a:r>
              <a:rPr lang="en-US" altLang="ja-JP" sz="1800" dirty="0" smtClean="0"/>
              <a:t>Pacific</a:t>
            </a:r>
          </a:p>
          <a:p>
            <a:r>
              <a:rPr lang="en-US" altLang="ja-JP" sz="1800" dirty="0" smtClean="0">
                <a:solidFill>
                  <a:srgbClr val="FF0000"/>
                </a:solidFill>
              </a:rPr>
              <a:t>Satellite workshop and exhibition (registered in cooperation with ADRC)</a:t>
            </a:r>
          </a:p>
          <a:p>
            <a:pPr lvl="1"/>
            <a:r>
              <a:rPr lang="en-US" altLang="ja-JP" sz="1800" dirty="0" smtClean="0">
                <a:solidFill>
                  <a:srgbClr val="FF0000"/>
                </a:solidFill>
              </a:rPr>
              <a:t>Pre-conference and side event on space-based DRR to discuss issues and recommendations to input to the conference</a:t>
            </a:r>
          </a:p>
          <a:p>
            <a:pPr lvl="1"/>
            <a:r>
              <a:rPr lang="en-US" altLang="ja-JP" sz="1800" dirty="0" smtClean="0">
                <a:solidFill>
                  <a:srgbClr val="FF0000"/>
                </a:solidFill>
              </a:rPr>
              <a:t>Exhibition on space-based disaster and climate risk management at Market </a:t>
            </a:r>
            <a:r>
              <a:rPr lang="en-US" altLang="ja-JP" sz="1800" dirty="0">
                <a:solidFill>
                  <a:srgbClr val="FF0000"/>
                </a:solidFill>
              </a:rPr>
              <a:t>P</a:t>
            </a:r>
            <a:r>
              <a:rPr lang="en-US" altLang="ja-JP" sz="1800" dirty="0" smtClean="0">
                <a:solidFill>
                  <a:srgbClr val="FF0000"/>
                </a:solidFill>
              </a:rPr>
              <a:t>lace</a:t>
            </a:r>
          </a:p>
          <a:p>
            <a:pPr lvl="1"/>
            <a:endParaRPr lang="en-US" altLang="ja-JP" dirty="0"/>
          </a:p>
          <a:p>
            <a:endParaRPr kumimoji="1" lang="ja-JP" altLang="en-US" dirty="0"/>
          </a:p>
        </p:txBody>
      </p:sp>
      <p:sp>
        <p:nvSpPr>
          <p:cNvPr id="4" name="タイトル 3"/>
          <p:cNvSpPr>
            <a:spLocks noGrp="1"/>
          </p:cNvSpPr>
          <p:nvPr>
            <p:ph type="title"/>
          </p:nvPr>
        </p:nvSpPr>
        <p:spPr/>
        <p:txBody>
          <a:bodyPr/>
          <a:lstStyle/>
          <a:p>
            <a:r>
              <a:rPr kumimoji="1" lang="en-US" altLang="ja-JP" dirty="0" smtClean="0"/>
              <a:t>6</a:t>
            </a:r>
            <a:r>
              <a:rPr kumimoji="1" lang="en-US" altLang="ja-JP" baseline="30000" dirty="0" smtClean="0"/>
              <a:t>th</a:t>
            </a:r>
            <a:r>
              <a:rPr kumimoji="1" lang="en-US" altLang="ja-JP" dirty="0" smtClean="0"/>
              <a:t> AMCDRR</a:t>
            </a:r>
            <a:endParaRPr kumimoji="1" lang="ja-JP" altLang="en-US" dirty="0"/>
          </a:p>
        </p:txBody>
      </p:sp>
    </p:spTree>
    <p:extLst>
      <p:ext uri="{BB962C8B-B14F-4D97-AF65-F5344CB8AC3E}">
        <p14:creationId xmlns:p14="http://schemas.microsoft.com/office/powerpoint/2010/main" val="349191364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BF8D2B0-EFB6-4DAA-9B0B-6F6B3A580823}" type="slidenum">
              <a:rPr lang="en-US" smtClean="0"/>
              <a:pPr>
                <a:defRPr/>
              </a:pPr>
              <a:t>15</a:t>
            </a:fld>
            <a:endParaRPr lang="en-US" dirty="0"/>
          </a:p>
        </p:txBody>
      </p:sp>
      <p:sp>
        <p:nvSpPr>
          <p:cNvPr id="3" name="コンテンツ プレースホルダー 2"/>
          <p:cNvSpPr>
            <a:spLocks noGrp="1"/>
          </p:cNvSpPr>
          <p:nvPr>
            <p:ph sz="quarter" idx="11"/>
          </p:nvPr>
        </p:nvSpPr>
        <p:spPr/>
        <p:txBody>
          <a:bodyPr/>
          <a:lstStyle/>
          <a:p>
            <a:r>
              <a:rPr kumimoji="1" lang="en-US" altLang="ja-JP" sz="1800" dirty="0" smtClean="0"/>
              <a:t>Main strategic messages for WCDRR/HFA2 has been developed. </a:t>
            </a:r>
            <a:br>
              <a:rPr kumimoji="1" lang="en-US" altLang="ja-JP" sz="1800" dirty="0" smtClean="0"/>
            </a:br>
            <a:r>
              <a:rPr kumimoji="1" lang="en-US" altLang="ja-JP" sz="1800" dirty="0" smtClean="0"/>
              <a:t>The messages will be used for lobbying at major meetings.</a:t>
            </a:r>
            <a:br>
              <a:rPr kumimoji="1" lang="en-US" altLang="ja-JP" sz="1800" dirty="0" smtClean="0"/>
            </a:br>
            <a:endParaRPr kumimoji="1" lang="en-US" altLang="ja-JP" sz="1800" dirty="0" smtClean="0"/>
          </a:p>
          <a:p>
            <a:r>
              <a:rPr kumimoji="1" lang="en-US" altLang="ja-JP" sz="2000" dirty="0" smtClean="0"/>
              <a:t>5 Key Strategic Messages:</a:t>
            </a:r>
          </a:p>
          <a:p>
            <a:pPr marL="457200" lvl="1" indent="0">
              <a:buNone/>
            </a:pPr>
            <a:r>
              <a:rPr kumimoji="1" lang="en-US" altLang="ja-JP" sz="1800" dirty="0" smtClean="0"/>
              <a:t>1.</a:t>
            </a:r>
            <a:r>
              <a:rPr lang="en-GB" altLang="ja-JP" sz="1800" dirty="0"/>
              <a:t> Satellite EO data complements other data sources but provides unique information.</a:t>
            </a:r>
            <a:endParaRPr lang="ja-JP" altLang="ja-JP" sz="1800" dirty="0"/>
          </a:p>
          <a:p>
            <a:pPr marL="457200" lvl="1" indent="0">
              <a:buNone/>
            </a:pPr>
            <a:r>
              <a:rPr kumimoji="1" lang="en-US" altLang="ja-JP" sz="1800" dirty="0" smtClean="0"/>
              <a:t>2.</a:t>
            </a:r>
            <a:r>
              <a:rPr lang="en-GB" altLang="ja-JP" sz="1800" dirty="0"/>
              <a:t> Satellite data needs to be transformed into a higher-level information that can be more readily applied by end-users.</a:t>
            </a:r>
            <a:endParaRPr lang="ja-JP" altLang="ja-JP" sz="1800" dirty="0"/>
          </a:p>
          <a:p>
            <a:pPr marL="457200" lvl="1" indent="0">
              <a:buNone/>
            </a:pPr>
            <a:r>
              <a:rPr kumimoji="1" lang="en-US" altLang="ja-JP" sz="1800" dirty="0" smtClean="0"/>
              <a:t>3.</a:t>
            </a:r>
            <a:r>
              <a:rPr lang="en-GB" altLang="ja-JP" sz="1800" dirty="0"/>
              <a:t> Satellite data contributes on all scales, from global, through regional, to local issues</a:t>
            </a:r>
            <a:r>
              <a:rPr lang="en-GB" altLang="ja-JP" sz="1800" dirty="0" smtClean="0"/>
              <a:t>.</a:t>
            </a:r>
          </a:p>
          <a:p>
            <a:pPr marL="457200" lvl="1" indent="0">
              <a:buNone/>
            </a:pPr>
            <a:r>
              <a:rPr kumimoji="1" lang="en-GB" altLang="ja-JP" sz="1800" dirty="0" smtClean="0"/>
              <a:t>4.</a:t>
            </a:r>
            <a:r>
              <a:rPr lang="en-GB" altLang="ja-JP" sz="1800" dirty="0"/>
              <a:t> Space agencies want to cooperate with major stakeholders to identify the most critical users’ needs and to establish a plan for a sustained and coordinated response to those needs.</a:t>
            </a:r>
            <a:endParaRPr lang="ja-JP" altLang="ja-JP" sz="1800" dirty="0"/>
          </a:p>
          <a:p>
            <a:pPr marL="457200" lvl="1" indent="0">
              <a:buNone/>
            </a:pPr>
            <a:r>
              <a:rPr kumimoji="1" lang="en-US" altLang="ja-JP" sz="1800" dirty="0" smtClean="0"/>
              <a:t>5.</a:t>
            </a:r>
            <a:r>
              <a:rPr lang="en-GB" altLang="ja-JP" sz="1800" dirty="0"/>
              <a:t> User community representatives have an important role to play in the identification of priorities for space agency attention and must stay engaged throughout implementation and operation of the resulting programmes</a:t>
            </a:r>
            <a:endParaRPr lang="ja-JP" altLang="ja-JP" sz="1800" dirty="0"/>
          </a:p>
          <a:p>
            <a:pPr marL="457200" lvl="1" indent="0">
              <a:buNone/>
            </a:pPr>
            <a:endParaRPr kumimoji="1" lang="en-US" altLang="ja-JP" dirty="0" smtClean="0"/>
          </a:p>
        </p:txBody>
      </p:sp>
      <p:sp>
        <p:nvSpPr>
          <p:cNvPr id="4" name="タイトル 3"/>
          <p:cNvSpPr>
            <a:spLocks noGrp="1"/>
          </p:cNvSpPr>
          <p:nvPr>
            <p:ph type="title"/>
          </p:nvPr>
        </p:nvSpPr>
        <p:spPr>
          <a:xfrm>
            <a:off x="1433015" y="0"/>
            <a:ext cx="7634785" cy="1530705"/>
          </a:xfrm>
        </p:spPr>
        <p:txBody>
          <a:bodyPr/>
          <a:lstStyle/>
          <a:p>
            <a:r>
              <a:rPr lang="en-GB" altLang="ja-JP" sz="2800" dirty="0" smtClean="0"/>
              <a:t>CEOS Main Strategic Messages </a:t>
            </a:r>
            <a:br>
              <a:rPr lang="en-GB" altLang="ja-JP" sz="2800" dirty="0" smtClean="0"/>
            </a:br>
            <a:r>
              <a:rPr lang="en-GB" altLang="ja-JP" sz="2000" dirty="0" smtClean="0"/>
              <a:t>- Satellite </a:t>
            </a:r>
            <a:r>
              <a:rPr lang="en-GB" altLang="ja-JP" sz="2000" dirty="0"/>
              <a:t>EO and Disaster </a:t>
            </a:r>
            <a:r>
              <a:rPr lang="en-GB" altLang="ja-JP" sz="2000" dirty="0" smtClean="0"/>
              <a:t>Risk Management -    </a:t>
            </a:r>
            <a:r>
              <a:rPr lang="ja-JP" altLang="ja-JP" sz="2800" dirty="0"/>
              <a:t/>
            </a:r>
            <a:br>
              <a:rPr lang="ja-JP" altLang="ja-JP" sz="2800" dirty="0"/>
            </a:br>
            <a:endParaRPr kumimoji="1" lang="ja-JP" altLang="en-US" sz="2800" dirty="0"/>
          </a:p>
        </p:txBody>
      </p:sp>
    </p:spTree>
    <p:extLst>
      <p:ext uri="{BB962C8B-B14F-4D97-AF65-F5344CB8AC3E}">
        <p14:creationId xmlns:p14="http://schemas.microsoft.com/office/powerpoint/2010/main" val="142701448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BF8D2B0-EFB6-4DAA-9B0B-6F6B3A580823}" type="slidenum">
              <a:rPr lang="en-US" smtClean="0"/>
              <a:pPr>
                <a:defRPr/>
              </a:pPr>
              <a:t>16</a:t>
            </a:fld>
            <a:endParaRPr lang="en-US" dirty="0"/>
          </a:p>
        </p:txBody>
      </p:sp>
      <p:sp>
        <p:nvSpPr>
          <p:cNvPr id="3" name="コンテンツ プレースホルダー 2"/>
          <p:cNvSpPr>
            <a:spLocks noGrp="1"/>
          </p:cNvSpPr>
          <p:nvPr>
            <p:ph sz="quarter" idx="11"/>
          </p:nvPr>
        </p:nvSpPr>
        <p:spPr>
          <a:xfrm>
            <a:off x="231123" y="1318043"/>
            <a:ext cx="8686800" cy="5126182"/>
          </a:xfrm>
        </p:spPr>
        <p:txBody>
          <a:bodyPr/>
          <a:lstStyle/>
          <a:p>
            <a:r>
              <a:rPr lang="en-US" altLang="ja-JP" sz="2000" dirty="0"/>
              <a:t>The proposed </a:t>
            </a:r>
            <a:r>
              <a:rPr lang="en-US" altLang="ja-JP" sz="2000" dirty="0" smtClean="0"/>
              <a:t> template : </a:t>
            </a:r>
            <a:br>
              <a:rPr lang="en-US" altLang="ja-JP" sz="2000" dirty="0" smtClean="0"/>
            </a:br>
            <a:r>
              <a:rPr lang="en-US" altLang="ja-JP" sz="1800" dirty="0" smtClean="0"/>
              <a:t>brief </a:t>
            </a:r>
            <a:r>
              <a:rPr lang="en-US" altLang="ja-JP" sz="1800" dirty="0"/>
              <a:t>narrative of deliverables (300 words); specify what goal it is meant to address (prevention, reduction or "resilience"); indicate level at which the commitment is made (local, national, regional or global); specify targets; specify indicators; specify means of verification; and specify timeframe</a:t>
            </a:r>
            <a:r>
              <a:rPr lang="en-US" altLang="ja-JP" sz="1800" dirty="0" smtClean="0"/>
              <a:t>.</a:t>
            </a:r>
          </a:p>
          <a:p>
            <a:endParaRPr lang="en-US" altLang="ja-JP" sz="1800" dirty="0" smtClean="0"/>
          </a:p>
          <a:p>
            <a:r>
              <a:rPr lang="en-US" altLang="ja-JP" sz="2000" dirty="0" smtClean="0"/>
              <a:t>Schedule: </a:t>
            </a:r>
            <a:br>
              <a:rPr lang="en-US" altLang="ja-JP" sz="2000" dirty="0" smtClean="0"/>
            </a:br>
            <a:r>
              <a:rPr lang="en-US" altLang="ja-JP" sz="1800" dirty="0" smtClean="0"/>
              <a:t>There </a:t>
            </a:r>
            <a:r>
              <a:rPr lang="en-US" altLang="ja-JP" sz="1800" dirty="0"/>
              <a:t>is no stated deadline to make a commitment. Commitments can be formulated at Regional Platforms and subsequently declared and recognized at the World Conference or they can be declared after the World Conference. Commitments will be kept in a database</a:t>
            </a:r>
            <a:r>
              <a:rPr lang="en-US" altLang="ja-JP" sz="1800" dirty="0" smtClean="0"/>
              <a:t>.</a:t>
            </a:r>
          </a:p>
          <a:p>
            <a:endParaRPr kumimoji="1" lang="en-US" altLang="ja-JP" sz="1800" dirty="0"/>
          </a:p>
          <a:p>
            <a:pPr lvl="0"/>
            <a:r>
              <a:rPr lang="en-US" altLang="ja-JP" sz="2000" dirty="0"/>
              <a:t>CEOS voluntary commitments</a:t>
            </a:r>
            <a:r>
              <a:rPr kumimoji="1" lang="en-US" altLang="ja-JP" sz="1800" dirty="0" smtClean="0"/>
              <a:t/>
            </a:r>
            <a:br>
              <a:rPr kumimoji="1" lang="en-US" altLang="ja-JP" sz="1800" dirty="0" smtClean="0"/>
            </a:br>
            <a:r>
              <a:rPr kumimoji="1" lang="en-US" altLang="ja-JP" sz="1800" smtClean="0"/>
              <a:t>WTT </a:t>
            </a:r>
            <a:r>
              <a:rPr lang="en-US" altLang="ja-JP" sz="1800" smtClean="0">
                <a:solidFill>
                  <a:srgbClr val="002060"/>
                </a:solidFill>
              </a:rPr>
              <a:t>drafted </a:t>
            </a:r>
            <a:r>
              <a:rPr lang="en-US" altLang="ja-JP" sz="1800" dirty="0">
                <a:solidFill>
                  <a:srgbClr val="002060"/>
                </a:solidFill>
              </a:rPr>
              <a:t>a text </a:t>
            </a:r>
            <a:r>
              <a:rPr lang="en-US" altLang="ja-JP" sz="1800">
                <a:solidFill>
                  <a:srgbClr val="002060"/>
                </a:solidFill>
              </a:rPr>
              <a:t>which </a:t>
            </a:r>
            <a:r>
              <a:rPr lang="en-US" altLang="ja-JP" sz="1800" smtClean="0">
                <a:solidFill>
                  <a:srgbClr val="002060"/>
                </a:solidFill>
              </a:rPr>
              <a:t>includes; </a:t>
            </a:r>
          </a:p>
          <a:p>
            <a:pPr marL="0" lvl="0" indent="0">
              <a:buNone/>
            </a:pPr>
            <a:r>
              <a:rPr lang="en-US" altLang="ja-JP" sz="1800">
                <a:solidFill>
                  <a:srgbClr val="FF0000"/>
                </a:solidFill>
              </a:rPr>
              <a:t> </a:t>
            </a:r>
            <a:r>
              <a:rPr lang="en-US" altLang="ja-JP" sz="1800" smtClean="0">
                <a:solidFill>
                  <a:srgbClr val="FF0000"/>
                </a:solidFill>
              </a:rPr>
              <a:t>    1. </a:t>
            </a:r>
            <a:r>
              <a:rPr lang="en-US" altLang="ja-JP" sz="1800">
                <a:solidFill>
                  <a:srgbClr val="FF0000"/>
                </a:solidFill>
              </a:rPr>
              <a:t>Close Collaboration with major stakeholders - Long-term Plan in </a:t>
            </a:r>
            <a:r>
              <a:rPr lang="en-US" altLang="ja-JP" sz="1800" smtClean="0">
                <a:solidFill>
                  <a:srgbClr val="FF0000"/>
                </a:solidFill>
              </a:rPr>
              <a:t>   </a:t>
            </a:r>
            <a:br>
              <a:rPr lang="en-US" altLang="ja-JP" sz="1800" smtClean="0">
                <a:solidFill>
                  <a:srgbClr val="FF0000"/>
                </a:solidFill>
              </a:rPr>
            </a:br>
            <a:r>
              <a:rPr lang="en-US" altLang="ja-JP" sz="1800" smtClean="0">
                <a:solidFill>
                  <a:srgbClr val="FF0000"/>
                </a:solidFill>
              </a:rPr>
              <a:t>         response </a:t>
            </a:r>
            <a:r>
              <a:rPr lang="en-US" altLang="ja-JP" sz="1800">
                <a:solidFill>
                  <a:srgbClr val="FF0000"/>
                </a:solidFill>
              </a:rPr>
              <a:t>to HFA2 </a:t>
            </a:r>
            <a:endParaRPr lang="en-US" altLang="ja-JP" sz="1800" smtClean="0">
              <a:solidFill>
                <a:srgbClr val="FF0000"/>
              </a:solidFill>
            </a:endParaRPr>
          </a:p>
          <a:p>
            <a:pPr marL="0" indent="0">
              <a:buNone/>
            </a:pPr>
            <a:r>
              <a:rPr lang="en-US" altLang="ja-JP" sz="1800" smtClean="0">
                <a:solidFill>
                  <a:srgbClr val="FF0000"/>
                </a:solidFill>
              </a:rPr>
              <a:t>     2.</a:t>
            </a:r>
            <a:r>
              <a:rPr lang="en-US" altLang="ja-JP" sz="1800">
                <a:solidFill>
                  <a:srgbClr val="FF0000"/>
                </a:solidFill>
              </a:rPr>
              <a:t> Full cycle of DRM support at global and regional/local scales </a:t>
            </a:r>
            <a:endParaRPr lang="ja-JP" altLang="ja-JP" sz="1800">
              <a:solidFill>
                <a:srgbClr val="FF0000"/>
              </a:solidFill>
            </a:endParaRPr>
          </a:p>
          <a:p>
            <a:pPr marL="0" indent="0">
              <a:buNone/>
            </a:pPr>
            <a:r>
              <a:rPr kumimoji="1" lang="en-US" altLang="ja-JP" sz="1400" smtClean="0"/>
              <a:t>       </a:t>
            </a:r>
            <a:endParaRPr kumimoji="1" lang="en-US" altLang="ja-JP" sz="1600" dirty="0"/>
          </a:p>
        </p:txBody>
      </p:sp>
      <p:sp>
        <p:nvSpPr>
          <p:cNvPr id="4" name="タイトル 3"/>
          <p:cNvSpPr>
            <a:spLocks noGrp="1"/>
          </p:cNvSpPr>
          <p:nvPr>
            <p:ph type="title"/>
          </p:nvPr>
        </p:nvSpPr>
        <p:spPr/>
        <p:txBody>
          <a:bodyPr/>
          <a:lstStyle/>
          <a:p>
            <a:r>
              <a:rPr kumimoji="1" lang="en-US" altLang="ja-JP" dirty="0" smtClean="0"/>
              <a:t>CEOS Voluntary Commitments</a:t>
            </a:r>
            <a:endParaRPr kumimoji="1" lang="ja-JP" altLang="en-US" dirty="0"/>
          </a:p>
        </p:txBody>
      </p:sp>
    </p:spTree>
    <p:extLst>
      <p:ext uri="{BB962C8B-B14F-4D97-AF65-F5344CB8AC3E}">
        <p14:creationId xmlns:p14="http://schemas.microsoft.com/office/powerpoint/2010/main" val="163520814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r>
              <a:rPr kumimoji="1" lang="en-US" altLang="ja-JP" dirty="0" smtClean="0"/>
              <a:t>“International Collaboration of Space Agencies to Support Disaster Risk Management using Satellite Earth Observation”, </a:t>
            </a:r>
            <a:r>
              <a:rPr kumimoji="1" lang="en-US" altLang="ja-JP" sz="2000" i="1" dirty="0"/>
              <a:t>Input Paper prepared for the Global Assessment Report on Disaster Risk Reduction 2015</a:t>
            </a:r>
            <a:r>
              <a:rPr kumimoji="1" lang="en-US" altLang="ja-JP" sz="2000" i="1" dirty="0" smtClean="0"/>
              <a:t>,</a:t>
            </a:r>
            <a:r>
              <a:rPr kumimoji="1" lang="en-US" altLang="ja-JP" sz="2000" dirty="0" smtClean="0"/>
              <a:t/>
            </a:r>
            <a:br>
              <a:rPr kumimoji="1" lang="en-US" altLang="ja-JP" sz="2000" dirty="0" smtClean="0"/>
            </a:br>
            <a:endParaRPr kumimoji="1" lang="en-US" altLang="ja-JP" sz="2000" dirty="0" smtClean="0"/>
          </a:p>
          <a:p>
            <a:r>
              <a:rPr kumimoji="1" lang="en-US" altLang="ja-JP" dirty="0" smtClean="0"/>
              <a:t>Proposed Elements for Consideration in the Post-2015 Framework for Disaster Risk Reduction </a:t>
            </a:r>
            <a:r>
              <a:rPr kumimoji="1" lang="en-US" altLang="ja-JP" sz="2000" i="1" dirty="0" smtClean="0"/>
              <a:t>by The UN Special Representative of the Secretary-General for Disaster Risk Reduction, 17 December 2013</a:t>
            </a:r>
            <a:br>
              <a:rPr kumimoji="1" lang="en-US" altLang="ja-JP" sz="2000" i="1" dirty="0" smtClean="0"/>
            </a:br>
            <a:endParaRPr kumimoji="1" lang="en-US" altLang="ja-JP" sz="2000" i="1" dirty="0" smtClean="0"/>
          </a:p>
          <a:p>
            <a:r>
              <a:rPr kumimoji="1" lang="en-US" altLang="ja-JP" dirty="0" smtClean="0"/>
              <a:t>Second Announcement  3</a:t>
            </a:r>
            <a:r>
              <a:rPr kumimoji="1" lang="en-US" altLang="ja-JP" baseline="30000" dirty="0" smtClean="0"/>
              <a:t>rd</a:t>
            </a:r>
            <a:r>
              <a:rPr kumimoji="1" lang="en-US" altLang="ja-JP" dirty="0" smtClean="0"/>
              <a:t> World Conference on Disaster Risk Reduction 2015, </a:t>
            </a:r>
            <a:r>
              <a:rPr kumimoji="1" lang="en-US" altLang="ja-JP" sz="2000" i="1" dirty="0" smtClean="0"/>
              <a:t>January 2014</a:t>
            </a:r>
          </a:p>
          <a:p>
            <a:endParaRPr kumimoji="1" lang="ja-JP" altLang="en-US" sz="2800" dirty="0"/>
          </a:p>
        </p:txBody>
      </p:sp>
      <p:sp>
        <p:nvSpPr>
          <p:cNvPr id="3" name="タイトル 2"/>
          <p:cNvSpPr>
            <a:spLocks noGrp="1"/>
          </p:cNvSpPr>
          <p:nvPr>
            <p:ph type="title"/>
          </p:nvPr>
        </p:nvSpPr>
        <p:spPr/>
        <p:txBody>
          <a:bodyPr/>
          <a:lstStyle/>
          <a:p>
            <a:r>
              <a:rPr kumimoji="1" lang="en-US" altLang="ja-JP" dirty="0" smtClean="0"/>
              <a:t>Useful documents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BF8D2B0-EFB6-4DAA-9B0B-6F6B3A580823}" type="slidenum">
              <a:rPr lang="en-US" smtClean="0"/>
              <a:pPr>
                <a:defRPr/>
              </a:pPr>
              <a:t>17</a:t>
            </a:fld>
            <a:endParaRPr lang="en-US" dirty="0"/>
          </a:p>
        </p:txBody>
      </p:sp>
    </p:spTree>
    <p:extLst>
      <p:ext uri="{BB962C8B-B14F-4D97-AF65-F5344CB8AC3E}">
        <p14:creationId xmlns:p14="http://schemas.microsoft.com/office/powerpoint/2010/main" val="131127835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BF8D2B0-EFB6-4DAA-9B0B-6F6B3A580823}" type="slidenum">
              <a:rPr lang="en-US" smtClean="0"/>
              <a:pPr>
                <a:defRPr/>
              </a:pPr>
              <a:t>18</a:t>
            </a:fld>
            <a:endParaRPr lang="en-US" dirty="0"/>
          </a:p>
        </p:txBody>
      </p:sp>
      <p:sp>
        <p:nvSpPr>
          <p:cNvPr id="3" name="コンテンツ プレースホルダー 2"/>
          <p:cNvSpPr>
            <a:spLocks noGrp="1"/>
          </p:cNvSpPr>
          <p:nvPr>
            <p:ph sz="quarter" idx="11"/>
          </p:nvPr>
        </p:nvSpPr>
        <p:spPr>
          <a:xfrm>
            <a:off x="68094" y="1171282"/>
            <a:ext cx="8849829" cy="5126182"/>
          </a:xfrm>
          <a:solidFill>
            <a:schemeClr val="bg1"/>
          </a:solidFill>
        </p:spPr>
        <p:txBody>
          <a:bodyPr/>
          <a:lstStyle/>
          <a:p>
            <a:r>
              <a:rPr kumimoji="1" lang="en-US" altLang="ja-JP" dirty="0" smtClean="0"/>
              <a:t>WCDRR Task Team (WTT) developed short lists of key people and key meetings, and drafted CEOS main strategic messages and CEOS voluntary commitments.</a:t>
            </a:r>
          </a:p>
          <a:p>
            <a:endParaRPr kumimoji="1" lang="en-US" altLang="ja-JP" dirty="0" smtClean="0"/>
          </a:p>
          <a:p>
            <a:r>
              <a:rPr kumimoji="1" lang="en-US" altLang="ja-JP" dirty="0" smtClean="0"/>
              <a:t>WCDRR/HFA2 is a long UN process and </a:t>
            </a:r>
            <a:r>
              <a:rPr kumimoji="1" lang="en-US" altLang="ja-JP" dirty="0"/>
              <a:t>r</a:t>
            </a:r>
            <a:r>
              <a:rPr kumimoji="1" lang="en-US" altLang="ja-JP" dirty="0" smtClean="0"/>
              <a:t>egional consultations on HFA2 already started.</a:t>
            </a:r>
          </a:p>
          <a:p>
            <a:endParaRPr kumimoji="1" lang="en-US" altLang="ja-JP" dirty="0" smtClean="0"/>
          </a:p>
          <a:p>
            <a:r>
              <a:rPr kumimoji="1" lang="en-US" altLang="ja-JP" dirty="0" smtClean="0"/>
              <a:t>CEOS needs to lobby through governments and international organizations for the regional platforms and Preparatory Committee meetings.</a:t>
            </a:r>
          </a:p>
          <a:p>
            <a:endParaRPr kumimoji="1" lang="en-US" altLang="ja-JP" dirty="0" smtClean="0"/>
          </a:p>
          <a:p>
            <a:r>
              <a:rPr kumimoji="1" lang="en-US" altLang="ja-JP" dirty="0" smtClean="0"/>
              <a:t>Side-events and exhibition at key meetings need to be planned to promote understanding on satellite capabilities for DRR.</a:t>
            </a:r>
            <a:endParaRPr kumimoji="1" lang="ja-JP" altLang="en-US" dirty="0"/>
          </a:p>
        </p:txBody>
      </p:sp>
      <p:sp>
        <p:nvSpPr>
          <p:cNvPr id="4" name="タイトル 3"/>
          <p:cNvSpPr>
            <a:spLocks noGrp="1"/>
          </p:cNvSpPr>
          <p:nvPr>
            <p:ph type="title"/>
          </p:nvPr>
        </p:nvSpPr>
        <p:spPr/>
        <p:txBody>
          <a:bodyPr/>
          <a:lstStyle/>
          <a:p>
            <a:r>
              <a:rPr kumimoji="1" lang="en-US" altLang="ja-JP" dirty="0" smtClean="0"/>
              <a:t>Summary</a:t>
            </a:r>
            <a:endParaRPr kumimoji="1" lang="ja-JP" altLang="en-US" dirty="0"/>
          </a:p>
        </p:txBody>
      </p:sp>
    </p:spTree>
    <p:extLst>
      <p:ext uri="{BB962C8B-B14F-4D97-AF65-F5344CB8AC3E}">
        <p14:creationId xmlns:p14="http://schemas.microsoft.com/office/powerpoint/2010/main" val="321363535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2</a:t>
            </a:fld>
            <a:endParaRPr lang="en-US" dirty="0"/>
          </a:p>
        </p:txBody>
      </p:sp>
      <p:sp>
        <p:nvSpPr>
          <p:cNvPr id="3" name="Content Placeholder 2"/>
          <p:cNvSpPr>
            <a:spLocks noGrp="1"/>
          </p:cNvSpPr>
          <p:nvPr>
            <p:ph sz="quarter" idx="11"/>
          </p:nvPr>
        </p:nvSpPr>
        <p:spPr>
          <a:xfrm>
            <a:off x="240142" y="1296498"/>
            <a:ext cx="8686800" cy="5126182"/>
          </a:xfrm>
        </p:spPr>
        <p:txBody>
          <a:bodyPr/>
          <a:lstStyle/>
          <a:p>
            <a:pPr marL="0" indent="0">
              <a:buNone/>
            </a:pPr>
            <a:endParaRPr lang="en-GB" dirty="0" smtClean="0"/>
          </a:p>
          <a:p>
            <a:pPr marL="0" indent="0">
              <a:buNone/>
            </a:pPr>
            <a:r>
              <a:rPr lang="en-GB" dirty="0" smtClean="0"/>
              <a:t>27</a:t>
            </a:r>
            <a:r>
              <a:rPr lang="en-GB" baseline="30000" dirty="0" smtClean="0"/>
              <a:t>th</a:t>
            </a:r>
            <a:r>
              <a:rPr lang="en-GB" dirty="0" smtClean="0"/>
              <a:t> CEOS Plenary (Nov 2013, Montreal) endorsed proposed 2015 World Conference on Disaster Risk Reduction (WCDRR) Task Team (WTT) to define and implement CEOS </a:t>
            </a:r>
            <a:r>
              <a:rPr lang="en-GB" dirty="0" smtClean="0">
                <a:solidFill>
                  <a:srgbClr val="002060"/>
                </a:solidFill>
              </a:rPr>
              <a:t>participation in WCDRR and contribution to HFA2.</a:t>
            </a:r>
          </a:p>
          <a:p>
            <a:pPr marL="0" indent="0">
              <a:buNone/>
            </a:pPr>
            <a:endParaRPr lang="en-GB" dirty="0" smtClean="0"/>
          </a:p>
          <a:p>
            <a:pPr marL="0" indent="0">
              <a:buNone/>
            </a:pPr>
            <a:r>
              <a:rPr lang="en-GB" dirty="0"/>
              <a:t>A</a:t>
            </a:r>
            <a:r>
              <a:rPr lang="en-GB" dirty="0" smtClean="0"/>
              <a:t>ction item 27-10: JAXA to </a:t>
            </a:r>
            <a:r>
              <a:rPr lang="en-US" dirty="0"/>
              <a:t>p</a:t>
            </a:r>
            <a:r>
              <a:rPr lang="en-US" altLang="ja-JP" dirty="0" smtClean="0"/>
              <a:t>ropose </a:t>
            </a:r>
            <a:r>
              <a:rPr lang="en-US" altLang="ja-JP" dirty="0"/>
              <a:t>a way forward for the 2015 World Conference on Disaster Risk Reduction (WCDRR</a:t>
            </a:r>
            <a:r>
              <a:rPr lang="en-US" altLang="ja-JP" dirty="0" smtClean="0"/>
              <a:t>) by SIT29 (Apr 2014, Toulouse)</a:t>
            </a:r>
            <a:endParaRPr lang="en-GB" dirty="0" smtClean="0"/>
          </a:p>
          <a:p>
            <a:pPr marL="0" indent="0">
              <a:buNone/>
            </a:pPr>
            <a:endParaRPr lang="en-GB" dirty="0"/>
          </a:p>
          <a:p>
            <a:pPr marL="0" indent="0">
              <a:buNone/>
            </a:pPr>
            <a:endParaRPr lang="en-GB" dirty="0" smtClean="0"/>
          </a:p>
          <a:p>
            <a:pPr marL="0" indent="0">
              <a:buNone/>
            </a:pPr>
            <a:endParaRPr lang="en-GB" dirty="0" smtClean="0"/>
          </a:p>
        </p:txBody>
      </p:sp>
      <p:sp>
        <p:nvSpPr>
          <p:cNvPr id="4" name="Title 3"/>
          <p:cNvSpPr>
            <a:spLocks noGrp="1"/>
          </p:cNvSpPr>
          <p:nvPr>
            <p:ph type="title"/>
          </p:nvPr>
        </p:nvSpPr>
        <p:spPr/>
        <p:txBody>
          <a:bodyPr/>
          <a:lstStyle/>
          <a:p>
            <a:r>
              <a:rPr lang="en-GB" dirty="0" smtClean="0"/>
              <a:t>27</a:t>
            </a:r>
            <a:r>
              <a:rPr lang="en-GB" baseline="30000" dirty="0" smtClean="0"/>
              <a:t>th</a:t>
            </a:r>
            <a:r>
              <a:rPr lang="en-GB" dirty="0" smtClean="0"/>
              <a:t>  Plenary Decision </a:t>
            </a:r>
            <a:endParaRPr lang="en-GB" dirty="0"/>
          </a:p>
        </p:txBody>
      </p:sp>
    </p:spTree>
    <p:extLst>
      <p:ext uri="{BB962C8B-B14F-4D97-AF65-F5344CB8AC3E}">
        <p14:creationId xmlns:p14="http://schemas.microsoft.com/office/powerpoint/2010/main" val="62011998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BF8D2B0-EFB6-4DAA-9B0B-6F6B3A580823}" type="slidenum">
              <a:rPr lang="en-US" smtClean="0"/>
              <a:pPr>
                <a:defRPr/>
              </a:pPr>
              <a:t>3</a:t>
            </a:fld>
            <a:endParaRPr lang="en-US" dirty="0"/>
          </a:p>
        </p:txBody>
      </p:sp>
      <p:sp>
        <p:nvSpPr>
          <p:cNvPr id="4" name="タイトル 3"/>
          <p:cNvSpPr>
            <a:spLocks noGrp="1"/>
          </p:cNvSpPr>
          <p:nvPr>
            <p:ph type="title"/>
          </p:nvPr>
        </p:nvSpPr>
        <p:spPr/>
        <p:txBody>
          <a:bodyPr/>
          <a:lstStyle/>
          <a:p>
            <a:r>
              <a:rPr kumimoji="1" lang="en-US" altLang="ja-JP" smtClean="0"/>
              <a:t>WTT teleconference and meeting</a:t>
            </a:r>
            <a:endParaRPr kumimoji="1" lang="ja-JP" altLang="en-US" dirty="0"/>
          </a:p>
        </p:txBody>
      </p:sp>
      <p:sp>
        <p:nvSpPr>
          <p:cNvPr id="5" name="コンテンツ プレースホルダー 4"/>
          <p:cNvSpPr>
            <a:spLocks noGrp="1"/>
          </p:cNvSpPr>
          <p:nvPr>
            <p:ph sz="quarter" idx="11"/>
          </p:nvPr>
        </p:nvSpPr>
        <p:spPr>
          <a:xfrm>
            <a:off x="278001" y="1318043"/>
            <a:ext cx="8686800" cy="5126182"/>
          </a:xfrm>
        </p:spPr>
        <p:txBody>
          <a:bodyPr/>
          <a:lstStyle/>
          <a:p>
            <a:r>
              <a:rPr kumimoji="1" lang="en-US" altLang="ja-JP" sz="2000" dirty="0"/>
              <a:t>WTT teleconference#1, Jan 23, 2014</a:t>
            </a:r>
          </a:p>
          <a:p>
            <a:pPr lvl="1"/>
            <a:r>
              <a:rPr kumimoji="1" lang="en-US" altLang="ja-JP" sz="1800" dirty="0" smtClean="0"/>
              <a:t>discussed objectives, scope, membership, schedule of WTT</a:t>
            </a:r>
          </a:p>
          <a:p>
            <a:pPr lvl="1"/>
            <a:r>
              <a:rPr kumimoji="1" lang="en-US" altLang="ja-JP" sz="1800" dirty="0" smtClean="0"/>
              <a:t>development of short-list of useful contacts (e.g. UNISDR regional offices, WCDRR officials) was suggested</a:t>
            </a:r>
          </a:p>
          <a:p>
            <a:pPr lvl="1"/>
            <a:r>
              <a:rPr kumimoji="1" lang="en-US" altLang="ja-JP" sz="1800" dirty="0" smtClean="0"/>
              <a:t>discussed strategies for WTT/HFA2</a:t>
            </a:r>
          </a:p>
          <a:p>
            <a:pPr lvl="1"/>
            <a:r>
              <a:rPr kumimoji="1" lang="en-US" altLang="ja-JP" sz="1800" dirty="0" smtClean="0"/>
              <a:t>preparation of IDRC abstract was agreed </a:t>
            </a:r>
            <a:endParaRPr kumimoji="1" lang="en-US" altLang="ja-JP" sz="1800" strike="sngStrike" dirty="0" smtClean="0">
              <a:solidFill>
                <a:srgbClr val="FF0000"/>
              </a:solidFill>
            </a:endParaRPr>
          </a:p>
          <a:p>
            <a:pPr lvl="1"/>
            <a:endParaRPr kumimoji="1" lang="en-US" altLang="ja-JP" sz="1800" dirty="0" smtClean="0"/>
          </a:p>
          <a:p>
            <a:r>
              <a:rPr kumimoji="1" lang="en-US" altLang="ja-JP" sz="2000" dirty="0"/>
              <a:t>WTT teleconference#2, February 17, 2014</a:t>
            </a:r>
          </a:p>
          <a:p>
            <a:pPr lvl="1"/>
            <a:r>
              <a:rPr kumimoji="1" lang="en-US" altLang="ja-JP" sz="1800" dirty="0" smtClean="0"/>
              <a:t>development of meeting schedule for CEOS participation was agreed</a:t>
            </a:r>
          </a:p>
          <a:p>
            <a:pPr lvl="1"/>
            <a:r>
              <a:rPr kumimoji="1" lang="en-US" altLang="ja-JP" sz="1800" dirty="0" smtClean="0"/>
              <a:t>UNISDR expectations for space agencies were discussed</a:t>
            </a:r>
          </a:p>
          <a:p>
            <a:pPr lvl="1"/>
            <a:r>
              <a:rPr kumimoji="1" lang="en-US" altLang="ja-JP" sz="1800" dirty="0" smtClean="0"/>
              <a:t>development of CEOS key messages to convey to major meetings was agreed </a:t>
            </a:r>
            <a:endParaRPr kumimoji="1" lang="en-US" altLang="ja-JP" sz="1800" strike="sngStrike" dirty="0">
              <a:solidFill>
                <a:srgbClr val="FF0000"/>
              </a:solidFill>
            </a:endParaRPr>
          </a:p>
          <a:p>
            <a:pPr lvl="1"/>
            <a:r>
              <a:rPr kumimoji="1" lang="en-US" altLang="ja-JP" sz="1800" dirty="0" smtClean="0"/>
              <a:t>development of voluntary commitments was discussed</a:t>
            </a:r>
          </a:p>
          <a:p>
            <a:pPr lvl="1"/>
            <a:endParaRPr kumimoji="1" lang="en-US" altLang="ja-JP" sz="1800" dirty="0"/>
          </a:p>
          <a:p>
            <a:r>
              <a:rPr kumimoji="1" lang="en-US" altLang="ja-JP" sz="2000" dirty="0" err="1" smtClean="0"/>
              <a:t>WGDisaster</a:t>
            </a:r>
            <a:r>
              <a:rPr kumimoji="1" lang="en-US" altLang="ja-JP" sz="2000" dirty="0" smtClean="0"/>
              <a:t> 1</a:t>
            </a:r>
            <a:r>
              <a:rPr kumimoji="1" lang="en-US" altLang="ja-JP" sz="2000" baseline="30000" dirty="0" smtClean="0"/>
              <a:t>st</a:t>
            </a:r>
            <a:r>
              <a:rPr kumimoji="1" lang="en-US" altLang="ja-JP" sz="2000" dirty="0" smtClean="0"/>
              <a:t> meeting, Mar 17-19, 2014</a:t>
            </a:r>
          </a:p>
          <a:p>
            <a:pPr lvl="1"/>
            <a:r>
              <a:rPr kumimoji="1" lang="en-US" altLang="ja-JP" sz="1800" dirty="0" smtClean="0"/>
              <a:t>WTT report was made.</a:t>
            </a:r>
          </a:p>
          <a:p>
            <a:pPr lvl="1"/>
            <a:r>
              <a:rPr kumimoji="1" lang="en-US" altLang="ja-JP" sz="1800" dirty="0" smtClean="0"/>
              <a:t>CEOS key messages for WCDRR were revised.</a:t>
            </a:r>
          </a:p>
          <a:p>
            <a:pPr lvl="1"/>
            <a:endParaRPr kumimoji="1" lang="en-US" altLang="ja-JP" sz="1800" dirty="0" smtClean="0"/>
          </a:p>
          <a:p>
            <a:pPr lvl="1"/>
            <a:endParaRPr kumimoji="1" lang="en-US" altLang="ja-JP" sz="2000" dirty="0" smtClean="0"/>
          </a:p>
          <a:p>
            <a:pPr lvl="1"/>
            <a:endParaRPr kumimoji="1" lang="ja-JP" altLang="en-US" sz="2000" dirty="0"/>
          </a:p>
        </p:txBody>
      </p:sp>
    </p:spTree>
    <p:extLst>
      <p:ext uri="{BB962C8B-B14F-4D97-AF65-F5344CB8AC3E}">
        <p14:creationId xmlns:p14="http://schemas.microsoft.com/office/powerpoint/2010/main" val="97362010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240142" y="1290748"/>
            <a:ext cx="8686800" cy="5126182"/>
          </a:xfrm>
        </p:spPr>
        <p:txBody>
          <a:bodyPr/>
          <a:lstStyle/>
          <a:p>
            <a:r>
              <a:rPr lang="en-US" altLang="ja-JP" dirty="0" smtClean="0"/>
              <a:t>WTT Objectives:</a:t>
            </a:r>
            <a:endParaRPr lang="en-US" altLang="ja-JP" dirty="0"/>
          </a:p>
          <a:p>
            <a:pPr marL="914400" lvl="1" indent="-457200">
              <a:buFont typeface="+mj-lt"/>
              <a:buAutoNum type="arabicPeriod"/>
            </a:pPr>
            <a:r>
              <a:rPr lang="en-US" altLang="ja-JP" dirty="0" smtClean="0"/>
              <a:t>define </a:t>
            </a:r>
            <a:r>
              <a:rPr lang="en-US" altLang="ja-JP" dirty="0"/>
              <a:t>and implement CEOS strategy </a:t>
            </a:r>
            <a:r>
              <a:rPr lang="en-US" altLang="ja-JP" dirty="0" smtClean="0"/>
              <a:t>to</a:t>
            </a:r>
            <a:r>
              <a:rPr lang="en-US" altLang="ja-JP" dirty="0"/>
              <a:t> </a:t>
            </a:r>
            <a:r>
              <a:rPr lang="en-US" altLang="ja-JP" dirty="0" smtClean="0"/>
              <a:t>position </a:t>
            </a:r>
            <a:r>
              <a:rPr lang="en-US" altLang="ja-JP" dirty="0"/>
              <a:t>space based DRR in </a:t>
            </a:r>
            <a:r>
              <a:rPr lang="en-US" altLang="ja-JP" dirty="0" smtClean="0"/>
              <a:t>post-2015 </a:t>
            </a:r>
            <a:r>
              <a:rPr lang="en-US" altLang="ja-JP" dirty="0"/>
              <a:t>Hyogo Framework (</a:t>
            </a:r>
            <a:r>
              <a:rPr lang="en-US" altLang="ja-JP" dirty="0" smtClean="0"/>
              <a:t>HFA2)</a:t>
            </a:r>
            <a:endParaRPr lang="en-US" altLang="ja-JP" dirty="0"/>
          </a:p>
          <a:p>
            <a:pPr marL="914400" lvl="1" indent="-457200">
              <a:buFont typeface="+mj-lt"/>
              <a:buAutoNum type="arabicPeriod"/>
            </a:pPr>
            <a:r>
              <a:rPr lang="en-US" altLang="ja-JP" dirty="0" smtClean="0"/>
              <a:t>plan side events, </a:t>
            </a:r>
            <a:r>
              <a:rPr lang="en-US" altLang="ja-JP" dirty="0"/>
              <a:t>exhibition and materials to present </a:t>
            </a:r>
            <a:r>
              <a:rPr lang="en-US" altLang="ja-JP" dirty="0" smtClean="0"/>
              <a:t>Space Agencies’ DRR </a:t>
            </a:r>
            <a:r>
              <a:rPr lang="en-US" altLang="ja-JP" dirty="0"/>
              <a:t>activities </a:t>
            </a:r>
            <a:r>
              <a:rPr lang="en-US" altLang="ja-JP" dirty="0" smtClean="0"/>
              <a:t> at WCDRR</a:t>
            </a:r>
          </a:p>
          <a:p>
            <a:pPr marL="457200" lvl="1" indent="0">
              <a:buNone/>
            </a:pPr>
            <a:endParaRPr lang="en-US" altLang="ja-JP" dirty="0"/>
          </a:p>
          <a:p>
            <a:r>
              <a:rPr lang="en-US" altLang="ja-JP" dirty="0" smtClean="0"/>
              <a:t>WTT Approach</a:t>
            </a:r>
            <a:r>
              <a:rPr lang="en-US" altLang="ja-JP" dirty="0"/>
              <a:t>:</a:t>
            </a:r>
            <a:endParaRPr lang="ja-JP" altLang="ja-JP" dirty="0"/>
          </a:p>
          <a:p>
            <a:pPr lvl="1"/>
            <a:r>
              <a:rPr lang="en-US" altLang="ja-JP" dirty="0" smtClean="0"/>
              <a:t>simple strategies </a:t>
            </a:r>
            <a:r>
              <a:rPr lang="en-US" altLang="ja-JP" dirty="0"/>
              <a:t>to position space based DRR in HFA2 through </a:t>
            </a:r>
            <a:r>
              <a:rPr lang="en-US" altLang="ja-JP" dirty="0" smtClean="0"/>
              <a:t>the Regional Platforms and Intergovernmental Preparatory Committee (PrepCom) meetings.</a:t>
            </a:r>
            <a:endParaRPr lang="ja-JP" altLang="ja-JP" dirty="0"/>
          </a:p>
          <a:p>
            <a:pPr lvl="1"/>
            <a:r>
              <a:rPr lang="en-US" altLang="ja-JP" dirty="0"/>
              <a:t>close coordination with </a:t>
            </a:r>
            <a:r>
              <a:rPr lang="en-US" altLang="ja-JP" dirty="0" smtClean="0"/>
              <a:t>UNISDR, CEOS </a:t>
            </a:r>
            <a:r>
              <a:rPr lang="en-US" altLang="ja-JP" dirty="0"/>
              <a:t>Agency’s governments, and local hosts (Cabinet Office of Japan, Ministry of Foreign Affairs and Sendai City) </a:t>
            </a:r>
            <a:r>
              <a:rPr lang="en-US" altLang="ja-JP" dirty="0" smtClean="0"/>
              <a:t>, Asian Disaster Reduction Center (ADRC) and International Research for Disaster Reduction (IRDR)</a:t>
            </a:r>
            <a:endParaRPr lang="ja-JP" altLang="ja-JP" dirty="0"/>
          </a:p>
          <a:p>
            <a:endParaRPr lang="ja-JP" altLang="ja-JP" dirty="0"/>
          </a:p>
          <a:p>
            <a:endParaRPr kumimoji="1" lang="ja-JP" altLang="en-US" dirty="0"/>
          </a:p>
        </p:txBody>
      </p:sp>
      <p:sp>
        <p:nvSpPr>
          <p:cNvPr id="3" name="タイトル 2"/>
          <p:cNvSpPr>
            <a:spLocks noGrp="1"/>
          </p:cNvSpPr>
          <p:nvPr>
            <p:ph type="title"/>
          </p:nvPr>
        </p:nvSpPr>
        <p:spPr/>
        <p:txBody>
          <a:bodyPr/>
          <a:lstStyle/>
          <a:p>
            <a:r>
              <a:rPr kumimoji="1" lang="en-US" altLang="ja-JP" smtClean="0"/>
              <a:t>WTT </a:t>
            </a:r>
            <a:r>
              <a:rPr kumimoji="1" lang="en-US" altLang="ja-JP" dirty="0" smtClean="0"/>
              <a:t>Outline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BF8D2B0-EFB6-4DAA-9B0B-6F6B3A580823}" type="slidenum">
              <a:rPr lang="en-US" smtClean="0"/>
              <a:pPr>
                <a:defRPr/>
              </a:pPr>
              <a:t>4</a:t>
            </a:fld>
            <a:endParaRPr lang="en-US" dirty="0"/>
          </a:p>
        </p:txBody>
      </p:sp>
    </p:spTree>
    <p:extLst>
      <p:ext uri="{BB962C8B-B14F-4D97-AF65-F5344CB8AC3E}">
        <p14:creationId xmlns:p14="http://schemas.microsoft.com/office/powerpoint/2010/main" val="164072941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240142" y="1283218"/>
            <a:ext cx="8686800" cy="5126182"/>
          </a:xfrm>
        </p:spPr>
        <p:txBody>
          <a:bodyPr/>
          <a:lstStyle/>
          <a:p>
            <a:r>
              <a:rPr lang="en-US" altLang="ja-JP" sz="2000" dirty="0" smtClean="0"/>
              <a:t>Members:</a:t>
            </a:r>
            <a:endParaRPr lang="en-US" altLang="ja-JP" sz="2000" dirty="0"/>
          </a:p>
          <a:p>
            <a:pPr marL="457200" lvl="1" indent="0">
              <a:buNone/>
            </a:pPr>
            <a:r>
              <a:rPr lang="en-US" altLang="ja-JP" sz="1800" dirty="0" smtClean="0"/>
              <a:t>Interested </a:t>
            </a:r>
            <a:r>
              <a:rPr lang="en-US" altLang="ja-JP" sz="1800" dirty="0"/>
              <a:t>members from CEOS Agencies and other related </a:t>
            </a:r>
            <a:r>
              <a:rPr lang="en-US" altLang="ja-JP" sz="1800" dirty="0" smtClean="0"/>
              <a:t>organizations. Initial members are;</a:t>
            </a:r>
          </a:p>
          <a:p>
            <a:pPr marL="457200" lvl="1" indent="0">
              <a:buNone/>
            </a:pPr>
            <a:r>
              <a:rPr lang="en-US" altLang="ja-JP" sz="1600" dirty="0" smtClean="0"/>
              <a:t>	Ivan Petiteville(ESA. WGDisaster Chair)</a:t>
            </a:r>
          </a:p>
          <a:p>
            <a:pPr marL="457200" lvl="1" indent="0">
              <a:buNone/>
            </a:pPr>
            <a:r>
              <a:rPr lang="en-US" altLang="ja-JP" sz="1600" dirty="0" smtClean="0"/>
              <a:t>	Stephane Chalifoux (CSA, Vice-Chair)</a:t>
            </a:r>
            <a:endParaRPr lang="en-US" altLang="ja-JP" sz="1600" dirty="0"/>
          </a:p>
          <a:p>
            <a:pPr marL="457200" lvl="1" indent="0">
              <a:buNone/>
            </a:pPr>
            <a:r>
              <a:rPr lang="en-US" altLang="ja-JP" sz="1600" dirty="0" smtClean="0"/>
              <a:t>	Francesco Gaetani (GEO)</a:t>
            </a:r>
            <a:endParaRPr lang="en-US" altLang="ja-JP" sz="1600" dirty="0"/>
          </a:p>
          <a:p>
            <a:pPr marL="457200" lvl="1" indent="0">
              <a:buNone/>
            </a:pPr>
            <a:r>
              <a:rPr lang="en-US" altLang="ja-JP" sz="1600" dirty="0" smtClean="0"/>
              <a:t>	Philippe Bally (ESA)</a:t>
            </a:r>
          </a:p>
          <a:p>
            <a:pPr marL="457200" lvl="1" indent="0">
              <a:buNone/>
            </a:pPr>
            <a:r>
              <a:rPr lang="en-US" altLang="ja-JP" sz="1600" dirty="0" smtClean="0"/>
              <a:t>	Andrew Eddy (ESA)</a:t>
            </a:r>
          </a:p>
          <a:p>
            <a:pPr marL="457200" lvl="1" indent="0">
              <a:buNone/>
            </a:pPr>
            <a:r>
              <a:rPr lang="en-US" altLang="ja-JP" sz="1600" dirty="0"/>
              <a:t>	</a:t>
            </a:r>
            <a:r>
              <a:rPr lang="en-US" altLang="ja-JP" sz="1600" dirty="0" smtClean="0"/>
              <a:t>Steven Hosford (CNES)</a:t>
            </a:r>
          </a:p>
          <a:p>
            <a:pPr marL="457200" lvl="1" indent="0">
              <a:buNone/>
            </a:pPr>
            <a:r>
              <a:rPr lang="en-US" altLang="ja-JP" sz="1600" dirty="0" smtClean="0"/>
              <a:t>	Brent Smith (NOAA)</a:t>
            </a:r>
          </a:p>
          <a:p>
            <a:pPr marL="457200" lvl="1" indent="0">
              <a:buNone/>
            </a:pPr>
            <a:r>
              <a:rPr lang="en-US" altLang="ja-JP" sz="1600" dirty="0" smtClean="0"/>
              <a:t>	Stephen Ward (JAXA)</a:t>
            </a:r>
          </a:p>
          <a:p>
            <a:pPr marL="457200" lvl="1" indent="0">
              <a:buNone/>
            </a:pPr>
            <a:r>
              <a:rPr lang="en-US" altLang="ja-JP" sz="1600" dirty="0" smtClean="0"/>
              <a:t>	Chu Ishida (JAXA, WTT Lead)</a:t>
            </a:r>
          </a:p>
          <a:p>
            <a:pPr marL="457200" lvl="1" indent="0">
              <a:buNone/>
            </a:pPr>
            <a:r>
              <a:rPr lang="en-GB" altLang="ja-JP" sz="1600" dirty="0" smtClean="0"/>
              <a:t> </a:t>
            </a:r>
            <a:endParaRPr lang="ja-JP" altLang="ja-JP" sz="1600" dirty="0"/>
          </a:p>
          <a:p>
            <a:r>
              <a:rPr lang="en-US" altLang="ja-JP" sz="2000" dirty="0"/>
              <a:t>Schedule:</a:t>
            </a:r>
            <a:endParaRPr lang="ja-JP" altLang="ja-JP" sz="2000" dirty="0"/>
          </a:p>
          <a:p>
            <a:pPr marL="457200" lvl="1" indent="0">
              <a:buNone/>
            </a:pPr>
            <a:r>
              <a:rPr lang="en-US" altLang="ja-JP" sz="1600" dirty="0" smtClean="0"/>
              <a:t>January-March</a:t>
            </a:r>
            <a:r>
              <a:rPr lang="en-US" altLang="ja-JP" sz="1600" dirty="0"/>
              <a:t>: prepare WCDRR strategy</a:t>
            </a:r>
            <a:endParaRPr lang="ja-JP" altLang="ja-JP" sz="1600" dirty="0"/>
          </a:p>
          <a:p>
            <a:pPr marL="457200" lvl="1" indent="0">
              <a:buNone/>
            </a:pPr>
            <a:r>
              <a:rPr lang="en-US" altLang="ja-JP" sz="1600" dirty="0"/>
              <a:t>April: </a:t>
            </a:r>
            <a:r>
              <a:rPr lang="en-US" altLang="ja-JP" sz="1600" dirty="0" smtClean="0"/>
              <a:t>present </a:t>
            </a:r>
            <a:r>
              <a:rPr lang="en-US" altLang="ja-JP" sz="1600" dirty="0"/>
              <a:t>CEOS WCDRR strategy at </a:t>
            </a:r>
            <a:r>
              <a:rPr lang="en-US" altLang="ja-JP" sz="1600" dirty="0" smtClean="0"/>
              <a:t>SIT-29 </a:t>
            </a:r>
            <a:endParaRPr lang="ja-JP" altLang="ja-JP" sz="1600" dirty="0"/>
          </a:p>
          <a:p>
            <a:pPr marL="457200" lvl="1" indent="0">
              <a:buNone/>
            </a:pPr>
            <a:r>
              <a:rPr lang="en-US" altLang="ja-JP" sz="1600" dirty="0"/>
              <a:t>November: report progress of WCDRR implementation at CEOS Plenary</a:t>
            </a:r>
            <a:endParaRPr lang="ja-JP" altLang="ja-JP" sz="1600" dirty="0"/>
          </a:p>
          <a:p>
            <a:pPr marL="457200" lvl="1" indent="0">
              <a:buNone/>
            </a:pPr>
            <a:r>
              <a:rPr lang="en-US" altLang="ja-JP" sz="1600" dirty="0"/>
              <a:t>March: participation to WCDRR</a:t>
            </a:r>
            <a:endParaRPr lang="ja-JP" altLang="ja-JP" sz="1600" dirty="0"/>
          </a:p>
          <a:p>
            <a:endParaRPr kumimoji="1" lang="ja-JP" altLang="en-US" sz="1800" dirty="0"/>
          </a:p>
        </p:txBody>
      </p:sp>
      <p:sp>
        <p:nvSpPr>
          <p:cNvPr id="3" name="タイトル 2"/>
          <p:cNvSpPr>
            <a:spLocks noGrp="1"/>
          </p:cNvSpPr>
          <p:nvPr>
            <p:ph type="title"/>
          </p:nvPr>
        </p:nvSpPr>
        <p:spPr/>
        <p:txBody>
          <a:bodyPr/>
          <a:lstStyle/>
          <a:p>
            <a:r>
              <a:rPr kumimoji="1" lang="en-US" altLang="ja-JP" smtClean="0"/>
              <a:t>WTT </a:t>
            </a:r>
            <a:r>
              <a:rPr kumimoji="1" lang="en-US" altLang="ja-JP" dirty="0" smtClean="0"/>
              <a:t>Outline (cont’d)</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BF8D2B0-EFB6-4DAA-9B0B-6F6B3A580823}" type="slidenum">
              <a:rPr lang="en-US" smtClean="0"/>
              <a:pPr>
                <a:defRPr/>
              </a:pPr>
              <a:t>5</a:t>
            </a:fld>
            <a:endParaRPr lang="en-US" dirty="0"/>
          </a:p>
        </p:txBody>
      </p:sp>
    </p:spTree>
    <p:extLst>
      <p:ext uri="{BB962C8B-B14F-4D97-AF65-F5344CB8AC3E}">
        <p14:creationId xmlns:p14="http://schemas.microsoft.com/office/powerpoint/2010/main" val="144882720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a:lstStyle/>
          <a:p>
            <a:endParaRPr lang="en-US" altLang="ja-JP" dirty="0" smtClean="0">
              <a:ea typeface="ＭＳ Ｐゴシック" pitchFamily="50" charset="-128"/>
            </a:endParaRPr>
          </a:p>
        </p:txBody>
      </p:sp>
      <p:sp>
        <p:nvSpPr>
          <p:cNvPr id="12291" name="Rectangle 3"/>
          <p:cNvSpPr>
            <a:spLocks noGrp="1"/>
          </p:cNvSpPr>
          <p:nvPr>
            <p:ph type="body" idx="4294967295"/>
          </p:nvPr>
        </p:nvSpPr>
        <p:spPr/>
        <p:txBody>
          <a:bodyPr/>
          <a:lstStyle/>
          <a:p>
            <a:endParaRPr lang="en-US" altLang="ja-JP" dirty="0" smtClean="0">
              <a:ea typeface="ＭＳ Ｐゴシック" pitchFamily="50" charset="-128"/>
            </a:endParaRPr>
          </a:p>
        </p:txBody>
      </p:sp>
      <p:pic>
        <p:nvPicPr>
          <p:cNvPr id="12292" name="Picture 5" descr="9731029824_0554cdec9e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16" y="300930"/>
            <a:ext cx="8340371" cy="625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4745418" y="1064309"/>
            <a:ext cx="3580019" cy="707886"/>
          </a:xfrm>
          <a:prstGeom prst="rect">
            <a:avLst/>
          </a:prstGeom>
          <a:noFill/>
        </p:spPr>
        <p:txBody>
          <a:bodyPr wrap="none" rtlCol="0">
            <a:spAutoFit/>
          </a:bodyPr>
          <a:lstStyle/>
          <a:p>
            <a:r>
              <a:rPr kumimoji="1" lang="en-US" altLang="ja-JP" sz="2000" b="1" dirty="0" smtClean="0">
                <a:solidFill>
                  <a:srgbClr val="FF0000"/>
                </a:solidFill>
              </a:rPr>
              <a:t>We are already at mid point </a:t>
            </a:r>
          </a:p>
          <a:p>
            <a:r>
              <a:rPr kumimoji="1" lang="en-US" altLang="ja-JP" sz="2000" b="1" dirty="0" smtClean="0">
                <a:solidFill>
                  <a:srgbClr val="FF0000"/>
                </a:solidFill>
              </a:rPr>
              <a:t>in HFA2 consultation. </a:t>
            </a:r>
            <a:endParaRPr kumimoji="1" lang="ja-JP" altLang="en-US" sz="2000" b="1" dirty="0">
              <a:solidFill>
                <a:srgbClr val="FF0000"/>
              </a:solidFill>
            </a:endParaRPr>
          </a:p>
        </p:txBody>
      </p:sp>
      <p:sp>
        <p:nvSpPr>
          <p:cNvPr id="3" name="Rounded Rectangle 2"/>
          <p:cNvSpPr/>
          <p:nvPr/>
        </p:nvSpPr>
        <p:spPr>
          <a:xfrm>
            <a:off x="535021" y="4552545"/>
            <a:ext cx="2743200" cy="739302"/>
          </a:xfrm>
          <a:prstGeom prst="roundRect">
            <a:avLst/>
          </a:prstGeom>
          <a:solidFill>
            <a:srgbClr val="FFC000">
              <a:alpha val="1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071992" y="4348424"/>
            <a:ext cx="1706365" cy="369332"/>
          </a:xfrm>
          <a:prstGeom prst="rect">
            <a:avLst/>
          </a:prstGeom>
          <a:solidFill>
            <a:schemeClr val="bg1"/>
          </a:solidFill>
        </p:spPr>
        <p:txBody>
          <a:bodyPr wrap="none" rtlCol="0">
            <a:spAutoFit/>
          </a:bodyPr>
          <a:lstStyle/>
          <a:p>
            <a:r>
              <a:rPr lang="en-GB" b="1" dirty="0" smtClean="0">
                <a:solidFill>
                  <a:srgbClr val="FF0000"/>
                </a:solidFill>
              </a:rPr>
              <a:t>ESA Attended</a:t>
            </a:r>
            <a:endParaRPr lang="en-GB" b="1" dirty="0">
              <a:solidFill>
                <a:srgbClr val="FF0000"/>
              </a:solidFill>
            </a:endParaRPr>
          </a:p>
        </p:txBody>
      </p:sp>
    </p:spTree>
    <p:extLst>
      <p:ext uri="{BB962C8B-B14F-4D97-AF65-F5344CB8AC3E}">
        <p14:creationId xmlns:p14="http://schemas.microsoft.com/office/powerpoint/2010/main" val="4213794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7043" y="-95534"/>
            <a:ext cx="8229600" cy="1143000"/>
          </a:xfrm>
        </p:spPr>
        <p:txBody>
          <a:bodyPr>
            <a:normAutofit/>
          </a:bodyPr>
          <a:lstStyle/>
          <a:p>
            <a:r>
              <a:rPr lang="en-US" altLang="ja-JP" b="1" smtClean="0">
                <a:effectLst>
                  <a:outerShdw blurRad="38100" dist="38100" dir="2700000" algn="tl">
                    <a:srgbClr val="000000">
                      <a:alpha val="43137"/>
                    </a:srgbClr>
                  </a:outerShdw>
                </a:effectLst>
              </a:rPr>
              <a:t>WCDRR and </a:t>
            </a:r>
            <a:r>
              <a:rPr lang="en-US" altLang="ja-JP" b="1" dirty="0" smtClean="0">
                <a:effectLst>
                  <a:outerShdw blurRad="38100" dist="38100" dir="2700000" algn="tl">
                    <a:srgbClr val="000000">
                      <a:alpha val="43137"/>
                    </a:srgbClr>
                  </a:outerShdw>
                </a:effectLst>
              </a:rPr>
              <a:t>Post HFA</a:t>
            </a:r>
            <a:endParaRPr kumimoji="1" lang="ja-JP" altLang="en-US" b="1" dirty="0">
              <a:effectLst>
                <a:outerShdw blurRad="38100" dist="38100" dir="2700000" algn="tl">
                  <a:srgbClr val="000000">
                    <a:alpha val="43137"/>
                  </a:srgbClr>
                </a:outerShdw>
              </a:effectLst>
            </a:endParaRPr>
          </a:p>
        </p:txBody>
      </p:sp>
      <p:sp>
        <p:nvSpPr>
          <p:cNvPr id="4" name="正方形/長方形 3"/>
          <p:cNvSpPr/>
          <p:nvPr/>
        </p:nvSpPr>
        <p:spPr>
          <a:xfrm>
            <a:off x="323528" y="3464393"/>
            <a:ext cx="8208912" cy="27009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400" dirty="0" smtClean="0">
                <a:solidFill>
                  <a:schemeClr val="tx1"/>
                </a:solidFill>
              </a:rPr>
              <a:t>1. </a:t>
            </a:r>
            <a:r>
              <a:rPr lang="en-US" altLang="ja-JP" sz="2000" dirty="0">
                <a:solidFill>
                  <a:schemeClr val="tx1"/>
                </a:solidFill>
              </a:rPr>
              <a:t>S</a:t>
            </a:r>
            <a:r>
              <a:rPr lang="en-US" altLang="ja-JP" sz="2000" dirty="0" smtClean="0">
                <a:solidFill>
                  <a:schemeClr val="tx1"/>
                </a:solidFill>
              </a:rPr>
              <a:t>ustainability </a:t>
            </a:r>
            <a:r>
              <a:rPr lang="en-US" altLang="ja-JP" sz="2000" dirty="0">
                <a:solidFill>
                  <a:schemeClr val="tx1"/>
                </a:solidFill>
              </a:rPr>
              <a:t>of </a:t>
            </a:r>
            <a:r>
              <a:rPr lang="en-US" altLang="ja-JP" sz="2000" dirty="0" smtClean="0">
                <a:solidFill>
                  <a:schemeClr val="tx1"/>
                </a:solidFill>
              </a:rPr>
              <a:t>development </a:t>
            </a:r>
            <a:r>
              <a:rPr lang="en-US" altLang="ja-JP" sz="2000" dirty="0">
                <a:solidFill>
                  <a:schemeClr val="tx1"/>
                </a:solidFill>
              </a:rPr>
              <a:t>and resilience </a:t>
            </a:r>
          </a:p>
          <a:p>
            <a:r>
              <a:rPr lang="en-US" altLang="ja-JP" sz="2000" dirty="0" smtClean="0">
                <a:solidFill>
                  <a:schemeClr val="tx1"/>
                </a:solidFill>
              </a:rPr>
              <a:t>2. Natural </a:t>
            </a:r>
            <a:r>
              <a:rPr lang="en-US" altLang="ja-JP" sz="2000" dirty="0">
                <a:solidFill>
                  <a:schemeClr val="tx1"/>
                </a:solidFill>
              </a:rPr>
              <a:t>and technological hazards</a:t>
            </a:r>
          </a:p>
          <a:p>
            <a:r>
              <a:rPr lang="en-US" altLang="ja-JP" sz="2000" dirty="0" smtClean="0">
                <a:solidFill>
                  <a:schemeClr val="tx1"/>
                </a:solidFill>
              </a:rPr>
              <a:t>3. International </a:t>
            </a:r>
            <a:r>
              <a:rPr lang="en-US" altLang="ja-JP" sz="2000" dirty="0">
                <a:solidFill>
                  <a:schemeClr val="tx1"/>
                </a:solidFill>
              </a:rPr>
              <a:t>legal obligation and safeguard for </a:t>
            </a:r>
            <a:r>
              <a:rPr lang="en-US" altLang="ja-JP" sz="2000" dirty="0" smtClean="0">
                <a:solidFill>
                  <a:schemeClr val="tx1"/>
                </a:solidFill>
              </a:rPr>
              <a:t>prevention </a:t>
            </a:r>
            <a:r>
              <a:rPr lang="en-US" altLang="ja-JP" sz="2000" dirty="0">
                <a:solidFill>
                  <a:schemeClr val="tx1"/>
                </a:solidFill>
              </a:rPr>
              <a:t>and reduction of disaster risk</a:t>
            </a:r>
          </a:p>
          <a:p>
            <a:r>
              <a:rPr lang="en-US" altLang="ja-JP" sz="2000" dirty="0" smtClean="0">
                <a:solidFill>
                  <a:schemeClr val="tx1"/>
                </a:solidFill>
              </a:rPr>
              <a:t>4.  Further </a:t>
            </a:r>
            <a:r>
              <a:rPr lang="en-US" altLang="ja-JP" sz="2000" dirty="0">
                <a:solidFill>
                  <a:schemeClr val="tx1"/>
                </a:solidFill>
              </a:rPr>
              <a:t>cooperative efforts for trans‐boundary and global characteristics of risk drivers</a:t>
            </a:r>
          </a:p>
          <a:p>
            <a:r>
              <a:rPr lang="en-US" altLang="ja-JP" sz="2000" dirty="0" smtClean="0">
                <a:solidFill>
                  <a:schemeClr val="tx1"/>
                </a:solidFill>
              </a:rPr>
              <a:t>5.  Availability </a:t>
            </a:r>
            <a:r>
              <a:rPr lang="en-US" altLang="ja-JP" sz="2000" dirty="0">
                <a:solidFill>
                  <a:schemeClr val="tx1"/>
                </a:solidFill>
              </a:rPr>
              <a:t>of open source and open </a:t>
            </a:r>
            <a:r>
              <a:rPr lang="en-US" altLang="ja-JP" sz="2000" dirty="0" smtClean="0">
                <a:solidFill>
                  <a:schemeClr val="tx1"/>
                </a:solidFill>
              </a:rPr>
              <a:t>access science-based risk information and knowledge</a:t>
            </a:r>
            <a:endParaRPr kumimoji="1" lang="ja-JP" altLang="en-US" sz="2000" dirty="0">
              <a:solidFill>
                <a:schemeClr val="tx1"/>
              </a:solidFill>
            </a:endParaRPr>
          </a:p>
        </p:txBody>
      </p:sp>
      <p:sp>
        <p:nvSpPr>
          <p:cNvPr id="5" name="正方形/長方形 4"/>
          <p:cNvSpPr/>
          <p:nvPr/>
        </p:nvSpPr>
        <p:spPr>
          <a:xfrm>
            <a:off x="323528" y="1658417"/>
            <a:ext cx="8055768" cy="1200329"/>
          </a:xfrm>
          <a:prstGeom prst="rect">
            <a:avLst/>
          </a:prstGeom>
          <a:ln>
            <a:solidFill>
              <a:srgbClr val="FF33CC"/>
            </a:solidFill>
          </a:ln>
        </p:spPr>
        <p:txBody>
          <a:bodyPr wrap="square">
            <a:spAutoFit/>
          </a:bodyPr>
          <a:lstStyle/>
          <a:p>
            <a:r>
              <a:rPr lang="en-US" altLang="ja-JP" sz="2400" dirty="0"/>
              <a:t>A) </a:t>
            </a:r>
            <a:r>
              <a:rPr lang="en-US" altLang="ja-JP" sz="2400" u="sng" dirty="0"/>
              <a:t>the </a:t>
            </a:r>
            <a:r>
              <a:rPr lang="en-US" altLang="ja-JP" sz="2400" b="1" u="sng" dirty="0"/>
              <a:t>post‐2015 framework </a:t>
            </a:r>
            <a:r>
              <a:rPr lang="en-US" altLang="ja-JP" sz="2400" dirty="0"/>
              <a:t>for disaster risk reduction</a:t>
            </a:r>
          </a:p>
          <a:p>
            <a:r>
              <a:rPr lang="en-US" altLang="ja-JP" sz="2400" dirty="0"/>
              <a:t>B) </a:t>
            </a:r>
            <a:r>
              <a:rPr lang="en-US" altLang="ja-JP" sz="2400" u="sng" dirty="0"/>
              <a:t>the </a:t>
            </a:r>
            <a:r>
              <a:rPr lang="en-US" altLang="ja-JP" sz="2400" b="1" u="sng" dirty="0"/>
              <a:t>voluntary commitments </a:t>
            </a:r>
            <a:r>
              <a:rPr lang="en-US" altLang="ja-JP" sz="2400" dirty="0"/>
              <a:t>of stakeholders</a:t>
            </a:r>
          </a:p>
          <a:p>
            <a:r>
              <a:rPr lang="en-US" altLang="ja-JP" sz="2400" dirty="0"/>
              <a:t>C) </a:t>
            </a:r>
            <a:r>
              <a:rPr lang="en-US" altLang="ja-JP" sz="2400" u="sng" dirty="0"/>
              <a:t>the </a:t>
            </a:r>
            <a:r>
              <a:rPr lang="en-US" altLang="ja-JP" sz="2400" b="1" u="sng" dirty="0"/>
              <a:t>political declaration</a:t>
            </a:r>
            <a:endParaRPr lang="ja-JP" altLang="en-US" sz="2400" b="1" u="sng" dirty="0"/>
          </a:p>
        </p:txBody>
      </p:sp>
      <p:sp>
        <p:nvSpPr>
          <p:cNvPr id="6" name="正方形/長方形 5"/>
          <p:cNvSpPr/>
          <p:nvPr/>
        </p:nvSpPr>
        <p:spPr>
          <a:xfrm>
            <a:off x="312095" y="1196752"/>
            <a:ext cx="8580385" cy="461665"/>
          </a:xfrm>
          <a:prstGeom prst="rect">
            <a:avLst/>
          </a:prstGeom>
        </p:spPr>
        <p:txBody>
          <a:bodyPr wrap="square">
            <a:spAutoFit/>
          </a:bodyPr>
          <a:lstStyle/>
          <a:p>
            <a:r>
              <a:rPr lang="en-US" altLang="ja-JP" sz="2400" b="1" dirty="0" smtClean="0"/>
              <a:t>Expected Outcome of WCDRR</a:t>
            </a:r>
            <a:endParaRPr lang="ja-JP" altLang="en-US" sz="2400" b="1" dirty="0"/>
          </a:p>
        </p:txBody>
      </p:sp>
      <p:sp>
        <p:nvSpPr>
          <p:cNvPr id="7" name="正方形/長方形 6"/>
          <p:cNvSpPr/>
          <p:nvPr/>
        </p:nvSpPr>
        <p:spPr>
          <a:xfrm>
            <a:off x="238342" y="3002729"/>
            <a:ext cx="8654138" cy="461665"/>
          </a:xfrm>
          <a:prstGeom prst="rect">
            <a:avLst/>
          </a:prstGeom>
        </p:spPr>
        <p:txBody>
          <a:bodyPr wrap="square">
            <a:spAutoFit/>
          </a:bodyPr>
          <a:lstStyle/>
          <a:p>
            <a:r>
              <a:rPr lang="en-US" altLang="ja-JP" sz="2400" b="1" smtClean="0"/>
              <a:t>Guiding principles </a:t>
            </a:r>
            <a:r>
              <a:rPr lang="en-US" altLang="ja-JP" sz="2400" b="1" dirty="0"/>
              <a:t>for post HFA, </a:t>
            </a:r>
            <a:r>
              <a:rPr lang="en-US" altLang="ja-JP" sz="2400" b="1" dirty="0" smtClean="0"/>
              <a:t>additional from </a:t>
            </a:r>
            <a:r>
              <a:rPr lang="en-US" altLang="ja-JP" sz="2400" b="1" dirty="0"/>
              <a:t>HFA</a:t>
            </a:r>
          </a:p>
        </p:txBody>
      </p:sp>
      <p:sp>
        <p:nvSpPr>
          <p:cNvPr id="3" name="正方形/長方形 2"/>
          <p:cNvSpPr/>
          <p:nvPr/>
        </p:nvSpPr>
        <p:spPr>
          <a:xfrm>
            <a:off x="2249934" y="6165502"/>
            <a:ext cx="7544123" cy="461665"/>
          </a:xfrm>
          <a:prstGeom prst="rect">
            <a:avLst/>
          </a:prstGeom>
        </p:spPr>
        <p:txBody>
          <a:bodyPr wrap="square">
            <a:spAutoFit/>
          </a:bodyPr>
          <a:lstStyle/>
          <a:p>
            <a:r>
              <a:rPr lang="en-US" altLang="ja-JP" sz="1200" i="1" dirty="0" smtClean="0"/>
              <a:t>Ref: </a:t>
            </a:r>
            <a:r>
              <a:rPr lang="en-US" altLang="ja-JP" sz="1200" dirty="0" smtClean="0"/>
              <a:t>Proposed </a:t>
            </a:r>
            <a:r>
              <a:rPr lang="en-US" altLang="ja-JP" sz="1200" dirty="0"/>
              <a:t>Elements for Consideration in the Post2015 Framework for Disaster Risk Reduction</a:t>
            </a:r>
          </a:p>
          <a:p>
            <a:r>
              <a:rPr lang="en-US" altLang="ja-JP" sz="1200" dirty="0"/>
              <a:t>by </a:t>
            </a:r>
            <a:r>
              <a:rPr lang="en-US" altLang="ja-JP" sz="1200" dirty="0" smtClean="0"/>
              <a:t> </a:t>
            </a:r>
            <a:r>
              <a:rPr lang="en-US" altLang="ja-JP" sz="1200" dirty="0"/>
              <a:t>the UN Special Representative of the Secretary General for Disaster Risk Reduction, UNSIDR 17 Dec 2013</a:t>
            </a:r>
            <a:endParaRPr lang="ja-JP" altLang="en-US" sz="1200" dirty="0"/>
          </a:p>
        </p:txBody>
      </p:sp>
      <p:sp>
        <p:nvSpPr>
          <p:cNvPr id="8" name="スライド番号プレースホルダー 7"/>
          <p:cNvSpPr>
            <a:spLocks noGrp="1"/>
          </p:cNvSpPr>
          <p:nvPr>
            <p:ph type="sldNum" sz="quarter" idx="12"/>
          </p:nvPr>
        </p:nvSpPr>
        <p:spPr/>
        <p:txBody>
          <a:bodyPr/>
          <a:lstStyle/>
          <a:p>
            <a:fld id="{5E114F9B-5A4F-4B08-BF66-FC98764FCA6A}" type="slidenum">
              <a:rPr kumimoji="1" lang="ja-JP" altLang="en-US" smtClean="0"/>
              <a:t>7</a:t>
            </a:fld>
            <a:endParaRPr kumimoji="1" lang="ja-JP" altLang="en-US" dirty="0"/>
          </a:p>
        </p:txBody>
      </p:sp>
    </p:spTree>
    <p:extLst>
      <p:ext uri="{BB962C8B-B14F-4D97-AF65-F5344CB8AC3E}">
        <p14:creationId xmlns:p14="http://schemas.microsoft.com/office/powerpoint/2010/main" val="173485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137144" y="120673"/>
            <a:ext cx="6930656" cy="501650"/>
          </a:xfrm>
        </p:spPr>
        <p:txBody>
          <a:bodyPr/>
          <a:lstStyle/>
          <a:p>
            <a:r>
              <a:rPr kumimoji="1" lang="en-US" altLang="ja-JP" sz="2400" dirty="0" smtClean="0"/>
              <a:t>Regional platform and Preparatory Committee meetings for HFA2 </a:t>
            </a:r>
            <a:endParaRPr kumimoji="1" lang="ja-JP" altLang="en-US" sz="2400" dirty="0"/>
          </a:p>
        </p:txBody>
      </p:sp>
      <p:graphicFrame>
        <p:nvGraphicFramePr>
          <p:cNvPr id="7" name="表 6"/>
          <p:cNvGraphicFramePr>
            <a:graphicFrameLocks noGrp="1"/>
          </p:cNvGraphicFramePr>
          <p:nvPr>
            <p:extLst>
              <p:ext uri="{D42A27DB-BD31-4B8C-83A1-F6EECF244321}">
                <p14:modId xmlns:p14="http://schemas.microsoft.com/office/powerpoint/2010/main" val="2909897237"/>
              </p:ext>
            </p:extLst>
          </p:nvPr>
        </p:nvGraphicFramePr>
        <p:xfrm>
          <a:off x="109183" y="739446"/>
          <a:ext cx="8925634" cy="6651048"/>
        </p:xfrm>
        <a:graphic>
          <a:graphicData uri="http://schemas.openxmlformats.org/drawingml/2006/table">
            <a:tbl>
              <a:tblPr firstRow="1" firstCol="1" bandRow="1"/>
              <a:tblGrid>
                <a:gridCol w="1228298"/>
                <a:gridCol w="1596788"/>
                <a:gridCol w="2456597"/>
                <a:gridCol w="1842447"/>
                <a:gridCol w="1801504"/>
              </a:tblGrid>
              <a:tr h="320040">
                <a:tc>
                  <a:txBody>
                    <a:bodyPr/>
                    <a:lstStyle/>
                    <a:p>
                      <a:pPr algn="ctr">
                        <a:spcAft>
                          <a:spcPts val="0"/>
                        </a:spcAft>
                      </a:pPr>
                      <a:r>
                        <a:rPr lang="en-US" altLang="ja-JP" sz="1600" b="1" kern="100" dirty="0" smtClean="0">
                          <a:solidFill>
                            <a:srgbClr val="FFFFFF"/>
                          </a:solidFill>
                          <a:effectLst/>
                          <a:latin typeface="Arial Narrow" panose="020B0606020202030204" pitchFamily="34" charset="0"/>
                          <a:ea typeface="ＭＳ 明朝"/>
                          <a:cs typeface="Cordia New"/>
                        </a:rPr>
                        <a:t>Month</a:t>
                      </a:r>
                      <a:endParaRPr lang="ja-JP" sz="1600"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n-US" sz="1600" b="1" kern="100" dirty="0">
                          <a:solidFill>
                            <a:srgbClr val="FFFFFF"/>
                          </a:solidFill>
                          <a:effectLst/>
                          <a:latin typeface="Arial Narrow" panose="020B0606020202030204" pitchFamily="34" charset="0"/>
                          <a:ea typeface="ＭＳ 明朝"/>
                          <a:cs typeface="Cordia New"/>
                        </a:rPr>
                        <a:t>Post-HFA</a:t>
                      </a:r>
                      <a:endParaRPr lang="ja-JP" sz="1600"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n-US" sz="1600" b="1" kern="100" dirty="0">
                          <a:solidFill>
                            <a:srgbClr val="FFFFFF"/>
                          </a:solidFill>
                          <a:effectLst/>
                          <a:latin typeface="Arial Narrow" panose="020B0606020202030204" pitchFamily="34" charset="0"/>
                          <a:ea typeface="ＭＳ 明朝"/>
                          <a:cs typeface="Cordia New"/>
                        </a:rPr>
                        <a:t>Asia Pacific</a:t>
                      </a:r>
                      <a:endParaRPr lang="ja-JP" sz="1600"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n-US" sz="1600" b="1" kern="100" dirty="0">
                          <a:solidFill>
                            <a:srgbClr val="FFFFFF"/>
                          </a:solidFill>
                          <a:effectLst/>
                          <a:latin typeface="Arial Narrow" panose="020B0606020202030204" pitchFamily="34" charset="0"/>
                          <a:ea typeface="ＭＳ 明朝"/>
                          <a:cs typeface="Cordia New"/>
                        </a:rPr>
                        <a:t>Europe/Africa</a:t>
                      </a:r>
                      <a:endParaRPr lang="ja-JP" sz="1600"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n-US" sz="1600" b="1" kern="100" dirty="0">
                          <a:solidFill>
                            <a:srgbClr val="FFFFFF"/>
                          </a:solidFill>
                          <a:effectLst/>
                          <a:latin typeface="Arial Narrow" panose="020B0606020202030204" pitchFamily="34" charset="0"/>
                          <a:ea typeface="ＭＳ 明朝"/>
                          <a:cs typeface="Cordia New"/>
                        </a:rPr>
                        <a:t>America</a:t>
                      </a:r>
                      <a:endParaRPr lang="ja-JP" sz="1600"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487456">
                <a:tc>
                  <a:txBody>
                    <a:bodyPr/>
                    <a:lstStyle/>
                    <a:p>
                      <a:pPr algn="just">
                        <a:spcAft>
                          <a:spcPts val="0"/>
                        </a:spcAft>
                      </a:pPr>
                      <a:r>
                        <a:rPr lang="en-US" altLang="ja-JP" sz="1600" b="1" kern="100" dirty="0" smtClean="0">
                          <a:effectLst/>
                          <a:latin typeface="Arial Narrow" panose="020B0606020202030204" pitchFamily="34" charset="0"/>
                          <a:ea typeface="ＭＳ 明朝"/>
                          <a:cs typeface="Cordia New"/>
                        </a:rPr>
                        <a:t>Mar 2014</a:t>
                      </a: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altLang="ja-JP" sz="1400" b="1" kern="100" dirty="0" smtClean="0">
                          <a:effectLst/>
                          <a:latin typeface="Arial Narrow" panose="020B0606020202030204" pitchFamily="34" charset="0"/>
                          <a:ea typeface="ＭＳ 明朝"/>
                          <a:cs typeface="Cordia New"/>
                        </a:rPr>
                        <a:t>ACDR2014</a:t>
                      </a:r>
                      <a:endParaRPr lang="ja-JP" altLang="ja-JP" sz="1400" b="1" kern="100" dirty="0" smtClean="0">
                        <a:effectLst/>
                        <a:latin typeface="Arial Narrow" panose="020B0606020202030204" pitchFamily="34" charset="0"/>
                        <a:ea typeface="ＭＳ 明朝"/>
                        <a:cs typeface="Cordia New"/>
                      </a:endParaRPr>
                    </a:p>
                    <a:p>
                      <a:pPr algn="just">
                        <a:spcAft>
                          <a:spcPts val="0"/>
                        </a:spcAft>
                      </a:pPr>
                      <a:r>
                        <a:rPr lang="en-US" altLang="ja-JP" sz="1400" b="1" kern="100" dirty="0" smtClean="0">
                          <a:effectLst/>
                          <a:latin typeface="Arial Narrow" panose="020B0606020202030204" pitchFamily="34" charset="0"/>
                          <a:ea typeface="ＭＳ 明朝"/>
                          <a:cs typeface="Cordia New"/>
                        </a:rPr>
                        <a:t>Mar 4-6</a:t>
                      </a:r>
                      <a:r>
                        <a:rPr lang="en-US" altLang="ja-JP" sz="1400" b="1" kern="100" smtClean="0">
                          <a:effectLst/>
                          <a:latin typeface="Arial Narrow" panose="020B0606020202030204" pitchFamily="34" charset="0"/>
                          <a:ea typeface="ＭＳ 明朝"/>
                          <a:cs typeface="Cordia New"/>
                        </a:rPr>
                        <a:t>, Tokyo</a:t>
                      </a:r>
                      <a:r>
                        <a:rPr lang="ja-JP" altLang="en-US" sz="1400" b="1" kern="100" baseline="0" smtClean="0">
                          <a:effectLst/>
                          <a:latin typeface="Arial Narrow" panose="020B0606020202030204" pitchFamily="34" charset="0"/>
                          <a:ea typeface="ＭＳ 明朝"/>
                          <a:cs typeface="Cordia New"/>
                        </a:rPr>
                        <a:t>  </a:t>
                      </a:r>
                      <a:r>
                        <a:rPr lang="en-US" altLang="ja-JP" sz="1400" b="1" kern="100" baseline="0" smtClean="0">
                          <a:solidFill>
                            <a:srgbClr val="FF0000"/>
                          </a:solidFill>
                          <a:effectLst/>
                          <a:latin typeface="Arial Narrow" panose="020B0606020202030204" pitchFamily="34" charset="0"/>
                          <a:ea typeface="ＭＳ 明朝"/>
                          <a:cs typeface="Cordia New"/>
                        </a:rPr>
                        <a:t>(JAXA attended)</a:t>
                      </a:r>
                      <a:endParaRPr lang="en-US" altLang="ja-JP" sz="1400" b="1" kern="100" dirty="0" smtClean="0">
                        <a:solidFill>
                          <a:srgbClr val="FF0000"/>
                        </a:solidFill>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87456">
                <a:tc>
                  <a:txBody>
                    <a:bodyPr/>
                    <a:lstStyle/>
                    <a:p>
                      <a:pPr algn="just">
                        <a:spcAft>
                          <a:spcPts val="0"/>
                        </a:spcAft>
                      </a:pPr>
                      <a:r>
                        <a:rPr lang="en-US" sz="1600" b="1" kern="100" dirty="0" smtClean="0">
                          <a:effectLst/>
                          <a:latin typeface="Arial Narrow" panose="020B0606020202030204" pitchFamily="34" charset="0"/>
                          <a:ea typeface="ＭＳ 明朝"/>
                          <a:cs typeface="Cordia New"/>
                        </a:rPr>
                        <a:t>April</a:t>
                      </a: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ja-JP" altLang="ja-JP" sz="1400" b="1" kern="100" dirty="0" smtClean="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altLang="ja-JP" sz="1400" b="1" kern="100" dirty="0" smtClean="0">
                          <a:effectLst/>
                          <a:latin typeface="Arial Narrow" panose="020B0606020202030204" pitchFamily="34" charset="0"/>
                          <a:ea typeface="ＭＳ 明朝"/>
                          <a:cs typeface="Cordia New"/>
                        </a:rPr>
                        <a:t>Central Asia</a:t>
                      </a:r>
                      <a:r>
                        <a:rPr lang="en-US" altLang="ja-JP" sz="1400" b="1" kern="100" baseline="0" dirty="0" smtClean="0">
                          <a:effectLst/>
                          <a:latin typeface="Arial Narrow" panose="020B0606020202030204" pitchFamily="34" charset="0"/>
                          <a:ea typeface="ＭＳ 明朝"/>
                          <a:cs typeface="Cordia New"/>
                        </a:rPr>
                        <a:t> and south Caucasus, April</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altLang="ja-JP" sz="1400" b="1" kern="100" dirty="0" smtClean="0">
                        <a:solidFill>
                          <a:srgbClr val="002060"/>
                        </a:solidFill>
                        <a:effectLst/>
                        <a:latin typeface="Arial Narrow" panose="020B0606020202030204" pitchFamily="34" charset="0"/>
                        <a:ea typeface="ＭＳ 明朝"/>
                        <a:cs typeface="Cordia New"/>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altLang="ja-JP" sz="1400" b="1" kern="100" smtClean="0">
                          <a:solidFill>
                            <a:srgbClr val="002060"/>
                          </a:solidFill>
                          <a:effectLst/>
                          <a:latin typeface="Arial Narrow" panose="020B0606020202030204" pitchFamily="34" charset="0"/>
                          <a:ea typeface="ＭＳ 明朝"/>
                          <a:cs typeface="Cordia New"/>
                        </a:rPr>
                        <a:t>ISDR</a:t>
                      </a:r>
                      <a:r>
                        <a:rPr lang="en-US" altLang="ja-JP" sz="1400" b="1" kern="100" baseline="0" smtClean="0">
                          <a:solidFill>
                            <a:srgbClr val="002060"/>
                          </a:solidFill>
                          <a:effectLst/>
                          <a:latin typeface="Arial Narrow" panose="020B0606020202030204" pitchFamily="34" charset="0"/>
                          <a:ea typeface="ＭＳ 明朝"/>
                          <a:cs typeface="Cordia New"/>
                        </a:rPr>
                        <a:t> Asian </a:t>
                      </a:r>
                      <a:r>
                        <a:rPr lang="en-US" altLang="ja-JP" sz="1400" b="1" kern="100" smtClean="0">
                          <a:solidFill>
                            <a:srgbClr val="002060"/>
                          </a:solidFill>
                          <a:effectLst/>
                          <a:latin typeface="Arial Narrow" panose="020B0606020202030204" pitchFamily="34" charset="0"/>
                          <a:ea typeface="ＭＳ 明朝"/>
                          <a:cs typeface="Cordia New"/>
                        </a:rPr>
                        <a:t>Partnership (IAP)  </a:t>
                      </a:r>
                      <a:r>
                        <a:rPr lang="en-US" altLang="ja-JP" sz="1400" b="1" kern="100" dirty="0" smtClean="0">
                          <a:solidFill>
                            <a:srgbClr val="002060"/>
                          </a:solidFill>
                          <a:effectLst/>
                          <a:latin typeface="Arial Narrow" panose="020B0606020202030204" pitchFamily="34" charset="0"/>
                          <a:ea typeface="ＭＳ 明朝"/>
                          <a:cs typeface="Cordia New"/>
                        </a:rPr>
                        <a:t>Apr</a:t>
                      </a:r>
                      <a:r>
                        <a:rPr lang="en-US" altLang="ja-JP" sz="1400" b="1" kern="100" baseline="0" dirty="0" smtClean="0">
                          <a:solidFill>
                            <a:srgbClr val="002060"/>
                          </a:solidFill>
                          <a:effectLst/>
                          <a:latin typeface="Arial Narrow" panose="020B0606020202030204" pitchFamily="34" charset="0"/>
                          <a:ea typeface="ＭＳ 明朝"/>
                          <a:cs typeface="Cordia New"/>
                        </a:rPr>
                        <a:t> 22-24</a:t>
                      </a:r>
                      <a:r>
                        <a:rPr lang="en-US" altLang="ja-JP" sz="1400" b="1" kern="100" smtClean="0">
                          <a:solidFill>
                            <a:srgbClr val="002060"/>
                          </a:solidFill>
                          <a:effectLst/>
                          <a:latin typeface="Arial Narrow" panose="020B0606020202030204" pitchFamily="34" charset="0"/>
                          <a:ea typeface="ＭＳ 明朝"/>
                          <a:cs typeface="Cordia New"/>
                        </a:rPr>
                        <a:t>, Bangkok </a:t>
                      </a:r>
                      <a:endParaRPr lang="ja-JP" altLang="ja-JP" sz="1400" b="1" kern="100" dirty="0" smtClean="0">
                        <a:solidFill>
                          <a:srgbClr val="002060"/>
                        </a:solidFill>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en-US" sz="1400" b="1" kern="100" baseline="0" dirty="0" smtClean="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87456">
                <a:tc>
                  <a:txBody>
                    <a:bodyPr/>
                    <a:lstStyle/>
                    <a:p>
                      <a:pPr algn="just">
                        <a:spcAft>
                          <a:spcPts val="0"/>
                        </a:spcAft>
                      </a:pPr>
                      <a:r>
                        <a:rPr lang="en-US" sz="1600" b="1" kern="100" dirty="0" smtClean="0">
                          <a:effectLst/>
                          <a:latin typeface="Arial Narrow" panose="020B0606020202030204" pitchFamily="34" charset="0"/>
                          <a:ea typeface="ＭＳ 明朝"/>
                          <a:cs typeface="Cordia New"/>
                        </a:rPr>
                        <a:t>May</a:t>
                      </a: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ja-JP" altLang="ja-JP" sz="1400" b="1" kern="100" dirty="0" smtClean="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altLang="ja-JP" sz="1400" b="1" kern="100" dirty="0" smtClean="0">
                          <a:effectLst/>
                          <a:latin typeface="Arial Narrow" panose="020B0606020202030204" pitchFamily="34" charset="0"/>
                          <a:ea typeface="ＭＳ 明朝"/>
                          <a:cs typeface="Cordia New"/>
                        </a:rPr>
                        <a:t>Africa regional,</a:t>
                      </a:r>
                      <a:r>
                        <a:rPr lang="en-US" altLang="ja-JP" sz="1400" b="1" kern="100" baseline="0" dirty="0" smtClean="0">
                          <a:effectLst/>
                          <a:latin typeface="Arial Narrow" panose="020B0606020202030204" pitchFamily="34" charset="0"/>
                          <a:ea typeface="ＭＳ 明朝"/>
                          <a:cs typeface="Cordia New"/>
                        </a:rPr>
                        <a:t> </a:t>
                      </a:r>
                    </a:p>
                    <a:p>
                      <a:pPr marL="0" marR="0" indent="0" algn="just" defTabSz="457200" rtl="0" eaLnBrk="1" fontAlgn="auto" latinLnBrk="0" hangingPunct="1">
                        <a:lnSpc>
                          <a:spcPct val="100000"/>
                        </a:lnSpc>
                        <a:spcBef>
                          <a:spcPts val="0"/>
                        </a:spcBef>
                        <a:spcAft>
                          <a:spcPts val="0"/>
                        </a:spcAft>
                        <a:buClrTx/>
                        <a:buSzTx/>
                        <a:buFontTx/>
                        <a:buNone/>
                        <a:tabLst/>
                        <a:defRPr/>
                      </a:pPr>
                      <a:r>
                        <a:rPr lang="en-US" altLang="ja-JP" sz="1400" b="1" kern="100" dirty="0" smtClean="0">
                          <a:effectLst/>
                          <a:latin typeface="Arial Narrow" panose="020B0606020202030204" pitchFamily="34" charset="0"/>
                          <a:ea typeface="ＭＳ 明朝"/>
                          <a:cs typeface="Cordia New"/>
                        </a:rPr>
                        <a:t>May 5-8,</a:t>
                      </a:r>
                      <a:r>
                        <a:rPr lang="en-US" altLang="ja-JP" sz="1400" b="1" kern="100" baseline="0" dirty="0" smtClean="0">
                          <a:effectLst/>
                          <a:latin typeface="Arial Narrow" panose="020B0606020202030204" pitchFamily="34" charset="0"/>
                          <a:ea typeface="ＭＳ 明朝"/>
                          <a:cs typeface="Cordia New"/>
                        </a:rPr>
                        <a:t> Nigeria</a:t>
                      </a: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altLang="ja-JP" sz="1400" b="1" kern="100" dirty="0" smtClean="0">
                          <a:effectLst/>
                          <a:latin typeface="Arial Narrow" panose="020B0606020202030204" pitchFamily="34" charset="0"/>
                          <a:ea typeface="ＭＳ 明朝"/>
                          <a:cs typeface="Cordia New"/>
                        </a:rPr>
                        <a:t>Americas regional , May 27-29, Equador</a:t>
                      </a: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87456">
                <a:tc>
                  <a:txBody>
                    <a:bodyPr/>
                    <a:lstStyle/>
                    <a:p>
                      <a:pPr algn="just">
                        <a:spcAft>
                          <a:spcPts val="0"/>
                        </a:spcAft>
                      </a:pPr>
                      <a:r>
                        <a:rPr lang="en-US" sz="1600" b="1" kern="100" dirty="0" smtClean="0">
                          <a:effectLst/>
                          <a:latin typeface="Arial Narrow" panose="020B0606020202030204" pitchFamily="34" charset="0"/>
                          <a:ea typeface="ＭＳ 明朝"/>
                          <a:cs typeface="Cordia New"/>
                        </a:rPr>
                        <a:t>June</a:t>
                      </a:r>
                      <a:endParaRPr lang="ja-JP" sz="1600" b="1"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smtClean="0">
                          <a:effectLst/>
                          <a:latin typeface="Arial Narrow" panose="020B0606020202030204" pitchFamily="34" charset="0"/>
                          <a:ea typeface="ＭＳ 明朝"/>
                          <a:cs typeface="Cordia New"/>
                        </a:rPr>
                        <a:t>Pacific regional,</a:t>
                      </a:r>
                    </a:p>
                    <a:p>
                      <a:pPr algn="just">
                        <a:spcAft>
                          <a:spcPts val="0"/>
                        </a:spcAft>
                      </a:pPr>
                      <a:r>
                        <a:rPr lang="en-US" sz="1400" b="1" kern="100" dirty="0" smtClean="0">
                          <a:effectLst/>
                          <a:latin typeface="Arial Narrow" panose="020B0606020202030204" pitchFamily="34" charset="0"/>
                          <a:ea typeface="ＭＳ 明朝"/>
                          <a:cs typeface="Cordia New"/>
                        </a:rPr>
                        <a:t>June 204, Fiji</a:t>
                      </a:r>
                    </a:p>
                    <a:p>
                      <a:pPr algn="just">
                        <a:spcAft>
                          <a:spcPts val="0"/>
                        </a:spcAft>
                      </a:pPr>
                      <a:endParaRPr lang="en-US" sz="1400" b="1" kern="100" dirty="0" smtClean="0">
                        <a:effectLst/>
                        <a:latin typeface="Arial Narrow" panose="020B0606020202030204" pitchFamily="34" charset="0"/>
                        <a:ea typeface="ＭＳ 明朝"/>
                        <a:cs typeface="Cordia New"/>
                      </a:endParaRPr>
                    </a:p>
                    <a:p>
                      <a:pPr algn="just">
                        <a:spcAft>
                          <a:spcPts val="0"/>
                        </a:spcAft>
                      </a:pPr>
                      <a:r>
                        <a:rPr lang="en-US" sz="1400" b="1" kern="100" dirty="0" smtClean="0">
                          <a:effectLst/>
                          <a:latin typeface="Arial Narrow" panose="020B0606020202030204" pitchFamily="34" charset="0"/>
                          <a:ea typeface="ＭＳ 明朝"/>
                          <a:cs typeface="Cordia New"/>
                        </a:rPr>
                        <a:t>6</a:t>
                      </a:r>
                      <a:r>
                        <a:rPr lang="en-US" sz="1400" b="1" kern="100" baseline="30000" dirty="0" smtClean="0">
                          <a:effectLst/>
                          <a:latin typeface="Arial Narrow" panose="020B0606020202030204" pitchFamily="34" charset="0"/>
                          <a:ea typeface="ＭＳ 明朝"/>
                          <a:cs typeface="Cordia New"/>
                        </a:rPr>
                        <a:t>th</a:t>
                      </a:r>
                      <a:r>
                        <a:rPr lang="en-US" sz="1400" b="1" kern="100" dirty="0" smtClean="0">
                          <a:effectLst/>
                          <a:latin typeface="Arial Narrow" panose="020B0606020202030204" pitchFamily="34" charset="0"/>
                          <a:ea typeface="ＭＳ 明朝"/>
                          <a:cs typeface="Cordia New"/>
                        </a:rPr>
                        <a:t> AMCDRR</a:t>
                      </a:r>
                    </a:p>
                    <a:p>
                      <a:pPr algn="just">
                        <a:spcAft>
                          <a:spcPts val="0"/>
                        </a:spcAft>
                      </a:pPr>
                      <a:r>
                        <a:rPr lang="en-US" sz="1400" b="1" kern="100" dirty="0" smtClean="0">
                          <a:effectLst/>
                          <a:latin typeface="Arial Narrow" panose="020B0606020202030204" pitchFamily="34" charset="0"/>
                          <a:ea typeface="ＭＳ 明朝"/>
                          <a:cs typeface="Cordia New"/>
                        </a:rPr>
                        <a:t>ministerial level</a:t>
                      </a:r>
                    </a:p>
                    <a:p>
                      <a:pPr algn="just">
                        <a:spcAft>
                          <a:spcPts val="0"/>
                        </a:spcAft>
                      </a:pPr>
                      <a:r>
                        <a:rPr lang="en-US" sz="1400" b="1" kern="100" dirty="0" smtClean="0">
                          <a:effectLst/>
                          <a:latin typeface="Arial Narrow" panose="020B0606020202030204" pitchFamily="34" charset="0"/>
                          <a:ea typeface="ＭＳ 明朝"/>
                          <a:cs typeface="Cordia New"/>
                        </a:rPr>
                        <a:t>June 23-26, Bangkok</a:t>
                      </a: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smtClean="0">
                          <a:effectLst/>
                          <a:latin typeface="Arial Narrow" panose="020B0606020202030204" pitchFamily="34" charset="0"/>
                          <a:ea typeface="ＭＳ 明朝"/>
                          <a:cs typeface="Cordia New"/>
                        </a:rPr>
                        <a:t>Arab </a:t>
                      </a:r>
                      <a:r>
                        <a:rPr lang="en-US" sz="1400" b="1" kern="100" dirty="0" smtClean="0">
                          <a:effectLst/>
                          <a:latin typeface="Arial Narrow" panose="020B0606020202030204" pitchFamily="34" charset="0"/>
                          <a:ea typeface="ＭＳ 明朝"/>
                          <a:cs typeface="Cordia New"/>
                        </a:rPr>
                        <a:t>states, June 10-12, Egypt</a:t>
                      </a:r>
                    </a:p>
                    <a:p>
                      <a:pPr algn="just">
                        <a:spcAft>
                          <a:spcPts val="0"/>
                        </a:spcAft>
                      </a:pPr>
                      <a:endParaRPr lang="en-US" altLang="ja-JP" sz="1400" b="1" kern="100" dirty="0" smtClean="0">
                        <a:effectLst/>
                        <a:latin typeface="Arial Narrow" panose="020B0606020202030204" pitchFamily="34" charset="0"/>
                        <a:ea typeface="ＭＳ 明朝"/>
                        <a:cs typeface="Cordia New"/>
                      </a:endParaRPr>
                    </a:p>
                    <a:p>
                      <a:pPr algn="just">
                        <a:spcAft>
                          <a:spcPts val="0"/>
                        </a:spcAft>
                      </a:pPr>
                      <a:r>
                        <a:rPr lang="en-US" altLang="ja-JP" sz="1400" b="1" kern="100" dirty="0" smtClean="0">
                          <a:effectLst/>
                          <a:latin typeface="Arial Narrow" panose="020B0606020202030204" pitchFamily="34" charset="0"/>
                          <a:ea typeface="ＭＳ 明朝"/>
                          <a:cs typeface="Cordia New"/>
                        </a:rPr>
                        <a:t>Europe, Ministerial</a:t>
                      </a:r>
                    </a:p>
                    <a:p>
                      <a:pPr algn="just">
                        <a:spcAft>
                          <a:spcPts val="0"/>
                        </a:spcAft>
                      </a:pPr>
                      <a:r>
                        <a:rPr lang="en-US" altLang="ja-JP" sz="1400" b="1" kern="100" dirty="0" smtClean="0">
                          <a:effectLst/>
                          <a:latin typeface="Arial Narrow" panose="020B0606020202030204" pitchFamily="34" charset="0"/>
                          <a:ea typeface="ＭＳ 明朝"/>
                          <a:cs typeface="Cordia New"/>
                        </a:rPr>
                        <a:t>June/July (tbc)</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en-US" sz="1400" b="1" kern="100" dirty="0" smtClean="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87456">
                <a:tc>
                  <a:txBody>
                    <a:bodyPr/>
                    <a:lstStyle/>
                    <a:p>
                      <a:pPr algn="just">
                        <a:spcAft>
                          <a:spcPts val="0"/>
                        </a:spcAft>
                      </a:pPr>
                      <a:r>
                        <a:rPr lang="en-US" sz="1600" b="1" kern="100" dirty="0">
                          <a:effectLst/>
                          <a:latin typeface="Arial Narrow" panose="020B0606020202030204" pitchFamily="34" charset="0"/>
                          <a:ea typeface="ＭＳ 明朝"/>
                          <a:cs typeface="Cordia New"/>
                        </a:rPr>
                        <a:t>July </a:t>
                      </a:r>
                      <a:endParaRPr lang="ja-JP" sz="1600" b="1"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1</a:t>
                      </a:r>
                      <a:r>
                        <a:rPr lang="en-US" sz="1400" b="1" kern="100" baseline="30000" dirty="0">
                          <a:effectLst/>
                          <a:latin typeface="Arial Narrow" panose="020B0606020202030204" pitchFamily="34" charset="0"/>
                          <a:ea typeface="ＭＳ 明朝"/>
                          <a:cs typeface="Cordia New"/>
                        </a:rPr>
                        <a:t>st</a:t>
                      </a:r>
                      <a:r>
                        <a:rPr lang="en-US" sz="1400" b="1" kern="100" dirty="0">
                          <a:effectLst/>
                          <a:latin typeface="Arial Narrow" panose="020B0606020202030204" pitchFamily="34" charset="0"/>
                          <a:ea typeface="ＭＳ 明朝"/>
                          <a:cs typeface="Cordia New"/>
                        </a:rPr>
                        <a:t> Prep </a:t>
                      </a:r>
                      <a:r>
                        <a:rPr lang="en-US" sz="1400" b="1" kern="100" dirty="0" smtClean="0">
                          <a:effectLst/>
                          <a:latin typeface="Arial Narrow" panose="020B0606020202030204" pitchFamily="34" charset="0"/>
                          <a:ea typeface="ＭＳ 明朝"/>
                          <a:cs typeface="Cordia New"/>
                        </a:rPr>
                        <a:t>Committee</a:t>
                      </a:r>
                    </a:p>
                    <a:p>
                      <a:pPr algn="just">
                        <a:spcAft>
                          <a:spcPts val="0"/>
                        </a:spcAft>
                      </a:pPr>
                      <a:r>
                        <a:rPr lang="en-US" altLang="ja-JP" sz="1400" b="1" kern="100" dirty="0" smtClean="0">
                          <a:effectLst/>
                          <a:latin typeface="Arial Narrow" panose="020B0606020202030204" pitchFamily="34" charset="0"/>
                          <a:ea typeface="ＭＳ 明朝"/>
                          <a:cs typeface="Cordia New"/>
                        </a:rPr>
                        <a:t>July 14-15, Geneva</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325979">
                <a:tc>
                  <a:txBody>
                    <a:bodyPr/>
                    <a:lstStyle/>
                    <a:p>
                      <a:pPr algn="just">
                        <a:spcAft>
                          <a:spcPts val="0"/>
                        </a:spcAft>
                      </a:pPr>
                      <a:r>
                        <a:rPr lang="en-US" altLang="ja-JP" sz="1600" b="1" kern="100" dirty="0" smtClean="0">
                          <a:effectLst/>
                          <a:latin typeface="Arial Narrow" panose="020B0606020202030204" pitchFamily="34" charset="0"/>
                          <a:ea typeface="ＭＳ 明朝"/>
                          <a:cs typeface="Cordia New"/>
                        </a:rPr>
                        <a:t>August</a:t>
                      </a:r>
                      <a:endParaRPr lang="ja-JP" sz="1600" b="1"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altLang="ja-JP" sz="1400" b="1" kern="100" dirty="0" smtClean="0">
                          <a:effectLst/>
                          <a:latin typeface="Arial Narrow" panose="020B0606020202030204" pitchFamily="34" charset="0"/>
                          <a:ea typeface="ＭＳ 明朝"/>
                          <a:cs typeface="Cordia New"/>
                        </a:rPr>
                        <a:t>IDRC, Aug 24-28, Davos</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28085">
                <a:tc>
                  <a:txBody>
                    <a:bodyPr/>
                    <a:lstStyle/>
                    <a:p>
                      <a:pPr algn="just">
                        <a:spcAft>
                          <a:spcPts val="0"/>
                        </a:spcAft>
                      </a:pPr>
                      <a:r>
                        <a:rPr lang="en-US" altLang="ja-JP" sz="1600" b="1" kern="100" dirty="0" smtClean="0">
                          <a:effectLst/>
                          <a:latin typeface="Arial Narrow" panose="020B0606020202030204" pitchFamily="34" charset="0"/>
                          <a:ea typeface="ＭＳ 明朝"/>
                          <a:cs typeface="Cordia New"/>
                        </a:rPr>
                        <a:t>October</a:t>
                      </a:r>
                      <a:endParaRPr lang="ja-JP" sz="1600" b="1"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altLang="ja-JP" sz="1400" b="1" kern="100" dirty="0" smtClean="0">
                          <a:effectLst/>
                          <a:latin typeface="Arial Narrow" panose="020B0606020202030204" pitchFamily="34" charset="0"/>
                          <a:ea typeface="ＭＳ 明朝"/>
                          <a:cs typeface="Cordia New"/>
                        </a:rPr>
                        <a:t>European Forum</a:t>
                      </a:r>
                      <a:r>
                        <a:rPr lang="en-US" altLang="ja-JP" sz="1400" b="1" kern="100" baseline="0" dirty="0" smtClean="0">
                          <a:effectLst/>
                          <a:latin typeface="Arial Narrow" panose="020B0606020202030204" pitchFamily="34" charset="0"/>
                          <a:ea typeface="ＭＳ 明朝"/>
                          <a:cs typeface="Cordia New"/>
                        </a:rPr>
                        <a:t> for DRR, Oct</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23080">
                <a:tc>
                  <a:txBody>
                    <a:bodyPr/>
                    <a:lstStyle/>
                    <a:p>
                      <a:pPr algn="just">
                        <a:spcAft>
                          <a:spcPts val="0"/>
                        </a:spcAft>
                      </a:pPr>
                      <a:r>
                        <a:rPr lang="en-US" sz="1600" b="1" kern="100" dirty="0">
                          <a:effectLst/>
                          <a:latin typeface="Arial Narrow" panose="020B0606020202030204" pitchFamily="34" charset="0"/>
                          <a:ea typeface="ＭＳ 明朝"/>
                          <a:cs typeface="Cordia New"/>
                        </a:rPr>
                        <a:t>Nov </a:t>
                      </a:r>
                      <a:endParaRPr lang="ja-JP" sz="1600" b="1"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a:effectLst/>
                          <a:latin typeface="Arial Narrow" panose="020B0606020202030204" pitchFamily="34" charset="0"/>
                          <a:ea typeface="ＭＳ 明朝"/>
                          <a:cs typeface="Cordia New"/>
                        </a:rPr>
                        <a:t>2</a:t>
                      </a:r>
                      <a:r>
                        <a:rPr lang="en-US" sz="1400" b="1" kern="100" baseline="30000" dirty="0">
                          <a:effectLst/>
                          <a:latin typeface="Arial Narrow" panose="020B0606020202030204" pitchFamily="34" charset="0"/>
                          <a:ea typeface="ＭＳ 明朝"/>
                          <a:cs typeface="Cordia New"/>
                        </a:rPr>
                        <a:t>nd</a:t>
                      </a:r>
                      <a:r>
                        <a:rPr lang="en-US" sz="1400" b="1" kern="100" dirty="0">
                          <a:effectLst/>
                          <a:latin typeface="Arial Narrow" panose="020B0606020202030204" pitchFamily="34" charset="0"/>
                          <a:ea typeface="ＭＳ 明朝"/>
                          <a:cs typeface="Cordia New"/>
                        </a:rPr>
                        <a:t> Prep </a:t>
                      </a:r>
                      <a:r>
                        <a:rPr lang="en-US" sz="1400" b="1" kern="100" dirty="0" smtClean="0">
                          <a:effectLst/>
                          <a:latin typeface="Arial Narrow" panose="020B0606020202030204" pitchFamily="34" charset="0"/>
                          <a:ea typeface="ＭＳ 明朝"/>
                          <a:cs typeface="Cordia New"/>
                        </a:rPr>
                        <a:t>Committee</a:t>
                      </a:r>
                    </a:p>
                    <a:p>
                      <a:pPr algn="just">
                        <a:spcAft>
                          <a:spcPts val="0"/>
                        </a:spcAft>
                      </a:pPr>
                      <a:r>
                        <a:rPr lang="en-US" altLang="ja-JP" sz="1400" b="1" kern="100" dirty="0" smtClean="0">
                          <a:effectLst/>
                          <a:latin typeface="Arial Narrow" panose="020B0606020202030204" pitchFamily="34" charset="0"/>
                          <a:ea typeface="ＭＳ 明朝"/>
                          <a:cs typeface="Cordia New"/>
                        </a:rPr>
                        <a:t>Nov 17-18, Geneva</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0">
                <a:tc>
                  <a:txBody>
                    <a:bodyPr/>
                    <a:lstStyle/>
                    <a:p>
                      <a:pPr algn="just">
                        <a:spcAft>
                          <a:spcPts val="0"/>
                        </a:spcAft>
                      </a:pPr>
                      <a:r>
                        <a:rPr lang="en-US" altLang="ja-JP" sz="1600" b="1" kern="100" dirty="0" smtClean="0">
                          <a:effectLst/>
                          <a:latin typeface="Arial Narrow" panose="020B0606020202030204" pitchFamily="34" charset="0"/>
                          <a:ea typeface="ＭＳ 明朝"/>
                          <a:cs typeface="Cordia New"/>
                        </a:rPr>
                        <a:t>Jan 2015</a:t>
                      </a:r>
                      <a:endParaRPr lang="ja-JP" sz="1600" b="1"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solidFill>
                          <a:srgbClr val="FF0000"/>
                        </a:solidFill>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altLang="ja-JP" sz="1400" b="1" kern="100" dirty="0" smtClean="0">
                          <a:solidFill>
                            <a:srgbClr val="002060"/>
                          </a:solidFill>
                          <a:effectLst/>
                          <a:latin typeface="Arial Narrow" panose="020B0606020202030204" pitchFamily="34" charset="0"/>
                          <a:ea typeface="ＭＳ 明朝"/>
                          <a:cs typeface="Cordia New"/>
                        </a:rPr>
                        <a:t>IRDR symposium</a:t>
                      </a:r>
                    </a:p>
                    <a:p>
                      <a:pPr algn="just">
                        <a:spcAft>
                          <a:spcPts val="0"/>
                        </a:spcAft>
                      </a:pPr>
                      <a:r>
                        <a:rPr lang="en-US" altLang="ja-JP" sz="1400" b="1" kern="100" dirty="0" smtClean="0">
                          <a:solidFill>
                            <a:srgbClr val="002060"/>
                          </a:solidFill>
                          <a:effectLst/>
                          <a:latin typeface="Arial Narrow" panose="020B0606020202030204" pitchFamily="34" charset="0"/>
                          <a:ea typeface="ＭＳ 明朝"/>
                          <a:cs typeface="Cordia New"/>
                        </a:rPr>
                        <a:t>Jan 14-16,</a:t>
                      </a:r>
                      <a:r>
                        <a:rPr lang="en-US" altLang="ja-JP" sz="1400" b="1" kern="100" baseline="0" dirty="0" smtClean="0">
                          <a:solidFill>
                            <a:srgbClr val="002060"/>
                          </a:solidFill>
                          <a:effectLst/>
                          <a:latin typeface="Arial Narrow" panose="020B0606020202030204" pitchFamily="34" charset="0"/>
                          <a:ea typeface="ＭＳ 明朝"/>
                          <a:cs typeface="Cordia New"/>
                        </a:rPr>
                        <a:t> Tokyo</a:t>
                      </a:r>
                      <a:endParaRPr lang="ja-JP" sz="1400" b="1" kern="100" dirty="0">
                        <a:solidFill>
                          <a:srgbClr val="002060"/>
                        </a:solidFill>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0">
                <a:tc>
                  <a:txBody>
                    <a:bodyPr/>
                    <a:lstStyle/>
                    <a:p>
                      <a:pPr algn="just">
                        <a:spcAft>
                          <a:spcPts val="0"/>
                        </a:spcAft>
                      </a:pPr>
                      <a:r>
                        <a:rPr lang="en-US" sz="1600" b="1" kern="100" dirty="0">
                          <a:effectLst/>
                          <a:latin typeface="Arial Narrow" panose="020B0606020202030204" pitchFamily="34" charset="0"/>
                          <a:ea typeface="ＭＳ 明朝"/>
                          <a:cs typeface="Cordia New"/>
                        </a:rPr>
                        <a:t>Mar </a:t>
                      </a:r>
                      <a:endParaRPr lang="ja-JP" sz="1600" b="1"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3</a:t>
                      </a:r>
                      <a:r>
                        <a:rPr lang="en-US" sz="1400" b="1" kern="100" baseline="30000" dirty="0">
                          <a:effectLst/>
                          <a:latin typeface="Arial Narrow" panose="020B0606020202030204" pitchFamily="34" charset="0"/>
                          <a:ea typeface="ＭＳ 明朝"/>
                          <a:cs typeface="Cordia New"/>
                        </a:rPr>
                        <a:t>rd</a:t>
                      </a:r>
                      <a:r>
                        <a:rPr lang="en-US" sz="1400" b="1" kern="100" dirty="0">
                          <a:effectLst/>
                          <a:latin typeface="Arial Narrow" panose="020B0606020202030204" pitchFamily="34" charset="0"/>
                          <a:ea typeface="ＭＳ 明朝"/>
                          <a:cs typeface="Cordia New"/>
                        </a:rPr>
                        <a:t> </a:t>
                      </a:r>
                      <a:r>
                        <a:rPr lang="en-US" sz="1400" b="1" kern="100" dirty="0" smtClean="0">
                          <a:effectLst/>
                          <a:latin typeface="Arial Narrow" panose="020B0606020202030204" pitchFamily="34" charset="0"/>
                          <a:ea typeface="ＭＳ 明朝"/>
                          <a:cs typeface="Cordia New"/>
                        </a:rPr>
                        <a:t>WCDRR,</a:t>
                      </a:r>
                    </a:p>
                    <a:p>
                      <a:pPr algn="just">
                        <a:spcAft>
                          <a:spcPts val="0"/>
                        </a:spcAft>
                      </a:pPr>
                      <a:r>
                        <a:rPr lang="en-US" altLang="ja-JP" sz="1400" b="1" kern="100" dirty="0" smtClean="0">
                          <a:effectLst/>
                          <a:latin typeface="Arial Narrow" panose="020B0606020202030204" pitchFamily="34" charset="0"/>
                          <a:ea typeface="ＭＳ 明朝"/>
                          <a:cs typeface="Cordia New"/>
                        </a:rPr>
                        <a:t>Mar 14-18, Sendai</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solidFill>
                            <a:srgbClr val="002060"/>
                          </a:solidFill>
                          <a:effectLst/>
                          <a:latin typeface="Arial Narrow" panose="020B0606020202030204" pitchFamily="34" charset="0"/>
                          <a:ea typeface="ＭＳ 明朝"/>
                          <a:cs typeface="Cordia New"/>
                        </a:rPr>
                        <a:t> </a:t>
                      </a:r>
                      <a:endParaRPr lang="ja-JP" sz="1400" b="1" kern="100" dirty="0">
                        <a:solidFill>
                          <a:srgbClr val="002060"/>
                        </a:solidFill>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Aft>
                          <a:spcPts val="0"/>
                        </a:spcAft>
                      </a:pPr>
                      <a:r>
                        <a:rPr lang="en-US" sz="1400" b="1" kern="100" dirty="0">
                          <a:effectLst/>
                          <a:latin typeface="Arial Narrow" panose="020B0606020202030204" pitchFamily="34" charset="0"/>
                          <a:ea typeface="ＭＳ 明朝"/>
                          <a:cs typeface="Cordia New"/>
                        </a:rPr>
                        <a:t> </a:t>
                      </a:r>
                      <a:endParaRPr lang="ja-JP" sz="14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87456">
                <a:tc>
                  <a:txBody>
                    <a:bodyPr/>
                    <a:lstStyle/>
                    <a:p>
                      <a:pPr algn="just">
                        <a:spcAft>
                          <a:spcPts val="0"/>
                        </a:spcAft>
                      </a:pPr>
                      <a:r>
                        <a:rPr lang="en-US" sz="1600" b="1" kern="100" dirty="0">
                          <a:effectLst/>
                          <a:latin typeface="Arial Narrow" panose="020B0606020202030204" pitchFamily="34" charset="0"/>
                          <a:ea typeface="ＭＳ 明朝"/>
                          <a:cs typeface="Cordia New"/>
                        </a:rPr>
                        <a:t> </a:t>
                      </a:r>
                      <a:endParaRPr lang="ja-JP" sz="1600" b="1" kern="100" dirty="0">
                        <a:effectLst/>
                        <a:latin typeface="Arial Narrow" panose="020B0606020202030204" pitchFamily="34" charset="0"/>
                        <a:ea typeface="ＭＳ 明朝"/>
                        <a:cs typeface="Cordia New"/>
                      </a:endParaRPr>
                    </a:p>
                  </a:txBody>
                  <a:tcPr marL="68231" marR="68231"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600" b="1" kern="100" dirty="0">
                          <a:effectLst/>
                          <a:latin typeface="Arial Narrow" panose="020B0606020202030204" pitchFamily="34" charset="0"/>
                          <a:ea typeface="ＭＳ 明朝"/>
                          <a:cs typeface="Cordia New"/>
                        </a:rPr>
                        <a:t> </a:t>
                      </a:r>
                      <a:endParaRPr lang="ja-JP" sz="16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600" b="1" kern="100" dirty="0">
                          <a:effectLst/>
                          <a:latin typeface="Arial Narrow" panose="020B0606020202030204" pitchFamily="34" charset="0"/>
                          <a:ea typeface="ＭＳ 明朝"/>
                          <a:cs typeface="Cordia New"/>
                        </a:rPr>
                        <a:t> </a:t>
                      </a:r>
                      <a:endParaRPr lang="ja-JP" sz="16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600" b="1" kern="100" dirty="0">
                          <a:effectLst/>
                          <a:latin typeface="Arial Narrow" panose="020B0606020202030204" pitchFamily="34" charset="0"/>
                          <a:ea typeface="ＭＳ 明朝"/>
                          <a:cs typeface="Cordia New"/>
                        </a:rPr>
                        <a:t> </a:t>
                      </a:r>
                      <a:endParaRPr lang="ja-JP" sz="1600" b="1" kern="100" dirty="0">
                        <a:effectLst/>
                        <a:latin typeface="Arial Narrow" panose="020B0606020202030204" pitchFamily="34" charset="0"/>
                        <a:ea typeface="ＭＳ 明朝"/>
                        <a:cs typeface="Cordia New"/>
                      </a:endParaRPr>
                    </a:p>
                  </a:txBody>
                  <a:tcPr marL="68231" marR="68231"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Aft>
                          <a:spcPts val="0"/>
                        </a:spcAft>
                      </a:pPr>
                      <a:r>
                        <a:rPr lang="en-US" sz="1600" b="1" kern="100" dirty="0">
                          <a:effectLst/>
                          <a:latin typeface="Arial Narrow" panose="020B0606020202030204" pitchFamily="34" charset="0"/>
                          <a:ea typeface="ＭＳ 明朝"/>
                          <a:cs typeface="Cordia New"/>
                        </a:rPr>
                        <a:t> </a:t>
                      </a:r>
                      <a:endParaRPr lang="ja-JP" sz="1600" b="1" kern="100" dirty="0">
                        <a:effectLst/>
                        <a:latin typeface="Arial Narrow" panose="020B0606020202030204" pitchFamily="34" charset="0"/>
                        <a:ea typeface="ＭＳ 明朝"/>
                        <a:cs typeface="Cordia New"/>
                      </a:endParaRPr>
                    </a:p>
                  </a:txBody>
                  <a:tcPr marL="68231" marR="68231"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
        <p:nvSpPr>
          <p:cNvPr id="2" name="スライド番号プレースホルダー 1"/>
          <p:cNvSpPr>
            <a:spLocks noGrp="1"/>
          </p:cNvSpPr>
          <p:nvPr>
            <p:ph type="sldNum" sz="quarter" idx="10"/>
          </p:nvPr>
        </p:nvSpPr>
        <p:spPr/>
        <p:txBody>
          <a:bodyPr/>
          <a:lstStyle/>
          <a:p>
            <a:pPr>
              <a:defRPr/>
            </a:pPr>
            <a:fld id="{6BF8D2B0-EFB6-4DAA-9B0B-6F6B3A580823}" type="slidenum">
              <a:rPr lang="en-US" smtClean="0"/>
              <a:pPr>
                <a:defRPr/>
              </a:pPr>
              <a:t>8</a:t>
            </a:fld>
            <a:endParaRPr lang="en-US" dirty="0"/>
          </a:p>
        </p:txBody>
      </p:sp>
      <p:sp>
        <p:nvSpPr>
          <p:cNvPr id="4" name="テキスト ボックス 3"/>
          <p:cNvSpPr txBox="1"/>
          <p:nvPr/>
        </p:nvSpPr>
        <p:spPr>
          <a:xfrm>
            <a:off x="5343239" y="1713582"/>
            <a:ext cx="1523550" cy="374571"/>
          </a:xfrm>
          <a:prstGeom prst="wedgeRoundRectCallout">
            <a:avLst>
              <a:gd name="adj1" fmla="val -47434"/>
              <a:gd name="adj2" fmla="val 89316"/>
              <a:gd name="adj3" fmla="val 16667"/>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b="1" smtClean="0">
                <a:solidFill>
                  <a:srgbClr val="FF0000"/>
                </a:solidFill>
                <a:latin typeface="Arial Narrow" panose="020B0606020202030204" pitchFamily="34" charset="0"/>
              </a:rPr>
              <a:t>JAXA will attend</a:t>
            </a:r>
            <a:endParaRPr kumimoji="1" lang="ja-JP" altLang="en-US" sz="1600" b="1">
              <a:solidFill>
                <a:srgbClr val="FF0000"/>
              </a:solidFill>
              <a:latin typeface="Arial Narrow" panose="020B0606020202030204" pitchFamily="34" charset="0"/>
            </a:endParaRPr>
          </a:p>
        </p:txBody>
      </p:sp>
      <p:sp>
        <p:nvSpPr>
          <p:cNvPr id="8" name="テキスト ボックス 7"/>
          <p:cNvSpPr txBox="1"/>
          <p:nvPr/>
        </p:nvSpPr>
        <p:spPr>
          <a:xfrm>
            <a:off x="6631709" y="2271555"/>
            <a:ext cx="1667343" cy="374571"/>
          </a:xfrm>
          <a:prstGeom prst="wedgeRoundRectCallout">
            <a:avLst>
              <a:gd name="adj1" fmla="val -47434"/>
              <a:gd name="adj2" fmla="val 89316"/>
              <a:gd name="adj3" fmla="val 16667"/>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b="1" smtClean="0">
                <a:solidFill>
                  <a:srgbClr val="FF0000"/>
                </a:solidFill>
                <a:latin typeface="Arial Narrow" panose="020B0606020202030204" pitchFamily="34" charset="0"/>
              </a:rPr>
              <a:t>SANSA will attend</a:t>
            </a:r>
            <a:endParaRPr kumimoji="1" lang="ja-JP" altLang="en-US" sz="1600" b="1">
              <a:solidFill>
                <a:srgbClr val="FF0000"/>
              </a:solidFill>
              <a:latin typeface="Arial Narrow" panose="020B0606020202030204" pitchFamily="34" charset="0"/>
            </a:endParaRPr>
          </a:p>
        </p:txBody>
      </p:sp>
      <p:sp>
        <p:nvSpPr>
          <p:cNvPr id="9" name="テキスト ボックス 8"/>
          <p:cNvSpPr txBox="1"/>
          <p:nvPr/>
        </p:nvSpPr>
        <p:spPr>
          <a:xfrm>
            <a:off x="529150" y="3132261"/>
            <a:ext cx="2292563" cy="1191816"/>
          </a:xfrm>
          <a:prstGeom prst="wedgeRoundRectCallout">
            <a:avLst>
              <a:gd name="adj1" fmla="val 54444"/>
              <a:gd name="adj2" fmla="val 21258"/>
              <a:gd name="adj3" fmla="val 16667"/>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b="1" smtClean="0">
                <a:solidFill>
                  <a:srgbClr val="FF0000"/>
                </a:solidFill>
                <a:latin typeface="Arial Narrow" panose="020B0606020202030204" pitchFamily="34" charset="0"/>
              </a:rPr>
              <a:t>JAXA will attend</a:t>
            </a:r>
          </a:p>
          <a:p>
            <a:r>
              <a:rPr kumimoji="1" lang="en-US" altLang="ja-JP" sz="1600" b="1" smtClean="0">
                <a:solidFill>
                  <a:srgbClr val="FF0000"/>
                </a:solidFill>
                <a:latin typeface="Arial Narrow" panose="020B0606020202030204" pitchFamily="34" charset="0"/>
              </a:rPr>
              <a:t>Pre-conference, </a:t>
            </a:r>
          </a:p>
          <a:p>
            <a:r>
              <a:rPr kumimoji="1" lang="en-US" altLang="ja-JP" sz="1600" b="1" smtClean="0">
                <a:solidFill>
                  <a:srgbClr val="FF0000"/>
                </a:solidFill>
                <a:latin typeface="Arial Narrow" panose="020B0606020202030204" pitchFamily="34" charset="0"/>
              </a:rPr>
              <a:t>side event and exhibition</a:t>
            </a:r>
          </a:p>
          <a:p>
            <a:r>
              <a:rPr kumimoji="1" lang="en-US" altLang="ja-JP" sz="1600" b="1" smtClean="0">
                <a:solidFill>
                  <a:srgbClr val="FF0000"/>
                </a:solidFill>
                <a:latin typeface="Arial Narrow" panose="020B0606020202030204" pitchFamily="34" charset="0"/>
              </a:rPr>
              <a:t>are planned</a:t>
            </a:r>
            <a:endParaRPr kumimoji="1" lang="ja-JP" altLang="en-US" sz="1600" b="1">
              <a:solidFill>
                <a:srgbClr val="FF0000"/>
              </a:solidFill>
              <a:latin typeface="Arial Narrow" panose="020B0606020202030204" pitchFamily="34" charset="0"/>
            </a:endParaRPr>
          </a:p>
        </p:txBody>
      </p:sp>
      <p:sp>
        <p:nvSpPr>
          <p:cNvPr id="10" name="テキスト ボックス 9"/>
          <p:cNvSpPr txBox="1"/>
          <p:nvPr/>
        </p:nvSpPr>
        <p:spPr>
          <a:xfrm>
            <a:off x="7057063" y="4221932"/>
            <a:ext cx="1811494" cy="646986"/>
          </a:xfrm>
          <a:prstGeom prst="wedgeRoundRectCallout">
            <a:avLst>
              <a:gd name="adj1" fmla="val -39021"/>
              <a:gd name="adj2" fmla="val 76467"/>
              <a:gd name="adj3" fmla="val 16667"/>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b="1" smtClean="0">
                <a:solidFill>
                  <a:srgbClr val="FF0000"/>
                </a:solidFill>
                <a:latin typeface="Arial Narrow" panose="020B0606020202030204" pitchFamily="34" charset="0"/>
              </a:rPr>
              <a:t>Abstract submitted,</a:t>
            </a:r>
          </a:p>
          <a:p>
            <a:r>
              <a:rPr kumimoji="1" lang="en-US" altLang="ja-JP" sz="1600" b="1" smtClean="0">
                <a:solidFill>
                  <a:srgbClr val="FF0000"/>
                </a:solidFill>
                <a:latin typeface="Arial Narrow" panose="020B0606020202030204" pitchFamily="34" charset="0"/>
              </a:rPr>
              <a:t>WTT will attend</a:t>
            </a:r>
          </a:p>
        </p:txBody>
      </p:sp>
      <p:sp>
        <p:nvSpPr>
          <p:cNvPr id="11" name="テキスト ボックス 10"/>
          <p:cNvSpPr txBox="1"/>
          <p:nvPr/>
        </p:nvSpPr>
        <p:spPr>
          <a:xfrm>
            <a:off x="4410594" y="6066701"/>
            <a:ext cx="1523550" cy="374571"/>
          </a:xfrm>
          <a:prstGeom prst="wedgeRoundRectCallout">
            <a:avLst>
              <a:gd name="adj1" fmla="val -61074"/>
              <a:gd name="adj2" fmla="val 7943"/>
              <a:gd name="adj3" fmla="val 16667"/>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b="1" smtClean="0">
                <a:solidFill>
                  <a:srgbClr val="FF0000"/>
                </a:solidFill>
                <a:latin typeface="Arial Narrow" panose="020B0606020202030204" pitchFamily="34" charset="0"/>
              </a:rPr>
              <a:t>JAXA will attend</a:t>
            </a:r>
            <a:endParaRPr kumimoji="1" lang="ja-JP" altLang="en-US" sz="1600" b="1">
              <a:solidFill>
                <a:srgbClr val="FF0000"/>
              </a:solidFill>
              <a:latin typeface="Arial Narrow" panose="020B0606020202030204" pitchFamily="34" charset="0"/>
            </a:endParaRPr>
          </a:p>
        </p:txBody>
      </p:sp>
      <p:sp>
        <p:nvSpPr>
          <p:cNvPr id="12" name="テキスト ボックス 11"/>
          <p:cNvSpPr txBox="1"/>
          <p:nvPr/>
        </p:nvSpPr>
        <p:spPr>
          <a:xfrm>
            <a:off x="3050676" y="6509050"/>
            <a:ext cx="4498347" cy="374571"/>
          </a:xfrm>
          <a:prstGeom prst="wedgeRoundRectCallout">
            <a:avLst>
              <a:gd name="adj1" fmla="val -54691"/>
              <a:gd name="adj2" fmla="val 19040"/>
              <a:gd name="adj3" fmla="val 16667"/>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b="1" smtClean="0">
                <a:solidFill>
                  <a:srgbClr val="FF0000"/>
                </a:solidFill>
                <a:latin typeface="Arial Narrow" panose="020B0606020202030204" pitchFamily="34" charset="0"/>
              </a:rPr>
              <a:t>WTT will attend, side event and exhibition are planned</a:t>
            </a:r>
            <a:endParaRPr kumimoji="1" lang="ja-JP" altLang="en-US" sz="1600" b="1">
              <a:solidFill>
                <a:srgbClr val="FF0000"/>
              </a:solidFill>
              <a:latin typeface="Arial Narrow" panose="020B0606020202030204" pitchFamily="34" charset="0"/>
            </a:endParaRPr>
          </a:p>
        </p:txBody>
      </p:sp>
      <p:sp>
        <p:nvSpPr>
          <p:cNvPr id="13" name="テキスト ボックス 12"/>
          <p:cNvSpPr txBox="1"/>
          <p:nvPr/>
        </p:nvSpPr>
        <p:spPr>
          <a:xfrm>
            <a:off x="3050676" y="4494347"/>
            <a:ext cx="1443157" cy="374571"/>
          </a:xfrm>
          <a:prstGeom prst="wedgeRoundRectCallout">
            <a:avLst>
              <a:gd name="adj1" fmla="val -62893"/>
              <a:gd name="adj2" fmla="val -25346"/>
              <a:gd name="adj3" fmla="val 16667"/>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b="1" smtClean="0">
                <a:solidFill>
                  <a:srgbClr val="FF0000"/>
                </a:solidFill>
                <a:latin typeface="Arial Narrow" panose="020B0606020202030204" pitchFamily="34" charset="0"/>
              </a:rPr>
              <a:t>WTT will attend</a:t>
            </a:r>
            <a:endParaRPr kumimoji="1" lang="ja-JP" altLang="en-US" sz="1600" b="1">
              <a:solidFill>
                <a:srgbClr val="FF0000"/>
              </a:solidFill>
              <a:latin typeface="Arial Narrow" panose="020B0606020202030204" pitchFamily="34" charset="0"/>
            </a:endParaRPr>
          </a:p>
        </p:txBody>
      </p:sp>
      <p:sp>
        <p:nvSpPr>
          <p:cNvPr id="15" name="テキスト ボックス 14"/>
          <p:cNvSpPr txBox="1"/>
          <p:nvPr/>
        </p:nvSpPr>
        <p:spPr>
          <a:xfrm>
            <a:off x="3050676" y="5547292"/>
            <a:ext cx="1443157" cy="374571"/>
          </a:xfrm>
          <a:prstGeom prst="wedgeRoundRectCallout">
            <a:avLst>
              <a:gd name="adj1" fmla="val -62893"/>
              <a:gd name="adj2" fmla="val -25346"/>
              <a:gd name="adj3" fmla="val 16667"/>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b="1" smtClean="0">
                <a:solidFill>
                  <a:srgbClr val="FF0000"/>
                </a:solidFill>
                <a:latin typeface="Arial Narrow" panose="020B0606020202030204" pitchFamily="34" charset="0"/>
              </a:rPr>
              <a:t>WTT will attend</a:t>
            </a:r>
            <a:endParaRPr kumimoji="1" lang="ja-JP" altLang="en-US" sz="1600" b="1">
              <a:solidFill>
                <a:srgbClr val="FF0000"/>
              </a:solidFill>
              <a:latin typeface="Arial Narrow" panose="020B0606020202030204" pitchFamily="34" charset="0"/>
            </a:endParaRPr>
          </a:p>
        </p:txBody>
      </p:sp>
    </p:spTree>
    <p:extLst>
      <p:ext uri="{BB962C8B-B14F-4D97-AF65-F5344CB8AC3E}">
        <p14:creationId xmlns:p14="http://schemas.microsoft.com/office/powerpoint/2010/main" val="3493517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240142" y="1440873"/>
            <a:ext cx="8686800" cy="5126182"/>
          </a:xfrm>
        </p:spPr>
        <p:txBody>
          <a:bodyPr/>
          <a:lstStyle/>
          <a:p>
            <a:pPr marL="0" indent="0">
              <a:buNone/>
            </a:pPr>
            <a:r>
              <a:rPr kumimoji="1" lang="en-US" altLang="ja-JP" sz="2000" dirty="0" smtClean="0"/>
              <a:t>Positioning satellite observation in the HFA2</a:t>
            </a:r>
          </a:p>
          <a:p>
            <a:r>
              <a:rPr kumimoji="1" lang="en-US" altLang="ja-JP" sz="1800" dirty="0" smtClean="0"/>
              <a:t>actively participate in the regional platforms and PrepCom if possible (key meetings are being identified)</a:t>
            </a:r>
          </a:p>
          <a:p>
            <a:r>
              <a:rPr kumimoji="1" lang="en-US" altLang="ja-JP" sz="1800" dirty="0" smtClean="0"/>
              <a:t>work through governments and international organizations</a:t>
            </a:r>
          </a:p>
          <a:p>
            <a:r>
              <a:rPr kumimoji="1" lang="en-US" altLang="ja-JP" sz="1800" dirty="0" smtClean="0"/>
              <a:t>develop CEOS key strategic messages (a draft was developed)</a:t>
            </a:r>
          </a:p>
          <a:p>
            <a:r>
              <a:rPr kumimoji="1" lang="en-US" altLang="ja-JP" sz="1800" dirty="0" smtClean="0"/>
              <a:t>lobby on key UNISDR people on HFA2 (key UNISDR persons are being identified)</a:t>
            </a:r>
          </a:p>
          <a:p>
            <a:pPr marL="0" indent="0">
              <a:buNone/>
            </a:pPr>
            <a:endParaRPr kumimoji="1" lang="en-US" altLang="ja-JP" sz="2000" dirty="0"/>
          </a:p>
          <a:p>
            <a:pPr marL="0" indent="0">
              <a:buNone/>
            </a:pPr>
            <a:r>
              <a:rPr kumimoji="1" lang="en-US" altLang="ja-JP" sz="2000" dirty="0"/>
              <a:t>P</a:t>
            </a:r>
            <a:r>
              <a:rPr kumimoji="1" lang="en-US" altLang="ja-JP" sz="2000" dirty="0" smtClean="0"/>
              <a:t>romoting understanding on satellite applications for DRR</a:t>
            </a:r>
          </a:p>
          <a:p>
            <a:r>
              <a:rPr kumimoji="1" lang="en-US" altLang="ja-JP" sz="1800" dirty="0" smtClean="0"/>
              <a:t>plan and organize satellite workshops (side events) and exhibitions at major meetings</a:t>
            </a:r>
          </a:p>
          <a:p>
            <a:r>
              <a:rPr kumimoji="1" lang="en-US" altLang="ja-JP" sz="1800" dirty="0" smtClean="0"/>
              <a:t>JAXA in cooperation with ADRC will organize a satellite workshop (Pre-conference meeting ) and exhibition at the 6</a:t>
            </a:r>
            <a:r>
              <a:rPr kumimoji="1" lang="en-US" altLang="ja-JP" sz="1800" baseline="30000" dirty="0" smtClean="0"/>
              <a:t>th</a:t>
            </a:r>
            <a:r>
              <a:rPr kumimoji="1" lang="en-US" altLang="ja-JP" sz="1800" dirty="0" smtClean="0"/>
              <a:t> Asian Ministerial Conference on Disaster Risk Reduction (AMCDRR, June 22-26, Bangkok)</a:t>
            </a:r>
          </a:p>
          <a:p>
            <a:r>
              <a:rPr kumimoji="1" lang="en-US" altLang="ja-JP" sz="1800" dirty="0" smtClean="0"/>
              <a:t>WTT plans to organize side event and exhibition at the WCDRR (March, Sendai)</a:t>
            </a:r>
            <a:endParaRPr kumimoji="1" lang="ja-JP" altLang="en-US" sz="1800" dirty="0"/>
          </a:p>
        </p:txBody>
      </p:sp>
      <p:sp>
        <p:nvSpPr>
          <p:cNvPr id="3" name="タイトル 2"/>
          <p:cNvSpPr>
            <a:spLocks noGrp="1"/>
          </p:cNvSpPr>
          <p:nvPr>
            <p:ph type="title"/>
          </p:nvPr>
        </p:nvSpPr>
        <p:spPr/>
        <p:txBody>
          <a:bodyPr/>
          <a:lstStyle/>
          <a:p>
            <a:r>
              <a:rPr kumimoji="1" lang="en-US" altLang="ja-JP" smtClean="0"/>
              <a:t>Way forward for WCDRR</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BF8D2B0-EFB6-4DAA-9B0B-6F6B3A580823}" type="slidenum">
              <a:rPr lang="en-US" smtClean="0"/>
              <a:pPr>
                <a:defRPr/>
              </a:pPr>
              <a:t>9</a:t>
            </a:fld>
            <a:endParaRPr lang="en-US" dirty="0"/>
          </a:p>
        </p:txBody>
      </p:sp>
    </p:spTree>
    <p:extLst>
      <p:ext uri="{BB962C8B-B14F-4D97-AF65-F5344CB8AC3E}">
        <p14:creationId xmlns:p14="http://schemas.microsoft.com/office/powerpoint/2010/main" val="166050618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1717</Words>
  <Application>Microsoft Office PowerPoint</Application>
  <PresentationFormat>画面に合わせる (4:3)</PresentationFormat>
  <Paragraphs>254</Paragraphs>
  <Slides>18</Slides>
  <Notes>1</Notes>
  <HiddenSlides>0</HiddenSlides>
  <MMClips>0</MMClips>
  <ScaleCrop>false</ScaleCrop>
  <HeadingPairs>
    <vt:vector size="4" baseType="variant">
      <vt:variant>
        <vt:lpstr>テーマ</vt:lpstr>
      </vt:variant>
      <vt:variant>
        <vt:i4>2</vt:i4>
      </vt:variant>
      <vt:variant>
        <vt:lpstr>スライド タイトル</vt:lpstr>
      </vt:variant>
      <vt:variant>
        <vt:i4>18</vt:i4>
      </vt:variant>
    </vt:vector>
  </HeadingPairs>
  <TitlesOfParts>
    <vt:vector size="20" baseType="lpstr">
      <vt:lpstr>4_EUM_template_v03</vt:lpstr>
      <vt:lpstr>Thème Office</vt:lpstr>
      <vt:lpstr>CEOS Plan for Participation to World Conference on Disaster Risk Reduction (WCDRR)</vt:lpstr>
      <vt:lpstr>27th  Plenary Decision </vt:lpstr>
      <vt:lpstr>WTT teleconference and meeting</vt:lpstr>
      <vt:lpstr>WTT Outline</vt:lpstr>
      <vt:lpstr>WTT Outline (cont’d)</vt:lpstr>
      <vt:lpstr>PowerPoint プレゼンテーション</vt:lpstr>
      <vt:lpstr>WCDRR and Post HFA</vt:lpstr>
      <vt:lpstr>Regional platform and Preparatory Committee meetings for HFA2 </vt:lpstr>
      <vt:lpstr>Way forward for WCDRR</vt:lpstr>
      <vt:lpstr>Progress so far (1/3) - meeting with key people -</vt:lpstr>
      <vt:lpstr>Progress so far(2/3) - Japan National Preparatory Meeting - </vt:lpstr>
      <vt:lpstr>Progress so far(3/3) - ACDR 2014 -</vt:lpstr>
      <vt:lpstr>Summary of ACDR</vt:lpstr>
      <vt:lpstr>6th AMCDRR</vt:lpstr>
      <vt:lpstr>CEOS Main Strategic Messages  - Satellite EO and Disaster Risk Management -     </vt:lpstr>
      <vt:lpstr>CEOS Voluntary Commitments</vt:lpstr>
      <vt:lpstr>Useful documents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各自設定して下さい</cp:lastModifiedBy>
  <cp:revision>324</cp:revision>
  <dcterms:created xsi:type="dcterms:W3CDTF">2012-08-31T01:11:17Z</dcterms:created>
  <dcterms:modified xsi:type="dcterms:W3CDTF">2014-04-01T08:04:37Z</dcterms:modified>
</cp:coreProperties>
</file>