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0" r:id="rId2"/>
    <p:sldId id="275" r:id="rId3"/>
    <p:sldId id="276" r:id="rId4"/>
    <p:sldId id="277" r:id="rId5"/>
    <p:sldId id="27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8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5833" autoAdjust="0"/>
  </p:normalViewPr>
  <p:slideViewPr>
    <p:cSldViewPr snapToGrid="0" snapToObjects="1">
      <p:cViewPr>
        <p:scale>
          <a:sx n="74" d="100"/>
          <a:sy n="74" d="100"/>
        </p:scale>
        <p:origin x="-1170" y="-72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Supersites proposals will be in SOAR format – Scientific and Operational Applications Research (CSA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Standardformat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,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auch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 von DLR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bereits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verwendet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)</a:t>
            </a:r>
            <a:endParaRPr lang="en-US" b="1" dirty="0" smtClean="0">
              <a:solidFill>
                <a:srgbClr val="FF0000"/>
              </a:solidFill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Supersites proposals will be in SOAR format – Scientific and Operational Applications Research (CSA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Standardformat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,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auch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 von DLR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bereits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verwendet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)</a:t>
            </a:r>
            <a:endParaRPr lang="en-US" b="1" dirty="0" smtClean="0">
              <a:solidFill>
                <a:srgbClr val="FF0000"/>
              </a:solidFill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Supersites proposals will be in SOAR format – Scientific and Operational Applications Research (CSA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Standardformat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,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auch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 von DLR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bereits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 </a:t>
            </a:r>
            <a:r>
              <a:rPr lang="en-US" b="1" baseline="0" dirty="0" err="1" smtClean="0">
                <a:solidFill>
                  <a:srgbClr val="FF0000"/>
                </a:solidFill>
                <a:latin typeface="Times New Roman" pitchFamily="-106" charset="0"/>
              </a:rPr>
              <a:t>verwendet</a:t>
            </a:r>
            <a:r>
              <a:rPr lang="en-US" b="1" baseline="0" dirty="0" smtClean="0">
                <a:solidFill>
                  <a:srgbClr val="FF0000"/>
                </a:solidFill>
                <a:latin typeface="Times New Roman" pitchFamily="-106" charset="0"/>
              </a:rPr>
              <a:t>)</a:t>
            </a:r>
            <a:endParaRPr lang="en-US" b="1" dirty="0" smtClean="0">
              <a:solidFill>
                <a:srgbClr val="FF0000"/>
              </a:solidFill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1928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62095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SIT-29 Meeting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CNES, Toulouse, France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9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-10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April 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814057" y="0"/>
            <a:ext cx="5206574" cy="1672389"/>
          </a:xfrm>
        </p:spPr>
        <p:txBody>
          <a:bodyPr/>
          <a:lstStyle/>
          <a:p>
            <a:pPr algn="l"/>
            <a:r>
              <a:rPr lang="en-US" sz="2800" dirty="0" err="1" smtClean="0"/>
              <a:t>Geohazard</a:t>
            </a:r>
            <a:r>
              <a:rPr lang="en-US" sz="2800" dirty="0" smtClean="0"/>
              <a:t> Supersites and Natural Laboratories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14057" y="1921791"/>
            <a:ext cx="4826977" cy="1564105"/>
          </a:xfrm>
        </p:spPr>
        <p:txBody>
          <a:bodyPr/>
          <a:lstStyle/>
          <a:p>
            <a:r>
              <a:rPr lang="en-US" b="0" dirty="0" smtClean="0"/>
              <a:t>Jörn Hoffmann, Klaus Schmidt</a:t>
            </a:r>
          </a:p>
          <a:p>
            <a:r>
              <a:rPr lang="en-US" b="0" dirty="0" smtClean="0"/>
              <a:t>German Aerospace Center (DLR)</a:t>
            </a:r>
            <a:endParaRPr lang="en-US" b="0" dirty="0"/>
          </a:p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CEOS SIT-29 Meeting</a:t>
            </a:r>
          </a:p>
          <a:p>
            <a:r>
              <a:rPr lang="en-US" b="0" dirty="0"/>
              <a:t>C</a:t>
            </a:r>
            <a:r>
              <a:rPr lang="en-US" b="0" dirty="0" smtClean="0"/>
              <a:t>NES, Toulouse, France</a:t>
            </a:r>
            <a:br>
              <a:rPr lang="en-US" b="0" dirty="0" smtClean="0"/>
            </a:br>
            <a:r>
              <a:rPr lang="en-US" b="0" dirty="0" smtClean="0"/>
              <a:t>9</a:t>
            </a:r>
            <a:r>
              <a:rPr lang="en-US" b="0" baseline="30000" dirty="0" smtClean="0"/>
              <a:t>th</a:t>
            </a:r>
            <a:r>
              <a:rPr lang="en-US" b="0" dirty="0" smtClean="0"/>
              <a:t>-10</a:t>
            </a:r>
            <a:r>
              <a:rPr lang="en-US" b="0" baseline="30000" dirty="0" smtClean="0"/>
              <a:t>th</a:t>
            </a:r>
            <a:r>
              <a:rPr lang="en-US" b="0" dirty="0" smtClean="0"/>
              <a:t> April 2014</a:t>
            </a:r>
            <a:endParaRPr lang="en-US" b="0" dirty="0"/>
          </a:p>
        </p:txBody>
      </p:sp>
      <p:sp>
        <p:nvSpPr>
          <p:cNvPr id="5" name="Rectangle 43"/>
          <p:cNvSpPr txBox="1">
            <a:spLocks noChangeArrowheads="1"/>
          </p:cNvSpPr>
          <p:nvPr/>
        </p:nvSpPr>
        <p:spPr bwMode="auto">
          <a:xfrm>
            <a:off x="0" y="2062176"/>
            <a:ext cx="4190163" cy="297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>
                <a:solidFill>
                  <a:schemeClr val="bg1"/>
                </a:solidFill>
                <a:latin typeface="Century Gothic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/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The CEOS Supersite Coordination Team:</a:t>
            </a:r>
          </a:p>
          <a:p>
            <a:pPr marL="271463" eaLnBrk="1" hangingPunct="1">
              <a:tabLst>
                <a:tab pos="2151063" algn="l"/>
              </a:tabLst>
            </a:pPr>
            <a:r>
              <a:rPr lang="en-GB" altLang="ja-JP" sz="1600" dirty="0" err="1">
                <a:latin typeface="Calibri" pitchFamily="34" charset="0"/>
                <a:ea typeface="ＭＳ Ｐゴシック" pitchFamily="50" charset="-128"/>
              </a:rPr>
              <a:t>Simona</a:t>
            </a:r>
            <a:r>
              <a:rPr lang="en-GB" altLang="ja-JP" sz="1600" dirty="0"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GB" altLang="ja-JP" sz="1600" dirty="0" err="1">
                <a:latin typeface="Calibri" pitchFamily="34" charset="0"/>
                <a:ea typeface="ＭＳ Ｐゴシック" pitchFamily="50" charset="-128"/>
              </a:rPr>
              <a:t>Zoffoli</a:t>
            </a:r>
            <a:r>
              <a:rPr lang="en-GB" altLang="ja-JP" sz="1600" dirty="0">
                <a:latin typeface="Calibri" pitchFamily="34" charset="0"/>
                <a:ea typeface="ＭＳ Ｐゴシック" pitchFamily="50" charset="-128"/>
              </a:rPr>
              <a:t>, </a:t>
            </a:r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	ASI</a:t>
            </a:r>
            <a:endParaRPr lang="en-GB" altLang="ja-JP" sz="1600" dirty="0">
              <a:latin typeface="Calibri" pitchFamily="34" charset="0"/>
              <a:ea typeface="ＭＳ Ｐゴシック" pitchFamily="50" charset="-128"/>
            </a:endParaRPr>
          </a:p>
          <a:p>
            <a:pPr marL="271463" eaLnBrk="1" hangingPunct="1">
              <a:tabLst>
                <a:tab pos="2151063" algn="l"/>
              </a:tabLst>
            </a:pPr>
            <a:r>
              <a:rPr lang="en-GB" altLang="ja-JP" sz="1600" dirty="0">
                <a:latin typeface="Calibri" pitchFamily="34" charset="0"/>
                <a:ea typeface="ＭＳ Ｐゴシック" pitchFamily="50" charset="-128"/>
              </a:rPr>
              <a:t>Steven </a:t>
            </a:r>
            <a:r>
              <a:rPr lang="en-GB" altLang="ja-JP" sz="1600" dirty="0" err="1">
                <a:latin typeface="Calibri" pitchFamily="34" charset="0"/>
                <a:ea typeface="ＭＳ Ｐゴシック" pitchFamily="50" charset="-128"/>
              </a:rPr>
              <a:t>Hosford</a:t>
            </a:r>
            <a:r>
              <a:rPr lang="en-GB" altLang="ja-JP" sz="1600" dirty="0">
                <a:latin typeface="Calibri" pitchFamily="34" charset="0"/>
                <a:ea typeface="ＭＳ Ｐゴシック" pitchFamily="50" charset="-128"/>
              </a:rPr>
              <a:t>, </a:t>
            </a:r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	CNES</a:t>
            </a:r>
            <a:endParaRPr lang="en-GB" altLang="ja-JP" sz="1600" dirty="0">
              <a:latin typeface="Calibri" pitchFamily="34" charset="0"/>
              <a:ea typeface="ＭＳ Ｐゴシック" pitchFamily="50" charset="-128"/>
            </a:endParaRPr>
          </a:p>
          <a:p>
            <a:pPr marL="271463" eaLnBrk="1" hangingPunct="1">
              <a:tabLst>
                <a:tab pos="2151063" algn="l"/>
              </a:tabLst>
            </a:pPr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Christine </a:t>
            </a:r>
            <a:r>
              <a:rPr lang="en-GB" altLang="ja-JP" sz="1600" dirty="0" err="1" smtClean="0">
                <a:latin typeface="Calibri" pitchFamily="34" charset="0"/>
                <a:ea typeface="ＭＳ Ｐゴシック" pitchFamily="50" charset="-128"/>
              </a:rPr>
              <a:t>Giguère</a:t>
            </a:r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,	CSA</a:t>
            </a:r>
            <a:endParaRPr lang="en-GB" altLang="ja-JP" sz="1600" dirty="0">
              <a:latin typeface="Calibri" pitchFamily="34" charset="0"/>
              <a:ea typeface="ＭＳ Ｐゴシック" pitchFamily="50" charset="-128"/>
            </a:endParaRPr>
          </a:p>
          <a:p>
            <a:pPr marL="271463" eaLnBrk="1" hangingPunct="1">
              <a:tabLst>
                <a:tab pos="2151063" algn="l"/>
              </a:tabLst>
            </a:pPr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Jörn Hoffmann, 	DLR (Chair)</a:t>
            </a:r>
          </a:p>
          <a:p>
            <a:pPr marL="271463" eaLnBrk="1" hangingPunct="1">
              <a:tabLst>
                <a:tab pos="2151063" algn="l"/>
              </a:tabLst>
            </a:pPr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Wolfgang Lengert , 	ESA</a:t>
            </a:r>
          </a:p>
          <a:p>
            <a:pPr marL="271463" eaLnBrk="1" hangingPunct="1">
              <a:tabLst>
                <a:tab pos="2151063" algn="l"/>
              </a:tabLst>
            </a:pPr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Kazuo </a:t>
            </a:r>
            <a:r>
              <a:rPr lang="en-GB" altLang="ja-JP" sz="1600" dirty="0" err="1" smtClean="0">
                <a:latin typeface="Calibri" pitchFamily="34" charset="0"/>
                <a:ea typeface="ＭＳ Ｐゴシック" pitchFamily="50" charset="-128"/>
              </a:rPr>
              <a:t>Umezawa</a:t>
            </a:r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, 	JAXA</a:t>
            </a:r>
          </a:p>
          <a:p>
            <a:pPr marL="271463" eaLnBrk="1" hangingPunct="1">
              <a:tabLst>
                <a:tab pos="2151063" algn="l"/>
              </a:tabLst>
            </a:pPr>
            <a:r>
              <a:rPr lang="en-GB" altLang="ja-JP" sz="1600" dirty="0" err="1" smtClean="0">
                <a:latin typeface="Calibri" pitchFamily="34" charset="0"/>
                <a:ea typeface="ＭＳ Ｐゴシック" pitchFamily="50" charset="-128"/>
              </a:rPr>
              <a:t>Shizu</a:t>
            </a:r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GB" altLang="ja-JP" sz="1600" dirty="0">
                <a:latin typeface="Calibri" pitchFamily="34" charset="0"/>
                <a:ea typeface="ＭＳ Ｐゴシック" pitchFamily="50" charset="-128"/>
              </a:rPr>
              <a:t>Y</a:t>
            </a:r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abe,	JAXA</a:t>
            </a:r>
          </a:p>
          <a:p>
            <a:pPr marL="271463" eaLnBrk="1" hangingPunct="1">
              <a:tabLst>
                <a:tab pos="2151063" algn="l"/>
              </a:tabLst>
            </a:pPr>
            <a:r>
              <a:rPr lang="en-GB" altLang="ja-JP" sz="1600" dirty="0" smtClean="0">
                <a:latin typeface="Calibri" pitchFamily="34" charset="0"/>
                <a:ea typeface="ＭＳ Ｐゴシック" pitchFamily="50" charset="-128"/>
              </a:rPr>
              <a:t>Francis Lindsay, 	NASA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7037" y="1259247"/>
            <a:ext cx="8832205" cy="5330733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SIT accepts 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the Supersite Proposal and agrees to support it by making available data according to the request in the proposal and up to the limits listed below.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SIT requests 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that the Supersites Coordination Team inform the </a:t>
            </a:r>
            <a:r>
              <a:rPr lang="en-GB" altLang="ja-JP" b="1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PoC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for the Supersite of this decision and the procedures of ordering and accessing the data</a:t>
            </a: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Indicative data resources committed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CEOS intends to  to support this Supersite with these resources: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(ASI)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150 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scenes  by end 2016	COSMO/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Skymed</a:t>
            </a:r>
            <a:endParaRPr lang="en-GB" altLang="ja-JP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plus  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350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past 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acquisitions. TBC.</a:t>
            </a:r>
            <a:endParaRPr lang="en-GB" altLang="ja-JP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(CNES)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 coverage per year</a:t>
            </a: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Pleyades</a:t>
            </a:r>
            <a:endParaRPr lang="en-GB" altLang="ja-JP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(CSA)	</a:t>
            </a:r>
            <a:r>
              <a:rPr lang="en-GB" altLang="ja-JP" sz="1400" b="1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3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0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scenes/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yr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by end 2016	Radarsat-2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(DLR) 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130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scenes by end 2016	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TerraSAR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-X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plus past acquisitions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(ESA)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complete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archive	ERS-1, -2, 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Envisat</a:t>
            </a: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/>
            </a:r>
            <a:b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110 acquisitions per year	Sentinel-1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any 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avaliable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image	Sentinel-2, -3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(JAXA)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16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scenes/ 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yr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by end 2016	ALOS-2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tbd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ALOS-1, J-ERS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(NASA)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44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images/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yr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ASTER 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22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images/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yr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EO-1 (Hyperion)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2151063" algn="l"/>
                <a:tab pos="4843463" algn="l"/>
              </a:tabLst>
            </a:pPr>
            <a:endParaRPr lang="en-GB" altLang="ja-JP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309093" y="109710"/>
            <a:ext cx="91038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Mt. Etna volcano: for decision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Rechteck 3"/>
          <p:cNvSpPr/>
          <p:nvPr/>
        </p:nvSpPr>
        <p:spPr>
          <a:xfrm rot="20263588">
            <a:off x="573543" y="4019227"/>
            <a:ext cx="90297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Draft</a:t>
            </a:r>
            <a:r>
              <a:rPr lang="de-DE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</a:t>
            </a:r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</a:t>
            </a:r>
            <a:r>
              <a:rPr lang="de-DE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</a:t>
            </a:r>
            <a:r>
              <a:rPr lang="de-DE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confirmed</a:t>
            </a:r>
            <a:endParaRPr lang="de-DE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18125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309093" y="109710"/>
            <a:ext cx="91038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4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Mt. 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Vesuvius volcano / </a:t>
            </a:r>
            <a:r>
              <a:rPr lang="en-US" sz="2400" b="1" kern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Campi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Flegreii</a:t>
            </a:r>
            <a:endParaRPr lang="en-US" sz="24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143000" y="4913062"/>
            <a:ext cx="5949279" cy="10797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914400"/>
            <a:r>
              <a:rPr lang="de-DE" kern="0" dirty="0" err="1" smtClean="0"/>
              <a:t>Actively</a:t>
            </a:r>
            <a:r>
              <a:rPr lang="de-DE" kern="0" dirty="0" smtClean="0"/>
              <a:t> </a:t>
            </a:r>
            <a:r>
              <a:rPr lang="de-DE" kern="0" dirty="0" err="1" smtClean="0"/>
              <a:t>deforming</a:t>
            </a:r>
            <a:r>
              <a:rPr lang="de-DE" kern="0" dirty="0" smtClean="0"/>
              <a:t> </a:t>
            </a:r>
            <a:r>
              <a:rPr lang="de-DE" kern="0" dirty="0" err="1" smtClean="0"/>
              <a:t>caldera</a:t>
            </a:r>
            <a:endParaRPr lang="de-DE" kern="0" dirty="0" smtClean="0"/>
          </a:p>
          <a:p>
            <a:pPr defTabSz="914400"/>
            <a:r>
              <a:rPr lang="de-DE" kern="0" dirty="0" err="1" smtClean="0"/>
              <a:t>Poses</a:t>
            </a:r>
            <a:r>
              <a:rPr lang="de-DE" kern="0" dirty="0" smtClean="0"/>
              <a:t> </a:t>
            </a:r>
            <a:r>
              <a:rPr lang="de-DE" kern="0" dirty="0" err="1" smtClean="0"/>
              <a:t>hazard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large </a:t>
            </a:r>
            <a:r>
              <a:rPr lang="de-DE" kern="0" dirty="0" err="1" smtClean="0"/>
              <a:t>population</a:t>
            </a:r>
            <a:endParaRPr lang="de-DE" kern="0" dirty="0" smtClean="0"/>
          </a:p>
          <a:p>
            <a:pPr defTabSz="914400"/>
            <a:endParaRPr lang="de-DE" kern="0" dirty="0" smtClean="0"/>
          </a:p>
        </p:txBody>
      </p:sp>
      <p:sp>
        <p:nvSpPr>
          <p:cNvPr id="3" name="Rechteck 2"/>
          <p:cNvSpPr/>
          <p:nvPr/>
        </p:nvSpPr>
        <p:spPr bwMode="auto">
          <a:xfrm>
            <a:off x="8512935" y="3953814"/>
            <a:ext cx="281815" cy="9659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8" y="1778396"/>
            <a:ext cx="5056911" cy="265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3"/>
          <a:stretch/>
        </p:blipFill>
        <p:spPr bwMode="auto">
          <a:xfrm>
            <a:off x="5725978" y="2809226"/>
            <a:ext cx="306877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8766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>
          <a:xfrm>
            <a:off x="517622" y="1854558"/>
            <a:ext cx="4198394" cy="38877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914400">
              <a:buFont typeface="Arial" charset="0"/>
              <a:buNone/>
            </a:pPr>
            <a:r>
              <a:rPr lang="de-DE" u="sng" kern="0" dirty="0" err="1" smtClean="0">
                <a:solidFill>
                  <a:srgbClr val="C00000"/>
                </a:solidFill>
              </a:rPr>
              <a:t>Available</a:t>
            </a:r>
            <a:r>
              <a:rPr lang="de-DE" u="sng" kern="0" dirty="0" smtClean="0">
                <a:solidFill>
                  <a:srgbClr val="C00000"/>
                </a:solidFill>
              </a:rPr>
              <a:t> in situ </a:t>
            </a:r>
            <a:r>
              <a:rPr lang="de-DE" u="sng" kern="0" dirty="0" err="1" smtClean="0">
                <a:solidFill>
                  <a:srgbClr val="C00000"/>
                </a:solidFill>
              </a:rPr>
              <a:t>data</a:t>
            </a:r>
            <a:r>
              <a:rPr lang="de-DE" u="sng" kern="0" dirty="0" smtClean="0">
                <a:solidFill>
                  <a:srgbClr val="C00000"/>
                </a:solidFill>
              </a:rPr>
              <a:t>:</a:t>
            </a:r>
          </a:p>
          <a:p>
            <a:pPr defTabSz="914400"/>
            <a:r>
              <a:rPr lang="de-DE" kern="0" dirty="0" err="1" smtClean="0"/>
              <a:t>Seismic</a:t>
            </a:r>
            <a:endParaRPr lang="de-DE" kern="0" dirty="0" smtClean="0"/>
          </a:p>
          <a:p>
            <a:pPr defTabSz="914400"/>
            <a:r>
              <a:rPr lang="de-DE" kern="0" dirty="0" smtClean="0"/>
              <a:t>CGPS</a:t>
            </a:r>
          </a:p>
          <a:p>
            <a:pPr defTabSz="914400"/>
            <a:r>
              <a:rPr lang="de-DE" kern="0" dirty="0" smtClean="0"/>
              <a:t>Gravity</a:t>
            </a:r>
          </a:p>
          <a:p>
            <a:pPr defTabSz="914400"/>
            <a:r>
              <a:rPr lang="de-DE" kern="0" dirty="0" err="1" smtClean="0"/>
              <a:t>Infrasound</a:t>
            </a:r>
            <a:endParaRPr lang="de-DE" kern="0" dirty="0" smtClean="0"/>
          </a:p>
          <a:p>
            <a:pPr defTabSz="914400"/>
            <a:r>
              <a:rPr lang="de-DE" kern="0" dirty="0" err="1" smtClean="0"/>
              <a:t>Tilt</a:t>
            </a:r>
            <a:endParaRPr lang="de-DE" kern="0" dirty="0" smtClean="0"/>
          </a:p>
          <a:p>
            <a:pPr defTabSz="914400"/>
            <a:r>
              <a:rPr lang="de-DE" kern="0" dirty="0" err="1" smtClean="0"/>
              <a:t>Magnetic</a:t>
            </a:r>
            <a:endParaRPr lang="de-DE" kern="0" dirty="0" smtClean="0"/>
          </a:p>
          <a:p>
            <a:pPr defTabSz="914400"/>
            <a:r>
              <a:rPr lang="de-DE" kern="0" dirty="0" err="1" smtClean="0"/>
              <a:t>Leveling</a:t>
            </a:r>
            <a:endParaRPr lang="de-DE" kern="0" dirty="0" smtClean="0"/>
          </a:p>
          <a:p>
            <a:pPr defTabSz="914400"/>
            <a:r>
              <a:rPr lang="de-DE" kern="0" dirty="0" err="1" smtClean="0"/>
              <a:t>Cameras</a:t>
            </a:r>
            <a:endParaRPr lang="de-DE" kern="0" dirty="0" smtClean="0"/>
          </a:p>
          <a:p>
            <a:pPr defTabSz="914400"/>
            <a:r>
              <a:rPr lang="de-DE" kern="0" dirty="0" smtClean="0"/>
              <a:t>…</a:t>
            </a:r>
          </a:p>
          <a:p>
            <a:pPr defTabSz="914400"/>
            <a:endParaRPr lang="de-DE" kern="0" dirty="0" smtClean="0"/>
          </a:p>
          <a:p>
            <a:pPr defTabSz="914400"/>
            <a:endParaRPr lang="de-DE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309093" y="109710"/>
            <a:ext cx="91038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Mt. </a:t>
            </a:r>
            <a:r>
              <a:rPr lang="en-US" sz="24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V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esuvius / </a:t>
            </a:r>
            <a:r>
              <a:rPr lang="en-US" sz="2400" b="1" kern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Campi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Flegreii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: Resources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2" y="1390919"/>
            <a:ext cx="5032375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04973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7037" y="1259247"/>
            <a:ext cx="8832205" cy="5330733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SIT accepts 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the Supersite Proposal and agrees to support it by making available data according to the request in the proposal and up to the limits listed below.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SIT requests 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that the Supersites Coordination Team inform the </a:t>
            </a:r>
            <a:r>
              <a:rPr lang="en-GB" altLang="ja-JP" b="1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PoC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for the Supersite of this decision and the procedures of ordering and accessing the data</a:t>
            </a: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Indicative data resources committed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CEOS intends to  to support this Supersite with these resources: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(ASI)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150 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scenes by end 2016	COSMO/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Skymed</a:t>
            </a:r>
            <a:endParaRPr lang="en-GB" altLang="ja-JP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plus 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200 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past 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acquisitions. </a:t>
            </a:r>
            <a:r>
              <a:rPr lang="en-GB" altLang="ja-JP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TBC.</a:t>
            </a:r>
            <a:endParaRPr lang="en-GB" altLang="ja-JP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(CNES)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 coverage per year</a:t>
            </a: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Pleyades</a:t>
            </a:r>
            <a:endParaRPr lang="en-GB" altLang="ja-JP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(CSA)	</a:t>
            </a:r>
            <a:r>
              <a:rPr lang="en-GB" altLang="ja-JP" sz="1400" b="1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3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0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scenes/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yr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by end 2016	Radarsat-2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(DLR) 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130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scenes by end 2016	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TerraSAR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-X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plus past acquisitions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(ESA)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complete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archive	ERS-1, -2, 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Envisat</a:t>
            </a: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/>
            </a:r>
            <a:b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100 acquisitions per year	Sentinel-1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any 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avaliable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image	Sentinel-2, -3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(JAXA)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20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scenes/ 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yr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by end 2016	ALOS-2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tbd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ALOS-1, J-ERS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(NASA)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44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images/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yr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ASTER 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22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images/</a:t>
            </a:r>
            <a:r>
              <a:rPr lang="en-GB" altLang="ja-JP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yr</a:t>
            </a:r>
            <a:r>
              <a:rPr lang="en-GB" altLang="ja-JP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EO-1 (Hyperion)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2151063" algn="l"/>
                <a:tab pos="4843463" algn="l"/>
              </a:tabLst>
            </a:pPr>
            <a:endParaRPr lang="en-GB" altLang="ja-JP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309093" y="109710"/>
            <a:ext cx="91038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Mt. Vesuvius / </a:t>
            </a:r>
            <a:r>
              <a:rPr lang="en-US" sz="2400" b="1" kern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Campi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Flegreii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: for decision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Rechteck 3"/>
          <p:cNvSpPr/>
          <p:nvPr/>
        </p:nvSpPr>
        <p:spPr>
          <a:xfrm rot="20263588">
            <a:off x="-1096313" y="4727565"/>
            <a:ext cx="90297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Draft</a:t>
            </a:r>
            <a:r>
              <a:rPr lang="de-DE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</a:t>
            </a:r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</a:t>
            </a:r>
            <a:r>
              <a:rPr lang="de-DE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</a:t>
            </a:r>
            <a:r>
              <a:rPr lang="de-DE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confirmed</a:t>
            </a:r>
            <a:endParaRPr lang="de-DE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13132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693336" y="101600"/>
            <a:ext cx="7777424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Permanent Supersite selection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416908"/>
            <a:ext cx="8832205" cy="5129942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1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u="sng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Current </a:t>
            </a: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process for </a:t>
            </a:r>
            <a:r>
              <a:rPr lang="en-GB" altLang="ja-JP" sz="2400" b="1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Permanent</a:t>
            </a: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Supersites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Supersite Nomination </a:t>
            </a:r>
            <a:r>
              <a:rPr lang="en-GB" altLang="ja-JP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(scientist / teams of scientists)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using standard proposal based on existing Agency standards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Recommendation by Scientific Advisory Committee (SAC)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Recommendation by CEOS Supersites Coordination Team (SCT)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GB" altLang="ja-JP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includes details on data contributions planned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Approval by CEOS SIT and Plenary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SAC confirms successful setup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8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Regular review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Are Supersites actively exploited? Are they the right ones?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Every 2 years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</a:pPr>
            <a:endParaRPr lang="en-GB" altLang="ja-JP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72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693336" y="101600"/>
            <a:ext cx="7777424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Motivation 2 change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416908"/>
            <a:ext cx="8832205" cy="5129942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1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u="sng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</a:t>
            </a:r>
            <a:r>
              <a:rPr lang="en-GB" altLang="ja-JP" sz="2400" b="1" u="sng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 CEOS Plenary (2013):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b="1" dirty="0">
              <a:solidFill>
                <a:schemeClr val="tx1">
                  <a:lumMod val="5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Some Agencies wanted to take decisions for new Supersites at lower level, e.g. SIT or even SCT itself. This aims at efficiency.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Other Agencies wanted to maintain the final decision for CEOS support at Plenary level. This aims at obtaining sufficiently strong commitment.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 eaLnBrk="0" hangingPunct="0">
              <a:spcBef>
                <a:spcPts val="600"/>
              </a:spcBef>
            </a:pPr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Plenary tasked the WG Disasters to </a:t>
            </a:r>
            <a:b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AU" sz="1600" i="1" dirty="0"/>
              <a:t>Make a recommendation on the optimal process within CEOS for approval of new Supersites</a:t>
            </a: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(Action 27-18)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15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693336" y="101600"/>
            <a:ext cx="7777424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Permanent Supersite selection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416908"/>
            <a:ext cx="8832205" cy="5129942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1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u="sng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Proposed changes</a:t>
            </a:r>
            <a:r>
              <a:rPr lang="en-GB" altLang="ja-JP" sz="2400" b="1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to process for </a:t>
            </a:r>
            <a:r>
              <a:rPr lang="en-GB" altLang="ja-JP" sz="2400" b="1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Permanent</a:t>
            </a: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Supersites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Supersite Nomination </a:t>
            </a:r>
            <a:r>
              <a:rPr lang="en-GB" altLang="ja-JP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(scientist / teams of scientists)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using standard proposal based on existing Agency standards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Recommendation by Scientific Advisory Committee (SAC)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Recommendation by CEOS Supersites Coordination Team (SCT)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GB" altLang="ja-JP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includes details on data contributions planned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GB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Acquisition and provision of data may start in anticipation of formal approval </a:t>
            </a:r>
            <a:r>
              <a:rPr lang="en-GB" altLang="ja-JP" dirty="0" smtClean="0">
                <a:solidFill>
                  <a:srgbClr val="00B05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with volunteer Space Agencies</a:t>
            </a:r>
            <a:r>
              <a:rPr lang="en-GB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.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Approval by CEOS SIT </a:t>
            </a:r>
            <a:r>
              <a:rPr lang="en-GB" altLang="ja-JP" b="1" strike="sngStrike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and </a:t>
            </a:r>
            <a:r>
              <a:rPr lang="en-GB" altLang="ja-JP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or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Plenary</a:t>
            </a:r>
            <a:r>
              <a:rPr lang="en-GB" altLang="ja-JP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GB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(whichever comes next)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Confirmation of SIT approval by Plenary (if applicable)</a:t>
            </a:r>
            <a:br>
              <a:rPr lang="en-GB" altLang="ja-JP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r>
              <a:rPr lang="en-GB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Wingdings" panose="05000000000000000000" pitchFamily="2" charset="2"/>
              </a:rPr>
              <a:t> e.g. as part of a WG-D report.</a:t>
            </a:r>
            <a:endParaRPr lang="en-GB" altLang="ja-JP" dirty="0" smtClean="0">
              <a:solidFill>
                <a:srgbClr val="FF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SAC confirms successful setup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8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Regular review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Are Supersites actively exploited? Are they the right ones?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Every 2 years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</a:pPr>
            <a:endParaRPr lang="en-GB" altLang="ja-JP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98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93336" y="101600"/>
            <a:ext cx="777742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 eaLnBrk="1" hangingPunct="1"/>
            <a:r>
              <a:rPr lang="en-US" kern="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Proposed modifications: Summary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7037" y="1416908"/>
            <a:ext cx="8832205" cy="5129942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1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Permanent Supersites or NL may be accepted by SIT or Plenary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Data contributions may be made immediately following positive recommendation by SCT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ja-JP" b="1" u="sng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No change 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proposed for Event Supersites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8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400" b="1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Note: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WG Disasters proposes to transfer all SCT responsibility to Data Coordination Team.</a:t>
            </a:r>
            <a:endParaRPr lang="en-GB" altLang="ja-JP" b="1" i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</a:pPr>
            <a:endParaRPr lang="en-GB" altLang="ja-JP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207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Background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2341266"/>
            <a:ext cx="8832205" cy="420558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The GEO </a:t>
            </a:r>
            <a:r>
              <a:rPr lang="en-GB" altLang="ja-JP" sz="2400" b="1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Geohazards</a:t>
            </a: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Supersites Initiative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Aims at </a:t>
            </a:r>
            <a:r>
              <a:rPr lang="en-US" i="1" dirty="0" smtClean="0"/>
              <a:t>enriching our </a:t>
            </a:r>
            <a:r>
              <a:rPr lang="en-US" i="1" dirty="0"/>
              <a:t>knowledge about </a:t>
            </a:r>
            <a:r>
              <a:rPr lang="en-US" i="1" dirty="0" err="1"/>
              <a:t>geohazards</a:t>
            </a:r>
            <a:r>
              <a:rPr lang="en-US" i="1" dirty="0"/>
              <a:t> by empowering the global scientific community through collaboration of space and in‐situ data providers and cross‐domain sharing of data and knowledge</a:t>
            </a: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Primarily through </a:t>
            </a:r>
            <a:r>
              <a:rPr lang="en-US" i="1" dirty="0" smtClean="0"/>
              <a:t>providing </a:t>
            </a:r>
            <a:r>
              <a:rPr lang="en-US" i="1" dirty="0"/>
              <a:t>easy and free-of-charge access to comprehensive satellite and ground-based geophysical data sets derived from different sources and different </a:t>
            </a:r>
            <a:r>
              <a:rPr lang="en-US" i="1" dirty="0" smtClean="0"/>
              <a:t>disciplines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80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7037" y="1429787"/>
            <a:ext cx="8832205" cy="5129942"/>
          </a:xfrm>
          <a:prstGeom prst="rect">
            <a:avLst/>
          </a:prstGeom>
        </p:spPr>
        <p:txBody>
          <a:bodyPr/>
          <a:lstStyle/>
          <a:p>
            <a:pPr marL="901700" indent="-901700" defTabSz="914400">
              <a:lnSpc>
                <a:spcPct val="90000"/>
              </a:lnSpc>
              <a:spcBef>
                <a:spcPct val="20000"/>
              </a:spcBef>
            </a:pP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901700" indent="-901700"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2012	Plenary approved process for Supersite selection 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Plenary accepted Hawai’i as Permanent Supersite</a:t>
            </a:r>
            <a:endParaRPr lang="en-GB" altLang="ja-JP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901700" indent="-901700"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Plenary tasked Supersites Coordination Team (SCT) to coordinate CEOS contributions and facilitate coordinated access to data</a:t>
            </a:r>
          </a:p>
          <a:p>
            <a:pPr marL="901700" indent="-901700" defTabSz="914400">
              <a:lnSpc>
                <a:spcPct val="90000"/>
              </a:lnSpc>
              <a:spcBef>
                <a:spcPct val="20000"/>
              </a:spcBef>
            </a:pP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901700" indent="-901700" defTabSz="914400">
              <a:lnSpc>
                <a:spcPct val="90000"/>
              </a:lnSpc>
              <a:spcBef>
                <a:spcPct val="20000"/>
              </a:spcBef>
              <a:buAutoNum type="arabicPlain" startAt="2013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SCT </a:t>
            </a:r>
            <a:r>
              <a:rPr lang="en-GB" altLang="ja-JP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agreed on making metadata for data provided to Supersites accessible through standard web services (CSW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pPr marL="901700" indent="-901700"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Plenary accepted Iceland as Permanent Supersite</a:t>
            </a:r>
          </a:p>
          <a:p>
            <a:pPr marL="901700" indent="-901700"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Plenary delegated to SIT-29 the ability to exceptionally accept Supersites reviewed by April 2014. </a:t>
            </a:r>
          </a:p>
          <a:p>
            <a:pPr marL="901700" indent="-901700"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b="1" dirty="0" smtClean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Plenary tasked WG Disasters to recommend optimal process within CEOS to accept new Supersites (Action 27-18)</a:t>
            </a:r>
            <a:endParaRPr lang="en-US" dirty="0">
              <a:solidFill>
                <a:srgbClr val="C00000"/>
              </a:solidFill>
            </a:endParaRPr>
          </a:p>
          <a:p>
            <a:pPr marL="901700" indent="-901700" defTabSz="914400">
              <a:lnSpc>
                <a:spcPct val="90000"/>
              </a:lnSpc>
              <a:spcBef>
                <a:spcPct val="20000"/>
              </a:spcBef>
            </a:pP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2014	</a:t>
            </a:r>
            <a:r>
              <a:rPr lang="en-GB" altLang="ja-JP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SCT accepted </a:t>
            </a:r>
            <a:r>
              <a:rPr lang="en-GB" altLang="ja-JP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Sinabung</a:t>
            </a:r>
            <a:r>
              <a:rPr lang="en-GB" altLang="ja-JP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as Event Supersite </a:t>
            </a:r>
            <a:endParaRPr lang="en-GB" altLang="ja-JP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Past CEOS </a:t>
            </a: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decisions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86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7037" y="1429787"/>
            <a:ext cx="8832205" cy="5129942"/>
          </a:xfrm>
          <a:prstGeom prst="rect">
            <a:avLst/>
          </a:prstGeom>
        </p:spPr>
        <p:txBody>
          <a:bodyPr/>
          <a:lstStyle/>
          <a:p>
            <a:pPr marL="901700" indent="-901700" defTabSz="914400">
              <a:lnSpc>
                <a:spcPct val="90000"/>
              </a:lnSpc>
              <a:spcBef>
                <a:spcPct val="20000"/>
              </a:spcBef>
            </a:pP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180975">
              <a:lnSpc>
                <a:spcPct val="9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altLang="ja-JP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Accept </a:t>
            </a:r>
            <a:r>
              <a:rPr lang="en-GB" altLang="ja-JP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Marmara Sea / North Anatolian Fault 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Zone as Permanent Supersite and commit data resources</a:t>
            </a:r>
          </a:p>
          <a:p>
            <a:pPr marL="342900" indent="-342900" defTabSz="914400">
              <a:lnSpc>
                <a:spcPct val="9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altLang="ja-JP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Accept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 Mt. Etna volcano as Permanent Supersite and commit data resources</a:t>
            </a:r>
          </a:p>
          <a:p>
            <a:pPr marL="342900" indent="-342900" defTabSz="914400">
              <a:lnSpc>
                <a:spcPct val="9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altLang="ja-JP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Accept</a:t>
            </a:r>
            <a:r>
              <a:rPr lang="en-GB" altLang="ja-JP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Mt. Vesuvius / </a:t>
            </a:r>
            <a:r>
              <a:rPr lang="en-GB" altLang="ja-JP" b="1" dirty="0" err="1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Campi</a:t>
            </a:r>
            <a:r>
              <a:rPr lang="en-GB" altLang="ja-JP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GB" altLang="ja-JP" b="1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Flegreii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as Permanent Supersite and commit data resources</a:t>
            </a:r>
          </a:p>
          <a:p>
            <a:pPr marL="342900" indent="-342900" defTabSz="914400">
              <a:lnSpc>
                <a:spcPct val="90000"/>
              </a:lnSpc>
              <a:spcBef>
                <a:spcPts val="2400"/>
              </a:spcBef>
              <a:buFont typeface="+mj-lt"/>
              <a:buAutoNum type="arabicPeriod"/>
            </a:pP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CEOS Principals to </a:t>
            </a:r>
            <a:r>
              <a:rPr lang="en-GB" altLang="ja-JP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accept 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proposal to streamline CEOS acceptance procedure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For decision today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3911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309093" y="109710"/>
            <a:ext cx="91038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4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Marmara Sea / North 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Anatolian Fault </a:t>
            </a:r>
            <a:r>
              <a:rPr lang="en-US" sz="24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Zone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143000" y="4797151"/>
            <a:ext cx="5949279" cy="10797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914400"/>
            <a:r>
              <a:rPr lang="de-DE" kern="0" dirty="0" smtClean="0"/>
              <a:t>Major </a:t>
            </a:r>
            <a:r>
              <a:rPr lang="de-DE" kern="0" dirty="0" err="1" smtClean="0"/>
              <a:t>earthquake</a:t>
            </a:r>
            <a:r>
              <a:rPr lang="de-DE" kern="0" dirty="0" smtClean="0"/>
              <a:t> </a:t>
            </a:r>
            <a:r>
              <a:rPr lang="de-DE" kern="0" dirty="0" err="1" smtClean="0"/>
              <a:t>hazard</a:t>
            </a:r>
            <a:r>
              <a:rPr lang="de-DE" kern="0" dirty="0" smtClean="0"/>
              <a:t> in Istanbul </a:t>
            </a:r>
            <a:r>
              <a:rPr lang="de-DE" kern="0" dirty="0" err="1" smtClean="0"/>
              <a:t>metropolitan</a:t>
            </a:r>
            <a:r>
              <a:rPr lang="de-DE" kern="0" dirty="0" smtClean="0"/>
              <a:t> </a:t>
            </a:r>
            <a:r>
              <a:rPr lang="de-DE" kern="0" dirty="0" err="1" smtClean="0"/>
              <a:t>area</a:t>
            </a:r>
            <a:endParaRPr lang="de-DE" kern="0" dirty="0" smtClean="0"/>
          </a:p>
          <a:p>
            <a:pPr defTabSz="914400"/>
            <a:r>
              <a:rPr lang="de-DE" kern="0" dirty="0" smtClean="0"/>
              <a:t>Core Team </a:t>
            </a:r>
            <a:r>
              <a:rPr lang="de-DE" kern="0" dirty="0" err="1" smtClean="0"/>
              <a:t>organized</a:t>
            </a:r>
            <a:r>
              <a:rPr lang="de-DE" kern="0" dirty="0" smtClean="0"/>
              <a:t> </a:t>
            </a:r>
            <a:r>
              <a:rPr lang="de-DE" kern="0" dirty="0" err="1" smtClean="0"/>
              <a:t>around</a:t>
            </a:r>
            <a:r>
              <a:rPr lang="de-DE" kern="0" dirty="0" smtClean="0"/>
              <a:t> MARSITE Project (EC-</a:t>
            </a:r>
            <a:r>
              <a:rPr lang="de-DE" kern="0" dirty="0" err="1" smtClean="0"/>
              <a:t>funded</a:t>
            </a:r>
            <a:r>
              <a:rPr lang="de-DE" kern="0" dirty="0" smtClean="0"/>
              <a:t>)</a:t>
            </a:r>
          </a:p>
          <a:p>
            <a:pPr defTabSz="914400"/>
            <a:r>
              <a:rPr lang="de-DE" kern="0" dirty="0" smtClean="0"/>
              <a:t>First fault </a:t>
            </a:r>
            <a:r>
              <a:rPr lang="de-DE" kern="0" dirty="0" err="1" smtClean="0"/>
              <a:t>zone</a:t>
            </a:r>
            <a:r>
              <a:rPr lang="de-DE" kern="0" dirty="0" smtClean="0"/>
              <a:t> Supersite</a:t>
            </a:r>
          </a:p>
          <a:p>
            <a:pPr defTabSz="914400"/>
            <a:endParaRPr lang="de-DE" kern="0" dirty="0" smtClean="0"/>
          </a:p>
        </p:txBody>
      </p:sp>
      <p:pic>
        <p:nvPicPr>
          <p:cNvPr id="1026" name="Picture 2" descr="Luftbild von Istanbul. Foto: Manu Theobald/Siemens Arts Progra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4" y="1419224"/>
            <a:ext cx="5137643" cy="33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65" y="2266681"/>
            <a:ext cx="3730135" cy="21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7941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22" y="1577677"/>
            <a:ext cx="51498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 txBox="1">
            <a:spLocks/>
          </p:cNvSpPr>
          <p:nvPr/>
        </p:nvSpPr>
        <p:spPr>
          <a:xfrm>
            <a:off x="517622" y="4198750"/>
            <a:ext cx="4198394" cy="15435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914400">
              <a:buFont typeface="Arial" charset="0"/>
              <a:buNone/>
            </a:pPr>
            <a:r>
              <a:rPr lang="de-DE" u="sng" kern="0" dirty="0" err="1" smtClean="0">
                <a:solidFill>
                  <a:srgbClr val="C00000"/>
                </a:solidFill>
              </a:rPr>
              <a:t>Available</a:t>
            </a:r>
            <a:r>
              <a:rPr lang="de-DE" u="sng" kern="0" dirty="0" smtClean="0">
                <a:solidFill>
                  <a:srgbClr val="C00000"/>
                </a:solidFill>
              </a:rPr>
              <a:t> in situ </a:t>
            </a:r>
            <a:r>
              <a:rPr lang="de-DE" u="sng" kern="0" dirty="0" err="1" smtClean="0">
                <a:solidFill>
                  <a:srgbClr val="C00000"/>
                </a:solidFill>
              </a:rPr>
              <a:t>data</a:t>
            </a:r>
            <a:r>
              <a:rPr lang="de-DE" u="sng" kern="0" dirty="0" smtClean="0">
                <a:solidFill>
                  <a:srgbClr val="C00000"/>
                </a:solidFill>
              </a:rPr>
              <a:t>:</a:t>
            </a:r>
          </a:p>
          <a:p>
            <a:pPr defTabSz="914400"/>
            <a:r>
              <a:rPr lang="de-DE" kern="0" dirty="0" err="1" smtClean="0"/>
              <a:t>Seismic</a:t>
            </a:r>
            <a:endParaRPr lang="de-DE" kern="0" dirty="0" smtClean="0"/>
          </a:p>
          <a:p>
            <a:pPr defTabSz="914400"/>
            <a:r>
              <a:rPr lang="de-DE" kern="0" dirty="0" smtClean="0"/>
              <a:t>CGPS (Real-time / NRT)</a:t>
            </a:r>
          </a:p>
          <a:p>
            <a:pPr defTabSz="914400"/>
            <a:r>
              <a:rPr lang="de-DE" kern="0" dirty="0" smtClean="0"/>
              <a:t>Hydrological</a:t>
            </a:r>
          </a:p>
          <a:p>
            <a:pPr defTabSz="914400"/>
            <a:r>
              <a:rPr lang="de-DE" kern="0" dirty="0" err="1" smtClean="0"/>
              <a:t>Weather</a:t>
            </a:r>
            <a:endParaRPr lang="de-DE" kern="0" dirty="0" smtClean="0"/>
          </a:p>
          <a:p>
            <a:pPr defTabSz="914400"/>
            <a:r>
              <a:rPr lang="de-DE" kern="0" dirty="0" smtClean="0"/>
              <a:t>…</a:t>
            </a:r>
          </a:p>
          <a:p>
            <a:pPr defTabSz="914400"/>
            <a:endParaRPr lang="de-DE" kern="0" dirty="0" smtClean="0"/>
          </a:p>
          <a:p>
            <a:pPr defTabSz="914400"/>
            <a:endParaRPr lang="de-DE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309093" y="109710"/>
            <a:ext cx="91038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4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Marmara Sea 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Supersite: Resources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6307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7037" y="1259247"/>
            <a:ext cx="8832205" cy="5330733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SIT accepts 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the Supersite Proposal and agrees to support it by making available data according to the request in the proposal and up to the limits listed below.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SIT requests 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that the Supersites Coordination Team inform the </a:t>
            </a:r>
            <a:r>
              <a:rPr lang="en-GB" altLang="ja-JP" b="1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PoC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for the Supersite of this decision and the procedures of ordering and accessing the data</a:t>
            </a: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Indicative data resources committed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CEOS intends to  to support this Supersite with these resources: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(ASI)	</a:t>
            </a:r>
            <a:r>
              <a:rPr lang="en-GB" altLang="ja-JP" sz="16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150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scenes/</a:t>
            </a:r>
            <a:r>
              <a:rPr lang="en-GB" altLang="ja-JP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yr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by end 2016	COSMO/</a:t>
            </a:r>
            <a:r>
              <a:rPr lang="en-GB" altLang="ja-JP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Skymed</a:t>
            </a:r>
            <a:endParaRPr lang="en-GB" altLang="ja-JP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plus </a:t>
            </a:r>
            <a:r>
              <a:rPr lang="en-GB" altLang="ja-JP" sz="16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400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past 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acquisitions. TBC</a:t>
            </a:r>
            <a:endParaRPr lang="en-GB" altLang="ja-JP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(CNES)	</a:t>
            </a:r>
            <a:r>
              <a:rPr lang="en-GB" altLang="ja-JP" sz="1600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tbd</a:t>
            </a:r>
            <a:r>
              <a:rPr lang="en-GB" altLang="ja-JP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SPOT-5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600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tbd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Pleyades</a:t>
            </a:r>
            <a:endParaRPr lang="en-GB" altLang="ja-JP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(CSA)	</a:t>
            </a:r>
            <a:r>
              <a:rPr lang="en-GB" altLang="ja-JP" sz="16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160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scenes/</a:t>
            </a:r>
            <a:r>
              <a:rPr lang="en-GB" altLang="ja-JP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yr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by end 2016	Radarsat-2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(DLR) 	</a:t>
            </a:r>
            <a:r>
              <a:rPr lang="en-GB" altLang="ja-JP" sz="16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250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scenes by end 2016	</a:t>
            </a:r>
            <a:r>
              <a:rPr lang="en-GB" altLang="ja-JP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TerraSAR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-X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plus </a:t>
            </a:r>
            <a:r>
              <a:rPr lang="en-GB" altLang="ja-JP" sz="16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550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past acquisitions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(ESA)	</a:t>
            </a:r>
            <a:r>
              <a:rPr lang="en-GB" altLang="ja-JP" sz="16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complete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archive	ERS-1, -2, </a:t>
            </a:r>
            <a:r>
              <a:rPr lang="en-GB" altLang="ja-JP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Envisat</a:t>
            </a:r>
            <a:r>
              <a:rPr lang="en-GB" altLang="ja-JP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/>
            </a:r>
            <a:br>
              <a:rPr lang="en-GB" altLang="ja-JP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6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any available acquisition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Sentinel-1, -2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(JAXA)	</a:t>
            </a:r>
            <a:r>
              <a:rPr lang="en-GB" altLang="ja-JP" sz="1600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tbd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ALOS-2, ALOS-1, J-ERS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(NASA)	</a:t>
            </a:r>
            <a:r>
              <a:rPr lang="en-GB" altLang="ja-JP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any available acquisition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EO-1 </a:t>
            </a:r>
          </a:p>
          <a:p>
            <a:pPr lvl="1" defTabSz="914400">
              <a:lnSpc>
                <a:spcPct val="90000"/>
              </a:lnSpc>
              <a:spcBef>
                <a:spcPct val="20000"/>
              </a:spcBef>
              <a:tabLst>
                <a:tab pos="1798638" algn="l"/>
                <a:tab pos="4752975" algn="l"/>
              </a:tabLst>
            </a:pPr>
            <a:r>
              <a:rPr lang="en-GB" altLang="ja-JP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600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tbd</a:t>
            </a:r>
            <a:r>
              <a:rPr lang="en-GB" altLang="ja-JP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ASTER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2151063" algn="l"/>
                <a:tab pos="4843463" algn="l"/>
              </a:tabLst>
            </a:pPr>
            <a:endParaRPr lang="en-GB" altLang="ja-JP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309093" y="109710"/>
            <a:ext cx="91038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4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Marmara Sea 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Supersite: for decision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Rechteck 3"/>
          <p:cNvSpPr/>
          <p:nvPr/>
        </p:nvSpPr>
        <p:spPr>
          <a:xfrm rot="20263588">
            <a:off x="48246" y="3479041"/>
            <a:ext cx="90297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Draft</a:t>
            </a:r>
            <a:r>
              <a:rPr lang="de-DE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</a:t>
            </a:r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</a:t>
            </a:r>
            <a:r>
              <a:rPr lang="de-DE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</a:t>
            </a:r>
            <a:r>
              <a:rPr lang="de-DE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de-DE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confirmed</a:t>
            </a:r>
            <a:endParaRPr lang="de-DE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18169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309093" y="109710"/>
            <a:ext cx="91038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4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Mt. Etna volcano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143000" y="4797151"/>
            <a:ext cx="5949279" cy="10797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914400"/>
            <a:r>
              <a:rPr lang="de-DE" kern="0" dirty="0" err="1" smtClean="0"/>
              <a:t>Poses</a:t>
            </a:r>
            <a:r>
              <a:rPr lang="de-DE" kern="0" dirty="0" smtClean="0"/>
              <a:t> </a:t>
            </a:r>
            <a:r>
              <a:rPr lang="de-DE" kern="0" dirty="0" err="1" smtClean="0"/>
              <a:t>hazard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surrounding</a:t>
            </a:r>
            <a:r>
              <a:rPr lang="de-DE" kern="0" dirty="0" smtClean="0"/>
              <a:t> </a:t>
            </a:r>
            <a:r>
              <a:rPr lang="de-DE" kern="0" dirty="0" err="1" smtClean="0"/>
              <a:t>communities</a:t>
            </a:r>
            <a:endParaRPr lang="de-DE" kern="0" dirty="0" smtClean="0"/>
          </a:p>
          <a:p>
            <a:pPr defTabSz="914400"/>
            <a:r>
              <a:rPr lang="de-DE" kern="0" dirty="0" smtClean="0"/>
              <a:t>Most </a:t>
            </a:r>
            <a:r>
              <a:rPr lang="de-DE" kern="0" dirty="0" err="1" smtClean="0"/>
              <a:t>scientific</a:t>
            </a:r>
            <a:r>
              <a:rPr lang="de-DE" kern="0" dirty="0" smtClean="0"/>
              <a:t> </a:t>
            </a:r>
            <a:r>
              <a:rPr lang="de-DE" kern="0" dirty="0" err="1" smtClean="0"/>
              <a:t>publications</a:t>
            </a:r>
            <a:r>
              <a:rPr lang="de-DE" kern="0" dirty="0" smtClean="0"/>
              <a:t>/</a:t>
            </a:r>
            <a:r>
              <a:rPr lang="de-DE" kern="0" dirty="0" err="1" smtClean="0"/>
              <a:t>volcano</a:t>
            </a:r>
            <a:endParaRPr lang="de-DE" kern="0" dirty="0" smtClean="0"/>
          </a:p>
          <a:p>
            <a:pPr defTabSz="914400"/>
            <a:endParaRPr lang="de-DE" kern="0" dirty="0" smtClean="0"/>
          </a:p>
        </p:txBody>
      </p:sp>
      <p:pic>
        <p:nvPicPr>
          <p:cNvPr id="5122" name="Picture 2" descr="JPEG - 93.2 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1" y="15572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733" y="1851780"/>
            <a:ext cx="3185265" cy="294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8512935" y="3953814"/>
            <a:ext cx="281815" cy="9659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03" y="2128672"/>
            <a:ext cx="4172755" cy="26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9099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>
          <a:xfrm>
            <a:off x="517622" y="1854558"/>
            <a:ext cx="4198394" cy="38877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914400">
              <a:buFont typeface="Arial" charset="0"/>
              <a:buNone/>
            </a:pPr>
            <a:r>
              <a:rPr lang="de-DE" u="sng" kern="0" dirty="0" err="1" smtClean="0">
                <a:solidFill>
                  <a:srgbClr val="C00000"/>
                </a:solidFill>
              </a:rPr>
              <a:t>Available</a:t>
            </a:r>
            <a:r>
              <a:rPr lang="de-DE" u="sng" kern="0" dirty="0" smtClean="0">
                <a:solidFill>
                  <a:srgbClr val="C00000"/>
                </a:solidFill>
              </a:rPr>
              <a:t> in situ </a:t>
            </a:r>
            <a:r>
              <a:rPr lang="de-DE" u="sng" kern="0" dirty="0" err="1" smtClean="0">
                <a:solidFill>
                  <a:srgbClr val="C00000"/>
                </a:solidFill>
              </a:rPr>
              <a:t>data</a:t>
            </a:r>
            <a:r>
              <a:rPr lang="de-DE" u="sng" kern="0" dirty="0" smtClean="0">
                <a:solidFill>
                  <a:srgbClr val="C00000"/>
                </a:solidFill>
              </a:rPr>
              <a:t>:</a:t>
            </a:r>
          </a:p>
          <a:p>
            <a:pPr defTabSz="914400"/>
            <a:r>
              <a:rPr lang="de-DE" kern="0" dirty="0" err="1" smtClean="0"/>
              <a:t>Seismic</a:t>
            </a:r>
            <a:endParaRPr lang="de-DE" kern="0" dirty="0" smtClean="0"/>
          </a:p>
          <a:p>
            <a:pPr defTabSz="914400"/>
            <a:r>
              <a:rPr lang="de-DE" kern="0" dirty="0" smtClean="0"/>
              <a:t>CGPS</a:t>
            </a:r>
          </a:p>
          <a:p>
            <a:pPr defTabSz="914400"/>
            <a:r>
              <a:rPr lang="de-DE" kern="0" dirty="0" smtClean="0"/>
              <a:t>Gravity</a:t>
            </a:r>
          </a:p>
          <a:p>
            <a:pPr defTabSz="914400"/>
            <a:r>
              <a:rPr lang="de-DE" kern="0" dirty="0" err="1" smtClean="0"/>
              <a:t>Infrasound</a:t>
            </a:r>
            <a:endParaRPr lang="de-DE" kern="0" dirty="0" smtClean="0"/>
          </a:p>
          <a:p>
            <a:pPr defTabSz="914400"/>
            <a:r>
              <a:rPr lang="de-DE" kern="0" dirty="0" err="1" smtClean="0"/>
              <a:t>Tilt</a:t>
            </a:r>
            <a:endParaRPr lang="de-DE" kern="0" dirty="0" smtClean="0"/>
          </a:p>
          <a:p>
            <a:pPr defTabSz="914400"/>
            <a:r>
              <a:rPr lang="de-DE" kern="0" dirty="0" err="1" smtClean="0"/>
              <a:t>Magnetic</a:t>
            </a:r>
            <a:endParaRPr lang="de-DE" kern="0" dirty="0" smtClean="0"/>
          </a:p>
          <a:p>
            <a:pPr defTabSz="914400"/>
            <a:r>
              <a:rPr lang="de-DE" kern="0" dirty="0" err="1" smtClean="0"/>
              <a:t>Leveling</a:t>
            </a:r>
            <a:endParaRPr lang="de-DE" kern="0" dirty="0" smtClean="0"/>
          </a:p>
          <a:p>
            <a:pPr defTabSz="914400"/>
            <a:r>
              <a:rPr lang="de-DE" kern="0" dirty="0" err="1" smtClean="0"/>
              <a:t>Cameras</a:t>
            </a:r>
            <a:endParaRPr lang="de-DE" kern="0" dirty="0" smtClean="0"/>
          </a:p>
          <a:p>
            <a:pPr defTabSz="914400"/>
            <a:r>
              <a:rPr lang="de-DE" kern="0" dirty="0" smtClean="0"/>
              <a:t>…</a:t>
            </a:r>
          </a:p>
          <a:p>
            <a:pPr defTabSz="914400"/>
            <a:endParaRPr lang="de-DE" kern="0" dirty="0" smtClean="0"/>
          </a:p>
          <a:p>
            <a:pPr defTabSz="914400"/>
            <a:endParaRPr lang="de-DE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309093" y="109710"/>
            <a:ext cx="91038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Mt. Etna volcano: Resources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58" y="1418020"/>
            <a:ext cx="4451797" cy="471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28112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861</Words>
  <Application>Microsoft Office PowerPoint</Application>
  <PresentationFormat>Presentazione su schermo (4:3)</PresentationFormat>
  <Paragraphs>213</Paragraphs>
  <Slides>17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4_EUM_template_v03</vt:lpstr>
      <vt:lpstr>Geohazard Supersites and Natural Laboratories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Permanent Supersite selection</vt:lpstr>
      <vt:lpstr>Motivation 2 change</vt:lpstr>
      <vt:lpstr>Permanent Supersite selection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Zoffoli Simona</cp:lastModifiedBy>
  <cp:revision>313</cp:revision>
  <dcterms:created xsi:type="dcterms:W3CDTF">2012-08-31T01:11:17Z</dcterms:created>
  <dcterms:modified xsi:type="dcterms:W3CDTF">2014-04-04T13:46:07Z</dcterms:modified>
</cp:coreProperties>
</file>