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commentAuthors.xml" ContentType="application/vnd.openxmlformats-officedocument.presentationml.commentAuthor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6"/>
  </p:notesMasterIdLst>
  <p:handoutMasterIdLst>
    <p:handoutMasterId r:id="rId27"/>
  </p:handoutMasterIdLst>
  <p:sldIdLst>
    <p:sldId id="260" r:id="rId2"/>
    <p:sldId id="292" r:id="rId3"/>
    <p:sldId id="293" r:id="rId4"/>
    <p:sldId id="295" r:id="rId5"/>
    <p:sldId id="315" r:id="rId6"/>
    <p:sldId id="296" r:id="rId7"/>
    <p:sldId id="297" r:id="rId8"/>
    <p:sldId id="298" r:id="rId9"/>
    <p:sldId id="299" r:id="rId10"/>
    <p:sldId id="300" r:id="rId11"/>
    <p:sldId id="301" r:id="rId12"/>
    <p:sldId id="302" r:id="rId13"/>
    <p:sldId id="303" r:id="rId14"/>
    <p:sldId id="304" r:id="rId15"/>
    <p:sldId id="305" r:id="rId16"/>
    <p:sldId id="306" r:id="rId17"/>
    <p:sldId id="307" r:id="rId18"/>
    <p:sldId id="308" r:id="rId19"/>
    <p:sldId id="309" r:id="rId20"/>
    <p:sldId id="310" r:id="rId21"/>
    <p:sldId id="311" r:id="rId22"/>
    <p:sldId id="316" r:id="rId23"/>
    <p:sldId id="313" r:id="rId24"/>
    <p:sldId id="314" r:id="rId25"/>
  </p:sldIdLst>
  <p:sldSz cx="9144000" cy="6858000" type="screen4x3"/>
  <p:notesSz cx="6797675" cy="9928225"/>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106"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106"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106"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106"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106" charset="-128"/>
        <a:cs typeface="+mn-cs"/>
      </a:defRPr>
    </a:lvl5pPr>
    <a:lvl6pPr marL="2286000" algn="l" defTabSz="914400" rtl="0" eaLnBrk="1" latinLnBrk="0" hangingPunct="1">
      <a:defRPr kern="1200">
        <a:solidFill>
          <a:schemeClr val="tx1"/>
        </a:solidFill>
        <a:latin typeface="Arial" charset="0"/>
        <a:ea typeface="ＭＳ Ｐゴシック" pitchFamily="-106" charset="-128"/>
        <a:cs typeface="+mn-cs"/>
      </a:defRPr>
    </a:lvl6pPr>
    <a:lvl7pPr marL="2743200" algn="l" defTabSz="914400" rtl="0" eaLnBrk="1" latinLnBrk="0" hangingPunct="1">
      <a:defRPr kern="1200">
        <a:solidFill>
          <a:schemeClr val="tx1"/>
        </a:solidFill>
        <a:latin typeface="Arial" charset="0"/>
        <a:ea typeface="ＭＳ Ｐゴシック" pitchFamily="-106" charset="-128"/>
        <a:cs typeface="+mn-cs"/>
      </a:defRPr>
    </a:lvl7pPr>
    <a:lvl8pPr marL="3200400" algn="l" defTabSz="914400" rtl="0" eaLnBrk="1" latinLnBrk="0" hangingPunct="1">
      <a:defRPr kern="1200">
        <a:solidFill>
          <a:schemeClr val="tx1"/>
        </a:solidFill>
        <a:latin typeface="Arial" charset="0"/>
        <a:ea typeface="ＭＳ Ｐゴシック" pitchFamily="-106" charset="-128"/>
        <a:cs typeface="+mn-cs"/>
      </a:defRPr>
    </a:lvl8pPr>
    <a:lvl9pPr marL="3657600" algn="l" defTabSz="914400" rtl="0" eaLnBrk="1" latinLnBrk="0" hangingPunct="1">
      <a:defRPr kern="1200">
        <a:solidFill>
          <a:schemeClr val="tx1"/>
        </a:solidFill>
        <a:latin typeface="Arial" charset="0"/>
        <a:ea typeface="ＭＳ Ｐゴシック" pitchFamily="-106"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drew Eddy"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C000"/>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9" autoAdjust="0"/>
    <p:restoredTop sz="86371" autoAdjust="0"/>
  </p:normalViewPr>
  <p:slideViewPr>
    <p:cSldViewPr snapToGrid="0" snapToObjects="1">
      <p:cViewPr varScale="1">
        <p:scale>
          <a:sx n="66" d="100"/>
          <a:sy n="66" d="100"/>
        </p:scale>
        <p:origin x="-1242" y="-102"/>
      </p:cViewPr>
      <p:guideLst>
        <p:guide orient="horz" pos="4277"/>
        <p:guide pos="289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207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9680C277-A7B3-4AE1-A77F-608C78537CE4}" type="datetimeFigureOut">
              <a:rPr lang="en-GB" smtClean="0"/>
              <a:pPr/>
              <a:t>09/04/2014</a:t>
            </a:fld>
            <a:endParaRPr lang="en-GB"/>
          </a:p>
        </p:txBody>
      </p:sp>
      <p:sp>
        <p:nvSpPr>
          <p:cNvPr id="4" name="Footer Placeholder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B4F56017-D876-4222-B307-B3073E4056C6}" type="slidenum">
              <a:rPr lang="en-GB" smtClean="0"/>
              <a:pPr/>
              <a:t>‹#›</a:t>
            </a:fld>
            <a:endParaRPr lang="en-GB"/>
          </a:p>
        </p:txBody>
      </p:sp>
    </p:spTree>
    <p:extLst>
      <p:ext uri="{BB962C8B-B14F-4D97-AF65-F5344CB8AC3E}">
        <p14:creationId xmlns="" xmlns:p14="http://schemas.microsoft.com/office/powerpoint/2010/main" val="5867078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50443" y="0"/>
            <a:ext cx="2945659" cy="496411"/>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106" charset="0"/>
              </a:defRPr>
            </a:lvl1pPr>
          </a:lstStyle>
          <a:p>
            <a:pPr>
              <a:defRPr/>
            </a:pPr>
            <a:fld id="{70C43DB1-6AE4-42F4-A030-67A0368BA2C1}" type="datetime1">
              <a:rPr lang="en-US"/>
              <a:pPr>
                <a:defRPr/>
              </a:pPr>
              <a:t>4/9/2014</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106" charset="0"/>
              </a:defRPr>
            </a:lvl1pPr>
          </a:lstStyle>
          <a:p>
            <a:pPr>
              <a:defRPr/>
            </a:pPr>
            <a:fld id="{3D31D474-A30B-46C7-A7CB-BF5BB52F9BBE}" type="slidenum">
              <a:rPr lang="en-US"/>
              <a:pPr>
                <a:defRPr/>
              </a:pPr>
              <a:t>‹#›</a:t>
            </a:fld>
            <a:endParaRPr lang="en-US"/>
          </a:p>
        </p:txBody>
      </p:sp>
    </p:spTree>
    <p:extLst>
      <p:ext uri="{BB962C8B-B14F-4D97-AF65-F5344CB8AC3E}">
        <p14:creationId xmlns="" xmlns:p14="http://schemas.microsoft.com/office/powerpoint/2010/main" val="3010702708"/>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ＭＳ Ｐゴシック" pitchFamily="-106"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1C098A87-5171-4B75-93C2-5524BB9D1112}" type="slidenum">
              <a:rPr lang="de-DE" smtClean="0">
                <a:latin typeface="Times New Roman" pitchFamily="-106" charset="0"/>
              </a:rPr>
              <a:pPr/>
              <a:t>1</a:t>
            </a:fld>
            <a:endParaRPr lang="de-DE" dirty="0" smtClean="0">
              <a:latin typeface="Times New Roman" pitchFamily="-106"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endParaRPr lang="de-DE" dirty="0" smtClean="0">
              <a:latin typeface="Times New Roman" pitchFamily="-106"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1C098A87-5171-4B75-93C2-5524BB9D1112}" type="slidenum">
              <a:rPr lang="de-DE" smtClean="0">
                <a:latin typeface="Times New Roman" pitchFamily="-106" charset="0"/>
              </a:rPr>
              <a:pPr/>
              <a:t>3</a:t>
            </a:fld>
            <a:endParaRPr lang="de-DE" dirty="0" smtClean="0">
              <a:latin typeface="Times New Roman" pitchFamily="-106"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endParaRPr lang="de-DE" dirty="0" smtClean="0">
              <a:latin typeface="Times New Roman" pitchFamily="-106"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1C098A87-5171-4B75-93C2-5524BB9D1112}" type="slidenum">
              <a:rPr lang="de-DE" smtClean="0">
                <a:latin typeface="Times New Roman" pitchFamily="-106" charset="0"/>
              </a:rPr>
              <a:pPr/>
              <a:t>6</a:t>
            </a:fld>
            <a:endParaRPr lang="de-DE" dirty="0" smtClean="0">
              <a:latin typeface="Times New Roman" pitchFamily="-106"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endParaRPr lang="de-DE" dirty="0" smtClean="0">
              <a:latin typeface="Times New Roman" pitchFamily="-106"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D31D474-A30B-46C7-A7CB-BF5BB52F9BBE}" type="slidenum">
              <a:rPr lang="en-US" smtClean="0"/>
              <a:pPr>
                <a:defRPr/>
              </a:pPr>
              <a:t>11</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In no particular order of priority</a:t>
            </a:r>
            <a:r>
              <a:rPr lang="en-CA" dirty="0" smtClean="0"/>
              <a:t>.</a:t>
            </a:r>
            <a:endParaRPr lang="en-US" dirty="0"/>
          </a:p>
        </p:txBody>
      </p:sp>
      <p:sp>
        <p:nvSpPr>
          <p:cNvPr id="4" name="Slide Number Placeholder 3"/>
          <p:cNvSpPr>
            <a:spLocks noGrp="1"/>
          </p:cNvSpPr>
          <p:nvPr>
            <p:ph type="sldNum" sz="quarter" idx="10"/>
          </p:nvPr>
        </p:nvSpPr>
        <p:spPr/>
        <p:txBody>
          <a:bodyPr/>
          <a:lstStyle/>
          <a:p>
            <a:pPr>
              <a:defRPr/>
            </a:pPr>
            <a:fld id="{3D31D474-A30B-46C7-A7CB-BF5BB52F9BBE}" type="slidenum">
              <a:rPr lang="en-US" smtClean="0"/>
              <a:pPr>
                <a:defRPr/>
              </a:pPr>
              <a:t>13</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Outgoing: Open Issue</a:t>
            </a:r>
            <a:endParaRPr lang="en-US" dirty="0"/>
          </a:p>
        </p:txBody>
      </p:sp>
      <p:sp>
        <p:nvSpPr>
          <p:cNvPr id="4" name="Slide Number Placeholder 3"/>
          <p:cNvSpPr>
            <a:spLocks noGrp="1"/>
          </p:cNvSpPr>
          <p:nvPr>
            <p:ph type="sldNum" sz="quarter" idx="10"/>
          </p:nvPr>
        </p:nvSpPr>
        <p:spPr/>
        <p:txBody>
          <a:bodyPr/>
          <a:lstStyle/>
          <a:p>
            <a:pPr>
              <a:defRPr/>
            </a:pPr>
            <a:fld id="{3D31D474-A30B-46C7-A7CB-BF5BB52F9BBE}" type="slidenum">
              <a:rPr lang="en-US" smtClean="0"/>
              <a:pPr>
                <a:defRPr/>
              </a:pPr>
              <a:t>17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0" fontAlgn="base" latinLnBrk="0" hangingPunct="0">
              <a:lnSpc>
                <a:spcPct val="100000"/>
              </a:lnSpc>
              <a:spcBef>
                <a:spcPct val="30000"/>
              </a:spcBef>
              <a:spcAft>
                <a:spcPct val="0"/>
              </a:spcAft>
              <a:buClrTx/>
              <a:buSzTx/>
              <a:buFontTx/>
              <a:buNone/>
              <a:tabLst/>
              <a:defRPr/>
            </a:pPr>
            <a:r>
              <a:rPr lang="en-CA" baseline="0" dirty="0" smtClean="0"/>
              <a:t>Leading organizations highlighted in yellow. </a:t>
            </a:r>
            <a:endParaRPr lang="en-US" dirty="0" smtClean="0"/>
          </a:p>
        </p:txBody>
      </p:sp>
      <p:sp>
        <p:nvSpPr>
          <p:cNvPr id="4" name="Slide Number Placeholder 3"/>
          <p:cNvSpPr>
            <a:spLocks noGrp="1"/>
          </p:cNvSpPr>
          <p:nvPr>
            <p:ph type="sldNum" sz="quarter" idx="10"/>
          </p:nvPr>
        </p:nvSpPr>
        <p:spPr/>
        <p:txBody>
          <a:bodyPr/>
          <a:lstStyle/>
          <a:p>
            <a:pPr>
              <a:defRPr/>
            </a:pPr>
            <a:fld id="{3D31D474-A30B-46C7-A7CB-BF5BB52F9BBE}" type="slidenum">
              <a:rPr lang="en-US" smtClean="0"/>
              <a:pPr>
                <a:defRPr/>
              </a:pPr>
              <a:t>20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D31D474-A30B-46C7-A7CB-BF5BB52F9BBE}" type="slidenum">
              <a:rPr lang="en-US" smtClean="0"/>
              <a:pPr>
                <a:defRPr/>
              </a:pPr>
              <a:t>21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Call </a:t>
            </a:r>
            <a:r>
              <a:rPr lang="en-CA" dirty="0" smtClean="0"/>
              <a:t>to WG members to seek for new leaders.</a:t>
            </a:r>
            <a:endParaRPr lang="en-US" dirty="0"/>
          </a:p>
        </p:txBody>
      </p:sp>
      <p:sp>
        <p:nvSpPr>
          <p:cNvPr id="4" name="Slide Number Placeholder 3"/>
          <p:cNvSpPr>
            <a:spLocks noGrp="1"/>
          </p:cNvSpPr>
          <p:nvPr>
            <p:ph type="sldNum" sz="quarter" idx="10"/>
          </p:nvPr>
        </p:nvSpPr>
        <p:spPr/>
        <p:txBody>
          <a:bodyPr/>
          <a:lstStyle/>
          <a:p>
            <a:pPr>
              <a:defRPr/>
            </a:pPr>
            <a:fld id="{3D31D474-A30B-46C7-A7CB-BF5BB52F9BBE}" type="slidenum">
              <a:rPr lang="en-US" smtClean="0"/>
              <a:pPr>
                <a:defRPr/>
              </a:pPr>
              <a:t>22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AutoShape 5"/>
          <p:cNvSpPr>
            <a:spLocks noChangeAspect="1" noChangeArrowheads="1" noTextEdit="1"/>
          </p:cNvSpPr>
          <p:nvPr/>
        </p:nvSpPr>
        <p:spPr bwMode="auto">
          <a:xfrm>
            <a:off x="0" y="3244851"/>
            <a:ext cx="9144000" cy="288925"/>
          </a:xfrm>
          <a:prstGeom prst="rect">
            <a:avLst/>
          </a:prstGeom>
          <a:noFill/>
          <a:ln w="9525">
            <a:noFill/>
            <a:miter lim="800000"/>
            <a:headEnd/>
            <a:tailEnd/>
          </a:ln>
        </p:spPr>
        <p:txBody>
          <a:bodyPr/>
          <a:lstStyle/>
          <a:p>
            <a:pPr>
              <a:defRPr/>
            </a:pPr>
            <a:endParaRPr lang="en-US">
              <a:latin typeface="Tahoma" pitchFamily="34" charset="0"/>
            </a:endParaRPr>
          </a:p>
        </p:txBody>
      </p:sp>
      <p:sp>
        <p:nvSpPr>
          <p:cNvPr id="328706" name="Rectangle 2"/>
          <p:cNvSpPr>
            <a:spLocks noGrp="1" noChangeArrowheads="1"/>
          </p:cNvSpPr>
          <p:nvPr>
            <p:ph type="ctrTitle" sz="quarter"/>
          </p:nvPr>
        </p:nvSpPr>
        <p:spPr>
          <a:xfrm>
            <a:off x="4089889" y="666750"/>
            <a:ext cx="4810857" cy="1874838"/>
          </a:xfrm>
        </p:spPr>
        <p:txBody>
          <a:bodyPr anchor="b"/>
          <a:lstStyle>
            <a:lvl1pPr>
              <a:defRPr sz="3200"/>
            </a:lvl1pPr>
          </a:lstStyle>
          <a:p>
            <a:r>
              <a:rPr lang="en-GB"/>
              <a:t>Click to edit Master title style</a:t>
            </a:r>
          </a:p>
        </p:txBody>
      </p:sp>
      <p:sp>
        <p:nvSpPr>
          <p:cNvPr id="328707" name="Rectangle 3"/>
          <p:cNvSpPr>
            <a:spLocks noGrp="1" noChangeArrowheads="1"/>
          </p:cNvSpPr>
          <p:nvPr>
            <p:ph type="subTitle" sz="quarter" idx="1"/>
          </p:nvPr>
        </p:nvSpPr>
        <p:spPr>
          <a:xfrm>
            <a:off x="4081097" y="2722564"/>
            <a:ext cx="4826977" cy="1093787"/>
          </a:xfrm>
        </p:spPr>
        <p:txBody>
          <a:bodyPr/>
          <a:lstStyle>
            <a:lvl1pPr marL="0" indent="0">
              <a:buNone/>
              <a:defRPr sz="1800">
                <a:solidFill>
                  <a:schemeClr val="bg1"/>
                </a:solidFill>
                <a:latin typeface="Century Gothic" pitchFamily="34" charset="0"/>
              </a:defRPr>
            </a:lvl1pPr>
          </a:lstStyle>
          <a:p>
            <a:r>
              <a:rPr lang="en-GB" dirty="0"/>
              <a:t>Click to edit Master subtitle style</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lvl1pPr>
              <a:defRPr sz="1200"/>
            </a:lvl1pPr>
          </a:lstStyle>
          <a:p>
            <a:fld id="{7D3C35FD-47B6-4CD7-8146-95C1CE150425}" type="slidenum">
              <a:rPr kumimoji="1" lang="ja-JP" altLang="en-US" smtClean="0"/>
              <a:pPr/>
              <a:t>‹#›</a:t>
            </a:fld>
            <a:endParaRPr kumimoji="1" lang="ja-JP" altLang="en-US" dirty="0"/>
          </a:p>
        </p:txBody>
      </p:sp>
      <p:sp>
        <p:nvSpPr>
          <p:cNvPr id="7" name="Rectangle 4"/>
          <p:cNvSpPr txBox="1">
            <a:spLocks noChangeArrowheads="1"/>
          </p:cNvSpPr>
          <p:nvPr userDrawn="1"/>
        </p:nvSpPr>
        <p:spPr>
          <a:xfrm>
            <a:off x="7278737" y="6567055"/>
            <a:ext cx="1639186" cy="205885"/>
          </a:xfrm>
          <a:prstGeom prst="rect">
            <a:avLst/>
          </a:prstGeom>
        </p:spPr>
        <p:txBody>
          <a:bodyPr vert="horz" wrap="square" lIns="91440" tIns="45720" rIns="91440" bIns="45720" numCol="1" anchor="t" anchorCtr="0" compatLnSpc="1">
            <a:prstTxWarp prst="textNoShape">
              <a:avLst/>
            </a:prstTxWarp>
          </a:bodyPr>
          <a:lstStyle>
            <a:defPPr>
              <a:defRPr lang="en-US"/>
            </a:defPPr>
            <a:lvl1pPr algn="r" defTabSz="457200" rtl="0" eaLnBrk="0" fontAlgn="base" hangingPunct="0">
              <a:spcBef>
                <a:spcPct val="50000"/>
              </a:spcBef>
              <a:spcAft>
                <a:spcPct val="0"/>
              </a:spcAft>
              <a:defRPr sz="1000" kern="1200">
                <a:solidFill>
                  <a:srgbClr val="002569"/>
                </a:solidFill>
                <a:latin typeface="Century Gothic" pitchFamily="34" charset="0"/>
                <a:ea typeface="ＭＳ Ｐゴシック" pitchFamily="-106" charset="-128"/>
                <a:cs typeface="Calibri" pitchFamily="-106" charset="0"/>
              </a:defRPr>
            </a:lvl1pPr>
            <a:lvl2pPr marL="457200" algn="l" defTabSz="457200" rtl="0" fontAlgn="base">
              <a:spcBef>
                <a:spcPct val="0"/>
              </a:spcBef>
              <a:spcAft>
                <a:spcPct val="0"/>
              </a:spcAft>
              <a:defRPr kern="1200">
                <a:solidFill>
                  <a:schemeClr val="tx1"/>
                </a:solidFill>
                <a:latin typeface="Arial" charset="0"/>
                <a:ea typeface="ＭＳ Ｐゴシック" pitchFamily="-106"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106"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106"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106" charset="-128"/>
                <a:cs typeface="+mn-cs"/>
              </a:defRPr>
            </a:lvl5pPr>
            <a:lvl6pPr marL="2286000" algn="l" defTabSz="914400" rtl="0" eaLnBrk="1" latinLnBrk="0" hangingPunct="1">
              <a:defRPr kern="1200">
                <a:solidFill>
                  <a:schemeClr val="tx1"/>
                </a:solidFill>
                <a:latin typeface="Arial" charset="0"/>
                <a:ea typeface="ＭＳ Ｐゴシック" pitchFamily="-106" charset="-128"/>
                <a:cs typeface="+mn-cs"/>
              </a:defRPr>
            </a:lvl6pPr>
            <a:lvl7pPr marL="2743200" algn="l" defTabSz="914400" rtl="0" eaLnBrk="1" latinLnBrk="0" hangingPunct="1">
              <a:defRPr kern="1200">
                <a:solidFill>
                  <a:schemeClr val="tx1"/>
                </a:solidFill>
                <a:latin typeface="Arial" charset="0"/>
                <a:ea typeface="ＭＳ Ｐゴシック" pitchFamily="-106" charset="-128"/>
                <a:cs typeface="+mn-cs"/>
              </a:defRPr>
            </a:lvl7pPr>
            <a:lvl8pPr marL="3200400" algn="l" defTabSz="914400" rtl="0" eaLnBrk="1" latinLnBrk="0" hangingPunct="1">
              <a:defRPr kern="1200">
                <a:solidFill>
                  <a:schemeClr val="tx1"/>
                </a:solidFill>
                <a:latin typeface="Arial" charset="0"/>
                <a:ea typeface="ＭＳ Ｐゴシック" pitchFamily="-106" charset="-128"/>
                <a:cs typeface="+mn-cs"/>
              </a:defRPr>
            </a:lvl8pPr>
            <a:lvl9pPr marL="3657600" algn="l" defTabSz="914400" rtl="0" eaLnBrk="1" latinLnBrk="0" hangingPunct="1">
              <a:defRPr kern="1200">
                <a:solidFill>
                  <a:schemeClr val="tx1"/>
                </a:solidFill>
                <a:latin typeface="Arial" charset="0"/>
                <a:ea typeface="ＭＳ Ｐゴシック" pitchFamily="-106" charset="-128"/>
                <a:cs typeface="+mn-cs"/>
              </a:defRPr>
            </a:lvl9pPr>
          </a:lstStyle>
          <a:p>
            <a:pPr>
              <a:defRPr/>
            </a:pPr>
            <a:fld id="{6BF8D2B0-EFB6-4DAA-9B0B-6F6B3A580823}" type="slidenum">
              <a:rPr lang="en-US" smtClean="0"/>
              <a:pPr>
                <a:defRPr/>
              </a:pPr>
              <a:t>‹#›</a:t>
            </a:fld>
            <a:endParaRPr lang="en-US" dirty="0"/>
          </a:p>
        </p:txBody>
      </p:sp>
    </p:spTree>
    <p:extLst>
      <p:ext uri="{BB962C8B-B14F-4D97-AF65-F5344CB8AC3E}">
        <p14:creationId xmlns="" xmlns:p14="http://schemas.microsoft.com/office/powerpoint/2010/main" val="4038096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xfrm>
            <a:off x="7278737" y="6567055"/>
            <a:ext cx="1639186" cy="205885"/>
          </a:xfrm>
        </p:spPr>
        <p:txBody>
          <a:bodyPr/>
          <a:lstStyle>
            <a:lvl1pPr>
              <a:defRPr sz="1000">
                <a:latin typeface="Century Gothic" pitchFamily="34" charset="0"/>
              </a:defRPr>
            </a:lvl1pPr>
          </a:lstStyle>
          <a:p>
            <a:pPr>
              <a:defRPr/>
            </a:pPr>
            <a:fld id="{6BF8D2B0-EFB6-4DAA-9B0B-6F6B3A580823}" type="slidenum">
              <a:rPr lang="en-US" smtClean="0"/>
              <a:pPr>
                <a:defRPr/>
              </a:pPr>
              <a:t>‹#›</a:t>
            </a:fld>
            <a:endParaRPr lang="en-US" dirty="0"/>
          </a:p>
        </p:txBody>
      </p:sp>
      <p:sp>
        <p:nvSpPr>
          <p:cNvPr id="5" name="Content Placeholder 4"/>
          <p:cNvSpPr>
            <a:spLocks noGrp="1"/>
          </p:cNvSpPr>
          <p:nvPr>
            <p:ph sz="quarter" idx="11"/>
          </p:nvPr>
        </p:nvSpPr>
        <p:spPr>
          <a:xfrm>
            <a:off x="240142" y="1440873"/>
            <a:ext cx="8686800" cy="5126182"/>
          </a:xfrm>
        </p:spPr>
        <p:txBody>
          <a:bodyPr/>
          <a:lstStyle>
            <a:lvl1pPr>
              <a:defRPr b="1"/>
            </a:lvl1pPr>
            <a:lvl2pPr>
              <a:defRPr b="1"/>
            </a:lvl2pPr>
            <a:lvl3pPr>
              <a:defRPr b="1"/>
            </a:lvl3pPr>
            <a:lvl4pPr>
              <a:defRPr b="1"/>
            </a:lvl4pPr>
            <a:lvl5pPr>
              <a:defRPr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Rectangle 2"/>
          <p:cNvSpPr>
            <a:spLocks noGrp="1" noChangeArrowheads="1"/>
          </p:cNvSpPr>
          <p:nvPr>
            <p:ph type="title"/>
          </p:nvPr>
        </p:nvSpPr>
        <p:spPr bwMode="auto">
          <a:xfrm>
            <a:off x="2137144" y="188913"/>
            <a:ext cx="6930656" cy="5016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dirty="0" smtClean="0"/>
              <a:t>Click to edit Master title style</a:t>
            </a:r>
          </a:p>
        </p:txBody>
      </p:sp>
    </p:spTree>
    <p:extLst>
      <p:ext uri="{BB962C8B-B14F-4D97-AF65-F5344CB8AC3E}">
        <p14:creationId xmlns="" xmlns:p14="http://schemas.microsoft.com/office/powerpoint/2010/main" val="1199890409"/>
      </p:ext>
    </p:extLst>
  </p:cSld>
  <p:clrMapOvr>
    <a:masterClrMapping/>
  </p:clrMapOvr>
  <p:transition spd="slow"/>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5"/>
          <a:srcRect/>
          <a:stretch>
            <a:fillRect/>
          </a:stretch>
        </a:blipFill>
        <a:effectLst/>
      </p:bgPr>
    </p:bg>
    <p:spTree>
      <p:nvGrpSpPr>
        <p:cNvPr id="1" name=""/>
        <p:cNvGrpSpPr/>
        <p:nvPr/>
      </p:nvGrpSpPr>
      <p:grpSpPr>
        <a:xfrm>
          <a:off x="0" y="0"/>
          <a:ext cx="0" cy="0"/>
          <a:chOff x="0" y="0"/>
          <a:chExt cx="0" cy="0"/>
        </a:xfrm>
      </p:grpSpPr>
      <p:sp>
        <p:nvSpPr>
          <p:cNvPr id="9" name="Rectangle 8"/>
          <p:cNvSpPr/>
          <p:nvPr userDrawn="1"/>
        </p:nvSpPr>
        <p:spPr bwMode="auto">
          <a:xfrm>
            <a:off x="0" y="1347788"/>
            <a:ext cx="9144000" cy="5510212"/>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wrap="none" anchor="ctr"/>
          <a:lstStyle/>
          <a:p>
            <a:pPr algn="r" defTabSz="914400" eaLnBrk="0" hangingPunct="0">
              <a:defRPr/>
            </a:pPr>
            <a:endParaRPr lang="en-US" sz="1500" dirty="0">
              <a:solidFill>
                <a:srgbClr val="000000"/>
              </a:solidFill>
              <a:latin typeface="Tahoma" pitchFamily="34" charset="0"/>
              <a:ea typeface="ＭＳ Ｐゴシック" pitchFamily="-105" charset="-128"/>
              <a:cs typeface="ＭＳ Ｐゴシック" pitchFamily="-105" charset="-128"/>
            </a:endParaRPr>
          </a:p>
        </p:txBody>
      </p:sp>
      <p:sp>
        <p:nvSpPr>
          <p:cNvPr id="1027" name="Rectangle 2"/>
          <p:cNvSpPr>
            <a:spLocks noGrp="1" noChangeArrowheads="1"/>
          </p:cNvSpPr>
          <p:nvPr>
            <p:ph type="title"/>
          </p:nvPr>
        </p:nvSpPr>
        <p:spPr bwMode="auto">
          <a:xfrm>
            <a:off x="1671638" y="188913"/>
            <a:ext cx="7396162" cy="5016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8" name="Rectangle 58"/>
          <p:cNvSpPr>
            <a:spLocks noGrp="1" noChangeArrowheads="1"/>
          </p:cNvSpPr>
          <p:nvPr>
            <p:ph type="body" idx="1"/>
          </p:nvPr>
        </p:nvSpPr>
        <p:spPr bwMode="auto">
          <a:xfrm>
            <a:off x="296863" y="1457325"/>
            <a:ext cx="8445500" cy="4864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p>
        </p:txBody>
      </p:sp>
      <p:sp>
        <p:nvSpPr>
          <p:cNvPr id="4" name="TextBox 3"/>
          <p:cNvSpPr txBox="1"/>
          <p:nvPr userDrawn="1"/>
        </p:nvSpPr>
        <p:spPr>
          <a:xfrm>
            <a:off x="19050" y="482815"/>
            <a:ext cx="1620957" cy="553998"/>
          </a:xfrm>
          <a:prstGeom prst="rect">
            <a:avLst/>
          </a:prstGeom>
          <a:noFill/>
        </p:spPr>
        <p:txBody>
          <a:bodyPr wrap="none">
            <a:spAutoFit/>
          </a:bodyPr>
          <a:lstStyle/>
          <a:p>
            <a:pPr defTabSz="914400" eaLnBrk="0" hangingPunct="0">
              <a:spcBef>
                <a:spcPts val="0"/>
              </a:spcBef>
              <a:defRPr/>
            </a:pPr>
            <a:r>
              <a:rPr lang="en-US" sz="1000" b="1" dirty="0" smtClean="0">
                <a:solidFill>
                  <a:srgbClr val="FFFFFF"/>
                </a:solidFill>
                <a:latin typeface="Arial Unicode MS" pitchFamily="-111" charset="0"/>
                <a:ea typeface="ＭＳ Ｐゴシック" pitchFamily="-105" charset="-128"/>
                <a:cs typeface="ＭＳ Ｐゴシック" pitchFamily="-105" charset="-128"/>
              </a:rPr>
              <a:t>SIT-29 Meeting</a:t>
            </a:r>
            <a:endParaRPr lang="en-US" sz="1000" b="1" dirty="0">
              <a:solidFill>
                <a:srgbClr val="FFFFFF"/>
              </a:solidFill>
              <a:latin typeface="Arial Unicode MS" pitchFamily="-111" charset="0"/>
              <a:ea typeface="ＭＳ Ｐゴシック" pitchFamily="-105" charset="-128"/>
              <a:cs typeface="ＭＳ Ｐゴシック" pitchFamily="-105" charset="-128"/>
            </a:endParaRPr>
          </a:p>
          <a:p>
            <a:pPr defTabSz="914400" eaLnBrk="0" hangingPunct="0">
              <a:spcBef>
                <a:spcPts val="0"/>
              </a:spcBef>
              <a:defRPr/>
            </a:pPr>
            <a:r>
              <a:rPr lang="en-US" sz="1000" b="1" dirty="0" smtClean="0">
                <a:solidFill>
                  <a:srgbClr val="FFFFFF"/>
                </a:solidFill>
                <a:latin typeface="Arial Unicode MS" pitchFamily="-111" charset="0"/>
                <a:ea typeface="ＭＳ Ｐゴシック" pitchFamily="-105" charset="-128"/>
                <a:cs typeface="ＭＳ Ｐゴシック" pitchFamily="-105" charset="-128"/>
              </a:rPr>
              <a:t>CNES, Toulouse, France</a:t>
            </a:r>
            <a:r>
              <a:rPr lang="en-US" sz="1000" b="1" dirty="0">
                <a:solidFill>
                  <a:srgbClr val="FFFFFF"/>
                </a:solidFill>
                <a:latin typeface="Arial Unicode MS" pitchFamily="-111" charset="0"/>
                <a:ea typeface="ＭＳ Ｐゴシック" pitchFamily="-105" charset="-128"/>
                <a:cs typeface="ＭＳ Ｐゴシック" pitchFamily="-105" charset="-128"/>
              </a:rPr>
              <a:t/>
            </a:r>
            <a:br>
              <a:rPr lang="en-US" sz="1000" b="1" dirty="0">
                <a:solidFill>
                  <a:srgbClr val="FFFFFF"/>
                </a:solidFill>
                <a:latin typeface="Arial Unicode MS" pitchFamily="-111" charset="0"/>
                <a:ea typeface="ＭＳ Ｐゴシック" pitchFamily="-105" charset="-128"/>
                <a:cs typeface="ＭＳ Ｐゴシック" pitchFamily="-105" charset="-128"/>
              </a:rPr>
            </a:br>
            <a:r>
              <a:rPr lang="en-US" sz="1000" b="1" dirty="0" smtClean="0">
                <a:solidFill>
                  <a:srgbClr val="FFFFFF"/>
                </a:solidFill>
                <a:latin typeface="Arial Unicode MS" pitchFamily="-111" charset="0"/>
                <a:ea typeface="ＭＳ Ｐゴシック" pitchFamily="-105" charset="-128"/>
                <a:cs typeface="ＭＳ Ｐゴシック" pitchFamily="-105" charset="-128"/>
              </a:rPr>
              <a:t>9</a:t>
            </a:r>
            <a:r>
              <a:rPr lang="en-US" sz="1000" b="1" baseline="30000" dirty="0" smtClean="0">
                <a:solidFill>
                  <a:srgbClr val="FFFFFF"/>
                </a:solidFill>
                <a:latin typeface="Arial Unicode MS" pitchFamily="-111" charset="0"/>
                <a:ea typeface="ＭＳ Ｐゴシック" pitchFamily="-105" charset="-128"/>
                <a:cs typeface="ＭＳ Ｐゴシック" pitchFamily="-105" charset="-128"/>
              </a:rPr>
              <a:t>th</a:t>
            </a:r>
            <a:r>
              <a:rPr lang="en-US" sz="1000" b="1" dirty="0" smtClean="0">
                <a:solidFill>
                  <a:srgbClr val="FFFFFF"/>
                </a:solidFill>
                <a:latin typeface="Arial Unicode MS" pitchFamily="-111" charset="0"/>
                <a:ea typeface="ＭＳ Ｐゴシック" pitchFamily="-105" charset="-128"/>
                <a:cs typeface="ＭＳ Ｐゴシック" pitchFamily="-105" charset="-128"/>
              </a:rPr>
              <a:t>-10</a:t>
            </a:r>
            <a:r>
              <a:rPr lang="en-US" sz="1000" b="1" baseline="30000" dirty="0" smtClean="0">
                <a:solidFill>
                  <a:srgbClr val="FFFFFF"/>
                </a:solidFill>
                <a:latin typeface="Arial Unicode MS" pitchFamily="-111" charset="0"/>
                <a:ea typeface="ＭＳ Ｐゴシック" pitchFamily="-105" charset="-128"/>
                <a:cs typeface="ＭＳ Ｐゴシック" pitchFamily="-105" charset="-128"/>
              </a:rPr>
              <a:t>th</a:t>
            </a:r>
            <a:r>
              <a:rPr lang="en-US" sz="1000" b="1" dirty="0" smtClean="0">
                <a:solidFill>
                  <a:srgbClr val="FFFFFF"/>
                </a:solidFill>
                <a:latin typeface="Arial Unicode MS" pitchFamily="-111" charset="0"/>
                <a:ea typeface="ＭＳ Ｐゴシック" pitchFamily="-105" charset="-128"/>
                <a:cs typeface="ＭＳ Ｐゴシック" pitchFamily="-105" charset="-128"/>
              </a:rPr>
              <a:t> April 2014</a:t>
            </a:r>
            <a:endParaRPr lang="en-US" sz="1000" b="1" dirty="0">
              <a:solidFill>
                <a:srgbClr val="FFFFFF"/>
              </a:solidFill>
              <a:latin typeface="Arial Unicode MS" pitchFamily="-111" charset="0"/>
              <a:ea typeface="ＭＳ Ｐゴシック" pitchFamily="-105" charset="-128"/>
              <a:cs typeface="ＭＳ Ｐゴシック" pitchFamily="-105" charset="-128"/>
            </a:endParaRPr>
          </a:p>
        </p:txBody>
      </p:sp>
      <p:sp>
        <p:nvSpPr>
          <p:cNvPr id="8" name="Rectangle 4"/>
          <p:cNvSpPr>
            <a:spLocks noGrp="1" noChangeArrowheads="1"/>
          </p:cNvSpPr>
          <p:nvPr>
            <p:ph type="sldNum" sz="quarter" idx="4"/>
          </p:nvPr>
        </p:nvSpPr>
        <p:spPr>
          <a:xfrm>
            <a:off x="7239000" y="6600825"/>
            <a:ext cx="1905000" cy="257175"/>
          </a:xfrm>
          <a:prstGeom prst="rect">
            <a:avLst/>
          </a:prstGeom>
        </p:spPr>
        <p:txBody>
          <a:bodyPr vert="horz" wrap="square" lIns="91440" tIns="45720" rIns="91440" bIns="45720" numCol="1" anchor="t" anchorCtr="0" compatLnSpc="1">
            <a:prstTxWarp prst="textNoShape">
              <a:avLst/>
            </a:prstTxWarp>
          </a:bodyPr>
          <a:lstStyle>
            <a:lvl1pPr algn="r" eaLnBrk="0" hangingPunct="0">
              <a:spcBef>
                <a:spcPct val="50000"/>
              </a:spcBef>
              <a:defRPr sz="1000">
                <a:solidFill>
                  <a:srgbClr val="002569"/>
                </a:solidFill>
                <a:latin typeface="Calibri" pitchFamily="-106" charset="0"/>
                <a:cs typeface="Calibri" pitchFamily="-106" charset="0"/>
              </a:defRPr>
            </a:lvl1pPr>
          </a:lstStyle>
          <a:p>
            <a:pPr>
              <a:defRPr/>
            </a:pPr>
            <a:fld id="{980EA4A0-E513-42EA-B292-B21C1B51B660}" type="slidenum">
              <a:rPr lang="en-US"/>
              <a:pPr>
                <a:defRPr/>
              </a:pPr>
              <a:t>‹#›</a:t>
            </a:fld>
            <a:endParaRPr lang="en-US"/>
          </a:p>
        </p:txBody>
      </p:sp>
      <p:pic>
        <p:nvPicPr>
          <p:cNvPr id="5" name="Picture 4" descr="CEOS_logo_trans_SMALL.png"/>
          <p:cNvPicPr>
            <a:picLocks noChangeAspect="1"/>
          </p:cNvPicPr>
          <p:nvPr userDrawn="1"/>
        </p:nvPicPr>
        <p:blipFill>
          <a:blip r:embed="rId6">
            <a:extLst>
              <a:ext uri="{28A0092B-C50C-407E-A947-70E740481C1C}">
                <a14:useLocalDpi xmlns="" xmlns:a14="http://schemas.microsoft.com/office/drawing/2010/main" val="0"/>
              </a:ext>
            </a:extLst>
          </a:blip>
          <a:stretch>
            <a:fillRect/>
          </a:stretch>
        </p:blipFill>
        <p:spPr>
          <a:xfrm>
            <a:off x="75078" y="119764"/>
            <a:ext cx="915254" cy="363051"/>
          </a:xfrm>
          <a:prstGeom prst="rect">
            <a:avLst/>
          </a:prstGeom>
        </p:spPr>
      </p:pic>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Lst>
  <p:transition spd="slow"/>
  <p:hf hdr="0" ftr="0" dt="0"/>
  <p:txStyles>
    <p:titleStyle>
      <a:lvl1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p:titleStyle>
    <p:bodyStyle>
      <a:lvl1pPr marL="342900" indent="-342900" algn="l" rtl="0" eaLnBrk="0" fontAlgn="base" hangingPunct="0">
        <a:spcBef>
          <a:spcPct val="20000"/>
        </a:spcBef>
        <a:spcAft>
          <a:spcPct val="0"/>
        </a:spcAft>
        <a:buFont typeface="Arial" charset="0"/>
        <a:buChar char="•"/>
        <a:defRPr sz="2400" b="1">
          <a:solidFill>
            <a:schemeClr val="tx2"/>
          </a:solidFill>
          <a:latin typeface="Arial" charset="0"/>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200" b="1">
          <a:solidFill>
            <a:schemeClr val="tx2"/>
          </a:solidFill>
          <a:latin typeface="Arial" charset="0"/>
          <a:ea typeface="ＭＳ Ｐゴシック" charset="-128"/>
        </a:defRPr>
      </a:lvl2pPr>
      <a:lvl3pPr marL="1143000" indent="-228600" algn="l" rtl="0" eaLnBrk="0" fontAlgn="base" hangingPunct="0">
        <a:spcBef>
          <a:spcPct val="20000"/>
        </a:spcBef>
        <a:spcAft>
          <a:spcPct val="0"/>
        </a:spcAft>
        <a:buFont typeface="Courier New" pitchFamily="-106" charset="0"/>
        <a:buChar char="o"/>
        <a:defRPr sz="2000" b="1">
          <a:solidFill>
            <a:schemeClr val="tx2"/>
          </a:solidFill>
          <a:latin typeface="Arial" charset="0"/>
          <a:ea typeface="ＭＳ Ｐゴシック" charset="-128"/>
        </a:defRPr>
      </a:lvl3pPr>
      <a:lvl4pPr marL="1600200" indent="-228600" algn="l" rtl="0" eaLnBrk="0" fontAlgn="base" hangingPunct="0">
        <a:spcBef>
          <a:spcPct val="20000"/>
        </a:spcBef>
        <a:spcAft>
          <a:spcPct val="0"/>
        </a:spcAft>
        <a:buFont typeface="Wingdings" pitchFamily="-106" charset="2"/>
        <a:buChar char="§"/>
        <a:defRPr b="1">
          <a:solidFill>
            <a:schemeClr val="tx2"/>
          </a:solidFill>
          <a:latin typeface="Arial" charset="0"/>
          <a:ea typeface="ＭＳ Ｐゴシック" charset="-128"/>
        </a:defRPr>
      </a:lvl4pPr>
      <a:lvl5pPr marL="2057400" indent="-228600" algn="l" rtl="0" eaLnBrk="0" fontAlgn="base" hangingPunct="0">
        <a:spcBef>
          <a:spcPct val="20000"/>
        </a:spcBef>
        <a:spcAft>
          <a:spcPct val="0"/>
        </a:spcAft>
        <a:buFont typeface="Arial" charset="0"/>
        <a:buChar char="•"/>
        <a:defRPr sz="1600" b="1">
          <a:solidFill>
            <a:schemeClr val="tx2"/>
          </a:solidFill>
          <a:latin typeface="Arial" charset="0"/>
          <a:ea typeface="ＭＳ Ｐゴシック" charset="-128"/>
        </a:defRPr>
      </a:lvl5pPr>
      <a:lvl6pPr marL="2514600" indent="-228600" algn="l" rtl="0" eaLnBrk="0" fontAlgn="base" hangingPunct="0">
        <a:spcBef>
          <a:spcPct val="20000"/>
        </a:spcBef>
        <a:spcAft>
          <a:spcPct val="0"/>
        </a:spcAft>
        <a:defRPr sz="2400">
          <a:solidFill>
            <a:schemeClr val="tx2"/>
          </a:solidFill>
          <a:latin typeface="+mn-lt"/>
        </a:defRPr>
      </a:lvl6pPr>
      <a:lvl7pPr marL="2971800" indent="-228600" algn="l" rtl="0" eaLnBrk="0" fontAlgn="base" hangingPunct="0">
        <a:spcBef>
          <a:spcPct val="20000"/>
        </a:spcBef>
        <a:spcAft>
          <a:spcPct val="0"/>
        </a:spcAft>
        <a:defRPr sz="2400">
          <a:solidFill>
            <a:schemeClr val="tx2"/>
          </a:solidFill>
          <a:latin typeface="+mn-lt"/>
        </a:defRPr>
      </a:lvl7pPr>
      <a:lvl8pPr marL="3429000" indent="-228600" algn="l" rtl="0" eaLnBrk="0" fontAlgn="base" hangingPunct="0">
        <a:spcBef>
          <a:spcPct val="20000"/>
        </a:spcBef>
        <a:spcAft>
          <a:spcPct val="0"/>
        </a:spcAft>
        <a:defRPr sz="2400">
          <a:solidFill>
            <a:schemeClr val="tx2"/>
          </a:solidFill>
          <a:latin typeface="+mn-lt"/>
        </a:defRPr>
      </a:lvl8pPr>
      <a:lvl9pPr marL="3886200" indent="-228600" algn="l" rtl="0" eaLnBrk="0" fontAlgn="base" hangingPunct="0">
        <a:spcBef>
          <a:spcPct val="20000"/>
        </a:spcBef>
        <a:spcAft>
          <a:spcPct val="0"/>
        </a:spcAft>
        <a:defRPr sz="2400">
          <a:solidFill>
            <a:schemeClr val="tx2"/>
          </a:solidFill>
          <a:latin typeface="+mn-lt"/>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44"/>
          <p:cNvSpPr>
            <a:spLocks noGrp="1" noChangeArrowheads="1"/>
          </p:cNvSpPr>
          <p:nvPr>
            <p:ph type="ctrTitle"/>
          </p:nvPr>
        </p:nvSpPr>
        <p:spPr>
          <a:xfrm>
            <a:off x="3814057" y="0"/>
            <a:ext cx="5206574" cy="1672389"/>
          </a:xfrm>
        </p:spPr>
        <p:txBody>
          <a:bodyPr/>
          <a:lstStyle/>
          <a:p>
            <a:pPr algn="l"/>
            <a:r>
              <a:rPr lang="en-US" sz="2800" dirty="0"/>
              <a:t>WG Disasters </a:t>
            </a:r>
            <a:r>
              <a:rPr lang="en-US" sz="2800" dirty="0" smtClean="0"/>
              <a:t>Status Update </a:t>
            </a:r>
            <a:r>
              <a:rPr lang="en-GB" sz="2800" dirty="0" smtClean="0"/>
              <a:t>&amp; Structure</a:t>
            </a:r>
            <a:r>
              <a:rPr lang="en-US" sz="2800" dirty="0" smtClean="0"/>
              <a:t> </a:t>
            </a:r>
            <a:endParaRPr lang="en-US" sz="2800" dirty="0" smtClean="0">
              <a:solidFill>
                <a:srgbClr val="FFFF00"/>
              </a:solidFill>
            </a:endParaRPr>
          </a:p>
        </p:txBody>
      </p:sp>
      <p:sp>
        <p:nvSpPr>
          <p:cNvPr id="2" name="Subtitle 1"/>
          <p:cNvSpPr>
            <a:spLocks noGrp="1"/>
          </p:cNvSpPr>
          <p:nvPr>
            <p:ph type="subTitle" sz="quarter" idx="1"/>
          </p:nvPr>
        </p:nvSpPr>
        <p:spPr>
          <a:xfrm>
            <a:off x="3814057" y="2011944"/>
            <a:ext cx="4826977" cy="1564105"/>
          </a:xfrm>
        </p:spPr>
        <p:txBody>
          <a:bodyPr/>
          <a:lstStyle/>
          <a:p>
            <a:r>
              <a:rPr lang="en-US" b="0" dirty="0" smtClean="0"/>
              <a:t>Ivan Petiteville (ESA),</a:t>
            </a:r>
          </a:p>
          <a:p>
            <a:r>
              <a:rPr lang="en-US" b="0" dirty="0" smtClean="0"/>
              <a:t>Stéphane Chalifoux (CSA)</a:t>
            </a:r>
            <a:br>
              <a:rPr lang="en-US" b="0" dirty="0" smtClean="0"/>
            </a:br>
            <a:r>
              <a:rPr lang="en-US" b="0" dirty="0" smtClean="0"/>
              <a:t>CEOS Action 27- 12/ Work Plan 3.4</a:t>
            </a:r>
            <a:br>
              <a:rPr lang="en-US" b="0" dirty="0" smtClean="0"/>
            </a:br>
            <a:r>
              <a:rPr lang="en-US" b="0" dirty="0" smtClean="0"/>
              <a:t>CEOS SIT-29 Meeting</a:t>
            </a:r>
          </a:p>
          <a:p>
            <a:r>
              <a:rPr lang="en-US" b="0" dirty="0"/>
              <a:t>C</a:t>
            </a:r>
            <a:r>
              <a:rPr lang="en-US" b="0" dirty="0" smtClean="0"/>
              <a:t>NES, Toulouse, France</a:t>
            </a:r>
            <a:br>
              <a:rPr lang="en-US" b="0" dirty="0" smtClean="0"/>
            </a:br>
            <a:r>
              <a:rPr lang="en-US" b="0" dirty="0" smtClean="0"/>
              <a:t>9</a:t>
            </a:r>
            <a:r>
              <a:rPr lang="en-US" b="0" baseline="30000" dirty="0" smtClean="0"/>
              <a:t>th</a:t>
            </a:r>
            <a:r>
              <a:rPr lang="en-US" b="0" dirty="0" smtClean="0"/>
              <a:t>-10</a:t>
            </a:r>
            <a:r>
              <a:rPr lang="en-US" b="0" baseline="30000" dirty="0" smtClean="0"/>
              <a:t>th</a:t>
            </a:r>
            <a:r>
              <a:rPr lang="en-US" b="0" dirty="0" smtClean="0"/>
              <a:t> April 2014</a:t>
            </a:r>
            <a:endParaRPr lang="en-US" b="0"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9300" y="153988"/>
            <a:ext cx="8547101" cy="501650"/>
          </a:xfrm>
        </p:spPr>
        <p:txBody>
          <a:bodyPr/>
          <a:lstStyle/>
          <a:p>
            <a:r>
              <a:rPr lang="en-GB" dirty="0" smtClean="0"/>
              <a:t> “Vertical” &amp; “Horizontal” Teams in 2013…</a:t>
            </a:r>
            <a:endParaRPr lang="en-GB" dirty="0"/>
          </a:p>
        </p:txBody>
      </p:sp>
      <p:sp>
        <p:nvSpPr>
          <p:cNvPr id="5" name="Rounded Rectangle 4"/>
          <p:cNvSpPr/>
          <p:nvPr/>
        </p:nvSpPr>
        <p:spPr bwMode="auto">
          <a:xfrm>
            <a:off x="2413033" y="1669142"/>
            <a:ext cx="1696999" cy="4680858"/>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w="9525" cap="flat" cmpd="sng" algn="ctr">
            <a:noFill/>
            <a:prstDash val="solid"/>
            <a:round/>
            <a:headEnd type="none" w="med" len="med"/>
            <a:tailEnd type="none" w="med" len="med"/>
          </a:ln>
          <a:effectLst>
            <a:outerShdw blurRad="50800" dist="38100" dir="5400000" algn="t" rotWithShape="0">
              <a:prstClr val="black">
                <a:alpha val="40000"/>
              </a:prstClr>
            </a:outerShdw>
          </a:effectLst>
        </p:spPr>
        <p:txBody>
          <a:bodyPr vert="horz" wrap="none" lIns="91440" tIns="45720" rIns="91440" bIns="45720" numCol="1" rtlCol="0" anchor="t" anchorCtr="0" compatLnSpc="1">
            <a:prstTxWarp prst="textNoShape">
              <a:avLst/>
            </a:prstTxWarp>
          </a:bodyPr>
          <a:lstStyle/>
          <a:p>
            <a:pPr algn="ctr" defTabSz="914400" eaLnBrk="0" hangingPunct="0"/>
            <a:r>
              <a:rPr lang="en-GB" b="1" dirty="0">
                <a:solidFill>
                  <a:srgbClr val="000000"/>
                </a:solidFill>
                <a:latin typeface="Tahoma" pitchFamily="34" charset="0"/>
              </a:rPr>
              <a:t>SEISMIC </a:t>
            </a:r>
          </a:p>
          <a:p>
            <a:pPr algn="ctr" defTabSz="914400" eaLnBrk="0" hangingPunct="0"/>
            <a:r>
              <a:rPr lang="en-GB" b="1" dirty="0" smtClean="0">
                <a:solidFill>
                  <a:srgbClr val="000000"/>
                </a:solidFill>
                <a:latin typeface="Tahoma" pitchFamily="34" charset="0"/>
              </a:rPr>
              <a:t>RISKS</a:t>
            </a:r>
            <a:endParaRPr lang="en-GB" sz="1200" b="1" dirty="0">
              <a:solidFill>
                <a:srgbClr val="000000"/>
              </a:solidFill>
              <a:latin typeface="Tahoma" pitchFamily="34" charset="0"/>
            </a:endParaRPr>
          </a:p>
          <a:p>
            <a:pPr algn="ctr" defTabSz="914400" eaLnBrk="0" hangingPunct="0"/>
            <a:r>
              <a:rPr lang="en-GB" sz="1200" b="1" dirty="0">
                <a:solidFill>
                  <a:srgbClr val="000000"/>
                </a:solidFill>
                <a:latin typeface="Tahoma" pitchFamily="34" charset="0"/>
              </a:rPr>
              <a:t>Thematic Team</a:t>
            </a:r>
          </a:p>
          <a:p>
            <a:pPr algn="ctr" defTabSz="914400" eaLnBrk="0" hangingPunct="0"/>
            <a:endParaRPr lang="en-GB" sz="1200" b="1" dirty="0">
              <a:solidFill>
                <a:srgbClr val="000000"/>
              </a:solidFill>
              <a:latin typeface="Tahoma" pitchFamily="34" charset="0"/>
            </a:endParaRPr>
          </a:p>
        </p:txBody>
      </p:sp>
      <p:sp>
        <p:nvSpPr>
          <p:cNvPr id="6" name="Rounded Rectangle 5"/>
          <p:cNvSpPr/>
          <p:nvPr/>
        </p:nvSpPr>
        <p:spPr bwMode="auto">
          <a:xfrm>
            <a:off x="4644608" y="1669142"/>
            <a:ext cx="1679984" cy="4680858"/>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w="9525" cap="flat" cmpd="sng" algn="ctr">
            <a:noFill/>
            <a:prstDash val="solid"/>
            <a:round/>
            <a:headEnd type="none" w="med" len="med"/>
            <a:tailEnd type="none" w="med" len="med"/>
          </a:ln>
          <a:effectLst>
            <a:outerShdw blurRad="50800" dist="38100" dir="5400000" algn="t" rotWithShape="0">
              <a:prstClr val="black">
                <a:alpha val="40000"/>
              </a:prstClr>
            </a:outerShdw>
          </a:effectLst>
        </p:spPr>
        <p:txBody>
          <a:bodyPr vert="horz" wrap="none" lIns="91440" tIns="45720" rIns="91440" bIns="45720" numCol="1" rtlCol="0" anchor="t" anchorCtr="0" compatLnSpc="1">
            <a:prstTxWarp prst="textNoShape">
              <a:avLst/>
            </a:prstTxWarp>
          </a:bodyPr>
          <a:lstStyle/>
          <a:p>
            <a:pPr algn="ctr" defTabSz="914400" eaLnBrk="0" hangingPunct="0"/>
            <a:r>
              <a:rPr lang="en-GB" b="1" dirty="0" smtClean="0">
                <a:solidFill>
                  <a:srgbClr val="000000"/>
                </a:solidFill>
                <a:latin typeface="Tahoma" pitchFamily="34" charset="0"/>
              </a:rPr>
              <a:t>VOLCANOES</a:t>
            </a:r>
          </a:p>
          <a:p>
            <a:pPr algn="ctr" defTabSz="914400" eaLnBrk="0" hangingPunct="0"/>
            <a:r>
              <a:rPr lang="en-GB" sz="1200" b="1" dirty="0">
                <a:solidFill>
                  <a:srgbClr val="000000"/>
                </a:solidFill>
                <a:latin typeface="Tahoma" pitchFamily="34" charset="0"/>
              </a:rPr>
              <a:t>Thematic Team</a:t>
            </a:r>
          </a:p>
          <a:p>
            <a:pPr algn="ctr" defTabSz="914400" eaLnBrk="0" hangingPunct="0"/>
            <a:endParaRPr lang="en-GB" b="1" dirty="0">
              <a:solidFill>
                <a:srgbClr val="000000"/>
              </a:solidFill>
              <a:latin typeface="Tahoma" pitchFamily="34" charset="0"/>
            </a:endParaRPr>
          </a:p>
        </p:txBody>
      </p:sp>
      <p:sp>
        <p:nvSpPr>
          <p:cNvPr id="4" name="Rounded Rectangle 3"/>
          <p:cNvSpPr/>
          <p:nvPr/>
        </p:nvSpPr>
        <p:spPr bwMode="auto">
          <a:xfrm>
            <a:off x="217745" y="1669142"/>
            <a:ext cx="1725355" cy="4680858"/>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w="9525" cap="flat" cmpd="sng" algn="ctr">
            <a:noFill/>
            <a:prstDash val="solid"/>
            <a:round/>
            <a:headEnd type="none" w="med" len="med"/>
            <a:tailEnd type="none" w="med" len="med"/>
          </a:ln>
          <a:effectLst>
            <a:outerShdw blurRad="50800" dist="38100" dir="5400000" algn="t" rotWithShape="0">
              <a:prstClr val="black">
                <a:alpha val="40000"/>
              </a:prstClr>
            </a:outerShdw>
          </a:effectLst>
        </p:spPr>
        <p:txBody>
          <a:bodyPr vert="horz" wrap="non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b="1" i="0" u="none" strike="noStrike" cap="none" normalizeH="0" baseline="0" dirty="0" smtClean="0">
                <a:ln>
                  <a:noFill/>
                </a:ln>
                <a:solidFill>
                  <a:srgbClr val="000000"/>
                </a:solidFill>
                <a:effectLst/>
                <a:latin typeface="Tahoma" pitchFamily="34" charset="0"/>
              </a:rPr>
              <a:t>FLOODS</a:t>
            </a:r>
          </a:p>
          <a:p>
            <a:pPr marL="0" marR="0" indent="0" algn="ctr" defTabSz="914400" rtl="0" eaLnBrk="0" fontAlgn="base" latinLnBrk="0" hangingPunct="0">
              <a:lnSpc>
                <a:spcPct val="100000"/>
              </a:lnSpc>
              <a:spcBef>
                <a:spcPct val="0"/>
              </a:spcBef>
              <a:spcAft>
                <a:spcPct val="0"/>
              </a:spcAft>
              <a:buClrTx/>
              <a:buSzTx/>
              <a:buFontTx/>
              <a:buNone/>
              <a:tabLst/>
            </a:pPr>
            <a:r>
              <a:rPr lang="en-GB" sz="1200" b="1" dirty="0" smtClean="0">
                <a:solidFill>
                  <a:srgbClr val="000000"/>
                </a:solidFill>
                <a:latin typeface="Tahoma" pitchFamily="34" charset="0"/>
              </a:rPr>
              <a:t>Thematic Team</a:t>
            </a:r>
            <a:endParaRPr kumimoji="0" lang="en-GB" sz="1200" b="1" i="0" u="none" strike="noStrike" cap="none" normalizeH="0" baseline="0" dirty="0" smtClean="0">
              <a:ln>
                <a:noFill/>
              </a:ln>
              <a:solidFill>
                <a:srgbClr val="000000"/>
              </a:solidFill>
              <a:effectLst/>
              <a:latin typeface="Tahoma" pitchFamily="34" charset="0"/>
            </a:endParaRPr>
          </a:p>
        </p:txBody>
      </p:sp>
      <p:sp>
        <p:nvSpPr>
          <p:cNvPr id="26" name="Rounded Rectangle 25"/>
          <p:cNvSpPr/>
          <p:nvPr/>
        </p:nvSpPr>
        <p:spPr bwMode="auto">
          <a:xfrm>
            <a:off x="38100" y="4734106"/>
            <a:ext cx="9019368" cy="404768"/>
          </a:xfrm>
          <a:prstGeom prst="roundRect">
            <a:avLst/>
          </a:prstGeom>
          <a:solidFill>
            <a:schemeClr val="tx1">
              <a:lumMod val="40000"/>
              <a:lumOff val="60000"/>
              <a:alpha val="34000"/>
            </a:schemeClr>
          </a:solidFill>
          <a:ln w="9525" cap="flat" cmpd="sng" algn="ctr">
            <a:noFill/>
            <a:prstDash val="solid"/>
            <a:round/>
            <a:headEnd type="none" w="med" len="med"/>
            <a:tailEnd type="none" w="med" len="med"/>
          </a:ln>
          <a:effectLst>
            <a:outerShdw blurRad="50800" dist="38100" dir="5400000" algn="t"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algn="ctr" defTabSz="914400" eaLnBrk="0" hangingPunct="0"/>
            <a:r>
              <a:rPr lang="en-GB" b="1" dirty="0" smtClean="0">
                <a:solidFill>
                  <a:srgbClr val="000000"/>
                </a:solidFill>
                <a:latin typeface="Tahoma" pitchFamily="34" charset="0"/>
              </a:rPr>
              <a:t>WGISS </a:t>
            </a:r>
            <a:r>
              <a:rPr lang="en-GB" b="1" dirty="0">
                <a:solidFill>
                  <a:srgbClr val="000000"/>
                </a:solidFill>
                <a:latin typeface="Tahoma" pitchFamily="34" charset="0"/>
              </a:rPr>
              <a:t>GA4D </a:t>
            </a:r>
            <a:r>
              <a:rPr lang="en-GB" b="1" dirty="0" smtClean="0">
                <a:solidFill>
                  <a:srgbClr val="000000"/>
                </a:solidFill>
                <a:latin typeface="Tahoma" pitchFamily="34" charset="0"/>
              </a:rPr>
              <a:t>Team</a:t>
            </a:r>
            <a:endParaRPr lang="en-GB" b="1" dirty="0">
              <a:solidFill>
                <a:srgbClr val="000000"/>
              </a:solidFill>
              <a:latin typeface="Tahoma" pitchFamily="34" charset="0"/>
            </a:endParaRPr>
          </a:p>
        </p:txBody>
      </p:sp>
      <p:sp>
        <p:nvSpPr>
          <p:cNvPr id="27" name="Rounded Rectangle 26"/>
          <p:cNvSpPr/>
          <p:nvPr/>
        </p:nvSpPr>
        <p:spPr bwMode="auto">
          <a:xfrm>
            <a:off x="38100" y="5260161"/>
            <a:ext cx="9019368" cy="428081"/>
          </a:xfrm>
          <a:prstGeom prst="roundRect">
            <a:avLst/>
          </a:prstGeom>
          <a:solidFill>
            <a:schemeClr val="tx1">
              <a:lumMod val="40000"/>
              <a:lumOff val="60000"/>
              <a:alpha val="34000"/>
            </a:schemeClr>
          </a:solidFill>
          <a:ln w="9525" cap="flat" cmpd="sng" algn="ctr">
            <a:noFill/>
            <a:prstDash val="solid"/>
            <a:round/>
            <a:headEnd type="none" w="med" len="med"/>
            <a:tailEnd type="none" w="med" len="med"/>
          </a:ln>
          <a:effectLst>
            <a:outerShdw blurRad="50800" dist="38100" dir="5400000" algn="t"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algn="ctr" defTabSz="914400" eaLnBrk="0" hangingPunct="0"/>
            <a:r>
              <a:rPr lang="en-GB" b="1" dirty="0" smtClean="0">
                <a:solidFill>
                  <a:srgbClr val="000000"/>
                </a:solidFill>
                <a:latin typeface="Tahoma" pitchFamily="34" charset="0"/>
              </a:rPr>
              <a:t> SEO</a:t>
            </a:r>
            <a:endParaRPr lang="en-GB" b="1" dirty="0">
              <a:solidFill>
                <a:srgbClr val="000000"/>
              </a:solidFill>
              <a:latin typeface="Tahoma" pitchFamily="34" charset="0"/>
            </a:endParaRPr>
          </a:p>
        </p:txBody>
      </p:sp>
      <p:sp>
        <p:nvSpPr>
          <p:cNvPr id="28" name="Rounded Rectangle 27"/>
          <p:cNvSpPr/>
          <p:nvPr/>
        </p:nvSpPr>
        <p:spPr bwMode="auto">
          <a:xfrm>
            <a:off x="38100" y="5799818"/>
            <a:ext cx="9019368" cy="354240"/>
          </a:xfrm>
          <a:prstGeom prst="roundRect">
            <a:avLst/>
          </a:prstGeom>
          <a:solidFill>
            <a:schemeClr val="tx1">
              <a:lumMod val="40000"/>
              <a:lumOff val="60000"/>
              <a:alpha val="34000"/>
            </a:schemeClr>
          </a:solidFill>
          <a:ln w="9525" cap="flat" cmpd="sng" algn="ctr">
            <a:noFill/>
            <a:prstDash val="solid"/>
            <a:round/>
            <a:headEnd type="none" w="med" len="med"/>
            <a:tailEnd type="none" w="med" len="med"/>
          </a:ln>
          <a:effectLst>
            <a:outerShdw blurRad="50800" dist="38100" dir="5400000" algn="t"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algn="ctr" defTabSz="914400" eaLnBrk="0" hangingPunct="0"/>
            <a:r>
              <a:rPr lang="en-GB" b="1" dirty="0" err="1" smtClean="0">
                <a:solidFill>
                  <a:srgbClr val="000000"/>
                </a:solidFill>
                <a:latin typeface="Tahoma" pitchFamily="34" charset="0"/>
              </a:rPr>
              <a:t>WGCapD</a:t>
            </a:r>
            <a:endParaRPr lang="en-GB" b="1" dirty="0">
              <a:solidFill>
                <a:srgbClr val="000000"/>
              </a:solidFill>
              <a:latin typeface="Tahoma" pitchFamily="34" charset="0"/>
            </a:endParaRPr>
          </a:p>
        </p:txBody>
      </p:sp>
      <p:sp>
        <p:nvSpPr>
          <p:cNvPr id="29" name="Rounded Rectangle 28"/>
          <p:cNvSpPr/>
          <p:nvPr/>
        </p:nvSpPr>
        <p:spPr bwMode="auto">
          <a:xfrm>
            <a:off x="38100" y="4216398"/>
            <a:ext cx="9019368" cy="403679"/>
          </a:xfrm>
          <a:prstGeom prst="roundRect">
            <a:avLst/>
          </a:prstGeom>
          <a:gradFill flip="none" rotWithShape="1">
            <a:gsLst>
              <a:gs pos="0">
                <a:schemeClr val="bg2">
                  <a:lumMod val="20000"/>
                  <a:lumOff val="80000"/>
                  <a:shade val="30000"/>
                  <a:satMod val="115000"/>
                </a:schemeClr>
              </a:gs>
              <a:gs pos="50000">
                <a:schemeClr val="bg2">
                  <a:lumMod val="20000"/>
                  <a:lumOff val="80000"/>
                  <a:shade val="67500"/>
                  <a:satMod val="115000"/>
                </a:schemeClr>
              </a:gs>
              <a:gs pos="100000">
                <a:schemeClr val="bg2">
                  <a:lumMod val="20000"/>
                  <a:lumOff val="80000"/>
                  <a:shade val="100000"/>
                  <a:satMod val="115000"/>
                </a:schemeClr>
              </a:gs>
            </a:gsLst>
            <a:path path="circle">
              <a:fillToRect l="100000" t="100000"/>
            </a:path>
            <a:tileRect r="-100000" b="-100000"/>
          </a:gradFill>
          <a:ln w="9525" cap="flat" cmpd="sng" algn="ctr">
            <a:noFill/>
            <a:prstDash val="solid"/>
            <a:round/>
            <a:headEnd type="none" w="med" len="med"/>
            <a:tailEnd type="none" w="med" len="med"/>
          </a:ln>
          <a:effectLst>
            <a:outerShdw blurRad="50800" dist="38100" dir="5400000" algn="t"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algn="ctr" defTabSz="914400" eaLnBrk="0" hangingPunct="0"/>
            <a:r>
              <a:rPr lang="en-GB" b="1" dirty="0" smtClean="0">
                <a:solidFill>
                  <a:srgbClr val="000000"/>
                </a:solidFill>
                <a:latin typeface="Tahoma" pitchFamily="34" charset="0"/>
              </a:rPr>
              <a:t>Disaster </a:t>
            </a:r>
            <a:r>
              <a:rPr lang="en-GB" b="1" dirty="0">
                <a:solidFill>
                  <a:srgbClr val="000000"/>
                </a:solidFill>
                <a:latin typeface="Tahoma" pitchFamily="34" charset="0"/>
              </a:rPr>
              <a:t>SBA </a:t>
            </a:r>
            <a:r>
              <a:rPr lang="en-GB" b="1" dirty="0" smtClean="0">
                <a:solidFill>
                  <a:srgbClr val="000000"/>
                </a:solidFill>
                <a:latin typeface="Tahoma" pitchFamily="34" charset="0"/>
              </a:rPr>
              <a:t>Team</a:t>
            </a:r>
            <a:endParaRPr lang="en-GB" b="1" dirty="0">
              <a:solidFill>
                <a:srgbClr val="000000"/>
              </a:solidFill>
              <a:latin typeface="Tahoma" pitchFamily="34" charset="0"/>
            </a:endParaRPr>
          </a:p>
        </p:txBody>
      </p:sp>
      <p:sp>
        <p:nvSpPr>
          <p:cNvPr id="30" name="Rounded Rectangle 29"/>
          <p:cNvSpPr/>
          <p:nvPr/>
        </p:nvSpPr>
        <p:spPr bwMode="auto">
          <a:xfrm>
            <a:off x="2209800" y="3687989"/>
            <a:ext cx="6847668" cy="441779"/>
          </a:xfrm>
          <a:prstGeom prst="roundRect">
            <a:avLst/>
          </a:prstGeom>
          <a:gradFill flip="none" rotWithShape="1">
            <a:gsLst>
              <a:gs pos="0">
                <a:schemeClr val="bg2">
                  <a:lumMod val="20000"/>
                  <a:lumOff val="80000"/>
                  <a:shade val="30000"/>
                  <a:satMod val="115000"/>
                </a:schemeClr>
              </a:gs>
              <a:gs pos="50000">
                <a:schemeClr val="bg2">
                  <a:lumMod val="20000"/>
                  <a:lumOff val="80000"/>
                  <a:shade val="67500"/>
                  <a:satMod val="115000"/>
                </a:schemeClr>
              </a:gs>
              <a:gs pos="100000">
                <a:schemeClr val="bg2">
                  <a:lumMod val="20000"/>
                  <a:lumOff val="80000"/>
                  <a:shade val="100000"/>
                  <a:satMod val="115000"/>
                </a:schemeClr>
              </a:gs>
            </a:gsLst>
            <a:path path="circle">
              <a:fillToRect l="100000" t="100000"/>
            </a:path>
            <a:tileRect r="-100000" b="-100000"/>
          </a:gradFill>
          <a:ln w="9525" cap="flat" cmpd="sng" algn="ctr">
            <a:noFill/>
            <a:prstDash val="solid"/>
            <a:round/>
            <a:headEnd type="none" w="med" len="med"/>
            <a:tailEnd type="none" w="med" len="med"/>
          </a:ln>
          <a:effectLst>
            <a:outerShdw blurRad="50800" dist="38100" dir="5400000" algn="t"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algn="ctr" defTabSz="914400" eaLnBrk="0" hangingPunct="0"/>
            <a:r>
              <a:rPr lang="en-GB" b="1" dirty="0" smtClean="0">
                <a:solidFill>
                  <a:srgbClr val="000000"/>
                </a:solidFill>
                <a:latin typeface="Tahoma" pitchFamily="34" charset="0"/>
              </a:rPr>
              <a:t>Supersites </a:t>
            </a:r>
            <a:r>
              <a:rPr lang="en-GB" b="1" dirty="0">
                <a:solidFill>
                  <a:srgbClr val="000000"/>
                </a:solidFill>
                <a:latin typeface="Tahoma" pitchFamily="34" charset="0"/>
              </a:rPr>
              <a:t>Coordination </a:t>
            </a:r>
            <a:r>
              <a:rPr lang="en-GB" b="1" dirty="0" smtClean="0">
                <a:solidFill>
                  <a:srgbClr val="000000"/>
                </a:solidFill>
                <a:latin typeface="Tahoma" pitchFamily="34" charset="0"/>
              </a:rPr>
              <a:t>Team</a:t>
            </a:r>
            <a:endParaRPr lang="en-GB" b="1" dirty="0">
              <a:solidFill>
                <a:srgbClr val="000000"/>
              </a:solidFill>
              <a:latin typeface="Tahoma" pitchFamily="34" charset="0"/>
            </a:endParaRPr>
          </a:p>
        </p:txBody>
      </p:sp>
      <p:sp>
        <p:nvSpPr>
          <p:cNvPr id="31" name="Rounded Rectangle 30"/>
          <p:cNvSpPr/>
          <p:nvPr/>
        </p:nvSpPr>
        <p:spPr bwMode="auto">
          <a:xfrm>
            <a:off x="38100" y="2628900"/>
            <a:ext cx="9019368" cy="467179"/>
          </a:xfrm>
          <a:prstGeom prst="roundRect">
            <a:avLst/>
          </a:prstGeom>
          <a:gradFill flip="none" rotWithShape="1">
            <a:gsLst>
              <a:gs pos="0">
                <a:schemeClr val="bg2">
                  <a:lumMod val="20000"/>
                  <a:lumOff val="80000"/>
                  <a:shade val="30000"/>
                  <a:satMod val="115000"/>
                </a:schemeClr>
              </a:gs>
              <a:gs pos="50000">
                <a:schemeClr val="bg2">
                  <a:lumMod val="20000"/>
                  <a:lumOff val="80000"/>
                  <a:shade val="67500"/>
                  <a:satMod val="115000"/>
                </a:schemeClr>
              </a:gs>
              <a:gs pos="100000">
                <a:schemeClr val="bg2">
                  <a:lumMod val="20000"/>
                  <a:lumOff val="80000"/>
                  <a:shade val="100000"/>
                  <a:satMod val="115000"/>
                </a:schemeClr>
              </a:gs>
            </a:gsLst>
            <a:path path="circle">
              <a:fillToRect l="100000" t="100000"/>
            </a:path>
            <a:tileRect r="-100000" b="-100000"/>
          </a:gradFill>
          <a:ln w="9525" cap="flat" cmpd="sng" algn="ctr">
            <a:noFill/>
            <a:prstDash val="solid"/>
            <a:round/>
            <a:headEnd type="none" w="med" len="med"/>
            <a:tailEnd type="none" w="med" len="med"/>
          </a:ln>
          <a:effectLst>
            <a:outerShdw blurRad="50800" dist="38100" dir="5400000" algn="t"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algn="ctr" defTabSz="914400" eaLnBrk="0" hangingPunct="0"/>
            <a:r>
              <a:rPr lang="en-GB" b="1" dirty="0">
                <a:solidFill>
                  <a:srgbClr val="000000"/>
                </a:solidFill>
                <a:latin typeface="Tahoma" pitchFamily="34" charset="0"/>
              </a:rPr>
              <a:t>Recovery </a:t>
            </a:r>
            <a:r>
              <a:rPr lang="en-GB" b="1" dirty="0" smtClean="0">
                <a:solidFill>
                  <a:srgbClr val="000000"/>
                </a:solidFill>
                <a:latin typeface="Tahoma" pitchFamily="34" charset="0"/>
              </a:rPr>
              <a:t>Observatory Oversight Team </a:t>
            </a:r>
          </a:p>
        </p:txBody>
      </p:sp>
      <p:sp>
        <p:nvSpPr>
          <p:cNvPr id="32" name="Rounded Rectangle 31"/>
          <p:cNvSpPr/>
          <p:nvPr/>
        </p:nvSpPr>
        <p:spPr bwMode="auto">
          <a:xfrm>
            <a:off x="38100" y="3193142"/>
            <a:ext cx="9019368" cy="375558"/>
          </a:xfrm>
          <a:prstGeom prst="roundRect">
            <a:avLst/>
          </a:prstGeom>
          <a:gradFill flip="none" rotWithShape="1">
            <a:gsLst>
              <a:gs pos="0">
                <a:schemeClr val="bg2">
                  <a:lumMod val="20000"/>
                  <a:lumOff val="80000"/>
                  <a:shade val="30000"/>
                  <a:satMod val="115000"/>
                </a:schemeClr>
              </a:gs>
              <a:gs pos="50000">
                <a:schemeClr val="bg2">
                  <a:lumMod val="20000"/>
                  <a:lumOff val="80000"/>
                  <a:shade val="67500"/>
                  <a:satMod val="115000"/>
                </a:schemeClr>
              </a:gs>
              <a:gs pos="100000">
                <a:schemeClr val="bg2">
                  <a:lumMod val="20000"/>
                  <a:lumOff val="80000"/>
                  <a:shade val="100000"/>
                  <a:satMod val="115000"/>
                </a:schemeClr>
              </a:gs>
            </a:gsLst>
            <a:path path="circle">
              <a:fillToRect l="100000" t="100000"/>
            </a:path>
            <a:tileRect r="-100000" b="-100000"/>
          </a:gradFill>
          <a:ln w="9525" cap="flat" cmpd="sng" algn="ctr">
            <a:noFill/>
            <a:prstDash val="solid"/>
            <a:round/>
            <a:headEnd type="none" w="med" len="med"/>
            <a:tailEnd type="none" w="med" len="med"/>
          </a:ln>
          <a:effectLst>
            <a:outerShdw blurRad="50800" dist="38100" dir="5400000" algn="t"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algn="ctr" defTabSz="914400" eaLnBrk="0" hangingPunct="0"/>
            <a:r>
              <a:rPr lang="en-GB" b="1" dirty="0">
                <a:solidFill>
                  <a:srgbClr val="000000"/>
                </a:solidFill>
                <a:latin typeface="Tahoma" pitchFamily="34" charset="0"/>
              </a:rPr>
              <a:t>2015 WCDRR – </a:t>
            </a:r>
            <a:r>
              <a:rPr lang="en-GB" b="1" dirty="0" smtClean="0">
                <a:solidFill>
                  <a:srgbClr val="000000"/>
                </a:solidFill>
                <a:latin typeface="Tahoma" pitchFamily="34" charset="0"/>
              </a:rPr>
              <a:t>HFA2 Team</a:t>
            </a:r>
            <a:endParaRPr lang="en-GB" b="1" dirty="0">
              <a:solidFill>
                <a:srgbClr val="000000"/>
              </a:solidFill>
              <a:latin typeface="Tahoma" pitchFamily="34" charset="0"/>
            </a:endParaRPr>
          </a:p>
        </p:txBody>
      </p:sp>
    </p:spTree>
    <p:extLst>
      <p:ext uri="{BB962C8B-B14F-4D97-AF65-F5344CB8AC3E}">
        <p14:creationId xmlns="" xmlns:p14="http://schemas.microsoft.com/office/powerpoint/2010/main" val="3055992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0-#ppt_h/2"/>
                                          </p:val>
                                        </p:tav>
                                        <p:tav tm="100000">
                                          <p:val>
                                            <p:strVal val="#ppt_y"/>
                                          </p:val>
                                        </p:tav>
                                      </p:tavLst>
                                    </p:anim>
                                  </p:childTnLst>
                                </p:cTn>
                              </p:par>
                              <p:par>
                                <p:cTn id="13" presetID="2" presetClass="entr" presetSubtype="1"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26"/>
                                        </p:tgtEl>
                                        <p:attrNameLst>
                                          <p:attrName>style.visibility</p:attrName>
                                        </p:attrNameLst>
                                      </p:cBhvr>
                                      <p:to>
                                        <p:strVal val="visible"/>
                                      </p:to>
                                    </p:set>
                                    <p:anim calcmode="lin" valueType="num">
                                      <p:cBhvr additive="base">
                                        <p:cTn id="21" dur="500" fill="hold"/>
                                        <p:tgtEl>
                                          <p:spTgt spid="26"/>
                                        </p:tgtEl>
                                        <p:attrNameLst>
                                          <p:attrName>ppt_x</p:attrName>
                                        </p:attrNameLst>
                                      </p:cBhvr>
                                      <p:tavLst>
                                        <p:tav tm="0">
                                          <p:val>
                                            <p:strVal val="0-#ppt_w/2"/>
                                          </p:val>
                                        </p:tav>
                                        <p:tav tm="100000">
                                          <p:val>
                                            <p:strVal val="#ppt_x"/>
                                          </p:val>
                                        </p:tav>
                                      </p:tavLst>
                                    </p:anim>
                                    <p:anim calcmode="lin" valueType="num">
                                      <p:cBhvr additive="base">
                                        <p:cTn id="22" dur="500" fill="hold"/>
                                        <p:tgtEl>
                                          <p:spTgt spid="26"/>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27"/>
                                        </p:tgtEl>
                                        <p:attrNameLst>
                                          <p:attrName>style.visibility</p:attrName>
                                        </p:attrNameLst>
                                      </p:cBhvr>
                                      <p:to>
                                        <p:strVal val="visible"/>
                                      </p:to>
                                    </p:set>
                                    <p:anim calcmode="lin" valueType="num">
                                      <p:cBhvr additive="base">
                                        <p:cTn id="25" dur="500" fill="hold"/>
                                        <p:tgtEl>
                                          <p:spTgt spid="27"/>
                                        </p:tgtEl>
                                        <p:attrNameLst>
                                          <p:attrName>ppt_x</p:attrName>
                                        </p:attrNameLst>
                                      </p:cBhvr>
                                      <p:tavLst>
                                        <p:tav tm="0">
                                          <p:val>
                                            <p:strVal val="0-#ppt_w/2"/>
                                          </p:val>
                                        </p:tav>
                                        <p:tav tm="100000">
                                          <p:val>
                                            <p:strVal val="#ppt_x"/>
                                          </p:val>
                                        </p:tav>
                                      </p:tavLst>
                                    </p:anim>
                                    <p:anim calcmode="lin" valueType="num">
                                      <p:cBhvr additive="base">
                                        <p:cTn id="26" dur="500" fill="hold"/>
                                        <p:tgtEl>
                                          <p:spTgt spid="27"/>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28"/>
                                        </p:tgtEl>
                                        <p:attrNameLst>
                                          <p:attrName>style.visibility</p:attrName>
                                        </p:attrNameLst>
                                      </p:cBhvr>
                                      <p:to>
                                        <p:strVal val="visible"/>
                                      </p:to>
                                    </p:set>
                                    <p:anim calcmode="lin" valueType="num">
                                      <p:cBhvr additive="base">
                                        <p:cTn id="29" dur="500" fill="hold"/>
                                        <p:tgtEl>
                                          <p:spTgt spid="28"/>
                                        </p:tgtEl>
                                        <p:attrNameLst>
                                          <p:attrName>ppt_x</p:attrName>
                                        </p:attrNameLst>
                                      </p:cBhvr>
                                      <p:tavLst>
                                        <p:tav tm="0">
                                          <p:val>
                                            <p:strVal val="0-#ppt_w/2"/>
                                          </p:val>
                                        </p:tav>
                                        <p:tav tm="100000">
                                          <p:val>
                                            <p:strVal val="#ppt_x"/>
                                          </p:val>
                                        </p:tav>
                                      </p:tavLst>
                                    </p:anim>
                                    <p:anim calcmode="lin" valueType="num">
                                      <p:cBhvr additive="base">
                                        <p:cTn id="30" dur="500" fill="hold"/>
                                        <p:tgtEl>
                                          <p:spTgt spid="28"/>
                                        </p:tgtEl>
                                        <p:attrNameLst>
                                          <p:attrName>ppt_y</p:attrName>
                                        </p:attrNameLst>
                                      </p:cBhvr>
                                      <p:tavLst>
                                        <p:tav tm="0">
                                          <p:val>
                                            <p:strVal val="#ppt_y"/>
                                          </p:val>
                                        </p:tav>
                                        <p:tav tm="100000">
                                          <p:val>
                                            <p:strVal val="#ppt_y"/>
                                          </p:val>
                                        </p:tav>
                                      </p:tavLst>
                                    </p:anim>
                                  </p:childTnLst>
                                </p:cTn>
                              </p:par>
                              <p:par>
                                <p:cTn id="31" presetID="2" presetClass="entr" presetSubtype="8" fill="hold" grpId="0" nodeType="withEffect">
                                  <p:stCondLst>
                                    <p:cond delay="0"/>
                                  </p:stCondLst>
                                  <p:childTnLst>
                                    <p:set>
                                      <p:cBhvr>
                                        <p:cTn id="32" dur="1" fill="hold">
                                          <p:stCondLst>
                                            <p:cond delay="0"/>
                                          </p:stCondLst>
                                        </p:cTn>
                                        <p:tgtEl>
                                          <p:spTgt spid="29"/>
                                        </p:tgtEl>
                                        <p:attrNameLst>
                                          <p:attrName>style.visibility</p:attrName>
                                        </p:attrNameLst>
                                      </p:cBhvr>
                                      <p:to>
                                        <p:strVal val="visible"/>
                                      </p:to>
                                    </p:set>
                                    <p:anim calcmode="lin" valueType="num">
                                      <p:cBhvr additive="base">
                                        <p:cTn id="33" dur="500" fill="hold"/>
                                        <p:tgtEl>
                                          <p:spTgt spid="29"/>
                                        </p:tgtEl>
                                        <p:attrNameLst>
                                          <p:attrName>ppt_x</p:attrName>
                                        </p:attrNameLst>
                                      </p:cBhvr>
                                      <p:tavLst>
                                        <p:tav tm="0">
                                          <p:val>
                                            <p:strVal val="0-#ppt_w/2"/>
                                          </p:val>
                                        </p:tav>
                                        <p:tav tm="100000">
                                          <p:val>
                                            <p:strVal val="#ppt_x"/>
                                          </p:val>
                                        </p:tav>
                                      </p:tavLst>
                                    </p:anim>
                                    <p:anim calcmode="lin" valueType="num">
                                      <p:cBhvr additive="base">
                                        <p:cTn id="34" dur="500" fill="hold"/>
                                        <p:tgtEl>
                                          <p:spTgt spid="29"/>
                                        </p:tgtEl>
                                        <p:attrNameLst>
                                          <p:attrName>ppt_y</p:attrName>
                                        </p:attrNameLst>
                                      </p:cBhvr>
                                      <p:tavLst>
                                        <p:tav tm="0">
                                          <p:val>
                                            <p:strVal val="#ppt_y"/>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30"/>
                                        </p:tgtEl>
                                        <p:attrNameLst>
                                          <p:attrName>style.visibility</p:attrName>
                                        </p:attrNameLst>
                                      </p:cBhvr>
                                      <p:to>
                                        <p:strVal val="visible"/>
                                      </p:to>
                                    </p:set>
                                    <p:anim calcmode="lin" valueType="num">
                                      <p:cBhvr additive="base">
                                        <p:cTn id="37" dur="500" fill="hold"/>
                                        <p:tgtEl>
                                          <p:spTgt spid="30"/>
                                        </p:tgtEl>
                                        <p:attrNameLst>
                                          <p:attrName>ppt_x</p:attrName>
                                        </p:attrNameLst>
                                      </p:cBhvr>
                                      <p:tavLst>
                                        <p:tav tm="0">
                                          <p:val>
                                            <p:strVal val="0-#ppt_w/2"/>
                                          </p:val>
                                        </p:tav>
                                        <p:tav tm="100000">
                                          <p:val>
                                            <p:strVal val="#ppt_x"/>
                                          </p:val>
                                        </p:tav>
                                      </p:tavLst>
                                    </p:anim>
                                    <p:anim calcmode="lin" valueType="num">
                                      <p:cBhvr additive="base">
                                        <p:cTn id="38" dur="500" fill="hold"/>
                                        <p:tgtEl>
                                          <p:spTgt spid="30"/>
                                        </p:tgtEl>
                                        <p:attrNameLst>
                                          <p:attrName>ppt_y</p:attrName>
                                        </p:attrNameLst>
                                      </p:cBhvr>
                                      <p:tavLst>
                                        <p:tav tm="0">
                                          <p:val>
                                            <p:strVal val="#ppt_y"/>
                                          </p:val>
                                        </p:tav>
                                        <p:tav tm="100000">
                                          <p:val>
                                            <p:strVal val="#ppt_y"/>
                                          </p:val>
                                        </p:tav>
                                      </p:tavLst>
                                    </p:anim>
                                  </p:childTnLst>
                                </p:cTn>
                              </p:par>
                              <p:par>
                                <p:cTn id="39" presetID="2" presetClass="entr" presetSubtype="8" fill="hold" grpId="0" nodeType="withEffect">
                                  <p:stCondLst>
                                    <p:cond delay="0"/>
                                  </p:stCondLst>
                                  <p:childTnLst>
                                    <p:set>
                                      <p:cBhvr>
                                        <p:cTn id="40" dur="1" fill="hold">
                                          <p:stCondLst>
                                            <p:cond delay="0"/>
                                          </p:stCondLst>
                                        </p:cTn>
                                        <p:tgtEl>
                                          <p:spTgt spid="31"/>
                                        </p:tgtEl>
                                        <p:attrNameLst>
                                          <p:attrName>style.visibility</p:attrName>
                                        </p:attrNameLst>
                                      </p:cBhvr>
                                      <p:to>
                                        <p:strVal val="visible"/>
                                      </p:to>
                                    </p:set>
                                    <p:anim calcmode="lin" valueType="num">
                                      <p:cBhvr additive="base">
                                        <p:cTn id="41" dur="500" fill="hold"/>
                                        <p:tgtEl>
                                          <p:spTgt spid="31"/>
                                        </p:tgtEl>
                                        <p:attrNameLst>
                                          <p:attrName>ppt_x</p:attrName>
                                        </p:attrNameLst>
                                      </p:cBhvr>
                                      <p:tavLst>
                                        <p:tav tm="0">
                                          <p:val>
                                            <p:strVal val="0-#ppt_w/2"/>
                                          </p:val>
                                        </p:tav>
                                        <p:tav tm="100000">
                                          <p:val>
                                            <p:strVal val="#ppt_x"/>
                                          </p:val>
                                        </p:tav>
                                      </p:tavLst>
                                    </p:anim>
                                    <p:anim calcmode="lin" valueType="num">
                                      <p:cBhvr additive="base">
                                        <p:cTn id="42" dur="500" fill="hold"/>
                                        <p:tgtEl>
                                          <p:spTgt spid="31"/>
                                        </p:tgtEl>
                                        <p:attrNameLst>
                                          <p:attrName>ppt_y</p:attrName>
                                        </p:attrNameLst>
                                      </p:cBhvr>
                                      <p:tavLst>
                                        <p:tav tm="0">
                                          <p:val>
                                            <p:strVal val="#ppt_y"/>
                                          </p:val>
                                        </p:tav>
                                        <p:tav tm="100000">
                                          <p:val>
                                            <p:strVal val="#ppt_y"/>
                                          </p:val>
                                        </p:tav>
                                      </p:tavLst>
                                    </p:anim>
                                  </p:childTnLst>
                                </p:cTn>
                              </p:par>
                              <p:par>
                                <p:cTn id="43" presetID="2" presetClass="entr" presetSubtype="8" fill="hold" grpId="0" nodeType="withEffect">
                                  <p:stCondLst>
                                    <p:cond delay="0"/>
                                  </p:stCondLst>
                                  <p:childTnLst>
                                    <p:set>
                                      <p:cBhvr>
                                        <p:cTn id="44" dur="1" fill="hold">
                                          <p:stCondLst>
                                            <p:cond delay="0"/>
                                          </p:stCondLst>
                                        </p:cTn>
                                        <p:tgtEl>
                                          <p:spTgt spid="32"/>
                                        </p:tgtEl>
                                        <p:attrNameLst>
                                          <p:attrName>style.visibility</p:attrName>
                                        </p:attrNameLst>
                                      </p:cBhvr>
                                      <p:to>
                                        <p:strVal val="visible"/>
                                      </p:to>
                                    </p:set>
                                    <p:anim calcmode="lin" valueType="num">
                                      <p:cBhvr additive="base">
                                        <p:cTn id="45" dur="500" fill="hold"/>
                                        <p:tgtEl>
                                          <p:spTgt spid="32"/>
                                        </p:tgtEl>
                                        <p:attrNameLst>
                                          <p:attrName>ppt_x</p:attrName>
                                        </p:attrNameLst>
                                      </p:cBhvr>
                                      <p:tavLst>
                                        <p:tav tm="0">
                                          <p:val>
                                            <p:strVal val="0-#ppt_w/2"/>
                                          </p:val>
                                        </p:tav>
                                        <p:tav tm="100000">
                                          <p:val>
                                            <p:strVal val="#ppt_x"/>
                                          </p:val>
                                        </p:tav>
                                      </p:tavLst>
                                    </p:anim>
                                    <p:anim calcmode="lin" valueType="num">
                                      <p:cBhvr additive="base">
                                        <p:cTn id="46" dur="500" fill="hold"/>
                                        <p:tgtEl>
                                          <p:spTgt spid="3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4" grpId="0" animBg="1"/>
      <p:bldP spid="26" grpId="0" animBg="1"/>
      <p:bldP spid="27" grpId="0" animBg="1"/>
      <p:bldP spid="28" grpId="0" animBg="1"/>
      <p:bldP spid="29" grpId="0" animBg="1"/>
      <p:bldP spid="30" grpId="0" animBg="1"/>
      <p:bldP spid="31" grpId="0" animBg="1"/>
      <p:bldP spid="3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127000" y="1364673"/>
            <a:ext cx="9017000" cy="5126182"/>
          </a:xfrm>
        </p:spPr>
        <p:txBody>
          <a:bodyPr/>
          <a:lstStyle/>
          <a:p>
            <a:pPr marL="0" indent="0">
              <a:buNone/>
            </a:pPr>
            <a:r>
              <a:rPr lang="en-GB" dirty="0" smtClean="0"/>
              <a:t>Structure of </a:t>
            </a:r>
            <a:r>
              <a:rPr lang="en-GB" dirty="0" err="1" smtClean="0"/>
              <a:t>WGDisasters</a:t>
            </a:r>
            <a:r>
              <a:rPr lang="en-GB" dirty="0" smtClean="0"/>
              <a:t> shall:</a:t>
            </a:r>
          </a:p>
          <a:p>
            <a:pPr marL="914400" lvl="1" indent="-457200">
              <a:buFont typeface="+mj-lt"/>
              <a:buAutoNum type="arabicPeriod"/>
            </a:pPr>
            <a:r>
              <a:rPr lang="en-GB" b="0" dirty="0"/>
              <a:t>Set jointly agreed objectives (incl. calendar &amp; milestones) for the WG, objectives in line with CEOS Strategy &amp; CEOS Work Plan.</a:t>
            </a:r>
          </a:p>
          <a:p>
            <a:pPr marL="914400" lvl="1" indent="-457200">
              <a:buFont typeface="+mj-lt"/>
              <a:buAutoNum type="arabicPeriod"/>
            </a:pPr>
            <a:r>
              <a:rPr lang="en-GB" b="0" dirty="0"/>
              <a:t>Accommodate the “vertical” and “horizontal” nature of various activities, and facilitate coordination across these elements.</a:t>
            </a:r>
          </a:p>
          <a:p>
            <a:pPr marL="914400" lvl="1" indent="-457200">
              <a:buFont typeface="+mj-lt"/>
              <a:buAutoNum type="arabicPeriod"/>
            </a:pPr>
            <a:r>
              <a:rPr lang="en-GB" b="0" dirty="0"/>
              <a:t>Allow future growth of activities (e.g. new type of hazard).</a:t>
            </a:r>
          </a:p>
          <a:p>
            <a:pPr marL="914400" lvl="1" indent="-457200">
              <a:buFont typeface="+mj-lt"/>
              <a:buAutoNum type="arabicPeriod"/>
            </a:pPr>
            <a:r>
              <a:rPr lang="en-GB" b="0" dirty="0"/>
              <a:t>Take into account the differences in expertise associated with </a:t>
            </a:r>
            <a:r>
              <a:rPr lang="en-GB" b="0" dirty="0" smtClean="0"/>
              <a:t>various types of hazards. </a:t>
            </a:r>
          </a:p>
          <a:p>
            <a:pPr marL="914400" lvl="1" indent="-457200">
              <a:buFont typeface="+mj-lt"/>
              <a:buAutoNum type="arabicPeriod"/>
            </a:pPr>
            <a:r>
              <a:rPr lang="en-US" b="0" dirty="0" smtClean="0"/>
              <a:t>Reflect </a:t>
            </a:r>
            <a:r>
              <a:rPr lang="en-US" b="0" dirty="0"/>
              <a:t>the level of effort that agencies can </a:t>
            </a:r>
            <a:r>
              <a:rPr lang="en-US" b="0" dirty="0" smtClean="0"/>
              <a:t>realistically invest</a:t>
            </a:r>
            <a:endParaRPr lang="en-GB" b="0" dirty="0" smtClean="0"/>
          </a:p>
          <a:p>
            <a:pPr marL="914400" lvl="1" indent="-457200">
              <a:buFont typeface="+mj-lt"/>
              <a:buAutoNum type="arabicPeriod"/>
            </a:pPr>
            <a:r>
              <a:rPr lang="en-GB" b="0" dirty="0" smtClean="0">
                <a:solidFill>
                  <a:srgbClr val="002060"/>
                </a:solidFill>
              </a:rPr>
              <a:t>Optimize work produced by limiting duplication of efforts.</a:t>
            </a:r>
          </a:p>
          <a:p>
            <a:pPr marL="914400" lvl="1" indent="-457200">
              <a:buFont typeface="+mj-lt"/>
              <a:buAutoNum type="arabicPeriod"/>
            </a:pPr>
            <a:r>
              <a:rPr lang="en-GB" b="0" dirty="0" smtClean="0"/>
              <a:t>Ensure adequate communication between WG members.</a:t>
            </a:r>
          </a:p>
          <a:p>
            <a:pPr marL="914400" lvl="1" indent="-457200">
              <a:buFont typeface="+mj-lt"/>
              <a:buAutoNum type="arabicPeriod"/>
            </a:pPr>
            <a:endParaRPr lang="en-GB" b="0" dirty="0" smtClean="0"/>
          </a:p>
          <a:p>
            <a:pPr marL="457200" lvl="1" indent="0" algn="r">
              <a:buNone/>
            </a:pPr>
            <a:endParaRPr lang="en-GB" dirty="0" smtClean="0"/>
          </a:p>
        </p:txBody>
      </p:sp>
      <p:sp>
        <p:nvSpPr>
          <p:cNvPr id="6" name="Title 2"/>
          <p:cNvSpPr>
            <a:spLocks noGrp="1"/>
          </p:cNvSpPr>
          <p:nvPr>
            <p:ph type="title"/>
          </p:nvPr>
        </p:nvSpPr>
        <p:spPr>
          <a:xfrm>
            <a:off x="1447800" y="180976"/>
            <a:ext cx="7620000" cy="501650"/>
          </a:xfrm>
        </p:spPr>
        <p:txBody>
          <a:bodyPr/>
          <a:lstStyle/>
          <a:p>
            <a:r>
              <a:rPr lang="en-GB" dirty="0" smtClean="0"/>
              <a:t>Constraints of Organisation </a:t>
            </a:r>
            <a:r>
              <a:rPr lang="en-GB" sz="2400" b="0" dirty="0" smtClean="0"/>
              <a:t>(1/2</a:t>
            </a:r>
            <a:r>
              <a:rPr lang="en-GB" sz="2400" b="0" dirty="0"/>
              <a:t>)</a:t>
            </a:r>
            <a:endParaRPr lang="en-GB" sz="2400" dirty="0"/>
          </a:p>
        </p:txBody>
      </p:sp>
      <p:sp>
        <p:nvSpPr>
          <p:cNvPr id="4" name="Slide Number Placeholder 3"/>
          <p:cNvSpPr>
            <a:spLocks noGrp="1"/>
          </p:cNvSpPr>
          <p:nvPr>
            <p:ph type="sldNum" sz="quarter" idx="10"/>
          </p:nvPr>
        </p:nvSpPr>
        <p:spPr/>
        <p:txBody>
          <a:bodyPr/>
          <a:lstStyle/>
          <a:p>
            <a:pPr>
              <a:defRPr/>
            </a:pPr>
            <a:fld id="{6BF8D2B0-EFB6-4DAA-9B0B-6F6B3A580823}" type="slidenum">
              <a:rPr lang="en-US" smtClean="0"/>
              <a:pPr>
                <a:defRPr/>
              </a:pPr>
              <a:t>11</a:t>
            </a:fld>
            <a:endParaRPr lang="en-US" dirty="0"/>
          </a:p>
        </p:txBody>
      </p:sp>
    </p:spTree>
    <p:extLst>
      <p:ext uri="{BB962C8B-B14F-4D97-AF65-F5344CB8AC3E}">
        <p14:creationId xmlns="" xmlns:p14="http://schemas.microsoft.com/office/powerpoint/2010/main" val="2282779856"/>
      </p:ext>
    </p:extLst>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0" y="1186774"/>
            <a:ext cx="9067800" cy="5380281"/>
          </a:xfrm>
          <a:solidFill>
            <a:schemeClr val="bg1"/>
          </a:solidFill>
        </p:spPr>
        <p:txBody>
          <a:bodyPr/>
          <a:lstStyle/>
          <a:p>
            <a:pPr marL="0" lvl="1" indent="0">
              <a:buNone/>
            </a:pPr>
            <a:r>
              <a:rPr lang="en-GB" sz="2400" dirty="0"/>
              <a:t>Structure of </a:t>
            </a:r>
            <a:r>
              <a:rPr lang="en-GB" sz="2400" dirty="0" err="1" smtClean="0"/>
              <a:t>WGDisasters</a:t>
            </a:r>
            <a:r>
              <a:rPr lang="en-GB" sz="2400" dirty="0" smtClean="0"/>
              <a:t> shall</a:t>
            </a:r>
            <a:r>
              <a:rPr lang="en-GB" sz="2400" dirty="0"/>
              <a:t> </a:t>
            </a:r>
            <a:r>
              <a:rPr lang="en-GB" sz="2400" b="0" dirty="0" smtClean="0">
                <a:cs typeface="ＭＳ Ｐゴシック" charset="-128"/>
              </a:rPr>
              <a:t>(</a:t>
            </a:r>
            <a:r>
              <a:rPr lang="en-GB" sz="2400" b="0" dirty="0" err="1" smtClean="0">
                <a:cs typeface="ＭＳ Ｐゴシック" charset="-128"/>
              </a:rPr>
              <a:t>cont</a:t>
            </a:r>
            <a:r>
              <a:rPr lang="en-GB" sz="2400" b="0" dirty="0" smtClean="0">
                <a:cs typeface="ＭＳ Ｐゴシック" charset="-128"/>
              </a:rPr>
              <a:t>’):</a:t>
            </a:r>
            <a:endParaRPr lang="en-GB" sz="2400" b="0" dirty="0">
              <a:cs typeface="ＭＳ Ｐゴシック" charset="-128"/>
            </a:endParaRPr>
          </a:p>
          <a:p>
            <a:pPr marL="914400" lvl="1" indent="-457200">
              <a:buFont typeface="+mj-lt"/>
              <a:buAutoNum type="arabicPeriod" startAt="8"/>
            </a:pPr>
            <a:r>
              <a:rPr lang="en-GB" b="0" dirty="0"/>
              <a:t>Properly </a:t>
            </a:r>
            <a:r>
              <a:rPr lang="en-GB" b="0" dirty="0" smtClean="0"/>
              <a:t>promote CEOS outcomes </a:t>
            </a:r>
            <a:r>
              <a:rPr lang="en-GB" b="0" dirty="0"/>
              <a:t>&amp; </a:t>
            </a:r>
            <a:r>
              <a:rPr lang="en-GB" b="0" dirty="0" smtClean="0"/>
              <a:t>successes</a:t>
            </a:r>
            <a:endParaRPr lang="en-GB" b="0" dirty="0"/>
          </a:p>
          <a:p>
            <a:pPr marL="914400" lvl="1" indent="-457200">
              <a:buFont typeface="+mj-lt"/>
              <a:buAutoNum type="arabicPeriod" startAt="8"/>
            </a:pPr>
            <a:r>
              <a:rPr lang="en-GB" b="0" dirty="0"/>
              <a:t>Properly interface with the User </a:t>
            </a:r>
            <a:r>
              <a:rPr lang="en-GB" b="0" dirty="0" smtClean="0"/>
              <a:t>Community incl. major stakeholders</a:t>
            </a:r>
            <a:endParaRPr lang="en-GB" b="0" dirty="0"/>
          </a:p>
          <a:p>
            <a:pPr marL="914400" lvl="1" indent="-457200">
              <a:buFont typeface="+mj-lt"/>
              <a:buAutoNum type="arabicPeriod" startAt="8"/>
            </a:pPr>
            <a:r>
              <a:rPr lang="en-GB" b="0" dirty="0"/>
              <a:t>Properly interface with the GEO Disaster </a:t>
            </a:r>
            <a:r>
              <a:rPr lang="en-GB" b="0" dirty="0" smtClean="0"/>
              <a:t>Community and tie in to other related GEO activities</a:t>
            </a:r>
            <a:endParaRPr lang="en-GB" b="0" dirty="0"/>
          </a:p>
          <a:p>
            <a:pPr lvl="1"/>
            <a:endParaRPr lang="en-GB" dirty="0" smtClean="0"/>
          </a:p>
          <a:p>
            <a:pPr marL="0" indent="0">
              <a:buNone/>
            </a:pPr>
            <a:r>
              <a:rPr lang="en-GB" dirty="0" smtClean="0"/>
              <a:t>Not all </a:t>
            </a:r>
            <a:r>
              <a:rPr lang="en-GB" dirty="0" err="1" smtClean="0"/>
              <a:t>ongoing</a:t>
            </a:r>
            <a:r>
              <a:rPr lang="en-GB" dirty="0" smtClean="0"/>
              <a:t> CEOS disaster activities should be </a:t>
            </a:r>
            <a:r>
              <a:rPr lang="en-GB" dirty="0"/>
              <a:t>transferred </a:t>
            </a:r>
            <a:r>
              <a:rPr lang="en-GB" dirty="0" smtClean="0"/>
              <a:t>to WGDisasters</a:t>
            </a:r>
          </a:p>
          <a:p>
            <a:r>
              <a:rPr lang="en-GB" dirty="0">
                <a:solidFill>
                  <a:schemeClr val="bg1">
                    <a:lumMod val="50000"/>
                  </a:schemeClr>
                </a:solidFill>
              </a:rPr>
              <a:t>No transfer </a:t>
            </a:r>
            <a:r>
              <a:rPr lang="en-GB" dirty="0" smtClean="0">
                <a:solidFill>
                  <a:schemeClr val="bg1">
                    <a:lumMod val="50000"/>
                  </a:schemeClr>
                </a:solidFill>
              </a:rPr>
              <a:t>of activity whenever it better </a:t>
            </a:r>
            <a:r>
              <a:rPr lang="en-GB" dirty="0">
                <a:solidFill>
                  <a:schemeClr val="bg1">
                    <a:lumMod val="50000"/>
                  </a:schemeClr>
                </a:solidFill>
              </a:rPr>
              <a:t>fits with expertise of other CEOS </a:t>
            </a:r>
            <a:r>
              <a:rPr lang="en-GB" dirty="0" smtClean="0">
                <a:solidFill>
                  <a:schemeClr val="bg1">
                    <a:lumMod val="50000"/>
                  </a:schemeClr>
                </a:solidFill>
              </a:rPr>
              <a:t>Teams </a:t>
            </a:r>
            <a:r>
              <a:rPr lang="en-GB" b="0" i="1" dirty="0" smtClean="0"/>
              <a:t>(</a:t>
            </a:r>
            <a:r>
              <a:rPr lang="en-GB" sz="1800" b="0" i="1" dirty="0" smtClean="0"/>
              <a:t>e.g. Capacity </a:t>
            </a:r>
            <a:r>
              <a:rPr lang="en-GB" sz="1800" b="0" i="1" dirty="0"/>
              <a:t>Building / Training (</a:t>
            </a:r>
            <a:r>
              <a:rPr lang="en-GB" sz="1800" b="0" i="1" u="sng" dirty="0" err="1"/>
              <a:t>WGCapD</a:t>
            </a:r>
            <a:r>
              <a:rPr lang="en-GB" sz="1800" b="0" i="1" dirty="0"/>
              <a:t>)</a:t>
            </a:r>
            <a:r>
              <a:rPr lang="en-GB" b="0" dirty="0"/>
              <a:t> </a:t>
            </a:r>
            <a:r>
              <a:rPr lang="en-GB" b="0" dirty="0" smtClean="0"/>
              <a:t>, </a:t>
            </a:r>
            <a:r>
              <a:rPr lang="en-GB" sz="1800" b="0" i="1" dirty="0" smtClean="0"/>
              <a:t>Gap </a:t>
            </a:r>
            <a:r>
              <a:rPr lang="en-GB" sz="1800" b="0" i="1" dirty="0"/>
              <a:t>Analysis (</a:t>
            </a:r>
            <a:r>
              <a:rPr lang="en-GB" sz="1800" b="0" i="1" u="sng" dirty="0"/>
              <a:t>SEO</a:t>
            </a:r>
            <a:r>
              <a:rPr lang="en-GB" sz="1800" b="0" i="1" dirty="0" smtClean="0"/>
              <a:t>), Volcanic Ash Monitoring (ACC </a:t>
            </a:r>
            <a:r>
              <a:rPr lang="en-GB" sz="1800" b="0" i="1" u="sng" dirty="0" smtClean="0"/>
              <a:t>Virtual Const. ), </a:t>
            </a:r>
            <a:r>
              <a:rPr lang="en-GB" sz="1800" b="0" i="1" dirty="0" smtClean="0"/>
              <a:t>GA4D </a:t>
            </a:r>
            <a:r>
              <a:rPr lang="en-GB" sz="1800" b="0" i="1" u="sng" dirty="0" smtClean="0"/>
              <a:t>(WGISS)</a:t>
            </a:r>
            <a:r>
              <a:rPr lang="en-GB" sz="1800" b="0" i="1" dirty="0" smtClean="0"/>
              <a:t>)</a:t>
            </a:r>
            <a:endParaRPr lang="en-GB" b="0" i="1" dirty="0"/>
          </a:p>
          <a:p>
            <a:r>
              <a:rPr lang="en-GB" dirty="0">
                <a:solidFill>
                  <a:schemeClr val="bg1">
                    <a:lumMod val="50000"/>
                  </a:schemeClr>
                </a:solidFill>
              </a:rPr>
              <a:t>C</a:t>
            </a:r>
            <a:r>
              <a:rPr lang="en-GB" dirty="0" smtClean="0">
                <a:solidFill>
                  <a:schemeClr val="bg1">
                    <a:lumMod val="50000"/>
                  </a:schemeClr>
                </a:solidFill>
              </a:rPr>
              <a:t>lose cooperation and sharing of information with CEOS teams</a:t>
            </a:r>
            <a:endParaRPr lang="en-GB" dirty="0">
              <a:solidFill>
                <a:schemeClr val="bg1">
                  <a:lumMod val="50000"/>
                </a:schemeClr>
              </a:solidFill>
            </a:endParaRPr>
          </a:p>
        </p:txBody>
      </p:sp>
      <p:sp>
        <p:nvSpPr>
          <p:cNvPr id="6" name="Title 2"/>
          <p:cNvSpPr>
            <a:spLocks noGrp="1"/>
          </p:cNvSpPr>
          <p:nvPr>
            <p:ph type="title"/>
          </p:nvPr>
        </p:nvSpPr>
        <p:spPr>
          <a:xfrm>
            <a:off x="1447800" y="180976"/>
            <a:ext cx="7620000" cy="501650"/>
          </a:xfrm>
        </p:spPr>
        <p:txBody>
          <a:bodyPr/>
          <a:lstStyle/>
          <a:p>
            <a:r>
              <a:rPr lang="en-GB" dirty="0" smtClean="0"/>
              <a:t>Constraints of Organisation </a:t>
            </a:r>
            <a:r>
              <a:rPr lang="en-GB" sz="2400" b="0" dirty="0" smtClean="0"/>
              <a:t>(2/2)</a:t>
            </a:r>
            <a:endParaRPr lang="en-GB" sz="2400" b="0" dirty="0"/>
          </a:p>
        </p:txBody>
      </p:sp>
      <p:sp>
        <p:nvSpPr>
          <p:cNvPr id="4" name="Slide Number Placeholder 3"/>
          <p:cNvSpPr>
            <a:spLocks noGrp="1"/>
          </p:cNvSpPr>
          <p:nvPr>
            <p:ph type="sldNum" sz="quarter" idx="10"/>
          </p:nvPr>
        </p:nvSpPr>
        <p:spPr/>
        <p:txBody>
          <a:bodyPr/>
          <a:lstStyle/>
          <a:p>
            <a:pPr>
              <a:defRPr/>
            </a:pPr>
            <a:fld id="{6BF8D2B0-EFB6-4DAA-9B0B-6F6B3A580823}" type="slidenum">
              <a:rPr lang="en-US" smtClean="0"/>
              <a:pPr>
                <a:defRPr/>
              </a:pPr>
              <a:t>12</a:t>
            </a:fld>
            <a:endParaRPr lang="en-US" dirty="0"/>
          </a:p>
        </p:txBody>
      </p:sp>
    </p:spTree>
    <p:extLst>
      <p:ext uri="{BB962C8B-B14F-4D97-AF65-F5344CB8AC3E}">
        <p14:creationId xmlns="" xmlns:p14="http://schemas.microsoft.com/office/powerpoint/2010/main" val="3350831108"/>
      </p:ext>
    </p:extLst>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p:txBody>
          <a:bodyPr/>
          <a:lstStyle/>
          <a:p>
            <a:pPr marL="0" indent="0">
              <a:buNone/>
            </a:pPr>
            <a:r>
              <a:rPr lang="en-US" dirty="0"/>
              <a:t>Ensure close cooperation with User Community </a:t>
            </a:r>
            <a:r>
              <a:rPr lang="en-US" dirty="0" smtClean="0"/>
              <a:t>and Foster </a:t>
            </a:r>
            <a:r>
              <a:rPr lang="en-US" dirty="0"/>
              <a:t>the use of EO data in support of DRM </a:t>
            </a:r>
            <a:r>
              <a:rPr lang="en-US" dirty="0" smtClean="0"/>
              <a:t>by:</a:t>
            </a:r>
            <a:endParaRPr lang="en-US" dirty="0" smtClean="0"/>
          </a:p>
          <a:p>
            <a:pPr marL="0" indent="0">
              <a:buNone/>
            </a:pPr>
            <a:endParaRPr lang="en-GB" dirty="0"/>
          </a:p>
          <a:p>
            <a:pPr>
              <a:buFont typeface="+mj-lt"/>
              <a:buAutoNum type="arabicPeriod"/>
            </a:pPr>
            <a:r>
              <a:rPr lang="en-US" sz="2000" b="0" dirty="0"/>
              <a:t>Increasing awareness of the benefits of EO data use by the DRM community, in particular through </a:t>
            </a:r>
            <a:r>
              <a:rPr lang="en-US" sz="2000" b="0" dirty="0" smtClean="0"/>
              <a:t>pilot </a:t>
            </a:r>
            <a:r>
              <a:rPr lang="en-US" sz="2000" b="0" dirty="0"/>
              <a:t>demonstrators</a:t>
            </a:r>
          </a:p>
          <a:p>
            <a:pPr>
              <a:buFont typeface="+mj-lt"/>
              <a:buAutoNum type="arabicPeriod"/>
            </a:pPr>
            <a:endParaRPr lang="en-US" sz="2000" b="0" dirty="0"/>
          </a:p>
          <a:p>
            <a:pPr>
              <a:buFont typeface="+mj-lt"/>
              <a:buAutoNum type="arabicPeriod"/>
            </a:pPr>
            <a:r>
              <a:rPr lang="en-US" sz="2000" b="0" dirty="0"/>
              <a:t>Encouraging and enabling relevant </a:t>
            </a:r>
            <a:r>
              <a:rPr lang="en-US" sz="2000" b="0" dirty="0" smtClean="0"/>
              <a:t>EO </a:t>
            </a:r>
            <a:r>
              <a:rPr lang="en-US" sz="2000" b="0" dirty="0"/>
              <a:t>scientific research and application </a:t>
            </a:r>
            <a:r>
              <a:rPr lang="en-US" sz="2000" b="0" dirty="0" smtClean="0"/>
              <a:t>development. </a:t>
            </a:r>
          </a:p>
          <a:p>
            <a:pPr>
              <a:buFont typeface="+mj-lt"/>
              <a:buAutoNum type="arabicPeriod"/>
            </a:pPr>
            <a:endParaRPr lang="en-US" sz="2000" b="0" dirty="0" smtClean="0"/>
          </a:p>
          <a:p>
            <a:pPr>
              <a:buFont typeface="+mj-lt"/>
              <a:buAutoNum type="arabicPeriod"/>
            </a:pPr>
            <a:r>
              <a:rPr lang="en-US" sz="2000" b="0" dirty="0"/>
              <a:t>Promoting CEOS disaster activities as well as </a:t>
            </a:r>
            <a:r>
              <a:rPr lang="en-US" sz="2000" b="0" dirty="0" smtClean="0"/>
              <a:t>major disaster-related </a:t>
            </a:r>
            <a:r>
              <a:rPr lang="en-US" sz="2000" b="0" dirty="0"/>
              <a:t>activities from space </a:t>
            </a:r>
            <a:r>
              <a:rPr lang="en-US" sz="2000" b="0" dirty="0" smtClean="0"/>
              <a:t>agencies, </a:t>
            </a:r>
            <a:r>
              <a:rPr lang="en-US" sz="2000" b="0" dirty="0"/>
              <a:t>executed outside </a:t>
            </a:r>
            <a:r>
              <a:rPr lang="en-US" sz="2000" b="0" dirty="0" smtClean="0"/>
              <a:t>CEOS framework, </a:t>
            </a:r>
            <a:r>
              <a:rPr lang="en-US" sz="2000" b="0" dirty="0"/>
              <a:t>such as Sentinel Asia, </a:t>
            </a:r>
            <a:r>
              <a:rPr lang="en-US" sz="2000" b="0" dirty="0" smtClean="0"/>
              <a:t>International Disaster Charter</a:t>
            </a:r>
            <a:r>
              <a:rPr lang="en-US" sz="2000" b="0" dirty="0"/>
              <a:t>, SERVIR, </a:t>
            </a:r>
            <a:r>
              <a:rPr lang="en-US" sz="2000" b="0" dirty="0" smtClean="0"/>
              <a:t>…</a:t>
            </a:r>
          </a:p>
          <a:p>
            <a:pPr>
              <a:buFont typeface="+mj-lt"/>
              <a:buAutoNum type="arabicPeriod"/>
            </a:pPr>
            <a:endParaRPr lang="en-US" sz="2000" b="0" dirty="0" smtClean="0"/>
          </a:p>
          <a:p>
            <a:pPr marL="0" indent="0" algn="r">
              <a:buNone/>
            </a:pPr>
            <a:endParaRPr lang="en-US" sz="2800" dirty="0"/>
          </a:p>
        </p:txBody>
      </p:sp>
      <p:sp>
        <p:nvSpPr>
          <p:cNvPr id="3" name="Title 2"/>
          <p:cNvSpPr>
            <a:spLocks noGrp="1"/>
          </p:cNvSpPr>
          <p:nvPr>
            <p:ph type="title"/>
          </p:nvPr>
        </p:nvSpPr>
        <p:spPr>
          <a:xfrm>
            <a:off x="1435100" y="188913"/>
            <a:ext cx="7632700" cy="501650"/>
          </a:xfrm>
        </p:spPr>
        <p:txBody>
          <a:bodyPr/>
          <a:lstStyle/>
          <a:p>
            <a:r>
              <a:rPr lang="en-GB" sz="2800" dirty="0" smtClean="0"/>
              <a:t>Goals &amp; Objectives of WG Disasters </a:t>
            </a:r>
            <a:endParaRPr lang="en-GB" sz="2800" dirty="0"/>
          </a:p>
        </p:txBody>
      </p:sp>
      <p:sp>
        <p:nvSpPr>
          <p:cNvPr id="4" name="Slide Number Placeholder 3"/>
          <p:cNvSpPr>
            <a:spLocks noGrp="1"/>
          </p:cNvSpPr>
          <p:nvPr>
            <p:ph type="sldNum" sz="quarter" idx="10"/>
          </p:nvPr>
        </p:nvSpPr>
        <p:spPr/>
        <p:txBody>
          <a:bodyPr/>
          <a:lstStyle/>
          <a:p>
            <a:pPr>
              <a:defRPr/>
            </a:pPr>
            <a:fld id="{6BF8D2B0-EFB6-4DAA-9B0B-6F6B3A580823}" type="slidenum">
              <a:rPr lang="en-US" smtClean="0"/>
              <a:pPr>
                <a:defRPr/>
              </a:pPr>
              <a:t>13</a:t>
            </a:fld>
            <a:endParaRPr lang="en-US" dirty="0"/>
          </a:p>
        </p:txBody>
      </p:sp>
    </p:spTree>
    <p:extLst>
      <p:ext uri="{BB962C8B-B14F-4D97-AF65-F5344CB8AC3E}">
        <p14:creationId xmlns="" xmlns:p14="http://schemas.microsoft.com/office/powerpoint/2010/main" val="3657212083"/>
      </p:ext>
    </p:extLst>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p:txBody>
          <a:bodyPr/>
          <a:lstStyle/>
          <a:p>
            <a:pPr marL="457200" indent="-457200">
              <a:buFont typeface="+mj-lt"/>
              <a:buAutoNum type="arabicPeriod" startAt="4"/>
            </a:pPr>
            <a:r>
              <a:rPr lang="en-US" sz="2000" b="0" dirty="0"/>
              <a:t>Establishing a close dialogue with UN agencies and other DRM stakeholders to ensure:</a:t>
            </a:r>
          </a:p>
          <a:p>
            <a:pPr lvl="1"/>
            <a:r>
              <a:rPr lang="en-US" sz="1600" b="0" dirty="0"/>
              <a:t>A successful participation in 2015 </a:t>
            </a:r>
            <a:r>
              <a:rPr lang="en-US" sz="1600" b="0" dirty="0" smtClean="0"/>
              <a:t>WCDRR and later HFA2 implementation. </a:t>
            </a:r>
            <a:r>
              <a:rPr lang="en-US" sz="1600" b="0" dirty="0"/>
              <a:t>Includes close cooperation with the Japanese government (host) and with influent national representations.</a:t>
            </a:r>
          </a:p>
          <a:p>
            <a:pPr lvl="1"/>
            <a:r>
              <a:rPr lang="en-US" sz="1600" b="0" dirty="0" smtClean="0"/>
              <a:t>A </a:t>
            </a:r>
            <a:r>
              <a:rPr lang="en-US" sz="1600" b="0" dirty="0"/>
              <a:t>proper positioning of EO data from space in 2015-2025 post-Hyogo Framework for Action (HFA2) and </a:t>
            </a:r>
            <a:r>
              <a:rPr lang="en-US" sz="1600" b="0" dirty="0" smtClean="0"/>
              <a:t>CEOS Voluntary Commitments (shared with CEOS members).</a:t>
            </a:r>
            <a:endParaRPr lang="en-US" sz="1600" b="0" dirty="0"/>
          </a:p>
          <a:p>
            <a:pPr>
              <a:buFont typeface="+mj-lt"/>
              <a:buAutoNum type="arabicPeriod" startAt="5"/>
            </a:pPr>
            <a:endParaRPr lang="en-US" sz="2000" b="0" dirty="0" smtClean="0"/>
          </a:p>
          <a:p>
            <a:pPr>
              <a:buFont typeface="+mj-lt"/>
              <a:buAutoNum type="arabicPeriod" startAt="5"/>
            </a:pPr>
            <a:r>
              <a:rPr lang="en-US" sz="2000" b="0" dirty="0"/>
              <a:t>Liaising with the major stakeholders and other representatives of the user community involved in disaster risk management to better understand and assess their needs and priorities, taking into account the resources available in the CEOS agencies.</a:t>
            </a:r>
          </a:p>
          <a:p>
            <a:pPr>
              <a:buFont typeface="+mj-lt"/>
              <a:buAutoNum type="arabicPeriod" startAt="5"/>
            </a:pPr>
            <a:endParaRPr lang="en-US" sz="2000" b="0" dirty="0"/>
          </a:p>
          <a:p>
            <a:pPr>
              <a:buFont typeface="+mj-lt"/>
              <a:buAutoNum type="arabicPeriod" startAt="5"/>
            </a:pPr>
            <a:r>
              <a:rPr lang="en-US" sz="2000" b="0" dirty="0"/>
              <a:t>Assessing prioritized needs of User Community involved in all DRM phases from data providers to final end-users, in close cooperation with major stakeholders such as UN ISDR, Donor Institutions (e.g. World Bank, regional development banks), </a:t>
            </a:r>
            <a:r>
              <a:rPr lang="en-US" sz="2000" b="0" dirty="0" smtClean="0"/>
              <a:t>..</a:t>
            </a:r>
            <a:endParaRPr lang="en-US" sz="2800" dirty="0"/>
          </a:p>
          <a:p>
            <a:pPr>
              <a:buFont typeface="+mj-lt"/>
              <a:buAutoNum type="arabicPeriod" startAt="5"/>
            </a:pPr>
            <a:endParaRPr lang="en-US" sz="2000" b="0" dirty="0"/>
          </a:p>
          <a:p>
            <a:pPr marL="457200" indent="-457200">
              <a:buFont typeface="+mj-lt"/>
              <a:buAutoNum type="arabicPeriod" startAt="5"/>
            </a:pPr>
            <a:endParaRPr lang="en-US" sz="2000" b="0" dirty="0" smtClean="0"/>
          </a:p>
        </p:txBody>
      </p:sp>
      <p:sp>
        <p:nvSpPr>
          <p:cNvPr id="3" name="Title 2"/>
          <p:cNvSpPr>
            <a:spLocks noGrp="1"/>
          </p:cNvSpPr>
          <p:nvPr>
            <p:ph type="title"/>
          </p:nvPr>
        </p:nvSpPr>
        <p:spPr>
          <a:xfrm>
            <a:off x="1435100" y="188913"/>
            <a:ext cx="7632700" cy="501650"/>
          </a:xfrm>
        </p:spPr>
        <p:txBody>
          <a:bodyPr/>
          <a:lstStyle/>
          <a:p>
            <a:r>
              <a:rPr lang="en-GB" sz="2800" dirty="0" smtClean="0"/>
              <a:t>Goals &amp; Objectives of </a:t>
            </a:r>
            <a:r>
              <a:rPr lang="en-GB" sz="2800" dirty="0" err="1" smtClean="0"/>
              <a:t>WGDisasters</a:t>
            </a:r>
            <a:r>
              <a:rPr lang="en-GB" sz="2800" b="0" dirty="0" smtClean="0"/>
              <a:t> </a:t>
            </a:r>
            <a:r>
              <a:rPr lang="en-GB" sz="2800" b="0" dirty="0"/>
              <a:t>(</a:t>
            </a:r>
            <a:r>
              <a:rPr lang="en-GB" sz="2800" b="0" dirty="0" err="1"/>
              <a:t>cont</a:t>
            </a:r>
            <a:r>
              <a:rPr lang="en-GB" sz="2800" b="0" dirty="0"/>
              <a:t>’)</a:t>
            </a:r>
            <a:r>
              <a:rPr lang="en-GB" sz="2800" dirty="0" smtClean="0"/>
              <a:t> </a:t>
            </a:r>
            <a:endParaRPr lang="en-GB" sz="2800" dirty="0"/>
          </a:p>
        </p:txBody>
      </p:sp>
      <p:sp>
        <p:nvSpPr>
          <p:cNvPr id="4" name="Slide Number Placeholder 3"/>
          <p:cNvSpPr>
            <a:spLocks noGrp="1"/>
          </p:cNvSpPr>
          <p:nvPr>
            <p:ph type="sldNum" sz="quarter" idx="10"/>
          </p:nvPr>
        </p:nvSpPr>
        <p:spPr/>
        <p:txBody>
          <a:bodyPr/>
          <a:lstStyle/>
          <a:p>
            <a:pPr>
              <a:defRPr/>
            </a:pPr>
            <a:fld id="{6BF8D2B0-EFB6-4DAA-9B0B-6F6B3A580823}" type="slidenum">
              <a:rPr lang="en-US" smtClean="0"/>
              <a:pPr>
                <a:defRPr/>
              </a:pPr>
              <a:t>14</a:t>
            </a:fld>
            <a:endParaRPr lang="en-US" dirty="0"/>
          </a:p>
        </p:txBody>
      </p:sp>
    </p:spTree>
    <p:extLst>
      <p:ext uri="{BB962C8B-B14F-4D97-AF65-F5344CB8AC3E}">
        <p14:creationId xmlns="" xmlns:p14="http://schemas.microsoft.com/office/powerpoint/2010/main" val="368169469"/>
      </p:ext>
    </p:ext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p:txBody>
          <a:bodyPr/>
          <a:lstStyle/>
          <a:p>
            <a:pPr marL="457200" indent="-457200">
              <a:buFont typeface="+mj-lt"/>
              <a:buAutoNum type="arabicPeriod" startAt="5"/>
            </a:pPr>
            <a:endParaRPr lang="en-US" sz="2000" b="0" dirty="0" smtClean="0"/>
          </a:p>
          <a:p>
            <a:pPr marL="457200" indent="-457200">
              <a:buFont typeface="+mj-lt"/>
              <a:buAutoNum type="arabicPeriod" startAt="7"/>
            </a:pPr>
            <a:r>
              <a:rPr lang="en-US" sz="2000" b="0" dirty="0"/>
              <a:t>Ensuring the coherency and improving the coordination of disaster-related activities undertaken by the CEOS Agencies</a:t>
            </a:r>
          </a:p>
          <a:p>
            <a:pPr marL="457200" indent="-457200">
              <a:buFont typeface="+mj-lt"/>
              <a:buAutoNum type="arabicPeriod" startAt="7"/>
            </a:pPr>
            <a:endParaRPr lang="en-US" sz="2000" b="0" dirty="0"/>
          </a:p>
          <a:p>
            <a:pPr marL="457200" indent="-457200">
              <a:buFont typeface="+mj-lt"/>
              <a:buAutoNum type="arabicPeriod" startAt="7"/>
            </a:pPr>
            <a:r>
              <a:rPr lang="en-US" sz="2000" b="0" dirty="0" smtClean="0"/>
              <a:t>Facilitating EO data access for DRM-related activities.</a:t>
            </a:r>
          </a:p>
          <a:p>
            <a:pPr>
              <a:buFont typeface="+mj-lt"/>
              <a:buAutoNum type="arabicPeriod" startAt="7"/>
            </a:pPr>
            <a:endParaRPr lang="en-US" sz="2000" b="0" dirty="0"/>
          </a:p>
          <a:p>
            <a:pPr>
              <a:buFont typeface="+mj-lt"/>
              <a:buAutoNum type="arabicPeriod" startAt="7"/>
            </a:pPr>
            <a:r>
              <a:rPr lang="en-US" sz="2000" b="0" dirty="0" smtClean="0"/>
              <a:t>Assessing </a:t>
            </a:r>
            <a:r>
              <a:rPr lang="en-US" sz="2000" b="0" dirty="0"/>
              <a:t>the long-term sustainability of </a:t>
            </a:r>
            <a:r>
              <a:rPr lang="en-US" sz="2000" b="0" dirty="0" smtClean="0"/>
              <a:t>the timely provision of both:</a:t>
            </a:r>
          </a:p>
          <a:p>
            <a:pPr lvl="1"/>
            <a:r>
              <a:rPr lang="en-US" sz="1800" b="0" dirty="0" smtClean="0"/>
              <a:t>Good quality EO data by space </a:t>
            </a:r>
            <a:r>
              <a:rPr lang="en-US" sz="1800" b="0" dirty="0"/>
              <a:t>agencies </a:t>
            </a:r>
            <a:r>
              <a:rPr lang="en-US" sz="1800" b="0" dirty="0" smtClean="0"/>
              <a:t>and</a:t>
            </a:r>
          </a:p>
          <a:p>
            <a:pPr lvl="1"/>
            <a:r>
              <a:rPr lang="en-US" sz="1800" b="0" dirty="0" smtClean="0"/>
              <a:t>Adequate Value added information (derived from EO data) by value-added companies.</a:t>
            </a:r>
          </a:p>
          <a:p>
            <a:pPr marL="514350" indent="-457200">
              <a:buNone/>
            </a:pPr>
            <a:endParaRPr lang="en-US" sz="2000" b="0" dirty="0" smtClean="0">
              <a:cs typeface="ＭＳ Ｐゴシック" charset="-128"/>
            </a:endParaRPr>
          </a:p>
          <a:p>
            <a:pPr marL="514350" indent="-457200">
              <a:buNone/>
            </a:pPr>
            <a:r>
              <a:rPr lang="en-US" sz="2000" b="0" dirty="0" smtClean="0">
                <a:cs typeface="ＭＳ Ｐゴシック" charset="-128"/>
              </a:rPr>
              <a:t>10. Includes identification of potential </a:t>
            </a:r>
            <a:r>
              <a:rPr lang="en-US" sz="2000" b="0" dirty="0">
                <a:cs typeface="ＭＳ Ｐゴシック" charset="-128"/>
              </a:rPr>
              <a:t>donors</a:t>
            </a:r>
            <a:r>
              <a:rPr lang="en-US" sz="2000" b="0" dirty="0" smtClean="0">
                <a:cs typeface="ＭＳ Ｐゴシック" charset="-128"/>
              </a:rPr>
              <a:t>.</a:t>
            </a:r>
            <a:endParaRPr lang="en-CA" sz="2000" b="0" dirty="0" smtClean="0">
              <a:cs typeface="ＭＳ Ｐゴシック" charset="-128"/>
            </a:endParaRPr>
          </a:p>
          <a:p>
            <a:pPr marL="914400" lvl="1" indent="-457200">
              <a:buNone/>
            </a:pPr>
            <a:endParaRPr lang="en-US" sz="2000" b="0" dirty="0">
              <a:cs typeface="ＭＳ Ｐゴシック" charset="-128"/>
            </a:endParaRPr>
          </a:p>
        </p:txBody>
      </p:sp>
      <p:sp>
        <p:nvSpPr>
          <p:cNvPr id="3" name="Title 2"/>
          <p:cNvSpPr>
            <a:spLocks noGrp="1"/>
          </p:cNvSpPr>
          <p:nvPr>
            <p:ph type="title"/>
          </p:nvPr>
        </p:nvSpPr>
        <p:spPr>
          <a:xfrm>
            <a:off x="1435100" y="188913"/>
            <a:ext cx="7632700" cy="501650"/>
          </a:xfrm>
        </p:spPr>
        <p:txBody>
          <a:bodyPr/>
          <a:lstStyle/>
          <a:p>
            <a:r>
              <a:rPr lang="en-GB" sz="2800" dirty="0" smtClean="0"/>
              <a:t>Goals &amp; Objectives of </a:t>
            </a:r>
            <a:r>
              <a:rPr lang="en-GB" sz="2800" dirty="0" err="1" smtClean="0"/>
              <a:t>WGDisasters</a:t>
            </a:r>
            <a:r>
              <a:rPr lang="en-GB" sz="2800" dirty="0" smtClean="0"/>
              <a:t> </a:t>
            </a:r>
            <a:r>
              <a:rPr lang="en-GB" sz="2800" b="0" dirty="0" smtClean="0"/>
              <a:t>(</a:t>
            </a:r>
            <a:r>
              <a:rPr lang="en-GB" sz="2800" b="0" dirty="0" err="1" smtClean="0"/>
              <a:t>cont</a:t>
            </a:r>
            <a:r>
              <a:rPr lang="en-GB" sz="2800" b="0" dirty="0" smtClean="0"/>
              <a:t>’)</a:t>
            </a:r>
            <a:r>
              <a:rPr lang="en-GB" sz="2800" dirty="0" smtClean="0"/>
              <a:t> </a:t>
            </a:r>
            <a:endParaRPr lang="en-GB" sz="2800" dirty="0"/>
          </a:p>
        </p:txBody>
      </p:sp>
      <p:sp>
        <p:nvSpPr>
          <p:cNvPr id="4" name="Slide Number Placeholder 3"/>
          <p:cNvSpPr>
            <a:spLocks noGrp="1"/>
          </p:cNvSpPr>
          <p:nvPr>
            <p:ph type="sldNum" sz="quarter" idx="10"/>
          </p:nvPr>
        </p:nvSpPr>
        <p:spPr/>
        <p:txBody>
          <a:bodyPr/>
          <a:lstStyle/>
          <a:p>
            <a:pPr>
              <a:defRPr/>
            </a:pPr>
            <a:fld id="{6BF8D2B0-EFB6-4DAA-9B0B-6F6B3A580823}" type="slidenum">
              <a:rPr lang="en-US" smtClean="0"/>
              <a:pPr>
                <a:defRPr/>
              </a:pPr>
              <a:t>15</a:t>
            </a:fld>
            <a:endParaRPr lang="en-US" dirty="0"/>
          </a:p>
        </p:txBody>
      </p:sp>
    </p:spTree>
    <p:extLst>
      <p:ext uri="{BB962C8B-B14F-4D97-AF65-F5344CB8AC3E}">
        <p14:creationId xmlns="" xmlns:p14="http://schemas.microsoft.com/office/powerpoint/2010/main" val="2493128494"/>
      </p:ext>
    </p:extLst>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p:txBody>
          <a:bodyPr/>
          <a:lstStyle/>
          <a:p>
            <a:r>
              <a:rPr lang="en-GB" dirty="0" smtClean="0"/>
              <a:t>Proposed structure </a:t>
            </a:r>
            <a:r>
              <a:rPr lang="en-GB" sz="2000" b="0" dirty="0"/>
              <a:t>(</a:t>
            </a:r>
            <a:r>
              <a:rPr lang="en-GB" sz="2000" b="0"/>
              <a:t>slide </a:t>
            </a:r>
            <a:r>
              <a:rPr lang="en-GB" sz="2000" b="0" smtClean="0"/>
              <a:t>20) </a:t>
            </a:r>
            <a:r>
              <a:rPr lang="en-GB" dirty="0" smtClean="0"/>
              <a:t>ensures a smooth transition from previous situation </a:t>
            </a:r>
            <a:r>
              <a:rPr lang="en-GB" sz="2000" b="0" dirty="0" smtClean="0"/>
              <a:t>(</a:t>
            </a:r>
            <a:r>
              <a:rPr lang="en-GB" sz="2000" b="0" smtClean="0"/>
              <a:t>slides 7 to 10)</a:t>
            </a:r>
            <a:r>
              <a:rPr lang="en-GB" smtClean="0"/>
              <a:t>, </a:t>
            </a:r>
            <a:r>
              <a:rPr lang="en-GB" dirty="0" smtClean="0"/>
              <a:t>addresses the constraints identified </a:t>
            </a:r>
            <a:r>
              <a:rPr lang="en-GB" sz="2000" b="0" dirty="0"/>
              <a:t>(</a:t>
            </a:r>
            <a:r>
              <a:rPr lang="en-GB" sz="2000" b="0"/>
              <a:t>slides </a:t>
            </a:r>
            <a:r>
              <a:rPr lang="en-GB" sz="2000" b="0" smtClean="0"/>
              <a:t>11 </a:t>
            </a:r>
            <a:r>
              <a:rPr lang="en-GB" sz="2000" b="0"/>
              <a:t>to </a:t>
            </a:r>
            <a:r>
              <a:rPr lang="en-GB" sz="2000" b="0" smtClean="0"/>
              <a:t>12) </a:t>
            </a:r>
            <a:r>
              <a:rPr lang="en-GB" dirty="0"/>
              <a:t>and </a:t>
            </a:r>
            <a:r>
              <a:rPr lang="en-GB" dirty="0" smtClean="0"/>
              <a:t>shall serve the </a:t>
            </a:r>
            <a:r>
              <a:rPr lang="en-GB" dirty="0"/>
              <a:t>WG’s goals &amp; objectives</a:t>
            </a:r>
            <a:r>
              <a:rPr lang="en-GB" sz="2000" b="0" dirty="0"/>
              <a:t> (</a:t>
            </a:r>
            <a:r>
              <a:rPr lang="en-GB" sz="2000" b="0"/>
              <a:t>slides </a:t>
            </a:r>
            <a:r>
              <a:rPr lang="en-GB" sz="2000" b="0" smtClean="0"/>
              <a:t>13 </a:t>
            </a:r>
            <a:r>
              <a:rPr lang="en-GB" sz="2000" b="0"/>
              <a:t>to </a:t>
            </a:r>
            <a:r>
              <a:rPr lang="en-GB" sz="2000" b="0" smtClean="0"/>
              <a:t>15) </a:t>
            </a:r>
            <a:endParaRPr lang="en-GB" sz="2000" b="0" dirty="0" smtClean="0"/>
          </a:p>
          <a:p>
            <a:endParaRPr lang="en-GB" sz="2000" b="0" dirty="0"/>
          </a:p>
          <a:p>
            <a:r>
              <a:rPr lang="en-GB" dirty="0" smtClean="0"/>
              <a:t>All </a:t>
            </a:r>
            <a:r>
              <a:rPr lang="en-GB" dirty="0"/>
              <a:t>CEOS Agencies involved in disaster </a:t>
            </a:r>
            <a:r>
              <a:rPr lang="en-GB" dirty="0" smtClean="0"/>
              <a:t>activities, have worked together since 2013 CEOS Plenary to agree on proposed structure.</a:t>
            </a:r>
          </a:p>
          <a:p>
            <a:endParaRPr lang="en-GB" dirty="0"/>
          </a:p>
          <a:p>
            <a:r>
              <a:rPr lang="en-GB" dirty="0" smtClean="0"/>
              <a:t>Overview of structure presented to several CEOS SEC </a:t>
            </a:r>
            <a:r>
              <a:rPr lang="en-GB" dirty="0" err="1" smtClean="0"/>
              <a:t>telecons</a:t>
            </a:r>
            <a:r>
              <a:rPr lang="en-GB" dirty="0" smtClean="0"/>
              <a:t> and discussed in detail with CEOS SIT Chair</a:t>
            </a:r>
          </a:p>
          <a:p>
            <a:pPr lvl="1"/>
            <a:r>
              <a:rPr lang="en-GB" dirty="0" smtClean="0"/>
              <a:t>Proposal amended to take into account suggestions from CEOS SIT Chair </a:t>
            </a:r>
            <a:r>
              <a:rPr lang="en-GB" sz="1800" b="0" dirty="0" smtClean="0"/>
              <a:t>(27 Jan. 2014)</a:t>
            </a:r>
            <a:endParaRPr lang="en-GB" sz="1800" b="0" dirty="0"/>
          </a:p>
        </p:txBody>
      </p:sp>
      <p:sp>
        <p:nvSpPr>
          <p:cNvPr id="3" name="Title 2"/>
          <p:cNvSpPr>
            <a:spLocks noGrp="1"/>
          </p:cNvSpPr>
          <p:nvPr>
            <p:ph type="title"/>
          </p:nvPr>
        </p:nvSpPr>
        <p:spPr/>
        <p:txBody>
          <a:bodyPr/>
          <a:lstStyle/>
          <a:p>
            <a:r>
              <a:rPr lang="en-GB" dirty="0" smtClean="0"/>
              <a:t>WGDisasters Structure</a:t>
            </a:r>
            <a:endParaRPr lang="en-GB" dirty="0"/>
          </a:p>
        </p:txBody>
      </p:sp>
      <p:sp>
        <p:nvSpPr>
          <p:cNvPr id="4" name="Slide Number Placeholder 3"/>
          <p:cNvSpPr>
            <a:spLocks noGrp="1"/>
          </p:cNvSpPr>
          <p:nvPr>
            <p:ph type="sldNum" sz="quarter" idx="10"/>
          </p:nvPr>
        </p:nvSpPr>
        <p:spPr/>
        <p:txBody>
          <a:bodyPr/>
          <a:lstStyle/>
          <a:p>
            <a:pPr>
              <a:defRPr/>
            </a:pPr>
            <a:fld id="{6BF8D2B0-EFB6-4DAA-9B0B-6F6B3A580823}" type="slidenum">
              <a:rPr lang="en-US" smtClean="0"/>
              <a:pPr>
                <a:defRPr/>
              </a:pPr>
              <a:t>16</a:t>
            </a:fld>
            <a:endParaRPr lang="en-US" dirty="0"/>
          </a:p>
        </p:txBody>
      </p:sp>
    </p:spTree>
    <p:extLst>
      <p:ext uri="{BB962C8B-B14F-4D97-AF65-F5344CB8AC3E}">
        <p14:creationId xmlns="" xmlns:p14="http://schemas.microsoft.com/office/powerpoint/2010/main" val="3448338063"/>
      </p:ext>
    </p:extLst>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p:txBody>
          <a:bodyPr/>
          <a:lstStyle/>
          <a:p>
            <a:pPr marL="0" indent="0">
              <a:buNone/>
            </a:pPr>
            <a:endParaRPr lang="en-GB" dirty="0"/>
          </a:p>
        </p:txBody>
      </p:sp>
      <p:sp>
        <p:nvSpPr>
          <p:cNvPr id="3" name="Title 2"/>
          <p:cNvSpPr>
            <a:spLocks noGrp="1"/>
          </p:cNvSpPr>
          <p:nvPr>
            <p:ph type="title"/>
          </p:nvPr>
        </p:nvSpPr>
        <p:spPr/>
        <p:txBody>
          <a:bodyPr/>
          <a:lstStyle/>
          <a:p>
            <a:r>
              <a:rPr lang="en-GB" dirty="0" smtClean="0"/>
              <a:t>Roles &amp; Functions - Overview</a:t>
            </a:r>
            <a:endParaRPr lang="en-GB" dirty="0"/>
          </a:p>
        </p:txBody>
      </p:sp>
      <p:graphicFrame>
        <p:nvGraphicFramePr>
          <p:cNvPr id="4" name="Table 3"/>
          <p:cNvGraphicFramePr>
            <a:graphicFrameLocks noGrp="1"/>
          </p:cNvGraphicFramePr>
          <p:nvPr>
            <p:extLst>
              <p:ext uri="{D42A27DB-BD31-4B8C-83A1-F6EECF244321}">
                <p14:modId xmlns="" xmlns:p14="http://schemas.microsoft.com/office/powerpoint/2010/main" val="1823509631"/>
              </p:ext>
            </p:extLst>
          </p:nvPr>
        </p:nvGraphicFramePr>
        <p:xfrm>
          <a:off x="240142" y="1440872"/>
          <a:ext cx="8624458" cy="5283256"/>
        </p:xfrm>
        <a:graphic>
          <a:graphicData uri="http://schemas.openxmlformats.org/drawingml/2006/table">
            <a:tbl>
              <a:tblPr firstRow="1" bandRow="1">
                <a:tableStyleId>{073A0DAA-6AF3-43AB-8588-CEC1D06C72B9}</a:tableStyleId>
              </a:tblPr>
              <a:tblGrid>
                <a:gridCol w="3417458"/>
                <a:gridCol w="5207000"/>
              </a:tblGrid>
              <a:tr h="676496">
                <a:tc>
                  <a:txBody>
                    <a:bodyPr/>
                    <a:lstStyle/>
                    <a:p>
                      <a:r>
                        <a:rPr lang="en-GB" dirty="0" smtClean="0"/>
                        <a:t>Title</a:t>
                      </a:r>
                      <a:endParaRPr lang="en-GB" dirty="0"/>
                    </a:p>
                  </a:txBody>
                  <a:tcPr/>
                </a:tc>
                <a:tc>
                  <a:txBody>
                    <a:bodyPr/>
                    <a:lstStyle/>
                    <a:p>
                      <a:r>
                        <a:rPr lang="en-GB" dirty="0" smtClean="0"/>
                        <a:t>Role</a:t>
                      </a:r>
                      <a:r>
                        <a:rPr lang="en-GB" baseline="0" dirty="0" smtClean="0"/>
                        <a:t> held by</a:t>
                      </a:r>
                      <a:endParaRPr lang="en-GB" dirty="0"/>
                    </a:p>
                  </a:txBody>
                  <a:tcPr/>
                </a:tc>
              </a:tr>
              <a:tr h="575032">
                <a:tc>
                  <a:txBody>
                    <a:bodyPr/>
                    <a:lstStyle/>
                    <a:p>
                      <a:r>
                        <a:rPr lang="en-GB" b="1" dirty="0" smtClean="0"/>
                        <a:t>WG  Chair</a:t>
                      </a:r>
                      <a:endParaRPr lang="en-GB" b="1" dirty="0"/>
                    </a:p>
                  </a:txBody>
                  <a:tcPr/>
                </a:tc>
                <a:tc>
                  <a:txBody>
                    <a:bodyPr/>
                    <a:lstStyle/>
                    <a:p>
                      <a:r>
                        <a:rPr lang="en-GB" dirty="0" err="1" smtClean="0"/>
                        <a:t>I.Petiteville</a:t>
                      </a:r>
                      <a:r>
                        <a:rPr lang="en-GB" dirty="0" smtClean="0"/>
                        <a:t> (</a:t>
                      </a:r>
                      <a:r>
                        <a:rPr lang="en-GB" b="1" dirty="0" smtClean="0"/>
                        <a:t>ESA</a:t>
                      </a:r>
                      <a:r>
                        <a:rPr lang="en-GB" dirty="0" smtClean="0"/>
                        <a:t>) with Secretarial support</a:t>
                      </a:r>
                      <a:r>
                        <a:rPr lang="en-GB" baseline="0" dirty="0" smtClean="0"/>
                        <a:t> (</a:t>
                      </a:r>
                      <a:r>
                        <a:rPr lang="en-GB" baseline="0" dirty="0" err="1" smtClean="0"/>
                        <a:t>A.Eddy</a:t>
                      </a:r>
                      <a:r>
                        <a:rPr lang="en-GB" baseline="0" dirty="0" smtClean="0"/>
                        <a:t>)</a:t>
                      </a:r>
                      <a:endParaRPr lang="en-GB" dirty="0"/>
                    </a:p>
                  </a:txBody>
                  <a:tcPr/>
                </a:tc>
              </a:tr>
              <a:tr h="584200">
                <a:tc>
                  <a:txBody>
                    <a:bodyPr/>
                    <a:lstStyle/>
                    <a:p>
                      <a:r>
                        <a:rPr lang="en-GB" b="1" dirty="0" smtClean="0"/>
                        <a:t>WG  Vice-Chair</a:t>
                      </a:r>
                      <a:endParaRPr lang="en-GB" b="1" dirty="0"/>
                    </a:p>
                  </a:txBody>
                  <a:tcPr/>
                </a:tc>
                <a:tc>
                  <a:txBody>
                    <a:bodyPr/>
                    <a:lstStyle/>
                    <a:p>
                      <a:r>
                        <a:rPr lang="en-GB" dirty="0" err="1" smtClean="0"/>
                        <a:t>S.Chalifoux</a:t>
                      </a:r>
                      <a:r>
                        <a:rPr lang="en-GB" baseline="0" dirty="0" smtClean="0"/>
                        <a:t> (</a:t>
                      </a:r>
                      <a:r>
                        <a:rPr lang="en-GB" b="1" baseline="0" dirty="0" smtClean="0"/>
                        <a:t>CSA</a:t>
                      </a:r>
                      <a:r>
                        <a:rPr lang="en-GB" baseline="0" dirty="0" smtClean="0"/>
                        <a:t>)</a:t>
                      </a:r>
                      <a:endParaRPr lang="en-GB" dirty="0"/>
                    </a:p>
                  </a:txBody>
                  <a:tcPr/>
                </a:tc>
              </a:tr>
              <a:tr h="676496">
                <a:tc>
                  <a:txBody>
                    <a:bodyPr/>
                    <a:lstStyle/>
                    <a:p>
                      <a:r>
                        <a:rPr lang="en-GB" b="1" dirty="0" smtClean="0"/>
                        <a:t>Liaison  to GEO Disaster SBA</a:t>
                      </a:r>
                      <a:endParaRPr lang="en-GB" b="1" dirty="0"/>
                    </a:p>
                  </a:txBody>
                  <a:tcPr/>
                </a:tc>
                <a:tc>
                  <a:txBody>
                    <a:bodyPr/>
                    <a:lstStyle/>
                    <a:p>
                      <a:r>
                        <a:rPr lang="en-GB" dirty="0" err="1" smtClean="0"/>
                        <a:t>F.Lindsay</a:t>
                      </a:r>
                      <a:r>
                        <a:rPr lang="en-GB" dirty="0" smtClean="0"/>
                        <a:t> (</a:t>
                      </a:r>
                      <a:r>
                        <a:rPr lang="en-GB" b="1" dirty="0" smtClean="0"/>
                        <a:t>NASA</a:t>
                      </a:r>
                      <a:r>
                        <a:rPr lang="en-GB" dirty="0" smtClean="0"/>
                        <a:t>). </a:t>
                      </a:r>
                      <a:r>
                        <a:rPr lang="en-GB" u="sng" dirty="0" smtClean="0">
                          <a:solidFill>
                            <a:schemeClr val="tx2">
                              <a:lumMod val="75000"/>
                            </a:schemeClr>
                          </a:solidFill>
                        </a:rPr>
                        <a:t>Outgoing</a:t>
                      </a:r>
                      <a:r>
                        <a:rPr lang="en-GB" baseline="0" dirty="0" smtClean="0">
                          <a:solidFill>
                            <a:srgbClr val="FF0000"/>
                          </a:solidFill>
                        </a:rPr>
                        <a:t>. </a:t>
                      </a:r>
                      <a:r>
                        <a:rPr lang="en-GB" baseline="0" dirty="0" smtClean="0"/>
                        <a:t>GEO </a:t>
                      </a:r>
                      <a:r>
                        <a:rPr lang="en-GB" baseline="0" dirty="0" smtClean="0"/>
                        <a:t>Disaster Task Coordinator</a:t>
                      </a:r>
                      <a:endParaRPr lang="en-GB" dirty="0"/>
                    </a:p>
                  </a:txBody>
                  <a:tcPr/>
                </a:tc>
              </a:tr>
              <a:tr h="676496">
                <a:tc>
                  <a:txBody>
                    <a:bodyPr/>
                    <a:lstStyle/>
                    <a:p>
                      <a:r>
                        <a:rPr lang="en-GB" b="1" dirty="0" smtClean="0"/>
                        <a:t>Liaison to User Communities </a:t>
                      </a:r>
                    </a:p>
                    <a:p>
                      <a:endParaRPr lang="en-GB" b="1" dirty="0"/>
                    </a:p>
                  </a:txBody>
                  <a:tcPr/>
                </a:tc>
                <a:tc>
                  <a:txBody>
                    <a:bodyPr/>
                    <a:lstStyle/>
                    <a:p>
                      <a:r>
                        <a:rPr lang="en-GB" dirty="0" smtClean="0"/>
                        <a:t>One</a:t>
                      </a:r>
                      <a:r>
                        <a:rPr lang="en-GB" baseline="0" dirty="0" smtClean="0"/>
                        <a:t> or two persons. Still to be identified</a:t>
                      </a:r>
                      <a:endParaRPr lang="en-GB" dirty="0"/>
                    </a:p>
                  </a:txBody>
                  <a:tcPr/>
                </a:tc>
              </a:tr>
              <a:tr h="676496">
                <a:tc>
                  <a:txBody>
                    <a:bodyPr/>
                    <a:lstStyle/>
                    <a:p>
                      <a:r>
                        <a:rPr lang="en-GB" b="1" dirty="0" smtClean="0"/>
                        <a:t>“Vertical” Thematic</a:t>
                      </a:r>
                      <a:r>
                        <a:rPr lang="en-GB" b="1" baseline="0" dirty="0" smtClean="0"/>
                        <a:t> Teams</a:t>
                      </a:r>
                      <a:endParaRPr lang="en-GB" b="1" dirty="0"/>
                    </a:p>
                  </a:txBody>
                  <a:tcPr/>
                </a:tc>
                <a:tc>
                  <a:txBody>
                    <a:bodyPr/>
                    <a:lstStyle/>
                    <a:p>
                      <a:r>
                        <a:rPr lang="en-GB" i="1" dirty="0" smtClean="0"/>
                        <a:t>See next slide # 18</a:t>
                      </a:r>
                      <a:endParaRPr lang="en-GB" i="1" dirty="0"/>
                    </a:p>
                  </a:txBody>
                  <a:tcPr/>
                </a:tc>
              </a:tr>
              <a:tr h="676496">
                <a:tc>
                  <a:txBody>
                    <a:bodyPr/>
                    <a:lstStyle/>
                    <a:p>
                      <a:r>
                        <a:rPr lang="en-GB" b="1" dirty="0" smtClean="0"/>
                        <a:t>“Horizontal” Cross-Hazard</a:t>
                      </a:r>
                      <a:r>
                        <a:rPr lang="en-GB" b="1" baseline="0" dirty="0" smtClean="0"/>
                        <a:t> Teams</a:t>
                      </a:r>
                      <a:endParaRPr lang="en-GB"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i="1" dirty="0" smtClean="0"/>
                        <a:t>See next slide # 19</a:t>
                      </a:r>
                    </a:p>
                    <a:p>
                      <a:endParaRPr lang="en-GB" i="1" dirty="0"/>
                    </a:p>
                  </a:txBody>
                  <a:tcPr/>
                </a:tc>
              </a:tr>
              <a:tr h="676496">
                <a:tc>
                  <a:txBody>
                    <a:bodyPr/>
                    <a:lstStyle/>
                    <a:p>
                      <a:r>
                        <a:rPr lang="en-GB" b="1" dirty="0" smtClean="0"/>
                        <a:t>WG</a:t>
                      </a:r>
                      <a:r>
                        <a:rPr lang="en-GB" b="1" baseline="0" dirty="0" smtClean="0"/>
                        <a:t> Experts</a:t>
                      </a:r>
                      <a:endParaRPr lang="en-GB" b="1" dirty="0"/>
                    </a:p>
                  </a:txBody>
                  <a:tcPr/>
                </a:tc>
                <a:tc>
                  <a:txBody>
                    <a:bodyPr/>
                    <a:lstStyle/>
                    <a:p>
                      <a:r>
                        <a:rPr lang="en-GB" dirty="0" smtClean="0"/>
                        <a:t>Several experts that do not</a:t>
                      </a:r>
                      <a:r>
                        <a:rPr lang="en-GB" baseline="0" dirty="0" smtClean="0"/>
                        <a:t> belong to any specific team.</a:t>
                      </a:r>
                      <a:endParaRPr lang="en-GB" dirty="0"/>
                    </a:p>
                  </a:txBody>
                  <a:tcPr/>
                </a:tc>
              </a:tr>
            </a:tbl>
          </a:graphicData>
        </a:graphic>
      </p:graphicFrame>
      <p:sp>
        <p:nvSpPr>
          <p:cNvPr id="5" name="Slide Number Placeholder 4"/>
          <p:cNvSpPr>
            <a:spLocks noGrp="1"/>
          </p:cNvSpPr>
          <p:nvPr>
            <p:ph type="sldNum" sz="quarter" idx="10"/>
          </p:nvPr>
        </p:nvSpPr>
        <p:spPr/>
        <p:txBody>
          <a:bodyPr/>
          <a:lstStyle/>
          <a:p>
            <a:pPr>
              <a:defRPr/>
            </a:pPr>
            <a:fld id="{6BF8D2B0-EFB6-4DAA-9B0B-6F6B3A580823}" type="slidenum">
              <a:rPr lang="en-US" smtClean="0"/>
              <a:pPr>
                <a:defRPr/>
              </a:pPr>
              <a:t>17</a:t>
            </a:fld>
            <a:endParaRPr lang="en-US" dirty="0"/>
          </a:p>
        </p:txBody>
      </p:sp>
    </p:spTree>
    <p:extLst>
      <p:ext uri="{BB962C8B-B14F-4D97-AF65-F5344CB8AC3E}">
        <p14:creationId xmlns="" xmlns:p14="http://schemas.microsoft.com/office/powerpoint/2010/main" val="3761783840"/>
      </p:ext>
    </p:extLst>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81000" y="4245169"/>
            <a:ext cx="8686800" cy="517331"/>
          </a:xfrm>
        </p:spPr>
        <p:txBody>
          <a:bodyPr/>
          <a:lstStyle/>
          <a:p>
            <a:pPr marL="0" indent="0" algn="ctr">
              <a:buNone/>
            </a:pPr>
            <a:r>
              <a:rPr lang="en-GB" dirty="0" smtClean="0">
                <a:solidFill>
                  <a:schemeClr val="accent4">
                    <a:lumMod val="75000"/>
                    <a:lumOff val="25000"/>
                  </a:schemeClr>
                </a:solidFill>
              </a:rPr>
              <a:t>“Vertical” Thematic Teams</a:t>
            </a:r>
            <a:endParaRPr lang="en-GB" dirty="0">
              <a:solidFill>
                <a:schemeClr val="accent4">
                  <a:lumMod val="75000"/>
                  <a:lumOff val="25000"/>
                </a:schemeClr>
              </a:solidFill>
            </a:endParaRPr>
          </a:p>
        </p:txBody>
      </p:sp>
      <p:sp>
        <p:nvSpPr>
          <p:cNvPr id="3" name="Title 2"/>
          <p:cNvSpPr>
            <a:spLocks noGrp="1"/>
          </p:cNvSpPr>
          <p:nvPr>
            <p:ph type="title"/>
          </p:nvPr>
        </p:nvSpPr>
        <p:spPr>
          <a:xfrm>
            <a:off x="1587500" y="188913"/>
            <a:ext cx="7480300" cy="501650"/>
          </a:xfrm>
        </p:spPr>
        <p:txBody>
          <a:bodyPr/>
          <a:lstStyle/>
          <a:p>
            <a:r>
              <a:rPr lang="en-GB" dirty="0" smtClean="0"/>
              <a:t>Roles &amp; Functions </a:t>
            </a:r>
            <a:r>
              <a:rPr lang="en-GB" b="0" i="1" dirty="0" smtClean="0"/>
              <a:t>(</a:t>
            </a:r>
            <a:r>
              <a:rPr lang="en-GB" b="0" i="1" dirty="0" err="1" smtClean="0"/>
              <a:t>cont</a:t>
            </a:r>
            <a:r>
              <a:rPr lang="en-GB" b="0" i="1" dirty="0" smtClean="0"/>
              <a:t>’)</a:t>
            </a:r>
            <a:endParaRPr lang="en-GB" b="0" i="1" dirty="0"/>
          </a:p>
        </p:txBody>
      </p:sp>
      <p:graphicFrame>
        <p:nvGraphicFramePr>
          <p:cNvPr id="4" name="Table 3"/>
          <p:cNvGraphicFramePr>
            <a:graphicFrameLocks noGrp="1"/>
          </p:cNvGraphicFramePr>
          <p:nvPr>
            <p:extLst>
              <p:ext uri="{D42A27DB-BD31-4B8C-83A1-F6EECF244321}">
                <p14:modId xmlns="" xmlns:p14="http://schemas.microsoft.com/office/powerpoint/2010/main" val="1832723744"/>
              </p:ext>
            </p:extLst>
          </p:nvPr>
        </p:nvGraphicFramePr>
        <p:xfrm>
          <a:off x="302484" y="1408816"/>
          <a:ext cx="8624458" cy="2633152"/>
        </p:xfrm>
        <a:graphic>
          <a:graphicData uri="http://schemas.openxmlformats.org/drawingml/2006/table">
            <a:tbl>
              <a:tblPr firstRow="1" bandRow="1">
                <a:tableStyleId>{073A0DAA-6AF3-43AB-8588-CEC1D06C72B9}</a:tableStyleId>
              </a:tblPr>
              <a:tblGrid>
                <a:gridCol w="3417458"/>
                <a:gridCol w="5207000"/>
              </a:tblGrid>
              <a:tr h="676496">
                <a:tc>
                  <a:txBody>
                    <a:bodyPr/>
                    <a:lstStyle/>
                    <a:p>
                      <a:r>
                        <a:rPr lang="en-GB" dirty="0" smtClean="0"/>
                        <a:t>Title</a:t>
                      </a:r>
                      <a:endParaRPr lang="en-GB" dirty="0"/>
                    </a:p>
                  </a:txBody>
                  <a:tcPr/>
                </a:tc>
                <a:tc>
                  <a:txBody>
                    <a:bodyPr/>
                    <a:lstStyle/>
                    <a:p>
                      <a:r>
                        <a:rPr lang="en-GB" dirty="0" smtClean="0"/>
                        <a:t>Team</a:t>
                      </a:r>
                      <a:r>
                        <a:rPr lang="en-GB" baseline="0" dirty="0" smtClean="0"/>
                        <a:t> Members</a:t>
                      </a:r>
                      <a:endParaRPr lang="en-GB" dirty="0"/>
                    </a:p>
                  </a:txBody>
                  <a:tcPr/>
                </a:tc>
              </a:tr>
              <a:tr h="575032">
                <a:tc>
                  <a:txBody>
                    <a:bodyPr/>
                    <a:lstStyle/>
                    <a:p>
                      <a:r>
                        <a:rPr lang="en-GB" b="1" dirty="0" smtClean="0"/>
                        <a:t>Floods Team</a:t>
                      </a:r>
                      <a:endParaRPr lang="en-GB" b="1" dirty="0"/>
                    </a:p>
                  </a:txBody>
                  <a:tcPr/>
                </a:tc>
                <a:tc>
                  <a:txBody>
                    <a:bodyPr/>
                    <a:lstStyle/>
                    <a:p>
                      <a:r>
                        <a:rPr lang="en-GB" dirty="0" err="1" smtClean="0"/>
                        <a:t>S.Frye</a:t>
                      </a:r>
                      <a:r>
                        <a:rPr lang="en-GB" baseline="0" dirty="0" smtClean="0"/>
                        <a:t> (</a:t>
                      </a:r>
                      <a:r>
                        <a:rPr lang="en-GB" b="1" baseline="0" dirty="0" smtClean="0"/>
                        <a:t>NASA</a:t>
                      </a:r>
                      <a:r>
                        <a:rPr lang="en-GB" baseline="0" dirty="0" smtClean="0"/>
                        <a:t>) and B. Kuligowski (</a:t>
                      </a:r>
                      <a:r>
                        <a:rPr lang="en-GB" b="1" baseline="0" dirty="0" smtClean="0"/>
                        <a:t>NOAA</a:t>
                      </a:r>
                      <a:r>
                        <a:rPr lang="en-GB" baseline="0" dirty="0" smtClean="0"/>
                        <a:t>) as co-Leads +  Experts (CEOS and non-CEOS)</a:t>
                      </a:r>
                      <a:endParaRPr lang="en-GB" dirty="0"/>
                    </a:p>
                  </a:txBody>
                  <a:tcPr/>
                </a:tc>
              </a:tr>
              <a:tr h="5842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b="1" dirty="0" smtClean="0"/>
                        <a:t>Seismic</a:t>
                      </a:r>
                      <a:r>
                        <a:rPr lang="en-GB" b="1" baseline="0" dirty="0" smtClean="0"/>
                        <a:t> Hazards </a:t>
                      </a:r>
                      <a:r>
                        <a:rPr lang="en-GB" b="1" dirty="0" smtClean="0"/>
                        <a:t>Team</a:t>
                      </a:r>
                    </a:p>
                    <a:p>
                      <a:endParaRPr lang="en-GB" b="1" dirty="0"/>
                    </a:p>
                  </a:txBody>
                  <a:tcPr/>
                </a:tc>
                <a:tc>
                  <a:txBody>
                    <a:bodyPr/>
                    <a:lstStyle/>
                    <a:p>
                      <a:r>
                        <a:rPr lang="en-GB" dirty="0" err="1" smtClean="0"/>
                        <a:t>P.Bally</a:t>
                      </a:r>
                      <a:r>
                        <a:rPr lang="en-GB" dirty="0" smtClean="0"/>
                        <a:t> (</a:t>
                      </a:r>
                      <a:r>
                        <a:rPr lang="en-GB" b="1" dirty="0" smtClean="0"/>
                        <a:t>ESA</a:t>
                      </a:r>
                      <a:r>
                        <a:rPr lang="en-GB" dirty="0" smtClean="0"/>
                        <a:t>) and</a:t>
                      </a:r>
                      <a:r>
                        <a:rPr lang="en-GB" baseline="0" dirty="0" smtClean="0"/>
                        <a:t> </a:t>
                      </a:r>
                      <a:r>
                        <a:rPr lang="en-GB" baseline="0" dirty="0" err="1" smtClean="0"/>
                        <a:t>J.Hoffmann</a:t>
                      </a:r>
                      <a:r>
                        <a:rPr lang="en-GB" baseline="0" dirty="0" smtClean="0"/>
                        <a:t> (</a:t>
                      </a:r>
                      <a:r>
                        <a:rPr lang="en-GB" b="1" baseline="0" dirty="0" smtClean="0"/>
                        <a:t>DLR</a:t>
                      </a:r>
                      <a:r>
                        <a:rPr lang="en-GB" baseline="0" dirty="0" smtClean="0"/>
                        <a:t>) as co-Leads +  Experts (CEOS and non-CEOS)</a:t>
                      </a:r>
                      <a:endParaRPr lang="en-GB" dirty="0"/>
                    </a:p>
                  </a:txBody>
                  <a:tcPr/>
                </a:tc>
              </a:tr>
              <a:tr h="67649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b="1" dirty="0" smtClean="0"/>
                        <a:t>Volcanoes Team</a:t>
                      </a:r>
                    </a:p>
                    <a:p>
                      <a:endParaRPr lang="en-GB" b="1" dirty="0"/>
                    </a:p>
                  </a:txBody>
                  <a:tcPr/>
                </a:tc>
                <a:tc>
                  <a:txBody>
                    <a:bodyPr/>
                    <a:lstStyle/>
                    <a:p>
                      <a:r>
                        <a:rPr lang="en-GB" dirty="0" err="1" smtClean="0"/>
                        <a:t>M.Poland</a:t>
                      </a:r>
                      <a:r>
                        <a:rPr lang="en-GB" dirty="0" smtClean="0"/>
                        <a:t> (</a:t>
                      </a:r>
                      <a:r>
                        <a:rPr lang="en-GB" b="1" dirty="0" smtClean="0"/>
                        <a:t>USGS</a:t>
                      </a:r>
                      <a:r>
                        <a:rPr lang="en-GB" dirty="0" smtClean="0"/>
                        <a:t>) and </a:t>
                      </a:r>
                      <a:r>
                        <a:rPr lang="en-GB" dirty="0" err="1" smtClean="0"/>
                        <a:t>S.Zoffoli</a:t>
                      </a:r>
                      <a:r>
                        <a:rPr lang="en-GB" baseline="0" dirty="0" smtClean="0"/>
                        <a:t> (</a:t>
                      </a:r>
                      <a:r>
                        <a:rPr lang="en-GB" b="1" baseline="0" dirty="0" smtClean="0"/>
                        <a:t>ASI</a:t>
                      </a:r>
                      <a:r>
                        <a:rPr lang="en-GB" baseline="0" dirty="0" smtClean="0"/>
                        <a:t>) as co-Leads +  Experts (CEOS and non-CEOS)</a:t>
                      </a:r>
                      <a:endParaRPr lang="en-GB" dirty="0"/>
                    </a:p>
                  </a:txBody>
                  <a:tcPr/>
                </a:tc>
              </a:tr>
            </a:tbl>
          </a:graphicData>
        </a:graphic>
      </p:graphicFrame>
      <p:sp>
        <p:nvSpPr>
          <p:cNvPr id="5" name="Slide Number Placeholder 4"/>
          <p:cNvSpPr>
            <a:spLocks noGrp="1"/>
          </p:cNvSpPr>
          <p:nvPr>
            <p:ph type="sldNum" sz="quarter" idx="10"/>
          </p:nvPr>
        </p:nvSpPr>
        <p:spPr/>
        <p:txBody>
          <a:bodyPr/>
          <a:lstStyle/>
          <a:p>
            <a:pPr>
              <a:defRPr/>
            </a:pPr>
            <a:fld id="{6BF8D2B0-EFB6-4DAA-9B0B-6F6B3A580823}" type="slidenum">
              <a:rPr lang="en-US" smtClean="0"/>
              <a:pPr>
                <a:defRPr/>
              </a:pPr>
              <a:t>18</a:t>
            </a:fld>
            <a:endParaRPr lang="en-US" dirty="0"/>
          </a:p>
        </p:txBody>
      </p:sp>
    </p:spTree>
    <p:extLst>
      <p:ext uri="{BB962C8B-B14F-4D97-AF65-F5344CB8AC3E}">
        <p14:creationId xmlns="" xmlns:p14="http://schemas.microsoft.com/office/powerpoint/2010/main" val="827967284"/>
      </p:ext>
    </p:extLst>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87500" y="188913"/>
            <a:ext cx="7480300" cy="501650"/>
          </a:xfrm>
        </p:spPr>
        <p:txBody>
          <a:bodyPr/>
          <a:lstStyle/>
          <a:p>
            <a:r>
              <a:rPr lang="en-GB" dirty="0" smtClean="0"/>
              <a:t>Roles &amp; Functions </a:t>
            </a:r>
            <a:r>
              <a:rPr lang="en-GB" b="0" i="1" dirty="0" smtClean="0"/>
              <a:t>(</a:t>
            </a:r>
            <a:r>
              <a:rPr lang="en-GB" b="0" i="1" dirty="0" err="1" smtClean="0"/>
              <a:t>cont</a:t>
            </a:r>
            <a:r>
              <a:rPr lang="en-GB" b="0" i="1" dirty="0" smtClean="0"/>
              <a:t>’)</a:t>
            </a:r>
            <a:endParaRPr lang="en-GB" b="0" i="1" dirty="0"/>
          </a:p>
        </p:txBody>
      </p:sp>
      <p:graphicFrame>
        <p:nvGraphicFramePr>
          <p:cNvPr id="4" name="Table 3"/>
          <p:cNvGraphicFramePr>
            <a:graphicFrameLocks noGrp="1"/>
          </p:cNvGraphicFramePr>
          <p:nvPr>
            <p:extLst>
              <p:ext uri="{D42A27DB-BD31-4B8C-83A1-F6EECF244321}">
                <p14:modId xmlns="" xmlns:p14="http://schemas.microsoft.com/office/powerpoint/2010/main" val="1831688085"/>
              </p:ext>
            </p:extLst>
          </p:nvPr>
        </p:nvGraphicFramePr>
        <p:xfrm>
          <a:off x="302484" y="1408816"/>
          <a:ext cx="8624457" cy="4699856"/>
        </p:xfrm>
        <a:graphic>
          <a:graphicData uri="http://schemas.openxmlformats.org/drawingml/2006/table">
            <a:tbl>
              <a:tblPr firstRow="1" bandRow="1">
                <a:tableStyleId>{073A0DAA-6AF3-43AB-8588-CEC1D06C72B9}</a:tableStyleId>
              </a:tblPr>
              <a:tblGrid>
                <a:gridCol w="1831116"/>
                <a:gridCol w="4000500"/>
                <a:gridCol w="2792841"/>
              </a:tblGrid>
              <a:tr h="676496">
                <a:tc>
                  <a:txBody>
                    <a:bodyPr/>
                    <a:lstStyle/>
                    <a:p>
                      <a:r>
                        <a:rPr lang="en-GB" dirty="0" smtClean="0"/>
                        <a:t>Title</a:t>
                      </a:r>
                      <a:endParaRPr lang="en-GB" dirty="0"/>
                    </a:p>
                  </a:txBody>
                  <a:tcPr/>
                </a:tc>
                <a:tc>
                  <a:txBody>
                    <a:bodyPr/>
                    <a:lstStyle/>
                    <a:p>
                      <a:r>
                        <a:rPr lang="en-GB" dirty="0" smtClean="0"/>
                        <a:t>Function</a:t>
                      </a:r>
                      <a:endParaRPr lang="en-GB" dirty="0"/>
                    </a:p>
                  </a:txBody>
                  <a:tcPr/>
                </a:tc>
                <a:tc>
                  <a:txBody>
                    <a:bodyPr/>
                    <a:lstStyle/>
                    <a:p>
                      <a:r>
                        <a:rPr lang="en-GB" dirty="0" smtClean="0"/>
                        <a:t>Team</a:t>
                      </a:r>
                      <a:r>
                        <a:rPr lang="en-GB" baseline="0" dirty="0" smtClean="0"/>
                        <a:t> Members</a:t>
                      </a:r>
                      <a:endParaRPr lang="en-GB" dirty="0"/>
                    </a:p>
                  </a:txBody>
                  <a:tcPr/>
                </a:tc>
              </a:tr>
              <a:tr h="676496">
                <a:tc>
                  <a:txBody>
                    <a:bodyPr/>
                    <a:lstStyle/>
                    <a:p>
                      <a:r>
                        <a:rPr lang="en-US" b="1" dirty="0" smtClean="0"/>
                        <a:t>Recovery Observatory Oversight Team</a:t>
                      </a:r>
                      <a:endParaRPr lang="en-GB" b="1" dirty="0"/>
                    </a:p>
                  </a:txBody>
                  <a:tcPr/>
                </a:tc>
                <a:tc>
                  <a:txBody>
                    <a:bodyPr/>
                    <a:lstStyle/>
                    <a:p>
                      <a:r>
                        <a:rPr lang="en-GB" dirty="0" smtClean="0"/>
                        <a:t>Define</a:t>
                      </a:r>
                      <a:r>
                        <a:rPr lang="en-GB" baseline="0" dirty="0" smtClean="0"/>
                        <a:t> and implement the concept of Recovery Observatory (RO).</a:t>
                      </a:r>
                    </a:p>
                    <a:p>
                      <a:r>
                        <a:rPr lang="en-GB" sz="1600" i="1" baseline="0" dirty="0" smtClean="0">
                          <a:solidFill>
                            <a:schemeClr val="bg2">
                              <a:lumMod val="50000"/>
                            </a:schemeClr>
                          </a:solidFill>
                        </a:rPr>
                        <a:t>Note: no automatic engagement from Agencies involved, to provide data when 1</a:t>
                      </a:r>
                      <a:r>
                        <a:rPr lang="en-GB" sz="1600" i="1" baseline="30000" dirty="0" smtClean="0">
                          <a:solidFill>
                            <a:schemeClr val="bg2">
                              <a:lumMod val="50000"/>
                            </a:schemeClr>
                          </a:solidFill>
                        </a:rPr>
                        <a:t>st</a:t>
                      </a:r>
                      <a:r>
                        <a:rPr lang="en-GB" sz="1600" i="1" baseline="0" dirty="0" smtClean="0">
                          <a:solidFill>
                            <a:schemeClr val="bg2">
                              <a:lumMod val="50000"/>
                            </a:schemeClr>
                          </a:solidFill>
                        </a:rPr>
                        <a:t> RO will be triggered.</a:t>
                      </a:r>
                      <a:endParaRPr lang="en-GB" sz="1600" i="1" dirty="0">
                        <a:solidFill>
                          <a:schemeClr val="bg2">
                            <a:lumMod val="50000"/>
                          </a:schemeClr>
                        </a:solidFill>
                      </a:endParaRPr>
                    </a:p>
                  </a:txBody>
                  <a:tcPr/>
                </a:tc>
                <a:tc>
                  <a:txBody>
                    <a:bodyPr/>
                    <a:lstStyle/>
                    <a:p>
                      <a:r>
                        <a:rPr lang="en-GB" dirty="0" err="1" smtClean="0"/>
                        <a:t>S.Hosford</a:t>
                      </a:r>
                      <a:r>
                        <a:rPr lang="en-GB" baseline="0" dirty="0" smtClean="0"/>
                        <a:t> (</a:t>
                      </a:r>
                      <a:r>
                        <a:rPr lang="en-GB" b="1" baseline="0" dirty="0" smtClean="0"/>
                        <a:t>CNES</a:t>
                      </a:r>
                      <a:r>
                        <a:rPr lang="en-GB" baseline="0" dirty="0" smtClean="0"/>
                        <a:t>) as Lead +  Experts (CEOS and non-CEOS)</a:t>
                      </a:r>
                      <a:endParaRPr lang="en-GB" dirty="0"/>
                    </a:p>
                  </a:txBody>
                  <a:tcPr/>
                </a:tc>
              </a:tr>
              <a:tr h="676496">
                <a:tc>
                  <a:txBody>
                    <a:bodyPr/>
                    <a:lstStyle/>
                    <a:p>
                      <a:r>
                        <a:rPr lang="en-GB" b="1" dirty="0" smtClean="0"/>
                        <a:t>WTT Team –</a:t>
                      </a:r>
                    </a:p>
                    <a:p>
                      <a:r>
                        <a:rPr lang="en-GB" b="0" dirty="0" smtClean="0"/>
                        <a:t>(2015 WCDRR – HFA2 Team )</a:t>
                      </a:r>
                      <a:endParaRPr lang="en-GB" b="0" dirty="0"/>
                    </a:p>
                  </a:txBody>
                  <a:tcPr/>
                </a:tc>
                <a:tc>
                  <a:txBody>
                    <a:bodyPr/>
                    <a:lstStyle/>
                    <a:p>
                      <a:r>
                        <a:rPr lang="en-GB" i="0" dirty="0" smtClean="0"/>
                        <a:t>Define and implement the strategy</a:t>
                      </a:r>
                      <a:r>
                        <a:rPr lang="en-GB" i="0" baseline="0" dirty="0" smtClean="0"/>
                        <a:t> to optimize the </a:t>
                      </a:r>
                      <a:r>
                        <a:rPr lang="en-GB" i="0" dirty="0" smtClean="0"/>
                        <a:t>participation</a:t>
                      </a:r>
                      <a:r>
                        <a:rPr lang="en-GB" i="0" baseline="0" dirty="0" smtClean="0"/>
                        <a:t> of CEOS in 2015 WCDRR (Japan, March 2015) and to position satellite EO in HFA2</a:t>
                      </a:r>
                      <a:endParaRPr lang="en-GB" i="0" dirty="0"/>
                    </a:p>
                  </a:txBody>
                  <a:tcPr/>
                </a:tc>
                <a:tc>
                  <a:txBody>
                    <a:bodyPr/>
                    <a:lstStyle/>
                    <a:p>
                      <a:r>
                        <a:rPr lang="en-GB" i="0" dirty="0" err="1" smtClean="0"/>
                        <a:t>C.Ishida</a:t>
                      </a:r>
                      <a:r>
                        <a:rPr lang="en-GB" i="0" dirty="0" smtClean="0"/>
                        <a:t> (</a:t>
                      </a:r>
                      <a:r>
                        <a:rPr lang="en-GB" b="1" i="0" dirty="0" smtClean="0"/>
                        <a:t>JAXA</a:t>
                      </a:r>
                      <a:r>
                        <a:rPr lang="en-GB" i="0" dirty="0" smtClean="0"/>
                        <a:t>) as Chair</a:t>
                      </a:r>
                      <a:r>
                        <a:rPr lang="en-GB" i="0" baseline="0" dirty="0" smtClean="0"/>
                        <a:t> + </a:t>
                      </a:r>
                      <a:r>
                        <a:rPr lang="en-GB" baseline="0" dirty="0" smtClean="0"/>
                        <a:t>Experts (CEOS and non-CEOS)</a:t>
                      </a:r>
                      <a:endParaRPr lang="en-GB" i="0" dirty="0"/>
                    </a:p>
                  </a:txBody>
                  <a:tcPr/>
                </a:tc>
              </a:tr>
              <a:tr h="676496">
                <a:tc>
                  <a:txBody>
                    <a:bodyPr/>
                    <a:lstStyle/>
                    <a:p>
                      <a:r>
                        <a:rPr lang="en-US" b="1" dirty="0" smtClean="0"/>
                        <a:t>Data Coordination Team</a:t>
                      </a:r>
                      <a:endParaRPr lang="en-GB"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Coordinate the response</a:t>
                      </a:r>
                      <a:r>
                        <a:rPr lang="en-US" b="0" baseline="0" dirty="0" smtClean="0"/>
                        <a:t> of space agencies to requirements from Thematic Teams and RO Team. </a:t>
                      </a:r>
                      <a:r>
                        <a:rPr lang="en-US" b="0" dirty="0" smtClean="0"/>
                        <a:t>Includes the responsibilities</a:t>
                      </a:r>
                      <a:r>
                        <a:rPr lang="en-US" b="0" baseline="0" dirty="0" smtClean="0"/>
                        <a:t> of </a:t>
                      </a:r>
                      <a:r>
                        <a:rPr lang="en-US" b="0" dirty="0" smtClean="0"/>
                        <a:t>former Supersite Coordination Team )</a:t>
                      </a:r>
                    </a:p>
                  </a:txBody>
                  <a:tcPr/>
                </a:tc>
                <a:tc>
                  <a:txBody>
                    <a:bodyPr/>
                    <a:lstStyle/>
                    <a:p>
                      <a:r>
                        <a:rPr lang="en-US" b="0" dirty="0" smtClean="0"/>
                        <a:t>Chair </a:t>
                      </a:r>
                      <a:r>
                        <a:rPr lang="en-US" b="0" i="1" dirty="0" smtClean="0"/>
                        <a:t>(not identified yet)</a:t>
                      </a:r>
                      <a:r>
                        <a:rPr lang="en-US" b="0" dirty="0" smtClean="0"/>
                        <a:t> + 1 Representative per Space Agency</a:t>
                      </a:r>
                      <a:r>
                        <a:rPr lang="en-US" b="0" baseline="0" dirty="0" smtClean="0"/>
                        <a:t> </a:t>
                      </a:r>
                      <a:r>
                        <a:rPr lang="en-US" sz="1600" b="0" i="1" baseline="0" dirty="0" smtClean="0"/>
                        <a:t>(see slide 21)</a:t>
                      </a:r>
                      <a:r>
                        <a:rPr lang="en-US" b="0" dirty="0" smtClean="0"/>
                        <a:t> </a:t>
                      </a:r>
                    </a:p>
                  </a:txBody>
                  <a:tcPr/>
                </a:tc>
              </a:tr>
            </a:tbl>
          </a:graphicData>
        </a:graphic>
      </p:graphicFrame>
      <p:sp>
        <p:nvSpPr>
          <p:cNvPr id="5" name="Content Placeholder 1"/>
          <p:cNvSpPr>
            <a:spLocks noGrp="1"/>
          </p:cNvSpPr>
          <p:nvPr>
            <p:ph sz="quarter" idx="11"/>
          </p:nvPr>
        </p:nvSpPr>
        <p:spPr>
          <a:xfrm>
            <a:off x="381000" y="6251769"/>
            <a:ext cx="8686800" cy="517331"/>
          </a:xfrm>
        </p:spPr>
        <p:txBody>
          <a:bodyPr/>
          <a:lstStyle/>
          <a:p>
            <a:pPr marL="0" indent="0" algn="ctr">
              <a:buNone/>
            </a:pPr>
            <a:r>
              <a:rPr lang="en-GB" dirty="0">
                <a:solidFill>
                  <a:schemeClr val="accent4">
                    <a:lumMod val="75000"/>
                    <a:lumOff val="25000"/>
                  </a:schemeClr>
                </a:solidFill>
              </a:rPr>
              <a:t>“Horizontal” Cross-Hazard Teams</a:t>
            </a:r>
          </a:p>
        </p:txBody>
      </p:sp>
      <p:sp>
        <p:nvSpPr>
          <p:cNvPr id="6" name="Slide Number Placeholder 5"/>
          <p:cNvSpPr>
            <a:spLocks noGrp="1"/>
          </p:cNvSpPr>
          <p:nvPr>
            <p:ph type="sldNum" sz="quarter" idx="10"/>
          </p:nvPr>
        </p:nvSpPr>
        <p:spPr/>
        <p:txBody>
          <a:bodyPr/>
          <a:lstStyle/>
          <a:p>
            <a:pPr>
              <a:defRPr/>
            </a:pPr>
            <a:fld id="{6BF8D2B0-EFB6-4DAA-9B0B-6F6B3A580823}" type="slidenum">
              <a:rPr lang="en-US" smtClean="0"/>
              <a:pPr>
                <a:defRPr/>
              </a:pPr>
              <a:t>19</a:t>
            </a:fld>
            <a:endParaRPr lang="en-US" dirty="0"/>
          </a:p>
        </p:txBody>
      </p:sp>
    </p:spTree>
    <p:extLst>
      <p:ext uri="{BB962C8B-B14F-4D97-AF65-F5344CB8AC3E}">
        <p14:creationId xmlns="" xmlns:p14="http://schemas.microsoft.com/office/powerpoint/2010/main" val="500850933"/>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Plan</a:t>
            </a:r>
            <a:endParaRPr lang="en-GB" dirty="0"/>
          </a:p>
        </p:txBody>
      </p:sp>
      <p:sp>
        <p:nvSpPr>
          <p:cNvPr id="3" name="Content Placeholder 2"/>
          <p:cNvSpPr>
            <a:spLocks noGrp="1"/>
          </p:cNvSpPr>
          <p:nvPr>
            <p:ph idx="1"/>
          </p:nvPr>
        </p:nvSpPr>
        <p:spPr/>
        <p:txBody>
          <a:bodyPr/>
          <a:lstStyle/>
          <a:p>
            <a:r>
              <a:rPr lang="en-US" dirty="0" smtClean="0"/>
              <a:t>Status of activities</a:t>
            </a:r>
          </a:p>
          <a:p>
            <a:endParaRPr lang="en-US" dirty="0"/>
          </a:p>
          <a:p>
            <a:r>
              <a:rPr lang="en-US" dirty="0" smtClean="0"/>
              <a:t>Proposed </a:t>
            </a:r>
            <a:r>
              <a:rPr lang="en-US" dirty="0"/>
              <a:t>WG </a:t>
            </a:r>
            <a:r>
              <a:rPr lang="en-US" dirty="0" smtClean="0"/>
              <a:t>structure</a:t>
            </a:r>
            <a:endParaRPr lang="en-US" dirty="0"/>
          </a:p>
          <a:p>
            <a:endParaRPr lang="en-GB" dirty="0"/>
          </a:p>
        </p:txBody>
      </p:sp>
    </p:spTree>
    <p:extLst>
      <p:ext uri="{BB962C8B-B14F-4D97-AF65-F5344CB8AC3E}">
        <p14:creationId xmlns="" xmlns:p14="http://schemas.microsoft.com/office/powerpoint/2010/main" val="21587674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ounded Rectangle 15"/>
          <p:cNvSpPr/>
          <p:nvPr/>
        </p:nvSpPr>
        <p:spPr bwMode="auto">
          <a:xfrm>
            <a:off x="179462" y="1552753"/>
            <a:ext cx="8888339" cy="5232608"/>
          </a:xfrm>
          <a:prstGeom prst="roundRect">
            <a:avLst/>
          </a:prstGeom>
          <a:gradFill flip="none" rotWithShape="1">
            <a:gsLst>
              <a:gs pos="0">
                <a:schemeClr val="bg2">
                  <a:lumMod val="60000"/>
                  <a:lumOff val="40000"/>
                  <a:shade val="30000"/>
                  <a:satMod val="115000"/>
                </a:schemeClr>
              </a:gs>
              <a:gs pos="50000">
                <a:schemeClr val="bg2">
                  <a:lumMod val="60000"/>
                  <a:lumOff val="40000"/>
                  <a:shade val="67500"/>
                  <a:satMod val="115000"/>
                </a:schemeClr>
              </a:gs>
              <a:gs pos="100000">
                <a:schemeClr val="bg2">
                  <a:lumMod val="60000"/>
                  <a:lumOff val="40000"/>
                  <a:shade val="100000"/>
                  <a:satMod val="115000"/>
                </a:schemeClr>
              </a:gs>
            </a:gsLst>
            <a:lin ang="16200000" scaled="1"/>
            <a:tileRect/>
          </a:gradFill>
          <a:ln w="9525" cap="flat" cmpd="sng" algn="ctr">
            <a:noFill/>
            <a:prstDash val="solid"/>
            <a:round/>
            <a:headEnd type="none" w="med" len="med"/>
            <a:tailEnd type="none" w="med" len="med"/>
          </a:ln>
          <a:effectLst>
            <a:outerShdw blurRad="50800" dist="38100" dir="5400000" algn="t" rotWithShape="0">
              <a:prstClr val="black">
                <a:alpha val="40000"/>
              </a:prstClr>
            </a:outerShdw>
          </a:effectLst>
        </p:spPr>
        <p:txBody>
          <a:bodyPr vert="horz" wrap="non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1400" b="1" i="0" u="none" strike="noStrike" cap="none" normalizeH="0" baseline="0" dirty="0" smtClean="0">
              <a:ln>
                <a:noFill/>
              </a:ln>
              <a:solidFill>
                <a:srgbClr val="000000"/>
              </a:solidFill>
              <a:effectLst/>
              <a:latin typeface="Tahoma" pitchFamily="34" charset="0"/>
            </a:endParaRPr>
          </a:p>
        </p:txBody>
      </p:sp>
      <p:sp>
        <p:nvSpPr>
          <p:cNvPr id="5" name="Rounded Rectangle 4"/>
          <p:cNvSpPr/>
          <p:nvPr/>
        </p:nvSpPr>
        <p:spPr bwMode="auto">
          <a:xfrm>
            <a:off x="3417069" y="3901370"/>
            <a:ext cx="2136923" cy="2791530"/>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w="9525" cap="flat" cmpd="sng" algn="ctr">
            <a:noFill/>
            <a:prstDash val="solid"/>
            <a:round/>
            <a:headEnd type="none" w="med" len="med"/>
            <a:tailEnd type="none" w="med" len="med"/>
          </a:ln>
          <a:effectLst>
            <a:outerShdw blurRad="50800" dist="38100" dir="5400000" algn="t" rotWithShape="0">
              <a:prstClr val="black">
                <a:alpha val="40000"/>
              </a:prstClr>
            </a:outerShdw>
          </a:effectLst>
        </p:spPr>
        <p:txBody>
          <a:bodyPr vert="horz" wrap="none" lIns="91440" tIns="45720" rIns="91440" bIns="45720" numCol="1" rtlCol="0" anchor="t" anchorCtr="0" compatLnSpc="1">
            <a:prstTxWarp prst="textNoShape">
              <a:avLst/>
            </a:prstTxWarp>
          </a:bodyPr>
          <a:lstStyle/>
          <a:p>
            <a:pPr algn="ctr" defTabSz="914400" eaLnBrk="0" hangingPunct="0"/>
            <a:r>
              <a:rPr lang="en-GB" sz="1400" b="1" dirty="0">
                <a:solidFill>
                  <a:srgbClr val="000000"/>
                </a:solidFill>
                <a:latin typeface="Tahoma" pitchFamily="34" charset="0"/>
              </a:rPr>
              <a:t>SEISMIC </a:t>
            </a:r>
          </a:p>
          <a:p>
            <a:pPr algn="ctr" defTabSz="914400" eaLnBrk="0" hangingPunct="0"/>
            <a:r>
              <a:rPr lang="en-GB" sz="1400" b="1" dirty="0" smtClean="0">
                <a:solidFill>
                  <a:srgbClr val="000000"/>
                </a:solidFill>
                <a:latin typeface="Tahoma" pitchFamily="34" charset="0"/>
              </a:rPr>
              <a:t>RISKS</a:t>
            </a:r>
            <a:endParaRPr lang="en-GB" sz="1050" b="1" dirty="0">
              <a:solidFill>
                <a:srgbClr val="000000"/>
              </a:solidFill>
              <a:latin typeface="Tahoma" pitchFamily="34" charset="0"/>
            </a:endParaRPr>
          </a:p>
          <a:p>
            <a:pPr algn="ctr" defTabSz="914400" eaLnBrk="0" hangingPunct="0"/>
            <a:r>
              <a:rPr lang="en-GB" sz="1050" b="1" dirty="0">
                <a:solidFill>
                  <a:srgbClr val="000000"/>
                </a:solidFill>
                <a:latin typeface="Tahoma" pitchFamily="34" charset="0"/>
              </a:rPr>
              <a:t>Thematic </a:t>
            </a:r>
            <a:r>
              <a:rPr lang="en-GB" sz="1050" b="1" dirty="0" smtClean="0">
                <a:solidFill>
                  <a:srgbClr val="000000"/>
                </a:solidFill>
                <a:latin typeface="Tahoma" pitchFamily="34" charset="0"/>
              </a:rPr>
              <a:t>Team</a:t>
            </a:r>
          </a:p>
          <a:p>
            <a:pPr algn="ctr" defTabSz="914400" eaLnBrk="0" hangingPunct="0"/>
            <a:r>
              <a:rPr lang="en-GB" sz="1050" dirty="0" smtClean="0">
                <a:solidFill>
                  <a:srgbClr val="000000"/>
                </a:solidFill>
                <a:latin typeface="Tahoma" pitchFamily="34" charset="0"/>
              </a:rPr>
              <a:t>       (2 </a:t>
            </a:r>
            <a:r>
              <a:rPr lang="en-GB" sz="1050" dirty="0">
                <a:solidFill>
                  <a:srgbClr val="000000"/>
                </a:solidFill>
                <a:latin typeface="Tahoma" pitchFamily="34" charset="0"/>
              </a:rPr>
              <a:t>co-leads + </a:t>
            </a:r>
            <a:r>
              <a:rPr lang="en-GB" sz="1050" dirty="0" smtClean="0">
                <a:solidFill>
                  <a:srgbClr val="000000"/>
                </a:solidFill>
                <a:latin typeface="Tahoma" pitchFamily="34" charset="0"/>
              </a:rPr>
              <a:t>experts)</a:t>
            </a:r>
            <a:endParaRPr lang="en-GB" sz="1050" b="1" dirty="0">
              <a:solidFill>
                <a:srgbClr val="000000"/>
              </a:solidFill>
              <a:latin typeface="Tahoma" pitchFamily="34" charset="0"/>
            </a:endParaRPr>
          </a:p>
          <a:p>
            <a:pPr algn="ctr" defTabSz="914400" eaLnBrk="0" hangingPunct="0"/>
            <a:endParaRPr lang="en-GB" sz="1050" b="1" dirty="0">
              <a:solidFill>
                <a:srgbClr val="000000"/>
              </a:solidFill>
              <a:latin typeface="Tahoma" pitchFamily="34" charset="0"/>
            </a:endParaRPr>
          </a:p>
        </p:txBody>
      </p:sp>
      <p:sp>
        <p:nvSpPr>
          <p:cNvPr id="6" name="Rounded Rectangle 5"/>
          <p:cNvSpPr/>
          <p:nvPr/>
        </p:nvSpPr>
        <p:spPr bwMode="auto">
          <a:xfrm>
            <a:off x="6175882" y="3901370"/>
            <a:ext cx="2045665" cy="2791530"/>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w="9525" cap="flat" cmpd="sng" algn="ctr">
            <a:noFill/>
            <a:prstDash val="solid"/>
            <a:round/>
            <a:headEnd type="none" w="med" len="med"/>
            <a:tailEnd type="none" w="med" len="med"/>
          </a:ln>
          <a:effectLst>
            <a:outerShdw blurRad="50800" dist="38100" dir="5400000" algn="t" rotWithShape="0">
              <a:prstClr val="black">
                <a:alpha val="40000"/>
              </a:prstClr>
            </a:outerShdw>
          </a:effectLst>
        </p:spPr>
        <p:txBody>
          <a:bodyPr vert="horz" wrap="none" lIns="91440" tIns="45720" rIns="91440" bIns="45720" numCol="1" rtlCol="0" anchor="t" anchorCtr="0" compatLnSpc="1">
            <a:prstTxWarp prst="textNoShape">
              <a:avLst/>
            </a:prstTxWarp>
          </a:bodyPr>
          <a:lstStyle/>
          <a:p>
            <a:pPr algn="ctr" defTabSz="914400" eaLnBrk="0" hangingPunct="0"/>
            <a:r>
              <a:rPr lang="en-GB" sz="1400" b="1" dirty="0" smtClean="0">
                <a:solidFill>
                  <a:srgbClr val="000000"/>
                </a:solidFill>
                <a:latin typeface="Tahoma" pitchFamily="34" charset="0"/>
              </a:rPr>
              <a:t>VOLCANOES</a:t>
            </a:r>
          </a:p>
          <a:p>
            <a:pPr algn="ctr" defTabSz="914400" eaLnBrk="0" hangingPunct="0"/>
            <a:r>
              <a:rPr lang="en-GB" sz="1050" b="1" dirty="0">
                <a:solidFill>
                  <a:srgbClr val="000000"/>
                </a:solidFill>
                <a:latin typeface="Tahoma" pitchFamily="34" charset="0"/>
              </a:rPr>
              <a:t>Thematic </a:t>
            </a:r>
            <a:r>
              <a:rPr lang="en-GB" sz="1050" b="1" dirty="0" smtClean="0">
                <a:solidFill>
                  <a:srgbClr val="000000"/>
                </a:solidFill>
                <a:latin typeface="Tahoma" pitchFamily="34" charset="0"/>
              </a:rPr>
              <a:t>Team</a:t>
            </a:r>
          </a:p>
          <a:p>
            <a:pPr algn="ctr" defTabSz="914400" eaLnBrk="0" hangingPunct="0"/>
            <a:r>
              <a:rPr lang="en-GB" sz="1050" dirty="0" smtClean="0">
                <a:solidFill>
                  <a:srgbClr val="000000"/>
                </a:solidFill>
                <a:latin typeface="Tahoma" pitchFamily="34" charset="0"/>
              </a:rPr>
              <a:t>   (</a:t>
            </a:r>
            <a:r>
              <a:rPr lang="en-GB" sz="1050" dirty="0">
                <a:solidFill>
                  <a:srgbClr val="000000"/>
                </a:solidFill>
                <a:latin typeface="Tahoma" pitchFamily="34" charset="0"/>
              </a:rPr>
              <a:t>2 co-leads + experts)</a:t>
            </a:r>
            <a:endParaRPr lang="en-GB" sz="1050" b="1" dirty="0">
              <a:solidFill>
                <a:srgbClr val="000000"/>
              </a:solidFill>
              <a:latin typeface="Tahoma" pitchFamily="34" charset="0"/>
            </a:endParaRPr>
          </a:p>
          <a:p>
            <a:pPr algn="ctr" defTabSz="914400" eaLnBrk="0" hangingPunct="0"/>
            <a:endParaRPr lang="en-GB" sz="1050" b="1" dirty="0">
              <a:solidFill>
                <a:srgbClr val="000000"/>
              </a:solidFill>
              <a:latin typeface="Tahoma" pitchFamily="34" charset="0"/>
            </a:endParaRPr>
          </a:p>
          <a:p>
            <a:pPr algn="ctr" defTabSz="914400" eaLnBrk="0" hangingPunct="0"/>
            <a:endParaRPr lang="en-GB" sz="1400" b="1" dirty="0">
              <a:solidFill>
                <a:srgbClr val="000000"/>
              </a:solidFill>
              <a:latin typeface="Tahoma" pitchFamily="34" charset="0"/>
            </a:endParaRPr>
          </a:p>
        </p:txBody>
      </p:sp>
      <p:sp>
        <p:nvSpPr>
          <p:cNvPr id="4" name="Rounded Rectangle 3"/>
          <p:cNvSpPr/>
          <p:nvPr/>
        </p:nvSpPr>
        <p:spPr bwMode="auto">
          <a:xfrm>
            <a:off x="704931" y="3901370"/>
            <a:ext cx="2130724" cy="2791530"/>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w="9525" cap="flat" cmpd="sng" algn="ctr">
            <a:noFill/>
            <a:prstDash val="solid"/>
            <a:round/>
            <a:headEnd type="none" w="med" len="med"/>
            <a:tailEnd type="none" w="med" len="med"/>
          </a:ln>
          <a:effectLst>
            <a:outerShdw blurRad="50800" dist="38100" dir="5400000" algn="t" rotWithShape="0">
              <a:prstClr val="black">
                <a:alpha val="40000"/>
              </a:prstClr>
            </a:outerShdw>
          </a:effectLst>
        </p:spPr>
        <p:txBody>
          <a:bodyPr vert="horz" wrap="non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rgbClr val="000000"/>
                </a:solidFill>
                <a:effectLst/>
                <a:latin typeface="Tahoma" pitchFamily="34" charset="0"/>
              </a:rPr>
              <a:t>FLOODS</a:t>
            </a:r>
          </a:p>
          <a:p>
            <a:pPr algn="ctr" defTabSz="914400" eaLnBrk="0" hangingPunct="0"/>
            <a:r>
              <a:rPr lang="en-GB" sz="1050" b="1" dirty="0" smtClean="0">
                <a:solidFill>
                  <a:srgbClr val="000000"/>
                </a:solidFill>
                <a:latin typeface="Tahoma" pitchFamily="34" charset="0"/>
              </a:rPr>
              <a:t>Thematic Team</a:t>
            </a:r>
          </a:p>
          <a:p>
            <a:pPr algn="ctr" defTabSz="914400" eaLnBrk="0" hangingPunct="0"/>
            <a:r>
              <a:rPr lang="en-GB" sz="1050" dirty="0" smtClean="0">
                <a:solidFill>
                  <a:srgbClr val="000000"/>
                </a:solidFill>
                <a:latin typeface="Tahoma" pitchFamily="34" charset="0"/>
              </a:rPr>
              <a:t>      (</a:t>
            </a:r>
            <a:r>
              <a:rPr lang="en-GB" sz="1050" dirty="0">
                <a:solidFill>
                  <a:srgbClr val="000000"/>
                </a:solidFill>
                <a:latin typeface="Tahoma" pitchFamily="34" charset="0"/>
              </a:rPr>
              <a:t>2 co-leads + experts) </a:t>
            </a:r>
            <a:endParaRPr kumimoji="0" lang="en-GB" sz="1050" b="1" i="0" u="none" strike="noStrike" cap="none" normalizeH="0" baseline="0" dirty="0" smtClean="0">
              <a:ln>
                <a:noFill/>
              </a:ln>
              <a:solidFill>
                <a:srgbClr val="000000"/>
              </a:solidFill>
              <a:effectLst/>
              <a:latin typeface="Tahoma" pitchFamily="34" charset="0"/>
            </a:endParaRPr>
          </a:p>
        </p:txBody>
      </p:sp>
      <p:grpSp>
        <p:nvGrpSpPr>
          <p:cNvPr id="33" name="Group 32"/>
          <p:cNvGrpSpPr/>
          <p:nvPr/>
        </p:nvGrpSpPr>
        <p:grpSpPr>
          <a:xfrm>
            <a:off x="427707" y="4349416"/>
            <a:ext cx="999987" cy="661389"/>
            <a:chOff x="3589233" y="3037161"/>
            <a:chExt cx="1467339" cy="890119"/>
          </a:xfrm>
        </p:grpSpPr>
        <p:pic>
          <p:nvPicPr>
            <p:cNvPr id="34" name="Picture 6" descr="hand, man, mens room, person, user icon"/>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3589233" y="3037161"/>
              <a:ext cx="655699" cy="655699"/>
            </a:xfrm>
            <a:prstGeom prst="rect">
              <a:avLst/>
            </a:prstGeom>
            <a:noFill/>
            <a:extLst>
              <a:ext uri="{909E8E84-426E-40DD-AFC4-6F175D3DCCD1}">
                <a14:hiddenFill xmlns="" xmlns:a14="http://schemas.microsoft.com/office/drawing/2010/main">
                  <a:solidFill>
                    <a:srgbClr val="FFFFFF"/>
                  </a:solidFill>
                </a14:hiddenFill>
              </a:ext>
            </a:extLst>
          </p:spPr>
        </p:pic>
        <p:pic>
          <p:nvPicPr>
            <p:cNvPr id="35" name="Picture 6" descr="hand, man, mens room, person, user icon"/>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3741633" y="3189561"/>
              <a:ext cx="655699" cy="655699"/>
            </a:xfrm>
            <a:prstGeom prst="rect">
              <a:avLst/>
            </a:prstGeom>
            <a:noFill/>
            <a:extLst>
              <a:ext uri="{909E8E84-426E-40DD-AFC4-6F175D3DCCD1}">
                <a14:hiddenFill xmlns="" xmlns:a14="http://schemas.microsoft.com/office/drawing/2010/main">
                  <a:solidFill>
                    <a:srgbClr val="FFFFFF"/>
                  </a:solidFill>
                </a14:hiddenFill>
              </a:ext>
            </a:extLst>
          </p:spPr>
        </p:pic>
        <p:pic>
          <p:nvPicPr>
            <p:cNvPr id="36" name="Picture 6" descr="hand, man, mens room, person, user icon"/>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3919671" y="3042851"/>
              <a:ext cx="655699" cy="655699"/>
            </a:xfrm>
            <a:prstGeom prst="rect">
              <a:avLst/>
            </a:prstGeom>
            <a:noFill/>
            <a:extLst>
              <a:ext uri="{909E8E84-426E-40DD-AFC4-6F175D3DCCD1}">
                <a14:hiddenFill xmlns="" xmlns:a14="http://schemas.microsoft.com/office/drawing/2010/main">
                  <a:solidFill>
                    <a:srgbClr val="FFFFFF"/>
                  </a:solidFill>
                </a14:hiddenFill>
              </a:ext>
            </a:extLst>
          </p:spPr>
        </p:pic>
        <p:pic>
          <p:nvPicPr>
            <p:cNvPr id="37" name="Picture 6" descr="hand, man, mens room, person, user icon"/>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4129004" y="3220271"/>
              <a:ext cx="655699" cy="655699"/>
            </a:xfrm>
            <a:prstGeom prst="rect">
              <a:avLst/>
            </a:prstGeom>
            <a:noFill/>
            <a:extLst>
              <a:ext uri="{909E8E84-426E-40DD-AFC4-6F175D3DCCD1}">
                <a14:hiddenFill xmlns="" xmlns:a14="http://schemas.microsoft.com/office/drawing/2010/main">
                  <a:solidFill>
                    <a:srgbClr val="FFFFFF"/>
                  </a:solidFill>
                </a14:hiddenFill>
              </a:ext>
            </a:extLst>
          </p:spPr>
        </p:pic>
        <p:sp>
          <p:nvSpPr>
            <p:cNvPr id="38" name="TextBox 37"/>
            <p:cNvSpPr txBox="1"/>
            <p:nvPr/>
          </p:nvSpPr>
          <p:spPr>
            <a:xfrm>
              <a:off x="4512833" y="3404060"/>
              <a:ext cx="543739" cy="523220"/>
            </a:xfrm>
            <a:prstGeom prst="rect">
              <a:avLst/>
            </a:prstGeom>
            <a:noFill/>
          </p:spPr>
          <p:txBody>
            <a:bodyPr wrap="none" rtlCol="0">
              <a:spAutoFit/>
            </a:bodyPr>
            <a:lstStyle/>
            <a:p>
              <a:r>
                <a:rPr lang="en-GB" sz="2800" b="1" dirty="0" smtClean="0">
                  <a:solidFill>
                    <a:srgbClr val="000104"/>
                  </a:solidFill>
                </a:rPr>
                <a:t>…</a:t>
              </a:r>
              <a:endParaRPr lang="en-GB" sz="2800" b="1" dirty="0">
                <a:solidFill>
                  <a:srgbClr val="000104"/>
                </a:solidFill>
              </a:endParaRPr>
            </a:p>
          </p:txBody>
        </p:sp>
      </p:grpSp>
      <p:grpSp>
        <p:nvGrpSpPr>
          <p:cNvPr id="39" name="Group 38"/>
          <p:cNvGrpSpPr/>
          <p:nvPr/>
        </p:nvGrpSpPr>
        <p:grpSpPr>
          <a:xfrm>
            <a:off x="2995737" y="4347988"/>
            <a:ext cx="999987" cy="661389"/>
            <a:chOff x="3589233" y="3037161"/>
            <a:chExt cx="1467339" cy="890119"/>
          </a:xfrm>
        </p:grpSpPr>
        <p:pic>
          <p:nvPicPr>
            <p:cNvPr id="40" name="Picture 6" descr="hand, man, mens room, person, user icon"/>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3589233" y="3037161"/>
              <a:ext cx="655699" cy="655699"/>
            </a:xfrm>
            <a:prstGeom prst="rect">
              <a:avLst/>
            </a:prstGeom>
            <a:noFill/>
            <a:extLst>
              <a:ext uri="{909E8E84-426E-40DD-AFC4-6F175D3DCCD1}">
                <a14:hiddenFill xmlns="" xmlns:a14="http://schemas.microsoft.com/office/drawing/2010/main">
                  <a:solidFill>
                    <a:srgbClr val="FFFFFF"/>
                  </a:solidFill>
                </a14:hiddenFill>
              </a:ext>
            </a:extLst>
          </p:spPr>
        </p:pic>
        <p:pic>
          <p:nvPicPr>
            <p:cNvPr id="41" name="Picture 6" descr="hand, man, mens room, person, user icon"/>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3741633" y="3189561"/>
              <a:ext cx="655699" cy="655699"/>
            </a:xfrm>
            <a:prstGeom prst="rect">
              <a:avLst/>
            </a:prstGeom>
            <a:noFill/>
            <a:extLst>
              <a:ext uri="{909E8E84-426E-40DD-AFC4-6F175D3DCCD1}">
                <a14:hiddenFill xmlns="" xmlns:a14="http://schemas.microsoft.com/office/drawing/2010/main">
                  <a:solidFill>
                    <a:srgbClr val="FFFFFF"/>
                  </a:solidFill>
                </a14:hiddenFill>
              </a:ext>
            </a:extLst>
          </p:spPr>
        </p:pic>
        <p:pic>
          <p:nvPicPr>
            <p:cNvPr id="42" name="Picture 6" descr="hand, man, mens room, person, user icon"/>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3919671" y="3042851"/>
              <a:ext cx="655699" cy="655699"/>
            </a:xfrm>
            <a:prstGeom prst="rect">
              <a:avLst/>
            </a:prstGeom>
            <a:noFill/>
            <a:extLst>
              <a:ext uri="{909E8E84-426E-40DD-AFC4-6F175D3DCCD1}">
                <a14:hiddenFill xmlns="" xmlns:a14="http://schemas.microsoft.com/office/drawing/2010/main">
                  <a:solidFill>
                    <a:srgbClr val="FFFFFF"/>
                  </a:solidFill>
                </a14:hiddenFill>
              </a:ext>
            </a:extLst>
          </p:spPr>
        </p:pic>
        <p:pic>
          <p:nvPicPr>
            <p:cNvPr id="43" name="Picture 6" descr="hand, man, mens room, person, user icon"/>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4129004" y="3220271"/>
              <a:ext cx="655699" cy="655699"/>
            </a:xfrm>
            <a:prstGeom prst="rect">
              <a:avLst/>
            </a:prstGeom>
            <a:noFill/>
            <a:extLst>
              <a:ext uri="{909E8E84-426E-40DD-AFC4-6F175D3DCCD1}">
                <a14:hiddenFill xmlns="" xmlns:a14="http://schemas.microsoft.com/office/drawing/2010/main">
                  <a:solidFill>
                    <a:srgbClr val="FFFFFF"/>
                  </a:solidFill>
                </a14:hiddenFill>
              </a:ext>
            </a:extLst>
          </p:spPr>
        </p:pic>
        <p:sp>
          <p:nvSpPr>
            <p:cNvPr id="44" name="TextBox 43"/>
            <p:cNvSpPr txBox="1"/>
            <p:nvPr/>
          </p:nvSpPr>
          <p:spPr>
            <a:xfrm>
              <a:off x="4512833" y="3404060"/>
              <a:ext cx="543739" cy="523220"/>
            </a:xfrm>
            <a:prstGeom prst="rect">
              <a:avLst/>
            </a:prstGeom>
            <a:noFill/>
          </p:spPr>
          <p:txBody>
            <a:bodyPr wrap="none" rtlCol="0">
              <a:spAutoFit/>
            </a:bodyPr>
            <a:lstStyle/>
            <a:p>
              <a:r>
                <a:rPr lang="en-GB" sz="2800" b="1" dirty="0" smtClean="0">
                  <a:solidFill>
                    <a:srgbClr val="000104"/>
                  </a:solidFill>
                </a:rPr>
                <a:t>…</a:t>
              </a:r>
              <a:endParaRPr lang="en-GB" sz="2800" b="1" dirty="0">
                <a:solidFill>
                  <a:srgbClr val="000104"/>
                </a:solidFill>
              </a:endParaRPr>
            </a:p>
          </p:txBody>
        </p:sp>
      </p:grpSp>
      <p:grpSp>
        <p:nvGrpSpPr>
          <p:cNvPr id="45" name="Group 44"/>
          <p:cNvGrpSpPr/>
          <p:nvPr/>
        </p:nvGrpSpPr>
        <p:grpSpPr>
          <a:xfrm>
            <a:off x="5828150" y="4355106"/>
            <a:ext cx="999987" cy="661389"/>
            <a:chOff x="3589233" y="3037161"/>
            <a:chExt cx="1467339" cy="890119"/>
          </a:xfrm>
        </p:grpSpPr>
        <p:pic>
          <p:nvPicPr>
            <p:cNvPr id="46" name="Picture 6" descr="hand, man, mens room, person, user icon"/>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3589233" y="3037161"/>
              <a:ext cx="655699" cy="655699"/>
            </a:xfrm>
            <a:prstGeom prst="rect">
              <a:avLst/>
            </a:prstGeom>
            <a:noFill/>
            <a:extLst>
              <a:ext uri="{909E8E84-426E-40DD-AFC4-6F175D3DCCD1}">
                <a14:hiddenFill xmlns="" xmlns:a14="http://schemas.microsoft.com/office/drawing/2010/main">
                  <a:solidFill>
                    <a:srgbClr val="FFFFFF"/>
                  </a:solidFill>
                </a14:hiddenFill>
              </a:ext>
            </a:extLst>
          </p:spPr>
        </p:pic>
        <p:pic>
          <p:nvPicPr>
            <p:cNvPr id="47" name="Picture 6" descr="hand, man, mens room, person, user icon"/>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3741633" y="3189561"/>
              <a:ext cx="655699" cy="655699"/>
            </a:xfrm>
            <a:prstGeom prst="rect">
              <a:avLst/>
            </a:prstGeom>
            <a:noFill/>
            <a:extLst>
              <a:ext uri="{909E8E84-426E-40DD-AFC4-6F175D3DCCD1}">
                <a14:hiddenFill xmlns="" xmlns:a14="http://schemas.microsoft.com/office/drawing/2010/main">
                  <a:solidFill>
                    <a:srgbClr val="FFFFFF"/>
                  </a:solidFill>
                </a14:hiddenFill>
              </a:ext>
            </a:extLst>
          </p:spPr>
        </p:pic>
        <p:pic>
          <p:nvPicPr>
            <p:cNvPr id="48" name="Picture 6" descr="hand, man, mens room, person, user icon"/>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3919671" y="3042851"/>
              <a:ext cx="655699" cy="655699"/>
            </a:xfrm>
            <a:prstGeom prst="rect">
              <a:avLst/>
            </a:prstGeom>
            <a:noFill/>
            <a:extLst>
              <a:ext uri="{909E8E84-426E-40DD-AFC4-6F175D3DCCD1}">
                <a14:hiddenFill xmlns="" xmlns:a14="http://schemas.microsoft.com/office/drawing/2010/main">
                  <a:solidFill>
                    <a:srgbClr val="FFFFFF"/>
                  </a:solidFill>
                </a14:hiddenFill>
              </a:ext>
            </a:extLst>
          </p:spPr>
        </p:pic>
        <p:pic>
          <p:nvPicPr>
            <p:cNvPr id="49" name="Picture 6" descr="hand, man, mens room, person, user icon"/>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4129004" y="3220271"/>
              <a:ext cx="655699" cy="655699"/>
            </a:xfrm>
            <a:prstGeom prst="rect">
              <a:avLst/>
            </a:prstGeom>
            <a:noFill/>
            <a:extLst>
              <a:ext uri="{909E8E84-426E-40DD-AFC4-6F175D3DCCD1}">
                <a14:hiddenFill xmlns="" xmlns:a14="http://schemas.microsoft.com/office/drawing/2010/main">
                  <a:solidFill>
                    <a:srgbClr val="FFFFFF"/>
                  </a:solidFill>
                </a14:hiddenFill>
              </a:ext>
            </a:extLst>
          </p:spPr>
        </p:pic>
        <p:sp>
          <p:nvSpPr>
            <p:cNvPr id="50" name="TextBox 49"/>
            <p:cNvSpPr txBox="1"/>
            <p:nvPr/>
          </p:nvSpPr>
          <p:spPr>
            <a:xfrm>
              <a:off x="4512833" y="3404060"/>
              <a:ext cx="543739" cy="523220"/>
            </a:xfrm>
            <a:prstGeom prst="rect">
              <a:avLst/>
            </a:prstGeom>
            <a:noFill/>
          </p:spPr>
          <p:txBody>
            <a:bodyPr wrap="none" rtlCol="0">
              <a:spAutoFit/>
            </a:bodyPr>
            <a:lstStyle/>
            <a:p>
              <a:r>
                <a:rPr lang="en-GB" sz="2800" b="1" dirty="0" smtClean="0">
                  <a:solidFill>
                    <a:srgbClr val="000104"/>
                  </a:solidFill>
                </a:rPr>
                <a:t>…</a:t>
              </a:r>
              <a:endParaRPr lang="en-GB" sz="2800" b="1" dirty="0">
                <a:solidFill>
                  <a:srgbClr val="000104"/>
                </a:solidFill>
              </a:endParaRPr>
            </a:p>
          </p:txBody>
        </p:sp>
      </p:grpSp>
      <p:sp>
        <p:nvSpPr>
          <p:cNvPr id="2" name="Title 1"/>
          <p:cNvSpPr>
            <a:spLocks noGrp="1"/>
          </p:cNvSpPr>
          <p:nvPr>
            <p:ph type="title"/>
          </p:nvPr>
        </p:nvSpPr>
        <p:spPr>
          <a:xfrm>
            <a:off x="901701" y="188913"/>
            <a:ext cx="8166100" cy="501650"/>
          </a:xfrm>
        </p:spPr>
        <p:txBody>
          <a:bodyPr/>
          <a:lstStyle/>
          <a:p>
            <a:pPr algn="ctr"/>
            <a:r>
              <a:rPr lang="en-GB" dirty="0" smtClean="0"/>
              <a:t>Proposed WG Internal Organisation: </a:t>
            </a:r>
            <a:br>
              <a:rPr lang="en-GB" dirty="0" smtClean="0"/>
            </a:br>
            <a:r>
              <a:rPr lang="en-GB" dirty="0" smtClean="0"/>
              <a:t>Teams &amp; Functions </a:t>
            </a:r>
            <a:endParaRPr lang="en-GB" dirty="0"/>
          </a:p>
        </p:txBody>
      </p:sp>
      <p:sp>
        <p:nvSpPr>
          <p:cNvPr id="29" name="Rounded Rectangle 28"/>
          <p:cNvSpPr/>
          <p:nvPr/>
        </p:nvSpPr>
        <p:spPr bwMode="auto">
          <a:xfrm>
            <a:off x="5700281" y="1986658"/>
            <a:ext cx="2961118" cy="379305"/>
          </a:xfrm>
          <a:prstGeom prst="roundRect">
            <a:avLst/>
          </a:prstGeom>
          <a:solidFill>
            <a:schemeClr val="tx1">
              <a:lumMod val="20000"/>
              <a:lumOff val="80000"/>
            </a:schemeClr>
          </a:solidFill>
          <a:ln w="9525" cap="flat" cmpd="sng" algn="ctr">
            <a:noFill/>
            <a:prstDash val="solid"/>
            <a:round/>
            <a:headEnd type="none" w="med" len="med"/>
            <a:tailEnd type="none" w="med" len="med"/>
          </a:ln>
          <a:effectLst>
            <a:outerShdw blurRad="50800" dist="38100" dir="5400000" algn="t"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algn="ctr" defTabSz="914400" eaLnBrk="0" hangingPunct="0"/>
            <a:r>
              <a:rPr lang="en-GB" sz="1400" b="1" dirty="0" smtClean="0">
                <a:solidFill>
                  <a:srgbClr val="000000"/>
                </a:solidFill>
                <a:latin typeface="Tahoma" pitchFamily="34" charset="0"/>
              </a:rPr>
              <a:t>Liaison  to GEO Disaster SBA</a:t>
            </a:r>
          </a:p>
          <a:p>
            <a:pPr algn="ctr" defTabSz="914400" eaLnBrk="0" hangingPunct="0"/>
            <a:r>
              <a:rPr lang="en-GB" sz="1400" b="1" dirty="0" smtClean="0">
                <a:solidFill>
                  <a:srgbClr val="000000"/>
                </a:solidFill>
                <a:latin typeface="Tahoma" pitchFamily="34" charset="0"/>
              </a:rPr>
              <a:t> </a:t>
            </a:r>
            <a:r>
              <a:rPr lang="en-GB" sz="1100" dirty="0">
                <a:solidFill>
                  <a:srgbClr val="000000"/>
                </a:solidFill>
                <a:latin typeface="Tahoma" pitchFamily="34" charset="0"/>
              </a:rPr>
              <a:t>(single person) </a:t>
            </a:r>
          </a:p>
        </p:txBody>
      </p:sp>
      <p:sp>
        <p:nvSpPr>
          <p:cNvPr id="17" name="Rounded Rectangle 16"/>
          <p:cNvSpPr/>
          <p:nvPr/>
        </p:nvSpPr>
        <p:spPr bwMode="auto">
          <a:xfrm>
            <a:off x="5700281" y="2620342"/>
            <a:ext cx="2961118" cy="463147"/>
          </a:xfrm>
          <a:prstGeom prst="roundRect">
            <a:avLst/>
          </a:prstGeom>
          <a:solidFill>
            <a:schemeClr val="tx1">
              <a:lumMod val="20000"/>
              <a:lumOff val="80000"/>
            </a:schemeClr>
          </a:solidFill>
          <a:ln w="9525" cap="flat" cmpd="sng" algn="ctr">
            <a:noFill/>
            <a:prstDash val="solid"/>
            <a:round/>
            <a:headEnd type="none" w="med" len="med"/>
            <a:tailEnd type="none" w="med" len="med"/>
          </a:ln>
          <a:effectLst>
            <a:outerShdw blurRad="50800" dist="38100" dir="5400000" algn="t"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algn="ctr" defTabSz="914400" eaLnBrk="0" hangingPunct="0"/>
            <a:r>
              <a:rPr lang="en-GB" sz="1400" b="1" dirty="0">
                <a:solidFill>
                  <a:srgbClr val="000000"/>
                </a:solidFill>
                <a:latin typeface="Tahoma" pitchFamily="34" charset="0"/>
              </a:rPr>
              <a:t>Liaison to </a:t>
            </a:r>
            <a:r>
              <a:rPr lang="en-GB" sz="1400" b="1" dirty="0" smtClean="0">
                <a:solidFill>
                  <a:srgbClr val="000000"/>
                </a:solidFill>
                <a:latin typeface="Tahoma" pitchFamily="34" charset="0"/>
              </a:rPr>
              <a:t>User Communities </a:t>
            </a:r>
          </a:p>
          <a:p>
            <a:pPr algn="ctr" defTabSz="914400" eaLnBrk="0" hangingPunct="0"/>
            <a:r>
              <a:rPr lang="en-GB" sz="1100" dirty="0" smtClean="0">
                <a:solidFill>
                  <a:srgbClr val="000000"/>
                </a:solidFill>
                <a:latin typeface="Tahoma" pitchFamily="34" charset="0"/>
              </a:rPr>
              <a:t>(</a:t>
            </a:r>
            <a:r>
              <a:rPr lang="en-GB" sz="1100" dirty="0">
                <a:solidFill>
                  <a:srgbClr val="000000"/>
                </a:solidFill>
                <a:latin typeface="Tahoma" pitchFamily="34" charset="0"/>
              </a:rPr>
              <a:t>one or two persons) </a:t>
            </a:r>
          </a:p>
        </p:txBody>
      </p:sp>
      <p:sp>
        <p:nvSpPr>
          <p:cNvPr id="18" name="Rounded Rectangle 17"/>
          <p:cNvSpPr/>
          <p:nvPr/>
        </p:nvSpPr>
        <p:spPr bwMode="auto">
          <a:xfrm>
            <a:off x="529839" y="1920531"/>
            <a:ext cx="2521010" cy="631205"/>
          </a:xfrm>
          <a:prstGeom prst="roundRect">
            <a:avLst/>
          </a:prstGeom>
          <a:solidFill>
            <a:schemeClr val="tx1">
              <a:lumMod val="20000"/>
              <a:lumOff val="80000"/>
            </a:schemeClr>
          </a:solidFill>
          <a:ln w="9525" cap="flat" cmpd="sng" algn="ctr">
            <a:noFill/>
            <a:prstDash val="solid"/>
            <a:round/>
            <a:headEnd type="none" w="med" len="med"/>
            <a:tailEnd type="none" w="med" len="med"/>
          </a:ln>
          <a:effectLst>
            <a:outerShdw blurRad="50800" dist="38100" dir="5400000" algn="t"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algn="ctr" defTabSz="914400" eaLnBrk="0" hangingPunct="0"/>
            <a:r>
              <a:rPr lang="en-GB" sz="1400" b="1" dirty="0" smtClean="0">
                <a:solidFill>
                  <a:srgbClr val="000000"/>
                </a:solidFill>
                <a:latin typeface="Tahoma" pitchFamily="34" charset="0"/>
              </a:rPr>
              <a:t>WG Chair </a:t>
            </a:r>
          </a:p>
          <a:p>
            <a:pPr algn="ctr" defTabSz="914400" eaLnBrk="0" hangingPunct="0"/>
            <a:r>
              <a:rPr lang="en-GB" sz="1100" dirty="0" smtClean="0">
                <a:solidFill>
                  <a:srgbClr val="000000"/>
                </a:solidFill>
                <a:latin typeface="Tahoma" pitchFamily="34" charset="0"/>
              </a:rPr>
              <a:t>(single person with secretarial support) </a:t>
            </a:r>
            <a:endParaRPr lang="en-GB" sz="1100" dirty="0">
              <a:solidFill>
                <a:srgbClr val="000000"/>
              </a:solidFill>
              <a:latin typeface="Tahoma" pitchFamily="34" charset="0"/>
            </a:endParaRPr>
          </a:p>
        </p:txBody>
      </p:sp>
      <p:sp>
        <p:nvSpPr>
          <p:cNvPr id="19" name="Rounded Rectangle 18"/>
          <p:cNvSpPr/>
          <p:nvPr/>
        </p:nvSpPr>
        <p:spPr bwMode="auto">
          <a:xfrm>
            <a:off x="542658" y="2620343"/>
            <a:ext cx="2495371" cy="370788"/>
          </a:xfrm>
          <a:prstGeom prst="roundRect">
            <a:avLst/>
          </a:prstGeom>
          <a:solidFill>
            <a:schemeClr val="tx1">
              <a:lumMod val="20000"/>
              <a:lumOff val="80000"/>
            </a:schemeClr>
          </a:solidFill>
          <a:ln w="9525" cap="flat" cmpd="sng" algn="ctr">
            <a:noFill/>
            <a:prstDash val="solid"/>
            <a:round/>
            <a:headEnd type="none" w="med" len="med"/>
            <a:tailEnd type="none" w="med" len="med"/>
          </a:ln>
          <a:effectLst>
            <a:outerShdw blurRad="50800" dist="38100" dir="5400000" algn="t"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algn="ctr" defTabSz="914400" eaLnBrk="0" hangingPunct="0"/>
            <a:r>
              <a:rPr lang="en-GB" sz="1400" b="1" dirty="0" smtClean="0">
                <a:solidFill>
                  <a:srgbClr val="000000"/>
                </a:solidFill>
                <a:latin typeface="Tahoma" pitchFamily="34" charset="0"/>
              </a:rPr>
              <a:t>WG Vice-Chair </a:t>
            </a:r>
            <a:r>
              <a:rPr lang="en-GB" sz="1100" dirty="0">
                <a:solidFill>
                  <a:srgbClr val="000000"/>
                </a:solidFill>
                <a:latin typeface="Tahoma" pitchFamily="34" charset="0"/>
              </a:rPr>
              <a:t>(single person) </a:t>
            </a:r>
          </a:p>
        </p:txBody>
      </p:sp>
      <p:sp>
        <p:nvSpPr>
          <p:cNvPr id="3" name="AutoShape 2" descr="data:image/jpeg;base64,/9j/4AAQSkZJRgABAQAAAQABAAD/2wCEAAkGBwgHBgkIBwgKCgkLDRYPDQwMDRsUFRAWIB0iIiAdHx8kKDQsJCYxJx8fLT0tMTU3Ojo6Iys/RD84QzQ5OjcBCgoKDQwNGg8PGjclHyU3Nzc3Nzc3Nzc3Nzc3Nzc3Nzc3Nzc3Nzc3Nzc3Nzc3Nzc3Nzc3Nzc3Nzc3Nzc3Nzc3N//AABEIAIgAiAMBIgACEQEDEQH/xAAbAAEAAwEBAQEAAAAAAAAAAAAABgcIBAUBAv/EADwQAAEDAgIECggEBwAAAAAAAAABAgMEBQYRBxIhdAgxNTZBUWF1sbMTMjQ3cXOywSKBkaEUFiNScqLh/8QAFAEBAAAAAAAAAAAAAAAAAAAAAP/EABQRAQAAAAAAAAAAAAAAAAAAAAD/2gAMAwEAAhEDEQA/ALxAAAAAAAAPmZ9UpzTXpErbLUssNim9BUrGklVUNT8TEX1Wt6lVNqr1KgFxZ9gRczFUd2uMdYtYyvqm1S8c6TO11/PPMv7QppCrMRpPZr3IktdTs9JDUbEdKzPajkTZmmzb05/qFsAAAAAAAAAAAAAAAAAAD4pmHTvbaik0hVdVK3+jWxRSRO60axrFT45t/dDQ98xNZcPsa683KnpNf1WyO/Evwam0gWLcY6MsWW9KO8XTXRi5xSsp5kfE7raur/wDOSJmWhwe7dUVGNJa1iL6CkpnJI7PZm/Y1P2X9DgZhrR2lZrOx3OtL0RpbZEfl/nxf6lo4XxtozwxbW2+z3NIoldrPc6CVXSO63KrQLQB5tkv1qvsKzWivp6tiessT81b8U40PSAAAAAAAAAAAAAABF9I2Jv5TwtVXONrX1OyKna7iWR3Eq9ibV/IlBUvCQ5qW3f08t4Gf7jXVNyrJq2vnfPUzO1pJZFzVynMeth+wV2IKmop7c1jnwU76h+u/VRGN4/E8pewD4AAPQsl3rrHc4bja6h1PUwrm17ensVOlF6jXODr/DifDdFd4GejSoYuvH/Y9FVHJ+qKZKxDY63DtxWguTWNqEjZJkx2smTkzTaaF0AKq4AbmvFVy5dnEBZQAAAAAAAAAAAAAVLwkOals39PLeW0VLwkOals39PLeBW+hjlu8dz1HghXxYOhnlu8dz1HghXwAAATvTRz5l3Sn8tpbvB+5gJvcv2Ki00c+Zd0p/LQt3g/cwE3uX7AWWAAAAAAAAAAAAAFS8JDmpbN/Ty3ltEK0r4QqcZYdZR0EzI6qnmSeJJNjXrkqK1V6NigUnoY5bvHc9R4IV6X1o/0bXPCtPe7reZYUldb5oYoYX6+xW5qqrl2cRQoAHqzWKriw5BfnLH/AAc1S6maiO/Froma7Oo8oCd6aOfMu6U/ltLd4P3MBN7l+xHtJOi+8Yku1NeLK+nkSamjZLFK/UVqtaiIqL0oqeBYWjTC82EsKwWyqmZLUa7pZVZ6qOd0J15bNoEqAAAAAAAAAAAAAAABwYg5BuW6S/Qpiw2niDkG5bpL9CmLAJ1X+5m2d9yeWpBCd1/uZtnfcnlqQQDbdB7DT/Kb4IdBz0HsNP8AKb4IdAAAAAAAAAAAAAAAAAHBiDkG5bpL9CmLDaeIOQblukv0KYsAnVf7mbZ33J5akEJ3X+5m2d9yeWpBANt0HsNP8pvgh0HPQew0/wApvgh0AAAAAAAAAAAAAAAAAcGIOQblukv0KYsNtV9OlZQ1FKrtVJonRq5OjNMszJ9fo5xbQ3B1E+yVUr0dk2SBuux6daOTZl8cgO+v9zNs76k8tSCl712jG7O0S0lqY1rrvBUrWup0em1VzRWIvFmjVTszTIrmyaNsUXW5x0brVU0jFeiSzzs1WRN6V28fwQDVVB7DT/Kb4IdB+ImJFGyNvqtajU/I/YAAAAAAAAAAAAAAAAAAAAAAAAAAAAAAAAH/2Q=="/>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AutoShape 4" descr="data:image/jpeg;base64,/9j/4AAQSkZJRgABAQAAAQABAAD/2wCEAAkGBwgHBgkIBwgWFQkUGSIbGBgWGRwdHRwiIykeIB8dISodHzMmJCYoHh8fLTIiMTU3Li8uISczQDYsNywtLzIBCgoKBQUFDgUFDisZExkrKysrKysrKysrKysrKysrKysrKysrKysrKysrKysrKysrKysrKysrKysrKysrKysrK//AABEIAMwAzAMBIgACEQEDEQH/xAAcAAEBAQEAAwEBAAAAAAAAAAAABwgGAwQFAQL/xAA9EAABAwEDCAYIBQQDAAAAAAAAAQIDBAUGEQcIEiExNnSyEzVBUXGxFDRhcnORwcIyM0KBoURi0eEVIiP/xAAUAQEAAAAAAAAAAAAAAAAAAAAA/8QAFBEBAAAAAAAAAAAAAAAAAAAAAP/aAAwDAQACEQMRAD8AuIAAAAAAAAAAAAAAfJvJeSybs0Ppls1iRx7ETa5y9zUTWoH1gRysy/WVHPo0diSvix/E57Wr4oiIvmdTdHKtdu81QykZK6GsdqRkuCaS9yKi4L4bQO6AAAAAAAAAAAAAAAAAAAAAAAAAAAAAeKqnjpaaWomdhExquVe5E1qY/vteervZb9RaVW9dBVwjb2Mb2In19pqq/EUk9zLeihbjI6mlRETtVWOwQxuAGzYABp7Ile2e8t2nU1oSaVdTKjVcu1zV/Cq+3amPbgUUg2bTHL6dbkuvotBiexVxd5J5l5AAAAAAAAAAAAAAAAAAAAAAAAAAHzrbt2yrApfSbYr2RRdmmuCr7ETaq+xAPoOajmq1yalMtZU8n9XdO1pqqlhV1jyOxY9E1Mx/Q7DZh2d6Fbq8t10oH6MKzSJ3ozBP5U9WbLfdOeJ0U1HM6NdSorGqi+OKgZxPasyzqy1a2Kis2mdJUvXBrWpiq/6712IVatvLkkrZ+mlu3Ij/AOxFanya9EPvWLlUuBYUax2RYz4kXboRtRV8VxxUDuMmV0EuddmOilci1r105VTZpL+lPY1NWPbrU60lzMud1lciOgnRO/RT/J093Mod17xzNgs+1GpUrsZJ/wBHL4I7b4IB1QAAAAAAAAAAAAAAAAAAAAAAAOfvzeimujd6otSoRHSJqjZjhpuXYnh2qvchk+8NvWleO05LRtapV87vk1OxrU7ETuKjnJWnK+2rKslF/wDFkXS+Kuc5qfJGL8yNgAAAAAA/WucxyOYuDk2Kh+ADQORHKJPazku5bs+lVtTGGR216JtYveqJrRe1EXuLEYssC0pLHtuhtGFyo6KRrtXci60/dMTaMbtONr+9MQP6AAAAAAAAAAAAAAAAAAAAAZxzjt96HhW88xLqaJZ6iKFFwVyomPjqKjnHb70PCt55iZ2Z1lSe+3zQD7t/roy3MtiCzpqxJXPiSTSa1W4Yq5uGtf7f5OZKjnD750HCM55SXAAAAOovxc6W6L7ObLWJJ08fSJg1U0dmrWuvacuVbLz+ddrhk+gEpNv03q8XghiA2/TerxeCAeQAAAAAAAAAAAAAAAAAAAABnHOO33oeFbzzEzszrKk99vmhTM47feh4VvPMTOzOsqT32+aAUjOH3zoOEZzykuKjnD750HCM55SXAAAAKtl5/Ou1wyfQlJVsvP512uGT6ASk2/TerxeCGIDb9N6vF4IB5AAAAAAAAAAAAAAAAAAAAAGcc47feh4VvPMTOzOsqT32+aFMzjt96HhW88xNLM6ypPfb5oBR84ffOg4RnPKS4qWcRvpQcIznlJaAAAAq2Xn867XDJ9CUlWy9IvTXaXDV6Mn0AlJt+m9Xi8EMQG36b1eLwQDyAAAAAAAAAAAAAAAAAAAAAOMyjZPaG/FNC6WZYq6JFRkiJjqX9Lk7Ux196fupyl0MiFLZFrw2hbFpdOkbkc1jWaLcU1orsVXFNi4eZXgBnDON34o+FbzykrKpnG78UfCt55SVgdTdC6bbx2TeCudV6C0cPSImGOlqcuG3V+E5Yp2SPdW/vCfbKTEAapvVcShvvdizIqiVY6uONvRyImOGKJiip2our5GVja9jdT0Pw2+SASe62QuCzrWhrLatNJoo10kjYxWo5U2aSqq6vYWREwTBNgAAAAAAAAAAAAAAAAAAAAAAAAAGcM43fij4VvPKSsqmcbvxR8K3nlJWBTske6t/eE+2UmJTske6t/eE+2UmIA2vY3U9D8Nvkhig2vY3U9D8NvkgHuAAAAAAAAAAAAAAAAAAAAAAAAAADOGcbvxR8K3nlJWVTON34o+FbzykrAp2SPdW/vCfbKTEp2SPdW/vCfbKTEAbXsbqeh+G3yQxQbXsbqeh+G3yQD3AAAAAAAAAAAAAAAAAAAAAAAAAABnDON34o+FbzykrKpnG78UfCt55SVgU7JHurf3hPtlJiU7JHurf3hPtlJiANr2N1PQ/Db5IYoNr2N1PQ/Db5IB7gAAAAAAAAAAAAAAAAAAAAAAAAAAzhnG78UfCt55SVmm8sOT2e+FNT11lOalpQoqaLtSPauvDHsVF2dmtSKQ5ML5y1KQf8E9F73K1Gp++IH38kbXLdW/mCf0v2ykwNW5NLiR3Su1NQ1rmvq59cyp+HWmGgmO1ETt7VI3e7I9eKyrRmWx6X0igVcWKxU0kTsRyKu1NmKY47fYBNja9jorbJokcmvo2+SGebjZHrctC1YJ7wUvQWcxyK5HKiueia9FETv2Kq7ENItajWo1qakA/QAAAAAAAAAAAAAAAAAAAAAAAAAAAAAAAAAAAAAAAAAAAAAAAf//Z"/>
          <p:cNvSpPr>
            <a:spLocks noChangeAspect="1" noChangeArrowheads="1"/>
          </p:cNvSpPr>
          <p:nvPr/>
        </p:nvSpPr>
        <p:spPr bwMode="auto">
          <a:xfrm>
            <a:off x="307975" y="79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23" name="Picture 6" descr="hand, man, mens room, person, user icon"/>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2454030" y="1592682"/>
            <a:ext cx="534210" cy="534210"/>
          </a:xfrm>
          <a:prstGeom prst="rect">
            <a:avLst/>
          </a:prstGeom>
          <a:noFill/>
          <a:extLst>
            <a:ext uri="{909E8E84-426E-40DD-AFC4-6F175D3DCCD1}">
              <a14:hiddenFill xmlns="" xmlns:a14="http://schemas.microsoft.com/office/drawing/2010/main">
                <a:solidFill>
                  <a:srgbClr val="FFFFFF"/>
                </a:solidFill>
              </a14:hiddenFill>
            </a:ext>
          </a:extLst>
        </p:spPr>
      </p:pic>
      <p:pic>
        <p:nvPicPr>
          <p:cNvPr id="24" name="Picture 6" descr="hand, man, mens room, person, user icon"/>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2723000" y="1745082"/>
            <a:ext cx="534210" cy="534210"/>
          </a:xfrm>
          <a:prstGeom prst="rect">
            <a:avLst/>
          </a:prstGeom>
          <a:noFill/>
          <a:extLst>
            <a:ext uri="{909E8E84-426E-40DD-AFC4-6F175D3DCCD1}">
              <a14:hiddenFill xmlns="" xmlns:a14="http://schemas.microsoft.com/office/drawing/2010/main">
                <a:solidFill>
                  <a:srgbClr val="FFFFFF"/>
                </a:solidFill>
              </a14:hiddenFill>
            </a:ext>
          </a:extLst>
        </p:spPr>
      </p:pic>
      <p:pic>
        <p:nvPicPr>
          <p:cNvPr id="25" name="Picture 6" descr="hand, man, mens room, person, user icon"/>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2614840" y="2701602"/>
            <a:ext cx="534210" cy="534210"/>
          </a:xfrm>
          <a:prstGeom prst="rect">
            <a:avLst/>
          </a:prstGeom>
          <a:noFill/>
          <a:extLst>
            <a:ext uri="{909E8E84-426E-40DD-AFC4-6F175D3DCCD1}">
              <a14:hiddenFill xmlns="" xmlns:a14="http://schemas.microsoft.com/office/drawing/2010/main">
                <a:solidFill>
                  <a:srgbClr val="FFFFFF"/>
                </a:solidFill>
              </a14:hiddenFill>
            </a:ext>
          </a:extLst>
        </p:spPr>
      </p:pic>
      <p:pic>
        <p:nvPicPr>
          <p:cNvPr id="26" name="Picture 6" descr="hand, man, mens room, person, user icon"/>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5372432" y="1576975"/>
            <a:ext cx="534210" cy="534210"/>
          </a:xfrm>
          <a:prstGeom prst="rect">
            <a:avLst/>
          </a:prstGeom>
          <a:noFill/>
          <a:extLst>
            <a:ext uri="{909E8E84-426E-40DD-AFC4-6F175D3DCCD1}">
              <a14:hiddenFill xmlns="" xmlns:a14="http://schemas.microsoft.com/office/drawing/2010/main">
                <a:solidFill>
                  <a:srgbClr val="FFFFFF"/>
                </a:solidFill>
              </a14:hiddenFill>
            </a:ext>
          </a:extLst>
        </p:spPr>
      </p:pic>
      <p:sp>
        <p:nvSpPr>
          <p:cNvPr id="31" name="Rounded Rectangle 30"/>
          <p:cNvSpPr/>
          <p:nvPr/>
        </p:nvSpPr>
        <p:spPr bwMode="auto">
          <a:xfrm>
            <a:off x="354767" y="5120711"/>
            <a:ext cx="8605615" cy="347812"/>
          </a:xfrm>
          <a:prstGeom prst="roundRect">
            <a:avLst/>
          </a:prstGeom>
          <a:gradFill flip="none" rotWithShape="1">
            <a:gsLst>
              <a:gs pos="0">
                <a:schemeClr val="bg2">
                  <a:lumMod val="20000"/>
                  <a:lumOff val="80000"/>
                  <a:shade val="30000"/>
                  <a:satMod val="115000"/>
                </a:schemeClr>
              </a:gs>
              <a:gs pos="50000">
                <a:schemeClr val="bg2">
                  <a:lumMod val="20000"/>
                  <a:lumOff val="80000"/>
                  <a:shade val="67500"/>
                  <a:satMod val="115000"/>
                </a:schemeClr>
              </a:gs>
              <a:gs pos="100000">
                <a:schemeClr val="bg2">
                  <a:lumMod val="20000"/>
                  <a:lumOff val="80000"/>
                  <a:shade val="100000"/>
                  <a:satMod val="115000"/>
                </a:schemeClr>
              </a:gs>
            </a:gsLst>
            <a:path path="circle">
              <a:fillToRect l="100000" t="100000"/>
            </a:path>
            <a:tileRect r="-100000" b="-100000"/>
          </a:gradFill>
          <a:ln w="9525" cap="flat" cmpd="sng" algn="ctr">
            <a:noFill/>
            <a:prstDash val="solid"/>
            <a:round/>
            <a:headEnd type="none" w="med" len="med"/>
            <a:tailEnd type="none" w="med" len="med"/>
          </a:ln>
          <a:effectLst>
            <a:outerShdw blurRad="50800" dist="38100" dir="5400000" algn="t"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defTabSz="914400" eaLnBrk="0" hangingPunct="0"/>
            <a:r>
              <a:rPr lang="en-GB" sz="1400" b="1" dirty="0">
                <a:solidFill>
                  <a:srgbClr val="000000"/>
                </a:solidFill>
                <a:latin typeface="Tahoma" pitchFamily="34" charset="0"/>
              </a:rPr>
              <a:t>Recovery </a:t>
            </a:r>
            <a:r>
              <a:rPr lang="en-GB" sz="1400" b="1" dirty="0" smtClean="0">
                <a:solidFill>
                  <a:srgbClr val="000000"/>
                </a:solidFill>
                <a:latin typeface="Tahoma" pitchFamily="34" charset="0"/>
              </a:rPr>
              <a:t>Observatory Team </a:t>
            </a:r>
            <a:r>
              <a:rPr lang="en-GB" sz="1100" dirty="0" smtClean="0">
                <a:solidFill>
                  <a:srgbClr val="000000"/>
                </a:solidFill>
                <a:latin typeface="Tahoma" pitchFamily="34" charset="0"/>
              </a:rPr>
              <a:t>(1 Lead </a:t>
            </a:r>
            <a:r>
              <a:rPr lang="en-GB" sz="1100" dirty="0">
                <a:solidFill>
                  <a:srgbClr val="000000"/>
                </a:solidFill>
                <a:latin typeface="Tahoma" pitchFamily="34" charset="0"/>
              </a:rPr>
              <a:t>+ experts</a:t>
            </a:r>
            <a:r>
              <a:rPr lang="en-GB" sz="1100" dirty="0" smtClean="0">
                <a:solidFill>
                  <a:srgbClr val="000000"/>
                </a:solidFill>
                <a:latin typeface="Tahoma" pitchFamily="34" charset="0"/>
              </a:rPr>
              <a:t>)</a:t>
            </a:r>
            <a:endParaRPr lang="en-GB" sz="1100" b="1" dirty="0">
              <a:solidFill>
                <a:srgbClr val="000000"/>
              </a:solidFill>
              <a:latin typeface="Tahoma" pitchFamily="34" charset="0"/>
            </a:endParaRPr>
          </a:p>
        </p:txBody>
      </p:sp>
      <p:sp>
        <p:nvSpPr>
          <p:cNvPr id="32" name="Rounded Rectangle 31"/>
          <p:cNvSpPr/>
          <p:nvPr/>
        </p:nvSpPr>
        <p:spPr bwMode="auto">
          <a:xfrm>
            <a:off x="354767" y="5560679"/>
            <a:ext cx="8605615" cy="279601"/>
          </a:xfrm>
          <a:prstGeom prst="roundRect">
            <a:avLst/>
          </a:prstGeom>
          <a:gradFill flip="none" rotWithShape="1">
            <a:gsLst>
              <a:gs pos="0">
                <a:schemeClr val="bg2">
                  <a:lumMod val="20000"/>
                  <a:lumOff val="80000"/>
                  <a:shade val="30000"/>
                  <a:satMod val="115000"/>
                </a:schemeClr>
              </a:gs>
              <a:gs pos="50000">
                <a:schemeClr val="bg2">
                  <a:lumMod val="20000"/>
                  <a:lumOff val="80000"/>
                  <a:shade val="67500"/>
                  <a:satMod val="115000"/>
                </a:schemeClr>
              </a:gs>
              <a:gs pos="100000">
                <a:schemeClr val="bg2">
                  <a:lumMod val="20000"/>
                  <a:lumOff val="80000"/>
                  <a:shade val="100000"/>
                  <a:satMod val="115000"/>
                </a:schemeClr>
              </a:gs>
            </a:gsLst>
            <a:path path="circle">
              <a:fillToRect l="100000" t="100000"/>
            </a:path>
            <a:tileRect r="-100000" b="-100000"/>
          </a:gradFill>
          <a:ln w="9525" cap="flat" cmpd="sng" algn="ctr">
            <a:noFill/>
            <a:prstDash val="solid"/>
            <a:round/>
            <a:headEnd type="none" w="med" len="med"/>
            <a:tailEnd type="none" w="med" len="med"/>
          </a:ln>
          <a:effectLst>
            <a:outerShdw blurRad="50800" dist="38100" dir="5400000" algn="t"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defTabSz="914400" eaLnBrk="0" hangingPunct="0"/>
            <a:r>
              <a:rPr lang="en-GB" sz="1400" b="1" dirty="0">
                <a:solidFill>
                  <a:srgbClr val="000000"/>
                </a:solidFill>
                <a:latin typeface="Tahoma" pitchFamily="34" charset="0"/>
              </a:rPr>
              <a:t>2015 WCDRR – </a:t>
            </a:r>
            <a:r>
              <a:rPr lang="en-GB" sz="1400" b="1" dirty="0" smtClean="0">
                <a:solidFill>
                  <a:srgbClr val="000000"/>
                </a:solidFill>
                <a:latin typeface="Tahoma" pitchFamily="34" charset="0"/>
              </a:rPr>
              <a:t>HFA2 Team </a:t>
            </a:r>
            <a:r>
              <a:rPr lang="en-GB" sz="1100" dirty="0" smtClean="0">
                <a:solidFill>
                  <a:srgbClr val="000000"/>
                </a:solidFill>
                <a:latin typeface="Tahoma" pitchFamily="34" charset="0"/>
              </a:rPr>
              <a:t>(1 Chair + </a:t>
            </a:r>
            <a:r>
              <a:rPr lang="en-GB" sz="1100" dirty="0">
                <a:solidFill>
                  <a:srgbClr val="000000"/>
                </a:solidFill>
                <a:latin typeface="Tahoma" pitchFamily="34" charset="0"/>
              </a:rPr>
              <a:t>experts</a:t>
            </a:r>
            <a:r>
              <a:rPr lang="en-GB" sz="1100" dirty="0" smtClean="0">
                <a:solidFill>
                  <a:srgbClr val="000000"/>
                </a:solidFill>
                <a:latin typeface="Tahoma" pitchFamily="34" charset="0"/>
              </a:rPr>
              <a:t>)</a:t>
            </a:r>
            <a:endParaRPr lang="en-GB" sz="1100" b="1" dirty="0">
              <a:solidFill>
                <a:srgbClr val="000000"/>
              </a:solidFill>
              <a:latin typeface="Tahoma" pitchFamily="34" charset="0"/>
            </a:endParaRPr>
          </a:p>
        </p:txBody>
      </p:sp>
      <p:sp>
        <p:nvSpPr>
          <p:cNvPr id="81" name="Rounded Rectangle 80"/>
          <p:cNvSpPr/>
          <p:nvPr/>
        </p:nvSpPr>
        <p:spPr bwMode="auto">
          <a:xfrm>
            <a:off x="3620401" y="1686819"/>
            <a:ext cx="1726868" cy="1790583"/>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5400000" scaled="1"/>
            <a:tileRect/>
          </a:gradFill>
          <a:ln w="9525" cap="flat" cmpd="sng" algn="ctr">
            <a:noFill/>
            <a:prstDash val="solid"/>
            <a:round/>
            <a:headEnd type="none" w="med" len="med"/>
            <a:tailEnd type="none" w="med" len="med"/>
          </a:ln>
          <a:effectLst>
            <a:outerShdw blurRad="50800" dist="38100" dir="5400000" algn="t" rotWithShape="0">
              <a:prstClr val="black">
                <a:alpha val="40000"/>
              </a:prstClr>
            </a:outerShdw>
          </a:effectLst>
        </p:spPr>
        <p:txBody>
          <a:bodyPr vert="horz" wrap="none" lIns="91440" tIns="45720" rIns="91440" bIns="45720" numCol="1" rtlCol="0" anchor="t" anchorCtr="0" compatLnSpc="1">
            <a:prstTxWarp prst="textNoShape">
              <a:avLst/>
            </a:prstTxWarp>
          </a:bodyPr>
          <a:lstStyle/>
          <a:p>
            <a:pPr algn="ctr" defTabSz="914400" eaLnBrk="0" hangingPunct="0"/>
            <a:r>
              <a:rPr lang="en-GB" sz="1400" b="1" dirty="0" smtClean="0">
                <a:solidFill>
                  <a:srgbClr val="000000"/>
                </a:solidFill>
                <a:latin typeface="Tahoma" pitchFamily="34" charset="0"/>
              </a:rPr>
              <a:t>WGDisasters</a:t>
            </a:r>
          </a:p>
          <a:p>
            <a:pPr algn="ctr" defTabSz="914400" eaLnBrk="0" hangingPunct="0"/>
            <a:r>
              <a:rPr lang="en-GB" sz="1400" b="1" dirty="0" smtClean="0">
                <a:solidFill>
                  <a:srgbClr val="000000"/>
                </a:solidFill>
                <a:latin typeface="Tahoma" pitchFamily="34" charset="0"/>
              </a:rPr>
              <a:t>Experts</a:t>
            </a:r>
            <a:endParaRPr lang="en-GB" sz="1050" b="1" dirty="0">
              <a:solidFill>
                <a:srgbClr val="000000"/>
              </a:solidFill>
              <a:latin typeface="Tahoma" pitchFamily="34" charset="0"/>
            </a:endParaRPr>
          </a:p>
          <a:p>
            <a:pPr algn="ctr" defTabSz="914400" eaLnBrk="0" hangingPunct="0"/>
            <a:endParaRPr lang="en-GB" sz="1050" b="1" dirty="0">
              <a:solidFill>
                <a:srgbClr val="000000"/>
              </a:solidFill>
              <a:latin typeface="Tahoma" pitchFamily="34" charset="0"/>
            </a:endParaRPr>
          </a:p>
        </p:txBody>
      </p:sp>
      <p:pic>
        <p:nvPicPr>
          <p:cNvPr id="82" name="Picture 6" descr="hand, man, mens room, person, user icon"/>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3620401" y="2467405"/>
            <a:ext cx="534210" cy="534210"/>
          </a:xfrm>
          <a:prstGeom prst="rect">
            <a:avLst/>
          </a:prstGeom>
          <a:noFill/>
          <a:extLst>
            <a:ext uri="{909E8E84-426E-40DD-AFC4-6F175D3DCCD1}">
              <a14:hiddenFill xmlns="" xmlns:a14="http://schemas.microsoft.com/office/drawing/2010/main">
                <a:solidFill>
                  <a:srgbClr val="FFFFFF"/>
                </a:solidFill>
              </a14:hiddenFill>
            </a:ext>
          </a:extLst>
        </p:spPr>
      </p:pic>
      <p:pic>
        <p:nvPicPr>
          <p:cNvPr id="83" name="Picture 6" descr="hand, man, mens room, person, user icon"/>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3772801" y="2619805"/>
            <a:ext cx="534210" cy="534210"/>
          </a:xfrm>
          <a:prstGeom prst="rect">
            <a:avLst/>
          </a:prstGeom>
          <a:noFill/>
          <a:extLst>
            <a:ext uri="{909E8E84-426E-40DD-AFC4-6F175D3DCCD1}">
              <a14:hiddenFill xmlns="" xmlns:a14="http://schemas.microsoft.com/office/drawing/2010/main">
                <a:solidFill>
                  <a:srgbClr val="FFFFFF"/>
                </a:solidFill>
              </a14:hiddenFill>
            </a:ext>
          </a:extLst>
        </p:spPr>
      </p:pic>
      <p:pic>
        <p:nvPicPr>
          <p:cNvPr id="84" name="Picture 6" descr="hand, man, mens room, person, user icon"/>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3925201" y="2772205"/>
            <a:ext cx="534210" cy="534210"/>
          </a:xfrm>
          <a:prstGeom prst="rect">
            <a:avLst/>
          </a:prstGeom>
          <a:noFill/>
          <a:extLst>
            <a:ext uri="{909E8E84-426E-40DD-AFC4-6F175D3DCCD1}">
              <a14:hiddenFill xmlns="" xmlns:a14="http://schemas.microsoft.com/office/drawing/2010/main">
                <a:solidFill>
                  <a:srgbClr val="FFFFFF"/>
                </a:solidFill>
              </a14:hiddenFill>
            </a:ext>
          </a:extLst>
        </p:spPr>
      </p:pic>
      <p:pic>
        <p:nvPicPr>
          <p:cNvPr id="85" name="Picture 6" descr="hand, man, mens room, person, user icon"/>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4185627" y="2886910"/>
            <a:ext cx="534210" cy="534210"/>
          </a:xfrm>
          <a:prstGeom prst="rect">
            <a:avLst/>
          </a:prstGeom>
          <a:noFill/>
          <a:extLst>
            <a:ext uri="{909E8E84-426E-40DD-AFC4-6F175D3DCCD1}">
              <a14:hiddenFill xmlns="" xmlns:a14="http://schemas.microsoft.com/office/drawing/2010/main">
                <a:solidFill>
                  <a:srgbClr val="FFFFFF"/>
                </a:solidFill>
              </a14:hiddenFill>
            </a:ext>
          </a:extLst>
        </p:spPr>
      </p:pic>
      <p:pic>
        <p:nvPicPr>
          <p:cNvPr id="86" name="Picture 6" descr="hand, man, mens room, person, user icon"/>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4377932" y="2547362"/>
            <a:ext cx="534210" cy="534210"/>
          </a:xfrm>
          <a:prstGeom prst="rect">
            <a:avLst/>
          </a:prstGeom>
          <a:noFill/>
          <a:extLst>
            <a:ext uri="{909E8E84-426E-40DD-AFC4-6F175D3DCCD1}">
              <a14:hiddenFill xmlns="" xmlns:a14="http://schemas.microsoft.com/office/drawing/2010/main">
                <a:solidFill>
                  <a:srgbClr val="FFFFFF"/>
                </a:solidFill>
              </a14:hiddenFill>
            </a:ext>
          </a:extLst>
        </p:spPr>
      </p:pic>
      <p:sp>
        <p:nvSpPr>
          <p:cNvPr id="75" name="Rounded Rectangle 74"/>
          <p:cNvSpPr/>
          <p:nvPr/>
        </p:nvSpPr>
        <p:spPr bwMode="auto">
          <a:xfrm>
            <a:off x="367467" y="5928979"/>
            <a:ext cx="8605615" cy="454522"/>
          </a:xfrm>
          <a:prstGeom prst="roundRect">
            <a:avLst/>
          </a:prstGeom>
          <a:gradFill flip="none" rotWithShape="1">
            <a:gsLst>
              <a:gs pos="0">
                <a:schemeClr val="bg2">
                  <a:lumMod val="20000"/>
                  <a:lumOff val="80000"/>
                  <a:shade val="30000"/>
                  <a:satMod val="115000"/>
                </a:schemeClr>
              </a:gs>
              <a:gs pos="50000">
                <a:schemeClr val="bg2">
                  <a:lumMod val="20000"/>
                  <a:lumOff val="80000"/>
                  <a:shade val="67500"/>
                  <a:satMod val="115000"/>
                </a:schemeClr>
              </a:gs>
              <a:gs pos="100000">
                <a:schemeClr val="bg2">
                  <a:lumMod val="20000"/>
                  <a:lumOff val="80000"/>
                  <a:shade val="100000"/>
                  <a:satMod val="115000"/>
                </a:schemeClr>
              </a:gs>
            </a:gsLst>
            <a:path path="circle">
              <a:fillToRect l="100000" t="100000"/>
            </a:path>
            <a:tileRect r="-100000" b="-100000"/>
          </a:gradFill>
          <a:ln w="9525" cap="flat" cmpd="sng" algn="ctr">
            <a:noFill/>
            <a:prstDash val="solid"/>
            <a:round/>
            <a:headEnd type="none" w="med" len="med"/>
            <a:tailEnd type="none" w="med" len="med"/>
          </a:ln>
          <a:effectLst>
            <a:outerShdw blurRad="50800" dist="38100" dir="5400000" algn="t"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defTabSz="914400" eaLnBrk="0" hangingPunct="0"/>
            <a:r>
              <a:rPr lang="en-GB" sz="1400" b="1" dirty="0" smtClean="0">
                <a:solidFill>
                  <a:srgbClr val="000000"/>
                </a:solidFill>
                <a:latin typeface="Tahoma" pitchFamily="34" charset="0"/>
              </a:rPr>
              <a:t>Data Coordination Team </a:t>
            </a:r>
            <a:r>
              <a:rPr lang="en-GB" sz="1100" dirty="0">
                <a:solidFill>
                  <a:srgbClr val="000000"/>
                </a:solidFill>
                <a:latin typeface="Tahoma" pitchFamily="34" charset="0"/>
              </a:rPr>
              <a:t>(1 Chair + </a:t>
            </a:r>
            <a:r>
              <a:rPr lang="en-GB" sz="1400" dirty="0" smtClean="0">
                <a:solidFill>
                  <a:srgbClr val="000000"/>
                </a:solidFill>
                <a:latin typeface="Tahoma" pitchFamily="34" charset="0"/>
              </a:rPr>
              <a:t>1 </a:t>
            </a:r>
            <a:r>
              <a:rPr lang="en-GB" sz="1100" dirty="0">
                <a:solidFill>
                  <a:srgbClr val="000000"/>
                </a:solidFill>
                <a:latin typeface="Tahoma" pitchFamily="34" charset="0"/>
              </a:rPr>
              <a:t>R</a:t>
            </a:r>
            <a:r>
              <a:rPr lang="en-GB" sz="1100" dirty="0" smtClean="0">
                <a:solidFill>
                  <a:srgbClr val="000000"/>
                </a:solidFill>
                <a:latin typeface="Tahoma" pitchFamily="34" charset="0"/>
              </a:rPr>
              <a:t>epresentative per Space Agency . </a:t>
            </a:r>
          </a:p>
          <a:p>
            <a:pPr defTabSz="914400" eaLnBrk="0" hangingPunct="0"/>
            <a:r>
              <a:rPr lang="en-GB" sz="1100" dirty="0" smtClean="0">
                <a:solidFill>
                  <a:srgbClr val="000000"/>
                </a:solidFill>
                <a:latin typeface="Tahoma" pitchFamily="34" charset="0"/>
              </a:rPr>
              <a:t>                                                   Includes the former Supersite Coordination Team )</a:t>
            </a:r>
            <a:endParaRPr lang="en-GB" sz="1100" b="1" dirty="0">
              <a:solidFill>
                <a:srgbClr val="000000"/>
              </a:solidFill>
              <a:latin typeface="Tahoma" pitchFamily="34" charset="0"/>
            </a:endParaRPr>
          </a:p>
        </p:txBody>
      </p:sp>
      <p:grpSp>
        <p:nvGrpSpPr>
          <p:cNvPr id="57" name="Group 56"/>
          <p:cNvGrpSpPr/>
          <p:nvPr/>
        </p:nvGrpSpPr>
        <p:grpSpPr>
          <a:xfrm>
            <a:off x="8230745" y="5029634"/>
            <a:ext cx="808099" cy="661389"/>
            <a:chOff x="3589233" y="3037161"/>
            <a:chExt cx="1467339" cy="890119"/>
          </a:xfrm>
        </p:grpSpPr>
        <p:pic>
          <p:nvPicPr>
            <p:cNvPr id="58" name="Picture 6" descr="hand, man, mens room, person, user icon"/>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3589233" y="3037161"/>
              <a:ext cx="655699" cy="655699"/>
            </a:xfrm>
            <a:prstGeom prst="rect">
              <a:avLst/>
            </a:prstGeom>
            <a:noFill/>
            <a:extLst>
              <a:ext uri="{909E8E84-426E-40DD-AFC4-6F175D3DCCD1}">
                <a14:hiddenFill xmlns="" xmlns:a14="http://schemas.microsoft.com/office/drawing/2010/main">
                  <a:solidFill>
                    <a:srgbClr val="FFFFFF"/>
                  </a:solidFill>
                </a14:hiddenFill>
              </a:ext>
            </a:extLst>
          </p:spPr>
        </p:pic>
        <p:pic>
          <p:nvPicPr>
            <p:cNvPr id="59" name="Picture 6" descr="hand, man, mens room, person, user icon"/>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3741633" y="3189561"/>
              <a:ext cx="655699" cy="655699"/>
            </a:xfrm>
            <a:prstGeom prst="rect">
              <a:avLst/>
            </a:prstGeom>
            <a:noFill/>
            <a:extLst>
              <a:ext uri="{909E8E84-426E-40DD-AFC4-6F175D3DCCD1}">
                <a14:hiddenFill xmlns="" xmlns:a14="http://schemas.microsoft.com/office/drawing/2010/main">
                  <a:solidFill>
                    <a:srgbClr val="FFFFFF"/>
                  </a:solidFill>
                </a14:hiddenFill>
              </a:ext>
            </a:extLst>
          </p:spPr>
        </p:pic>
        <p:pic>
          <p:nvPicPr>
            <p:cNvPr id="60" name="Picture 6" descr="hand, man, mens room, person, user icon"/>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3919671" y="3042851"/>
              <a:ext cx="655699" cy="655699"/>
            </a:xfrm>
            <a:prstGeom prst="rect">
              <a:avLst/>
            </a:prstGeom>
            <a:noFill/>
            <a:extLst>
              <a:ext uri="{909E8E84-426E-40DD-AFC4-6F175D3DCCD1}">
                <a14:hiddenFill xmlns="" xmlns:a14="http://schemas.microsoft.com/office/drawing/2010/main">
                  <a:solidFill>
                    <a:srgbClr val="FFFFFF"/>
                  </a:solidFill>
                </a14:hiddenFill>
              </a:ext>
            </a:extLst>
          </p:spPr>
        </p:pic>
        <p:pic>
          <p:nvPicPr>
            <p:cNvPr id="61" name="Picture 6" descr="hand, man, mens room, person, user icon"/>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4129004" y="3220271"/>
              <a:ext cx="655699" cy="655699"/>
            </a:xfrm>
            <a:prstGeom prst="rect">
              <a:avLst/>
            </a:prstGeom>
            <a:noFill/>
            <a:extLst>
              <a:ext uri="{909E8E84-426E-40DD-AFC4-6F175D3DCCD1}">
                <a14:hiddenFill xmlns="" xmlns:a14="http://schemas.microsoft.com/office/drawing/2010/main">
                  <a:solidFill>
                    <a:srgbClr val="FFFFFF"/>
                  </a:solidFill>
                </a14:hiddenFill>
              </a:ext>
            </a:extLst>
          </p:spPr>
        </p:pic>
        <p:sp>
          <p:nvSpPr>
            <p:cNvPr id="62" name="TextBox 61"/>
            <p:cNvSpPr txBox="1"/>
            <p:nvPr/>
          </p:nvSpPr>
          <p:spPr>
            <a:xfrm>
              <a:off x="4512833" y="3404060"/>
              <a:ext cx="543739" cy="523220"/>
            </a:xfrm>
            <a:prstGeom prst="rect">
              <a:avLst/>
            </a:prstGeom>
            <a:noFill/>
          </p:spPr>
          <p:txBody>
            <a:bodyPr wrap="none" rtlCol="0">
              <a:spAutoFit/>
            </a:bodyPr>
            <a:lstStyle/>
            <a:p>
              <a:r>
                <a:rPr lang="en-GB" sz="2800" b="1" dirty="0" smtClean="0">
                  <a:solidFill>
                    <a:srgbClr val="000104"/>
                  </a:solidFill>
                </a:rPr>
                <a:t>…</a:t>
              </a:r>
              <a:endParaRPr lang="en-GB" sz="2800" b="1" dirty="0">
                <a:solidFill>
                  <a:srgbClr val="000104"/>
                </a:solidFill>
              </a:endParaRPr>
            </a:p>
          </p:txBody>
        </p:sp>
      </p:grpSp>
      <p:grpSp>
        <p:nvGrpSpPr>
          <p:cNvPr id="63" name="Group 62"/>
          <p:cNvGrpSpPr/>
          <p:nvPr/>
        </p:nvGrpSpPr>
        <p:grpSpPr>
          <a:xfrm>
            <a:off x="8254955" y="5532420"/>
            <a:ext cx="808099" cy="661389"/>
            <a:chOff x="3589233" y="3037161"/>
            <a:chExt cx="1467339" cy="890119"/>
          </a:xfrm>
        </p:grpSpPr>
        <p:pic>
          <p:nvPicPr>
            <p:cNvPr id="64" name="Picture 6" descr="hand, man, mens room, person, user icon"/>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3589233" y="3037161"/>
              <a:ext cx="655699" cy="655699"/>
            </a:xfrm>
            <a:prstGeom prst="rect">
              <a:avLst/>
            </a:prstGeom>
            <a:noFill/>
            <a:extLst>
              <a:ext uri="{909E8E84-426E-40DD-AFC4-6F175D3DCCD1}">
                <a14:hiddenFill xmlns="" xmlns:a14="http://schemas.microsoft.com/office/drawing/2010/main">
                  <a:solidFill>
                    <a:srgbClr val="FFFFFF"/>
                  </a:solidFill>
                </a14:hiddenFill>
              </a:ext>
            </a:extLst>
          </p:spPr>
        </p:pic>
        <p:pic>
          <p:nvPicPr>
            <p:cNvPr id="65" name="Picture 6" descr="hand, man, mens room, person, user icon"/>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3741633" y="3189561"/>
              <a:ext cx="655699" cy="655699"/>
            </a:xfrm>
            <a:prstGeom prst="rect">
              <a:avLst/>
            </a:prstGeom>
            <a:noFill/>
            <a:extLst>
              <a:ext uri="{909E8E84-426E-40DD-AFC4-6F175D3DCCD1}">
                <a14:hiddenFill xmlns="" xmlns:a14="http://schemas.microsoft.com/office/drawing/2010/main">
                  <a:solidFill>
                    <a:srgbClr val="FFFFFF"/>
                  </a:solidFill>
                </a14:hiddenFill>
              </a:ext>
            </a:extLst>
          </p:spPr>
        </p:pic>
        <p:pic>
          <p:nvPicPr>
            <p:cNvPr id="66" name="Picture 6" descr="hand, man, mens room, person, user icon"/>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3919671" y="3042851"/>
              <a:ext cx="655699" cy="655699"/>
            </a:xfrm>
            <a:prstGeom prst="rect">
              <a:avLst/>
            </a:prstGeom>
            <a:noFill/>
            <a:extLst>
              <a:ext uri="{909E8E84-426E-40DD-AFC4-6F175D3DCCD1}">
                <a14:hiddenFill xmlns="" xmlns:a14="http://schemas.microsoft.com/office/drawing/2010/main">
                  <a:solidFill>
                    <a:srgbClr val="FFFFFF"/>
                  </a:solidFill>
                </a14:hiddenFill>
              </a:ext>
            </a:extLst>
          </p:spPr>
        </p:pic>
        <p:pic>
          <p:nvPicPr>
            <p:cNvPr id="67" name="Picture 6" descr="hand, man, mens room, person, user icon"/>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4129004" y="3220271"/>
              <a:ext cx="655699" cy="655699"/>
            </a:xfrm>
            <a:prstGeom prst="rect">
              <a:avLst/>
            </a:prstGeom>
            <a:noFill/>
            <a:extLst>
              <a:ext uri="{909E8E84-426E-40DD-AFC4-6F175D3DCCD1}">
                <a14:hiddenFill xmlns="" xmlns:a14="http://schemas.microsoft.com/office/drawing/2010/main">
                  <a:solidFill>
                    <a:srgbClr val="FFFFFF"/>
                  </a:solidFill>
                </a14:hiddenFill>
              </a:ext>
            </a:extLst>
          </p:spPr>
        </p:pic>
        <p:sp>
          <p:nvSpPr>
            <p:cNvPr id="68" name="TextBox 67"/>
            <p:cNvSpPr txBox="1"/>
            <p:nvPr/>
          </p:nvSpPr>
          <p:spPr>
            <a:xfrm>
              <a:off x="4512833" y="3404060"/>
              <a:ext cx="543739" cy="523220"/>
            </a:xfrm>
            <a:prstGeom prst="rect">
              <a:avLst/>
            </a:prstGeom>
            <a:noFill/>
          </p:spPr>
          <p:txBody>
            <a:bodyPr wrap="none" rtlCol="0">
              <a:spAutoFit/>
            </a:bodyPr>
            <a:lstStyle/>
            <a:p>
              <a:r>
                <a:rPr lang="en-GB" sz="2800" b="1" dirty="0" smtClean="0">
                  <a:solidFill>
                    <a:srgbClr val="000104"/>
                  </a:solidFill>
                </a:rPr>
                <a:t>…</a:t>
              </a:r>
              <a:endParaRPr lang="en-GB" sz="2800" b="1" dirty="0">
                <a:solidFill>
                  <a:srgbClr val="000104"/>
                </a:solidFill>
              </a:endParaRPr>
            </a:p>
          </p:txBody>
        </p:sp>
      </p:grpSp>
      <p:grpSp>
        <p:nvGrpSpPr>
          <p:cNvPr id="69" name="Group 68"/>
          <p:cNvGrpSpPr/>
          <p:nvPr/>
        </p:nvGrpSpPr>
        <p:grpSpPr>
          <a:xfrm>
            <a:off x="8253527" y="6026660"/>
            <a:ext cx="808099" cy="661389"/>
            <a:chOff x="3589233" y="3037161"/>
            <a:chExt cx="1467339" cy="890119"/>
          </a:xfrm>
        </p:grpSpPr>
        <p:pic>
          <p:nvPicPr>
            <p:cNvPr id="70" name="Picture 6" descr="hand, man, mens room, person, user icon"/>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3589233" y="3037161"/>
              <a:ext cx="655699" cy="655699"/>
            </a:xfrm>
            <a:prstGeom prst="rect">
              <a:avLst/>
            </a:prstGeom>
            <a:noFill/>
            <a:extLst>
              <a:ext uri="{909E8E84-426E-40DD-AFC4-6F175D3DCCD1}">
                <a14:hiddenFill xmlns="" xmlns:a14="http://schemas.microsoft.com/office/drawing/2010/main">
                  <a:solidFill>
                    <a:srgbClr val="FFFFFF"/>
                  </a:solidFill>
                </a14:hiddenFill>
              </a:ext>
            </a:extLst>
          </p:spPr>
        </p:pic>
        <p:pic>
          <p:nvPicPr>
            <p:cNvPr id="71" name="Picture 6" descr="hand, man, mens room, person, user icon"/>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3741633" y="3189561"/>
              <a:ext cx="655699" cy="655699"/>
            </a:xfrm>
            <a:prstGeom prst="rect">
              <a:avLst/>
            </a:prstGeom>
            <a:noFill/>
            <a:extLst>
              <a:ext uri="{909E8E84-426E-40DD-AFC4-6F175D3DCCD1}">
                <a14:hiddenFill xmlns="" xmlns:a14="http://schemas.microsoft.com/office/drawing/2010/main">
                  <a:solidFill>
                    <a:srgbClr val="FFFFFF"/>
                  </a:solidFill>
                </a14:hiddenFill>
              </a:ext>
            </a:extLst>
          </p:spPr>
        </p:pic>
        <p:pic>
          <p:nvPicPr>
            <p:cNvPr id="72" name="Picture 6" descr="hand, man, mens room, person, user icon"/>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3919671" y="3042851"/>
              <a:ext cx="655699" cy="655699"/>
            </a:xfrm>
            <a:prstGeom prst="rect">
              <a:avLst/>
            </a:prstGeom>
            <a:noFill/>
            <a:extLst>
              <a:ext uri="{909E8E84-426E-40DD-AFC4-6F175D3DCCD1}">
                <a14:hiddenFill xmlns="" xmlns:a14="http://schemas.microsoft.com/office/drawing/2010/main">
                  <a:solidFill>
                    <a:srgbClr val="FFFFFF"/>
                  </a:solidFill>
                </a14:hiddenFill>
              </a:ext>
            </a:extLst>
          </p:spPr>
        </p:pic>
        <p:pic>
          <p:nvPicPr>
            <p:cNvPr id="73" name="Picture 6" descr="hand, man, mens room, person, user icon"/>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4129004" y="3220271"/>
              <a:ext cx="655699" cy="655699"/>
            </a:xfrm>
            <a:prstGeom prst="rect">
              <a:avLst/>
            </a:prstGeom>
            <a:noFill/>
            <a:extLst>
              <a:ext uri="{909E8E84-426E-40DD-AFC4-6F175D3DCCD1}">
                <a14:hiddenFill xmlns="" xmlns:a14="http://schemas.microsoft.com/office/drawing/2010/main">
                  <a:solidFill>
                    <a:srgbClr val="FFFFFF"/>
                  </a:solidFill>
                </a14:hiddenFill>
              </a:ext>
            </a:extLst>
          </p:spPr>
        </p:pic>
        <p:sp>
          <p:nvSpPr>
            <p:cNvPr id="74" name="TextBox 73"/>
            <p:cNvSpPr txBox="1"/>
            <p:nvPr/>
          </p:nvSpPr>
          <p:spPr>
            <a:xfrm>
              <a:off x="4512833" y="3404060"/>
              <a:ext cx="543739" cy="523220"/>
            </a:xfrm>
            <a:prstGeom prst="rect">
              <a:avLst/>
            </a:prstGeom>
            <a:noFill/>
          </p:spPr>
          <p:txBody>
            <a:bodyPr wrap="none" rtlCol="0">
              <a:spAutoFit/>
            </a:bodyPr>
            <a:lstStyle/>
            <a:p>
              <a:r>
                <a:rPr lang="en-GB" sz="2800" b="1" dirty="0" smtClean="0">
                  <a:solidFill>
                    <a:srgbClr val="000104"/>
                  </a:solidFill>
                </a:rPr>
                <a:t>…</a:t>
              </a:r>
              <a:endParaRPr lang="en-GB" sz="2800" b="1" dirty="0">
                <a:solidFill>
                  <a:srgbClr val="000104"/>
                </a:solidFill>
              </a:endParaRPr>
            </a:p>
          </p:txBody>
        </p:sp>
      </p:grpSp>
      <p:grpSp>
        <p:nvGrpSpPr>
          <p:cNvPr id="9" name="Group 8"/>
          <p:cNvGrpSpPr/>
          <p:nvPr/>
        </p:nvGrpSpPr>
        <p:grpSpPr>
          <a:xfrm>
            <a:off x="978424" y="1557323"/>
            <a:ext cx="7530799" cy="5003997"/>
            <a:chOff x="978424" y="1557323"/>
            <a:chExt cx="7530799" cy="5003997"/>
          </a:xfrm>
        </p:grpSpPr>
        <p:sp>
          <p:nvSpPr>
            <p:cNvPr id="7" name="TextBox 6"/>
            <p:cNvSpPr txBox="1"/>
            <p:nvPr/>
          </p:nvSpPr>
          <p:spPr>
            <a:xfrm>
              <a:off x="2614840" y="1557323"/>
              <a:ext cx="659155" cy="369332"/>
            </a:xfrm>
            <a:prstGeom prst="rect">
              <a:avLst/>
            </a:prstGeom>
            <a:solidFill>
              <a:srgbClr val="FFFF00"/>
            </a:solidFill>
            <a:ln>
              <a:solidFill>
                <a:srgbClr val="FFFF00"/>
              </a:solidFill>
            </a:ln>
          </p:spPr>
          <p:txBody>
            <a:bodyPr wrap="none" rtlCol="0">
              <a:spAutoFit/>
            </a:bodyPr>
            <a:lstStyle/>
            <a:p>
              <a:r>
                <a:rPr lang="en-GB" b="1" dirty="0" smtClean="0">
                  <a:solidFill>
                    <a:srgbClr val="FF0000"/>
                  </a:solidFill>
                </a:rPr>
                <a:t>ESA</a:t>
              </a:r>
              <a:endParaRPr lang="en-GB" b="1" dirty="0">
                <a:solidFill>
                  <a:srgbClr val="FF0000"/>
                </a:solidFill>
              </a:endParaRPr>
            </a:p>
          </p:txBody>
        </p:sp>
        <p:sp>
          <p:nvSpPr>
            <p:cNvPr id="76" name="TextBox 75"/>
            <p:cNvSpPr txBox="1"/>
            <p:nvPr/>
          </p:nvSpPr>
          <p:spPr>
            <a:xfrm>
              <a:off x="2591296" y="2966426"/>
              <a:ext cx="671979" cy="369332"/>
            </a:xfrm>
            <a:prstGeom prst="rect">
              <a:avLst/>
            </a:prstGeom>
            <a:solidFill>
              <a:srgbClr val="FFFF00"/>
            </a:solidFill>
            <a:ln>
              <a:solidFill>
                <a:srgbClr val="FFFF00"/>
              </a:solidFill>
            </a:ln>
          </p:spPr>
          <p:txBody>
            <a:bodyPr wrap="none" rtlCol="0">
              <a:spAutoFit/>
            </a:bodyPr>
            <a:lstStyle/>
            <a:p>
              <a:r>
                <a:rPr lang="en-GB" b="1" dirty="0" smtClean="0">
                  <a:solidFill>
                    <a:srgbClr val="FF0000"/>
                  </a:solidFill>
                </a:rPr>
                <a:t>CSA</a:t>
              </a:r>
              <a:endParaRPr lang="en-GB" b="1" dirty="0">
                <a:solidFill>
                  <a:srgbClr val="FF0000"/>
                </a:solidFill>
              </a:endParaRPr>
            </a:p>
          </p:txBody>
        </p:sp>
        <p:sp>
          <p:nvSpPr>
            <p:cNvPr id="77" name="TextBox 76"/>
            <p:cNvSpPr txBox="1"/>
            <p:nvPr/>
          </p:nvSpPr>
          <p:spPr>
            <a:xfrm>
              <a:off x="6627554" y="1675121"/>
              <a:ext cx="1881669" cy="369332"/>
            </a:xfrm>
            <a:prstGeom prst="rect">
              <a:avLst/>
            </a:prstGeom>
            <a:solidFill>
              <a:srgbClr val="FFFF00"/>
            </a:solidFill>
            <a:ln>
              <a:solidFill>
                <a:srgbClr val="FFFF00"/>
              </a:solidFill>
            </a:ln>
          </p:spPr>
          <p:txBody>
            <a:bodyPr wrap="none" rtlCol="0">
              <a:spAutoFit/>
            </a:bodyPr>
            <a:lstStyle/>
            <a:p>
              <a:r>
                <a:rPr lang="en-GB" b="1" dirty="0" smtClean="0">
                  <a:solidFill>
                    <a:srgbClr val="FF0000"/>
                  </a:solidFill>
                </a:rPr>
                <a:t>NASA </a:t>
              </a:r>
              <a:r>
                <a:rPr lang="en-GB" b="1" dirty="0" smtClean="0">
                  <a:solidFill>
                    <a:schemeClr val="tx1">
                      <a:lumMod val="60000"/>
                      <a:lumOff val="40000"/>
                    </a:schemeClr>
                  </a:solidFill>
                </a:rPr>
                <a:t>outgoing</a:t>
              </a:r>
              <a:endParaRPr lang="en-GB" b="1" dirty="0">
                <a:solidFill>
                  <a:schemeClr val="tx1">
                    <a:lumMod val="60000"/>
                    <a:lumOff val="40000"/>
                  </a:schemeClr>
                </a:solidFill>
              </a:endParaRPr>
            </a:p>
          </p:txBody>
        </p:sp>
        <p:sp>
          <p:nvSpPr>
            <p:cNvPr id="78" name="TextBox 77"/>
            <p:cNvSpPr txBox="1"/>
            <p:nvPr/>
          </p:nvSpPr>
          <p:spPr>
            <a:xfrm>
              <a:off x="978424" y="3716704"/>
              <a:ext cx="1804725" cy="369332"/>
            </a:xfrm>
            <a:prstGeom prst="rect">
              <a:avLst/>
            </a:prstGeom>
            <a:solidFill>
              <a:srgbClr val="FFFF00"/>
            </a:solidFill>
            <a:ln>
              <a:solidFill>
                <a:srgbClr val="FFFF00"/>
              </a:solidFill>
            </a:ln>
          </p:spPr>
          <p:txBody>
            <a:bodyPr wrap="none" rtlCol="0">
              <a:spAutoFit/>
            </a:bodyPr>
            <a:lstStyle/>
            <a:p>
              <a:r>
                <a:rPr lang="en-GB" b="1" dirty="0" smtClean="0">
                  <a:solidFill>
                    <a:srgbClr val="FF0000"/>
                  </a:solidFill>
                </a:rPr>
                <a:t>NASA &amp; NOAA</a:t>
              </a:r>
              <a:endParaRPr lang="en-GB" b="1" dirty="0">
                <a:solidFill>
                  <a:srgbClr val="FF0000"/>
                </a:solidFill>
              </a:endParaRPr>
            </a:p>
          </p:txBody>
        </p:sp>
        <p:sp>
          <p:nvSpPr>
            <p:cNvPr id="79" name="TextBox 78"/>
            <p:cNvSpPr txBox="1"/>
            <p:nvPr/>
          </p:nvSpPr>
          <p:spPr>
            <a:xfrm>
              <a:off x="3542544" y="3719174"/>
              <a:ext cx="1420004" cy="369332"/>
            </a:xfrm>
            <a:prstGeom prst="rect">
              <a:avLst/>
            </a:prstGeom>
            <a:solidFill>
              <a:srgbClr val="FFFF00"/>
            </a:solidFill>
            <a:ln>
              <a:solidFill>
                <a:srgbClr val="FFFF00"/>
              </a:solidFill>
            </a:ln>
          </p:spPr>
          <p:txBody>
            <a:bodyPr wrap="none" rtlCol="0">
              <a:spAutoFit/>
            </a:bodyPr>
            <a:lstStyle/>
            <a:p>
              <a:r>
                <a:rPr lang="en-GB" b="1" dirty="0" smtClean="0">
                  <a:solidFill>
                    <a:srgbClr val="FF0000"/>
                  </a:solidFill>
                </a:rPr>
                <a:t>ESA &amp; DLR</a:t>
              </a:r>
              <a:endParaRPr lang="en-GB" b="1" dirty="0">
                <a:solidFill>
                  <a:srgbClr val="FF0000"/>
                </a:solidFill>
              </a:endParaRPr>
            </a:p>
          </p:txBody>
        </p:sp>
        <p:sp>
          <p:nvSpPr>
            <p:cNvPr id="80" name="TextBox 79"/>
            <p:cNvSpPr txBox="1"/>
            <p:nvPr/>
          </p:nvSpPr>
          <p:spPr>
            <a:xfrm>
              <a:off x="6229564" y="3719174"/>
              <a:ext cx="1509772" cy="369332"/>
            </a:xfrm>
            <a:prstGeom prst="rect">
              <a:avLst/>
            </a:prstGeom>
            <a:solidFill>
              <a:srgbClr val="FFFF00"/>
            </a:solidFill>
            <a:ln>
              <a:solidFill>
                <a:srgbClr val="FFFF00"/>
              </a:solidFill>
            </a:ln>
          </p:spPr>
          <p:txBody>
            <a:bodyPr wrap="none" rtlCol="0">
              <a:spAutoFit/>
            </a:bodyPr>
            <a:lstStyle/>
            <a:p>
              <a:r>
                <a:rPr lang="en-GB" b="1" dirty="0" smtClean="0">
                  <a:solidFill>
                    <a:srgbClr val="FF0000"/>
                  </a:solidFill>
                </a:rPr>
                <a:t>USGS &amp; ASI</a:t>
              </a:r>
              <a:endParaRPr lang="en-GB" b="1" dirty="0">
                <a:solidFill>
                  <a:srgbClr val="FF0000"/>
                </a:solidFill>
              </a:endParaRPr>
            </a:p>
          </p:txBody>
        </p:sp>
        <p:sp>
          <p:nvSpPr>
            <p:cNvPr id="87" name="TextBox 86"/>
            <p:cNvSpPr txBox="1"/>
            <p:nvPr/>
          </p:nvSpPr>
          <p:spPr>
            <a:xfrm>
              <a:off x="5914334" y="5088571"/>
              <a:ext cx="825867" cy="369332"/>
            </a:xfrm>
            <a:prstGeom prst="rect">
              <a:avLst/>
            </a:prstGeom>
            <a:solidFill>
              <a:srgbClr val="FFFF00"/>
            </a:solidFill>
            <a:ln>
              <a:solidFill>
                <a:srgbClr val="FFFF00"/>
              </a:solidFill>
            </a:ln>
          </p:spPr>
          <p:txBody>
            <a:bodyPr wrap="none" rtlCol="0">
              <a:spAutoFit/>
            </a:bodyPr>
            <a:lstStyle/>
            <a:p>
              <a:r>
                <a:rPr lang="en-GB" b="1" dirty="0" smtClean="0">
                  <a:solidFill>
                    <a:srgbClr val="FF0000"/>
                  </a:solidFill>
                </a:rPr>
                <a:t>CNES</a:t>
              </a:r>
              <a:endParaRPr lang="en-GB" b="1" dirty="0">
                <a:solidFill>
                  <a:srgbClr val="FF0000"/>
                </a:solidFill>
              </a:endParaRPr>
            </a:p>
          </p:txBody>
        </p:sp>
        <p:sp>
          <p:nvSpPr>
            <p:cNvPr id="88" name="TextBox 87"/>
            <p:cNvSpPr txBox="1"/>
            <p:nvPr/>
          </p:nvSpPr>
          <p:spPr>
            <a:xfrm>
              <a:off x="5901466" y="5560679"/>
              <a:ext cx="800219" cy="369332"/>
            </a:xfrm>
            <a:prstGeom prst="rect">
              <a:avLst/>
            </a:prstGeom>
            <a:solidFill>
              <a:srgbClr val="FFFF00"/>
            </a:solidFill>
            <a:ln>
              <a:solidFill>
                <a:srgbClr val="FFFF00"/>
              </a:solidFill>
            </a:ln>
          </p:spPr>
          <p:txBody>
            <a:bodyPr wrap="none" rtlCol="0">
              <a:spAutoFit/>
            </a:bodyPr>
            <a:lstStyle/>
            <a:p>
              <a:r>
                <a:rPr lang="en-GB" b="1" dirty="0" smtClean="0">
                  <a:solidFill>
                    <a:srgbClr val="FF0000"/>
                  </a:solidFill>
                </a:rPr>
                <a:t>JAXA</a:t>
              </a:r>
              <a:endParaRPr lang="en-GB" b="1" dirty="0">
                <a:solidFill>
                  <a:srgbClr val="FF0000"/>
                </a:solidFill>
              </a:endParaRPr>
            </a:p>
          </p:txBody>
        </p:sp>
        <p:sp>
          <p:nvSpPr>
            <p:cNvPr id="89" name="TextBox 88"/>
            <p:cNvSpPr txBox="1"/>
            <p:nvPr/>
          </p:nvSpPr>
          <p:spPr>
            <a:xfrm>
              <a:off x="5956485" y="6191988"/>
              <a:ext cx="543739" cy="369332"/>
            </a:xfrm>
            <a:prstGeom prst="rect">
              <a:avLst/>
            </a:prstGeom>
            <a:solidFill>
              <a:srgbClr val="FFFF00"/>
            </a:solidFill>
            <a:ln>
              <a:solidFill>
                <a:srgbClr val="FFFF00"/>
              </a:solidFill>
            </a:ln>
          </p:spPr>
          <p:txBody>
            <a:bodyPr wrap="none" rtlCol="0">
              <a:spAutoFit/>
            </a:bodyPr>
            <a:lstStyle/>
            <a:p>
              <a:r>
                <a:rPr lang="en-GB" b="1" i="1" dirty="0" err="1" smtClean="0">
                  <a:solidFill>
                    <a:schemeClr val="tx1">
                      <a:lumMod val="60000"/>
                      <a:lumOff val="40000"/>
                    </a:schemeClr>
                  </a:solidFill>
                </a:rPr>
                <a:t>tbd</a:t>
              </a:r>
              <a:endParaRPr lang="en-GB" b="1" i="1" dirty="0">
                <a:solidFill>
                  <a:schemeClr val="tx1">
                    <a:lumMod val="60000"/>
                    <a:lumOff val="40000"/>
                  </a:schemeClr>
                </a:solidFill>
              </a:endParaRPr>
            </a:p>
          </p:txBody>
        </p:sp>
        <p:sp>
          <p:nvSpPr>
            <p:cNvPr id="90" name="TextBox 89"/>
            <p:cNvSpPr txBox="1"/>
            <p:nvPr/>
          </p:nvSpPr>
          <p:spPr>
            <a:xfrm>
              <a:off x="7856315" y="2931471"/>
              <a:ext cx="543739" cy="369332"/>
            </a:xfrm>
            <a:prstGeom prst="rect">
              <a:avLst/>
            </a:prstGeom>
            <a:solidFill>
              <a:srgbClr val="FFFF00"/>
            </a:solidFill>
            <a:ln>
              <a:solidFill>
                <a:srgbClr val="FFFF00"/>
              </a:solidFill>
            </a:ln>
          </p:spPr>
          <p:txBody>
            <a:bodyPr wrap="none" rtlCol="0">
              <a:spAutoFit/>
            </a:bodyPr>
            <a:lstStyle/>
            <a:p>
              <a:r>
                <a:rPr lang="en-GB" b="1" i="1" dirty="0" err="1" smtClean="0">
                  <a:solidFill>
                    <a:schemeClr val="tx1">
                      <a:lumMod val="60000"/>
                      <a:lumOff val="40000"/>
                    </a:schemeClr>
                  </a:solidFill>
                </a:rPr>
                <a:t>tbd</a:t>
              </a:r>
              <a:endParaRPr lang="en-GB" b="1" i="1" dirty="0">
                <a:solidFill>
                  <a:schemeClr val="tx1">
                    <a:lumMod val="60000"/>
                    <a:lumOff val="40000"/>
                  </a:schemeClr>
                </a:solidFill>
              </a:endParaRPr>
            </a:p>
          </p:txBody>
        </p:sp>
      </p:grpSp>
    </p:spTree>
    <p:extLst>
      <p:ext uri="{BB962C8B-B14F-4D97-AF65-F5344CB8AC3E}">
        <p14:creationId xmlns="" xmlns:p14="http://schemas.microsoft.com/office/powerpoint/2010/main" val="1360747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Data Coordination Team Members</a:t>
            </a:r>
            <a:endParaRPr lang="en-GB" dirty="0"/>
          </a:p>
        </p:txBody>
      </p:sp>
      <p:sp>
        <p:nvSpPr>
          <p:cNvPr id="3" name="Content Placeholder 2"/>
          <p:cNvSpPr>
            <a:spLocks noGrp="1"/>
          </p:cNvSpPr>
          <p:nvPr>
            <p:ph idx="1"/>
          </p:nvPr>
        </p:nvSpPr>
        <p:spPr/>
        <p:txBody>
          <a:bodyPr/>
          <a:lstStyle/>
          <a:p>
            <a:pPr marL="0" indent="0">
              <a:buNone/>
            </a:pPr>
            <a:r>
              <a:rPr lang="en-GB" dirty="0" smtClean="0"/>
              <a:t>As per 26 March 2014</a:t>
            </a:r>
            <a:endParaRPr lang="en-GB" dirty="0"/>
          </a:p>
        </p:txBody>
      </p:sp>
      <p:graphicFrame>
        <p:nvGraphicFramePr>
          <p:cNvPr id="4" name="Table 3"/>
          <p:cNvGraphicFramePr>
            <a:graphicFrameLocks noGrp="1"/>
          </p:cNvGraphicFramePr>
          <p:nvPr>
            <p:extLst>
              <p:ext uri="{D42A27DB-BD31-4B8C-83A1-F6EECF244321}">
                <p14:modId xmlns="" xmlns:p14="http://schemas.microsoft.com/office/powerpoint/2010/main" val="2047343677"/>
              </p:ext>
            </p:extLst>
          </p:nvPr>
        </p:nvGraphicFramePr>
        <p:xfrm>
          <a:off x="1524000" y="2298700"/>
          <a:ext cx="6096000" cy="3708400"/>
        </p:xfrm>
        <a:graphic>
          <a:graphicData uri="http://schemas.openxmlformats.org/drawingml/2006/table">
            <a:tbl>
              <a:tblPr firstRow="1" bandRow="1">
                <a:tableStyleId>{5C22544A-7EE6-4342-B048-85BDC9FD1C3A}</a:tableStyleId>
              </a:tblPr>
              <a:tblGrid>
                <a:gridCol w="1530485"/>
                <a:gridCol w="4565515"/>
              </a:tblGrid>
              <a:tr h="370840">
                <a:tc>
                  <a:txBody>
                    <a:bodyPr/>
                    <a:lstStyle/>
                    <a:p>
                      <a:r>
                        <a:rPr lang="en-GB" dirty="0" smtClean="0"/>
                        <a:t>AGENCY</a:t>
                      </a:r>
                      <a:endParaRPr lang="en-GB" dirty="0"/>
                    </a:p>
                  </a:txBody>
                  <a:tcPr/>
                </a:tc>
                <a:tc>
                  <a:txBody>
                    <a:bodyPr/>
                    <a:lstStyle/>
                    <a:p>
                      <a:r>
                        <a:rPr lang="en-GB" dirty="0" smtClean="0"/>
                        <a:t>REPRESENTATIVE</a:t>
                      </a:r>
                      <a:endParaRPr lang="en-GB" dirty="0"/>
                    </a:p>
                  </a:txBody>
                  <a:tcPr/>
                </a:tc>
              </a:tr>
              <a:tr h="370840">
                <a:tc>
                  <a:txBody>
                    <a:bodyPr/>
                    <a:lstStyle/>
                    <a:p>
                      <a:r>
                        <a:rPr lang="en-GB" dirty="0" smtClean="0"/>
                        <a:t>ASI</a:t>
                      </a:r>
                      <a:endParaRPr lang="en-GB"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dirty="0" err="1" smtClean="0"/>
                        <a:t>Simona</a:t>
                      </a:r>
                      <a:r>
                        <a:rPr lang="en-GB" dirty="0" smtClean="0"/>
                        <a:t> Zoffoli</a:t>
                      </a:r>
                    </a:p>
                  </a:txBody>
                  <a:tcPr/>
                </a:tc>
              </a:tr>
              <a:tr h="370840">
                <a:tc>
                  <a:txBody>
                    <a:bodyPr/>
                    <a:lstStyle/>
                    <a:p>
                      <a:r>
                        <a:rPr lang="en-GB" dirty="0" smtClean="0"/>
                        <a:t>CNES</a:t>
                      </a:r>
                      <a:endParaRPr lang="en-GB" dirty="0"/>
                    </a:p>
                  </a:txBody>
                  <a:tcPr/>
                </a:tc>
                <a:tc>
                  <a:txBody>
                    <a:bodyPr/>
                    <a:lstStyle/>
                    <a:p>
                      <a:r>
                        <a:rPr lang="en-GB" dirty="0" smtClean="0"/>
                        <a:t>Steven Hosford</a:t>
                      </a:r>
                      <a:endParaRPr lang="en-GB" dirty="0"/>
                    </a:p>
                  </a:txBody>
                  <a:tcPr/>
                </a:tc>
              </a:tr>
              <a:tr h="370840">
                <a:tc>
                  <a:txBody>
                    <a:bodyPr/>
                    <a:lstStyle/>
                    <a:p>
                      <a:r>
                        <a:rPr lang="en-GB" dirty="0" smtClean="0"/>
                        <a:t>CSA</a:t>
                      </a:r>
                      <a:endParaRPr lang="en-GB" dirty="0"/>
                    </a:p>
                  </a:txBody>
                  <a:tcPr/>
                </a:tc>
                <a:tc>
                  <a:txBody>
                    <a:bodyPr/>
                    <a:lstStyle/>
                    <a:p>
                      <a:r>
                        <a:rPr lang="en-GB" dirty="0" smtClean="0"/>
                        <a:t>Christine </a:t>
                      </a:r>
                      <a:r>
                        <a:rPr lang="en-GB" dirty="0" err="1" smtClean="0"/>
                        <a:t>Giguère</a:t>
                      </a:r>
                      <a:r>
                        <a:rPr lang="en-GB" dirty="0" smtClean="0"/>
                        <a:t> </a:t>
                      </a:r>
                      <a:endParaRPr lang="en-GB" dirty="0"/>
                    </a:p>
                  </a:txBody>
                  <a:tcPr/>
                </a:tc>
              </a:tr>
              <a:tr h="370840">
                <a:tc>
                  <a:txBody>
                    <a:bodyPr/>
                    <a:lstStyle/>
                    <a:p>
                      <a:r>
                        <a:rPr lang="en-GB" dirty="0" smtClean="0"/>
                        <a:t>DLR</a:t>
                      </a:r>
                      <a:endParaRPr lang="en-GB" dirty="0"/>
                    </a:p>
                  </a:txBody>
                  <a:tcPr/>
                </a:tc>
                <a:tc>
                  <a:txBody>
                    <a:bodyPr/>
                    <a:lstStyle/>
                    <a:p>
                      <a:r>
                        <a:rPr lang="en-GB" dirty="0" smtClean="0"/>
                        <a:t>Jens </a:t>
                      </a:r>
                      <a:r>
                        <a:rPr lang="en-GB" dirty="0" err="1" smtClean="0"/>
                        <a:t>Danzeglocke</a:t>
                      </a:r>
                      <a:r>
                        <a:rPr lang="en-GB" baseline="0" dirty="0" smtClean="0"/>
                        <a:t> , </a:t>
                      </a:r>
                      <a:r>
                        <a:rPr lang="en-GB" dirty="0" smtClean="0"/>
                        <a:t>Jörn Hoffmann </a:t>
                      </a:r>
                      <a:endParaRPr lang="en-GB" dirty="0"/>
                    </a:p>
                  </a:txBody>
                  <a:tcPr/>
                </a:tc>
              </a:tr>
              <a:tr h="370840">
                <a:tc>
                  <a:txBody>
                    <a:bodyPr/>
                    <a:lstStyle/>
                    <a:p>
                      <a:r>
                        <a:rPr lang="en-GB" dirty="0" smtClean="0"/>
                        <a:t>ESA</a:t>
                      </a:r>
                      <a:endParaRPr lang="en-GB" dirty="0"/>
                    </a:p>
                  </a:txBody>
                  <a:tcPr/>
                </a:tc>
                <a:tc>
                  <a:txBody>
                    <a:bodyPr/>
                    <a:lstStyle/>
                    <a:p>
                      <a:r>
                        <a:rPr lang="en-GB" dirty="0" smtClean="0"/>
                        <a:t>Ivan Petiteville</a:t>
                      </a:r>
                      <a:endParaRPr lang="en-GB" dirty="0"/>
                    </a:p>
                  </a:txBody>
                  <a:tcPr/>
                </a:tc>
              </a:tr>
              <a:tr h="370840">
                <a:tc>
                  <a:txBody>
                    <a:bodyPr/>
                    <a:lstStyle/>
                    <a:p>
                      <a:r>
                        <a:rPr lang="en-GB" dirty="0" smtClean="0"/>
                        <a:t>JAXA</a:t>
                      </a:r>
                      <a:endParaRPr lang="en-GB" dirty="0"/>
                    </a:p>
                  </a:txBody>
                  <a:tcPr/>
                </a:tc>
                <a:tc>
                  <a:txBody>
                    <a:bodyPr/>
                    <a:lstStyle/>
                    <a:p>
                      <a:r>
                        <a:rPr lang="en-GB" dirty="0" smtClean="0"/>
                        <a:t>Chu Ishida</a:t>
                      </a:r>
                      <a:endParaRPr lang="en-GB" dirty="0"/>
                    </a:p>
                  </a:txBody>
                  <a:tcPr/>
                </a:tc>
              </a:tr>
              <a:tr h="370840">
                <a:tc>
                  <a:txBody>
                    <a:bodyPr/>
                    <a:lstStyle/>
                    <a:p>
                      <a:r>
                        <a:rPr lang="en-GB" dirty="0" smtClean="0"/>
                        <a:t>NASA</a:t>
                      </a:r>
                      <a:endParaRPr lang="en-GB" dirty="0"/>
                    </a:p>
                  </a:txBody>
                  <a:tcPr/>
                </a:tc>
                <a:tc>
                  <a:txBody>
                    <a:bodyPr/>
                    <a:lstStyle/>
                    <a:p>
                      <a:r>
                        <a:rPr lang="en-GB" dirty="0" smtClean="0"/>
                        <a:t>Stu </a:t>
                      </a:r>
                      <a:r>
                        <a:rPr lang="en-GB" smtClean="0"/>
                        <a:t>Frye ,</a:t>
                      </a:r>
                      <a:r>
                        <a:rPr lang="en-GB" baseline="0" smtClean="0"/>
                        <a:t> </a:t>
                      </a:r>
                      <a:r>
                        <a:rPr lang="en-GB" smtClean="0"/>
                        <a:t>Frank </a:t>
                      </a:r>
                      <a:r>
                        <a:rPr lang="en-GB" dirty="0" smtClean="0"/>
                        <a:t>Lindsay</a:t>
                      </a:r>
                      <a:endParaRPr lang="en-GB" dirty="0"/>
                    </a:p>
                  </a:txBody>
                  <a:tcPr/>
                </a:tc>
              </a:tr>
              <a:tr h="370840">
                <a:tc>
                  <a:txBody>
                    <a:bodyPr/>
                    <a:lstStyle/>
                    <a:p>
                      <a:r>
                        <a:rPr lang="en-GB" dirty="0" smtClean="0"/>
                        <a:t>NOAA</a:t>
                      </a:r>
                      <a:endParaRPr lang="en-GB" dirty="0"/>
                    </a:p>
                  </a:txBody>
                  <a:tcPr/>
                </a:tc>
                <a:tc>
                  <a:txBody>
                    <a:bodyPr/>
                    <a:lstStyle/>
                    <a:p>
                      <a:r>
                        <a:rPr lang="en-GB" dirty="0" smtClean="0"/>
                        <a:t>Bob </a:t>
                      </a:r>
                      <a:r>
                        <a:rPr lang="en-GB" dirty="0" err="1" smtClean="0"/>
                        <a:t>Kuligowski</a:t>
                      </a:r>
                      <a:endParaRPr lang="en-GB" dirty="0"/>
                    </a:p>
                  </a:txBody>
                  <a:tcPr/>
                </a:tc>
              </a:tr>
              <a:tr h="370840">
                <a:tc>
                  <a:txBody>
                    <a:bodyPr/>
                    <a:lstStyle/>
                    <a:p>
                      <a:r>
                        <a:rPr lang="en-GB" dirty="0" smtClean="0"/>
                        <a:t>USGS</a:t>
                      </a:r>
                      <a:endParaRPr lang="en-GB"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dirty="0" smtClean="0"/>
                        <a:t>Brenda Jones</a:t>
                      </a:r>
                    </a:p>
                  </a:txBody>
                  <a:tcPr/>
                </a:tc>
              </a:tr>
            </a:tbl>
          </a:graphicData>
        </a:graphic>
      </p:graphicFrame>
    </p:spTree>
    <p:extLst>
      <p:ext uri="{BB962C8B-B14F-4D97-AF65-F5344CB8AC3E}">
        <p14:creationId xmlns="" xmlns:p14="http://schemas.microsoft.com/office/powerpoint/2010/main" val="29175616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Open Items</a:t>
            </a:r>
            <a:endParaRPr lang="en-GB" dirty="0"/>
          </a:p>
        </p:txBody>
      </p:sp>
      <p:sp>
        <p:nvSpPr>
          <p:cNvPr id="3" name="Content Placeholder 2"/>
          <p:cNvSpPr>
            <a:spLocks noGrp="1"/>
          </p:cNvSpPr>
          <p:nvPr>
            <p:ph idx="1"/>
          </p:nvPr>
        </p:nvSpPr>
        <p:spPr>
          <a:xfrm>
            <a:off x="139700" y="1457325"/>
            <a:ext cx="8928100" cy="4864100"/>
          </a:xfrm>
        </p:spPr>
        <p:txBody>
          <a:bodyPr/>
          <a:lstStyle/>
          <a:p>
            <a:pPr marL="457200" indent="-457200">
              <a:buFont typeface="+mj-lt"/>
              <a:buAutoNum type="arabicPeriod"/>
            </a:pPr>
            <a:r>
              <a:rPr lang="en-GB" dirty="0" smtClean="0"/>
              <a:t>Data Coordination Team and Supersites Coordination Team are merged. New Chair sought.</a:t>
            </a:r>
          </a:p>
          <a:p>
            <a:pPr lvl="1"/>
            <a:r>
              <a:rPr lang="en-GB" b="0" dirty="0" err="1" smtClean="0"/>
              <a:t>J.Hoffmann</a:t>
            </a:r>
            <a:r>
              <a:rPr lang="en-GB" b="0" dirty="0" smtClean="0"/>
              <a:t> (DLR) cannot </a:t>
            </a:r>
            <a:r>
              <a:rPr lang="en-GB" b="0" dirty="0"/>
              <a:t>lead the </a:t>
            </a:r>
            <a:r>
              <a:rPr lang="en-GB" b="0" dirty="0" smtClean="0"/>
              <a:t>team</a:t>
            </a:r>
            <a:endParaRPr lang="en-GB" b="0" dirty="0">
              <a:sym typeface="Wingdings" pitchFamily="2" charset="2"/>
            </a:endParaRPr>
          </a:p>
          <a:p>
            <a:pPr marL="457200" indent="-457200">
              <a:buFont typeface="+mj-lt"/>
              <a:buAutoNum type="arabicPeriod" startAt="2"/>
            </a:pPr>
            <a:endParaRPr lang="en-GB" dirty="0" smtClean="0">
              <a:sym typeface="Wingdings" pitchFamily="2" charset="2"/>
            </a:endParaRPr>
          </a:p>
          <a:p>
            <a:pPr marL="457200" indent="-457200">
              <a:buFont typeface="+mj-lt"/>
              <a:buAutoNum type="arabicPeriod" startAt="2"/>
            </a:pPr>
            <a:r>
              <a:rPr lang="en-GB" dirty="0" smtClean="0">
                <a:sym typeface="Wingdings" pitchFamily="2" charset="2"/>
              </a:rPr>
              <a:t>Liaison to GEO Disaster SBA. </a:t>
            </a:r>
            <a:r>
              <a:rPr lang="en-GB" dirty="0"/>
              <a:t>New </a:t>
            </a:r>
            <a:r>
              <a:rPr lang="en-GB" dirty="0" smtClean="0"/>
              <a:t>Liaison sought.</a:t>
            </a:r>
          </a:p>
          <a:p>
            <a:pPr lvl="1"/>
            <a:r>
              <a:rPr lang="en-GB" b="0" dirty="0" err="1" smtClean="0"/>
              <a:t>F.Lindsay</a:t>
            </a:r>
            <a:r>
              <a:rPr lang="en-GB" b="0" dirty="0" smtClean="0"/>
              <a:t> (NASA) is stepping down.</a:t>
            </a:r>
          </a:p>
          <a:p>
            <a:pPr lvl="1"/>
            <a:endParaRPr lang="en-GB" b="0" dirty="0">
              <a:sym typeface="Wingdings" pitchFamily="2" charset="2"/>
            </a:endParaRPr>
          </a:p>
          <a:p>
            <a:pPr marL="457200" indent="-457200">
              <a:buFont typeface="+mj-lt"/>
              <a:buAutoNum type="arabicPeriod" startAt="3"/>
            </a:pPr>
            <a:r>
              <a:rPr lang="en-GB" dirty="0" smtClean="0">
                <a:sym typeface="Wingdings" pitchFamily="2" charset="2"/>
              </a:rPr>
              <a:t>Liaison </a:t>
            </a:r>
            <a:r>
              <a:rPr lang="en-GB" dirty="0">
                <a:sym typeface="Wingdings" pitchFamily="2" charset="2"/>
              </a:rPr>
              <a:t>to User </a:t>
            </a:r>
            <a:r>
              <a:rPr lang="en-GB" dirty="0" smtClean="0">
                <a:sym typeface="Wingdings" pitchFamily="2" charset="2"/>
              </a:rPr>
              <a:t>Communities:  </a:t>
            </a:r>
            <a:r>
              <a:rPr lang="en-GB" b="0" dirty="0">
                <a:sym typeface="Wingdings" pitchFamily="2" charset="2"/>
              </a:rPr>
              <a:t>WGDisasters plans outreach to disaster stakeholders </a:t>
            </a:r>
            <a:r>
              <a:rPr lang="en-GB" dirty="0" smtClean="0">
                <a:sym typeface="Wingdings" pitchFamily="2" charset="2"/>
              </a:rPr>
              <a:t>(</a:t>
            </a:r>
            <a:r>
              <a:rPr lang="en-GB" b="0" dirty="0" smtClean="0">
                <a:sym typeface="Wingdings" pitchFamily="2" charset="2"/>
              </a:rPr>
              <a:t>one </a:t>
            </a:r>
            <a:r>
              <a:rPr lang="en-GB" b="0" dirty="0">
                <a:sym typeface="Wingdings" pitchFamily="2" charset="2"/>
              </a:rPr>
              <a:t>or two non-CEOS persons </a:t>
            </a:r>
            <a:r>
              <a:rPr lang="en-GB" b="0" dirty="0" smtClean="0">
                <a:sym typeface="Wingdings" pitchFamily="2" charset="2"/>
              </a:rPr>
              <a:t>to be identified)</a:t>
            </a:r>
          </a:p>
          <a:p>
            <a:pPr marL="457200" indent="-457200">
              <a:buFont typeface="+mj-lt"/>
              <a:buAutoNum type="arabicPeriod" startAt="3"/>
            </a:pPr>
            <a:endParaRPr lang="en-GB" dirty="0">
              <a:sym typeface="Wingdings" pitchFamily="2" charset="2"/>
            </a:endParaRPr>
          </a:p>
          <a:p>
            <a:pPr marL="457200" indent="-457200">
              <a:buFont typeface="+mj-lt"/>
              <a:buAutoNum type="arabicPeriod" startAt="3"/>
            </a:pPr>
            <a:r>
              <a:rPr lang="en-GB" dirty="0" smtClean="0">
                <a:sym typeface="Wingdings" pitchFamily="2" charset="2"/>
              </a:rPr>
              <a:t>Current </a:t>
            </a:r>
            <a:r>
              <a:rPr lang="en-GB" dirty="0">
                <a:sym typeface="Wingdings" pitchFamily="2" charset="2"/>
              </a:rPr>
              <a:t>WG Terms of Reference to be </a:t>
            </a:r>
            <a:r>
              <a:rPr lang="en-GB" dirty="0" smtClean="0">
                <a:sym typeface="Wingdings" pitchFamily="2" charset="2"/>
              </a:rPr>
              <a:t>extended to teams</a:t>
            </a:r>
            <a:endParaRPr lang="en-GB" dirty="0">
              <a:sym typeface="Wingdings" pitchFamily="2" charset="2"/>
            </a:endParaRPr>
          </a:p>
          <a:p>
            <a:endParaRPr lang="en-GB" dirty="0">
              <a:sym typeface="Wingdings" pitchFamily="2" charset="2"/>
            </a:endParaRPr>
          </a:p>
          <a:p>
            <a:endParaRPr lang="en-GB" dirty="0" smtClean="0">
              <a:sym typeface="Wingdings" pitchFamily="2" charset="2"/>
            </a:endParaRPr>
          </a:p>
          <a:p>
            <a:endParaRPr lang="en-GB" dirty="0">
              <a:sym typeface="Wingdings" pitchFamily="2" charset="2"/>
            </a:endParaRPr>
          </a:p>
          <a:p>
            <a:endParaRPr lang="en-GB" dirty="0"/>
          </a:p>
        </p:txBody>
      </p:sp>
    </p:spTree>
    <p:extLst>
      <p:ext uri="{BB962C8B-B14F-4D97-AF65-F5344CB8AC3E}">
        <p14:creationId xmlns="" xmlns:p14="http://schemas.microsoft.com/office/powerpoint/2010/main" val="16340380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Decision </a:t>
            </a:r>
            <a:endParaRPr lang="en-GB" dirty="0"/>
          </a:p>
        </p:txBody>
      </p:sp>
      <p:sp>
        <p:nvSpPr>
          <p:cNvPr id="3" name="Content Placeholder 2"/>
          <p:cNvSpPr>
            <a:spLocks noGrp="1"/>
          </p:cNvSpPr>
          <p:nvPr>
            <p:ph idx="1"/>
          </p:nvPr>
        </p:nvSpPr>
        <p:spPr/>
        <p:txBody>
          <a:bodyPr/>
          <a:lstStyle/>
          <a:p>
            <a:endParaRPr lang="en-GB" dirty="0" smtClean="0"/>
          </a:p>
          <a:p>
            <a:endParaRPr lang="en-GB" dirty="0"/>
          </a:p>
          <a:p>
            <a:r>
              <a:rPr lang="en-GB" dirty="0" smtClean="0"/>
              <a:t>CEOS </a:t>
            </a:r>
            <a:r>
              <a:rPr lang="en-GB" dirty="0"/>
              <a:t>Principals are asked to endorse </a:t>
            </a:r>
            <a:r>
              <a:rPr lang="en-GB" dirty="0" smtClean="0"/>
              <a:t>the structure proposed for the new CEOS Working Group on Disasters (WGDisasters)</a:t>
            </a:r>
          </a:p>
          <a:p>
            <a:endParaRPr lang="en-GB" dirty="0"/>
          </a:p>
        </p:txBody>
      </p:sp>
    </p:spTree>
    <p:extLst>
      <p:ext uri="{BB962C8B-B14F-4D97-AF65-F5344CB8AC3E}">
        <p14:creationId xmlns="" xmlns:p14="http://schemas.microsoft.com/office/powerpoint/2010/main" val="40505285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dirty="0" smtClean="0"/>
          </a:p>
          <a:p>
            <a:endParaRPr lang="en-GB" dirty="0"/>
          </a:p>
          <a:p>
            <a:endParaRPr lang="en-GB" dirty="0" smtClean="0"/>
          </a:p>
          <a:p>
            <a:pPr marL="0" indent="0" algn="ctr">
              <a:buNone/>
            </a:pPr>
            <a:r>
              <a:rPr lang="en-GB" sz="3600" dirty="0" smtClean="0"/>
              <a:t>THANK YOU ….</a:t>
            </a:r>
            <a:endParaRPr lang="en-GB" sz="3600" dirty="0"/>
          </a:p>
        </p:txBody>
      </p:sp>
    </p:spTree>
    <p:extLst>
      <p:ext uri="{BB962C8B-B14F-4D97-AF65-F5344CB8AC3E}">
        <p14:creationId xmlns="" xmlns:p14="http://schemas.microsoft.com/office/powerpoint/2010/main" val="35117543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44"/>
          <p:cNvSpPr>
            <a:spLocks noGrp="1" noChangeArrowheads="1"/>
          </p:cNvSpPr>
          <p:nvPr>
            <p:ph type="ctrTitle"/>
          </p:nvPr>
        </p:nvSpPr>
        <p:spPr>
          <a:xfrm>
            <a:off x="3814057" y="0"/>
            <a:ext cx="5206574" cy="1672389"/>
          </a:xfrm>
        </p:spPr>
        <p:txBody>
          <a:bodyPr/>
          <a:lstStyle/>
          <a:p>
            <a:pPr algn="l"/>
            <a:r>
              <a:rPr lang="en-US" sz="2800" dirty="0" smtClean="0"/>
              <a:t>Status of Activities</a:t>
            </a:r>
            <a:endParaRPr lang="en-US" sz="2800" dirty="0"/>
          </a:p>
        </p:txBody>
      </p:sp>
      <p:sp>
        <p:nvSpPr>
          <p:cNvPr id="2" name="Subtitle 1"/>
          <p:cNvSpPr>
            <a:spLocks noGrp="1"/>
          </p:cNvSpPr>
          <p:nvPr>
            <p:ph type="subTitle" sz="quarter" idx="1"/>
          </p:nvPr>
        </p:nvSpPr>
        <p:spPr>
          <a:xfrm>
            <a:off x="3814057" y="2011944"/>
            <a:ext cx="4826977" cy="1564105"/>
          </a:xfrm>
        </p:spPr>
        <p:txBody>
          <a:bodyPr/>
          <a:lstStyle/>
          <a:p>
            <a:r>
              <a:rPr lang="en-US" b="0" dirty="0" smtClean="0"/>
              <a:t>Work Plan 3.4</a:t>
            </a:r>
            <a:br>
              <a:rPr lang="en-US" b="0" dirty="0" smtClean="0"/>
            </a:br>
            <a:endParaRPr lang="en-US" b="0" dirty="0"/>
          </a:p>
        </p:txBody>
      </p:sp>
    </p:spTree>
    <p:extLst>
      <p:ext uri="{BB962C8B-B14F-4D97-AF65-F5344CB8AC3E}">
        <p14:creationId xmlns="" xmlns:p14="http://schemas.microsoft.com/office/powerpoint/2010/main" val="3574657253"/>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0300" y="277813"/>
            <a:ext cx="7848600" cy="501650"/>
          </a:xfrm>
        </p:spPr>
        <p:txBody>
          <a:bodyPr/>
          <a:lstStyle/>
          <a:p>
            <a:r>
              <a:rPr lang="en-GB" dirty="0" smtClean="0"/>
              <a:t>Status - Update </a:t>
            </a:r>
            <a:r>
              <a:rPr lang="en-GB" dirty="0"/>
              <a:t>since 2013 </a:t>
            </a:r>
            <a:r>
              <a:rPr lang="en-GB" dirty="0" smtClean="0"/>
              <a:t>Plenary</a:t>
            </a:r>
            <a:r>
              <a:rPr lang="en-GB" dirty="0"/>
              <a:t/>
            </a:r>
            <a:br>
              <a:rPr lang="en-GB" dirty="0"/>
            </a:br>
            <a:r>
              <a:rPr lang="en-GB" dirty="0"/>
              <a:t> </a:t>
            </a:r>
          </a:p>
        </p:txBody>
      </p:sp>
      <p:sp>
        <p:nvSpPr>
          <p:cNvPr id="3" name="Content Placeholder 2"/>
          <p:cNvSpPr>
            <a:spLocks noGrp="1"/>
          </p:cNvSpPr>
          <p:nvPr>
            <p:ph idx="1"/>
          </p:nvPr>
        </p:nvSpPr>
        <p:spPr>
          <a:xfrm>
            <a:off x="296862" y="1089025"/>
            <a:ext cx="8847137" cy="4864100"/>
          </a:xfrm>
        </p:spPr>
        <p:txBody>
          <a:bodyPr/>
          <a:lstStyle/>
          <a:p>
            <a:pPr marL="0" indent="0">
              <a:buNone/>
            </a:pPr>
            <a:endParaRPr lang="en-GB" dirty="0" smtClean="0"/>
          </a:p>
          <a:p>
            <a:pPr marL="0" indent="0">
              <a:buNone/>
            </a:pPr>
            <a:r>
              <a:rPr lang="en-GB" dirty="0" smtClean="0"/>
              <a:t>All activities presented at 2013 Plenary progressing according to schedule </a:t>
            </a:r>
            <a:r>
              <a:rPr lang="en-GB" sz="2000" b="0" i="1" dirty="0" smtClean="0"/>
              <a:t>(see next presentations for details):</a:t>
            </a:r>
          </a:p>
          <a:p>
            <a:pPr marL="0" indent="0">
              <a:buNone/>
            </a:pPr>
            <a:endParaRPr lang="en-GB" b="0" i="1" dirty="0" smtClean="0"/>
          </a:p>
          <a:p>
            <a:pPr marL="914400" lvl="1" indent="-457200">
              <a:buFont typeface="+mj-lt"/>
              <a:buAutoNum type="arabicPeriod"/>
            </a:pPr>
            <a:r>
              <a:rPr lang="en-GB" dirty="0" smtClean="0">
                <a:solidFill>
                  <a:schemeClr val="bg1">
                    <a:lumMod val="50000"/>
                  </a:schemeClr>
                </a:solidFill>
              </a:rPr>
              <a:t>Pilots</a:t>
            </a:r>
            <a:r>
              <a:rPr lang="en-GB" dirty="0" smtClean="0"/>
              <a:t>: Agencies’ responses to EO requirements from 3 Pilots (floods, seismic hazards, volcanoes) received and assessed; </a:t>
            </a:r>
            <a:r>
              <a:rPr lang="en-GB" dirty="0" smtClean="0">
                <a:solidFill>
                  <a:srgbClr val="FF0000"/>
                </a:solidFill>
              </a:rPr>
              <a:t>Strategic EO Acquisition Plan developed.</a:t>
            </a:r>
          </a:p>
          <a:p>
            <a:pPr lvl="2"/>
            <a:r>
              <a:rPr lang="en-GB" b="0" dirty="0" smtClean="0"/>
              <a:t>Supporting activities e.g. flood monitoring and supersites on-going</a:t>
            </a:r>
          </a:p>
          <a:p>
            <a:pPr marL="914400" lvl="1" indent="-457200">
              <a:buFont typeface="+mj-lt"/>
              <a:buAutoNum type="arabicPeriod"/>
            </a:pPr>
            <a:r>
              <a:rPr lang="en-GB" dirty="0" smtClean="0">
                <a:solidFill>
                  <a:schemeClr val="bg1">
                    <a:lumMod val="50000"/>
                  </a:schemeClr>
                </a:solidFill>
              </a:rPr>
              <a:t>Supersites</a:t>
            </a:r>
            <a:r>
              <a:rPr lang="en-GB" dirty="0" smtClean="0"/>
              <a:t>: evaluation of new candidates completed. </a:t>
            </a:r>
            <a:r>
              <a:rPr lang="en-GB" dirty="0" smtClean="0">
                <a:solidFill>
                  <a:srgbClr val="FF0000"/>
                </a:solidFill>
              </a:rPr>
              <a:t>Selection process being improved.</a:t>
            </a:r>
          </a:p>
          <a:p>
            <a:pPr marL="914400" lvl="1" indent="-457200">
              <a:buFont typeface="+mj-lt"/>
              <a:buAutoNum type="arabicPeriod"/>
            </a:pPr>
            <a:r>
              <a:rPr lang="en-GB" dirty="0" smtClean="0">
                <a:solidFill>
                  <a:schemeClr val="bg1">
                    <a:lumMod val="50000"/>
                  </a:schemeClr>
                </a:solidFill>
              </a:rPr>
              <a:t>Recovery Observatory</a:t>
            </a:r>
            <a:r>
              <a:rPr lang="en-GB" dirty="0" smtClean="0"/>
              <a:t>: proposal consolidated</a:t>
            </a:r>
          </a:p>
          <a:p>
            <a:pPr marL="914400" lvl="1" indent="-457200">
              <a:buFont typeface="+mj-lt"/>
              <a:buAutoNum type="arabicPeriod"/>
            </a:pPr>
            <a:r>
              <a:rPr lang="en-GB" dirty="0" smtClean="0">
                <a:solidFill>
                  <a:schemeClr val="bg1">
                    <a:lumMod val="50000"/>
                  </a:schemeClr>
                </a:solidFill>
              </a:rPr>
              <a:t>2015 WCDRR+HFA2</a:t>
            </a:r>
            <a:r>
              <a:rPr lang="en-GB" dirty="0" smtClean="0"/>
              <a:t>: several key contacts established, key strategic messages prepared, CEOS Voluntary </a:t>
            </a:r>
            <a:r>
              <a:rPr lang="en-GB" dirty="0"/>
              <a:t>C</a:t>
            </a:r>
            <a:r>
              <a:rPr lang="en-GB" dirty="0" smtClean="0"/>
              <a:t>ommitment drafted, participation (and contribution) in key preparatory meetings in 2014 carefully prepared.</a:t>
            </a:r>
          </a:p>
          <a:p>
            <a:pPr lvl="1"/>
            <a:endParaRPr lang="en-GB" dirty="0" smtClean="0"/>
          </a:p>
          <a:p>
            <a:pPr lvl="1"/>
            <a:endParaRPr lang="en-GB" dirty="0"/>
          </a:p>
        </p:txBody>
      </p:sp>
      <p:sp>
        <p:nvSpPr>
          <p:cNvPr id="4" name="TextBox 3"/>
          <p:cNvSpPr txBox="1"/>
          <p:nvPr/>
        </p:nvSpPr>
        <p:spPr>
          <a:xfrm rot="20504683">
            <a:off x="10462" y="5151694"/>
            <a:ext cx="952213" cy="261610"/>
          </a:xfrm>
          <a:prstGeom prst="rect">
            <a:avLst/>
          </a:prstGeom>
          <a:solidFill>
            <a:srgbClr val="FFC000">
              <a:alpha val="45882"/>
            </a:srgbClr>
          </a:solidFill>
        </p:spPr>
        <p:txBody>
          <a:bodyPr wrap="square" rtlCol="0">
            <a:spAutoFit/>
          </a:bodyPr>
          <a:lstStyle/>
          <a:p>
            <a:r>
              <a:rPr lang="en-GB" sz="1100" b="1" dirty="0"/>
              <a:t>a</a:t>
            </a:r>
            <a:r>
              <a:rPr lang="en-GB" sz="1100" b="1" dirty="0" smtClean="0"/>
              <a:t>ction 27.9</a:t>
            </a:r>
            <a:endParaRPr lang="en-GB" sz="1100" b="1" dirty="0"/>
          </a:p>
        </p:txBody>
      </p:sp>
      <p:sp>
        <p:nvSpPr>
          <p:cNvPr id="6" name="TextBox 5"/>
          <p:cNvSpPr txBox="1"/>
          <p:nvPr/>
        </p:nvSpPr>
        <p:spPr>
          <a:xfrm rot="20504683">
            <a:off x="16166" y="6028860"/>
            <a:ext cx="983072" cy="261610"/>
          </a:xfrm>
          <a:prstGeom prst="rect">
            <a:avLst/>
          </a:prstGeom>
          <a:solidFill>
            <a:srgbClr val="FFC000">
              <a:alpha val="45882"/>
            </a:srgbClr>
          </a:solidFill>
        </p:spPr>
        <p:txBody>
          <a:bodyPr wrap="square" rtlCol="0">
            <a:spAutoFit/>
          </a:bodyPr>
          <a:lstStyle/>
          <a:p>
            <a:r>
              <a:rPr lang="en-GB" sz="1100" b="1" dirty="0"/>
              <a:t>a</a:t>
            </a:r>
            <a:r>
              <a:rPr lang="en-GB" sz="1100" b="1" dirty="0" smtClean="0"/>
              <a:t>ction 27.10</a:t>
            </a:r>
            <a:endParaRPr lang="en-GB" sz="1100" b="1" dirty="0"/>
          </a:p>
        </p:txBody>
      </p:sp>
      <p:sp>
        <p:nvSpPr>
          <p:cNvPr id="7" name="TextBox 6"/>
          <p:cNvSpPr txBox="1"/>
          <p:nvPr/>
        </p:nvSpPr>
        <p:spPr>
          <a:xfrm rot="20504683">
            <a:off x="16236" y="4391371"/>
            <a:ext cx="983072" cy="261610"/>
          </a:xfrm>
          <a:prstGeom prst="rect">
            <a:avLst/>
          </a:prstGeom>
          <a:solidFill>
            <a:srgbClr val="FFC000">
              <a:alpha val="45882"/>
            </a:srgbClr>
          </a:solidFill>
        </p:spPr>
        <p:txBody>
          <a:bodyPr wrap="square" rtlCol="0">
            <a:spAutoFit/>
          </a:bodyPr>
          <a:lstStyle/>
          <a:p>
            <a:r>
              <a:rPr lang="en-GB" sz="1100" b="1" dirty="0"/>
              <a:t>a</a:t>
            </a:r>
            <a:r>
              <a:rPr lang="en-GB" sz="1100" b="1" dirty="0" smtClean="0"/>
              <a:t>ction 27.18</a:t>
            </a:r>
            <a:endParaRPr lang="en-GB" sz="1100" b="1" dirty="0"/>
          </a:p>
        </p:txBody>
      </p:sp>
      <p:sp>
        <p:nvSpPr>
          <p:cNvPr id="8" name="TextBox 7"/>
          <p:cNvSpPr txBox="1"/>
          <p:nvPr/>
        </p:nvSpPr>
        <p:spPr>
          <a:xfrm rot="20504683">
            <a:off x="16236" y="3350512"/>
            <a:ext cx="983072" cy="261610"/>
          </a:xfrm>
          <a:prstGeom prst="rect">
            <a:avLst/>
          </a:prstGeom>
          <a:solidFill>
            <a:srgbClr val="FFC000">
              <a:alpha val="45882"/>
            </a:srgbClr>
          </a:solidFill>
        </p:spPr>
        <p:txBody>
          <a:bodyPr wrap="square" rtlCol="0">
            <a:spAutoFit/>
          </a:bodyPr>
          <a:lstStyle/>
          <a:p>
            <a:r>
              <a:rPr lang="en-GB" sz="1100" b="1" dirty="0"/>
              <a:t>a</a:t>
            </a:r>
            <a:r>
              <a:rPr lang="en-GB" sz="1100" b="1" dirty="0" smtClean="0"/>
              <a:t>ction 27.11</a:t>
            </a:r>
            <a:endParaRPr lang="en-GB" sz="1100" b="1" dirty="0"/>
          </a:p>
        </p:txBody>
      </p:sp>
    </p:spTree>
    <p:extLst>
      <p:ext uri="{BB962C8B-B14F-4D97-AF65-F5344CB8AC3E}">
        <p14:creationId xmlns="" xmlns:p14="http://schemas.microsoft.com/office/powerpoint/2010/main" val="28938004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Status - Update since 2013 Plenary</a:t>
            </a:r>
          </a:p>
        </p:txBody>
      </p:sp>
      <p:sp>
        <p:nvSpPr>
          <p:cNvPr id="3" name="Content Placeholder 2"/>
          <p:cNvSpPr>
            <a:spLocks noGrp="1"/>
          </p:cNvSpPr>
          <p:nvPr>
            <p:ph idx="1"/>
          </p:nvPr>
        </p:nvSpPr>
        <p:spPr>
          <a:xfrm>
            <a:off x="296862" y="1457325"/>
            <a:ext cx="8770937" cy="4864100"/>
          </a:xfrm>
        </p:spPr>
        <p:txBody>
          <a:bodyPr/>
          <a:lstStyle/>
          <a:p>
            <a:r>
              <a:rPr lang="en-US" dirty="0" smtClean="0"/>
              <a:t>“Structure of WGDisasters” prepared by ad hoc team </a:t>
            </a:r>
            <a:r>
              <a:rPr lang="en-US" sz="1800" b="0" dirty="0" smtClean="0"/>
              <a:t>(CNES</a:t>
            </a:r>
            <a:r>
              <a:rPr lang="en-US" sz="1800" b="0" dirty="0"/>
              <a:t>, CSA, DLR, ESA, JAXA, NASA, NOAA and USGS incl. CEO and </a:t>
            </a:r>
            <a:r>
              <a:rPr lang="en-US" sz="1800" b="0" dirty="0" smtClean="0"/>
              <a:t>SEO)</a:t>
            </a:r>
            <a:endParaRPr lang="en-US" sz="1800" b="0" dirty="0"/>
          </a:p>
          <a:p>
            <a:pPr lvl="1"/>
            <a:r>
              <a:rPr lang="en-US" b="0" dirty="0" smtClean="0"/>
              <a:t>team members selected for their key role in disaster-related </a:t>
            </a:r>
            <a:r>
              <a:rPr lang="en-US" b="0" dirty="0"/>
              <a:t>activities in </a:t>
            </a:r>
            <a:r>
              <a:rPr lang="en-US" b="0" dirty="0" smtClean="0"/>
              <a:t>2013. </a:t>
            </a:r>
          </a:p>
          <a:p>
            <a:pPr lvl="1"/>
            <a:endParaRPr lang="en-US" dirty="0"/>
          </a:p>
          <a:p>
            <a:r>
              <a:rPr lang="en-US" dirty="0" smtClean="0"/>
              <a:t>3 CEOS Agencies just joined WGDisasters following call from CEOS Chair:  Australia, South Africa and China </a:t>
            </a:r>
          </a:p>
        </p:txBody>
      </p:sp>
      <p:sp>
        <p:nvSpPr>
          <p:cNvPr id="4" name="TextBox 3"/>
          <p:cNvSpPr txBox="1"/>
          <p:nvPr/>
        </p:nvSpPr>
        <p:spPr>
          <a:xfrm rot="20504683">
            <a:off x="16166" y="2585265"/>
            <a:ext cx="983072" cy="261610"/>
          </a:xfrm>
          <a:prstGeom prst="rect">
            <a:avLst/>
          </a:prstGeom>
          <a:solidFill>
            <a:srgbClr val="FFC000">
              <a:alpha val="45882"/>
            </a:srgbClr>
          </a:solidFill>
        </p:spPr>
        <p:txBody>
          <a:bodyPr wrap="square" rtlCol="0">
            <a:spAutoFit/>
          </a:bodyPr>
          <a:lstStyle/>
          <a:p>
            <a:r>
              <a:rPr lang="en-GB" sz="1100" b="1" dirty="0"/>
              <a:t>a</a:t>
            </a:r>
            <a:r>
              <a:rPr lang="en-GB" sz="1100" b="1" dirty="0" smtClean="0"/>
              <a:t>ction 27.12</a:t>
            </a:r>
            <a:endParaRPr lang="en-GB" sz="1100" b="1" dirty="0"/>
          </a:p>
        </p:txBody>
      </p:sp>
    </p:spTree>
    <p:extLst>
      <p:ext uri="{BB962C8B-B14F-4D97-AF65-F5344CB8AC3E}">
        <p14:creationId xmlns="" xmlns:p14="http://schemas.microsoft.com/office/powerpoint/2010/main" val="15883235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44"/>
          <p:cNvSpPr>
            <a:spLocks noGrp="1" noChangeArrowheads="1"/>
          </p:cNvSpPr>
          <p:nvPr>
            <p:ph type="ctrTitle"/>
          </p:nvPr>
        </p:nvSpPr>
        <p:spPr>
          <a:xfrm>
            <a:off x="1309503" y="157744"/>
            <a:ext cx="7331531" cy="1672389"/>
          </a:xfrm>
        </p:spPr>
        <p:txBody>
          <a:bodyPr/>
          <a:lstStyle/>
          <a:p>
            <a:pPr algn="l"/>
            <a:r>
              <a:rPr lang="en-US" sz="2800" dirty="0">
                <a:solidFill>
                  <a:schemeClr val="tx1">
                    <a:lumMod val="20000"/>
                    <a:lumOff val="80000"/>
                  </a:schemeClr>
                </a:solidFill>
              </a:rPr>
              <a:t>Working Group on </a:t>
            </a:r>
            <a:r>
              <a:rPr lang="en-US" sz="2800" dirty="0" smtClean="0">
                <a:solidFill>
                  <a:schemeClr val="tx1">
                    <a:lumMod val="20000"/>
                    <a:lumOff val="80000"/>
                  </a:schemeClr>
                </a:solidFill>
              </a:rPr>
              <a:t>Disasters:</a:t>
            </a:r>
            <a:br>
              <a:rPr lang="en-US" sz="2800" dirty="0" smtClean="0">
                <a:solidFill>
                  <a:schemeClr val="tx1">
                    <a:lumMod val="20000"/>
                    <a:lumOff val="80000"/>
                  </a:schemeClr>
                </a:solidFill>
              </a:rPr>
            </a:br>
            <a:r>
              <a:rPr lang="en-US" sz="2800" dirty="0"/>
              <a:t/>
            </a:r>
            <a:br>
              <a:rPr lang="en-US" sz="2800" dirty="0"/>
            </a:br>
            <a:r>
              <a:rPr lang="en-US" sz="2800" dirty="0"/>
              <a:t>Proposed </a:t>
            </a:r>
            <a:r>
              <a:rPr lang="en-US" sz="2800" dirty="0" smtClean="0"/>
              <a:t>Structure and </a:t>
            </a:r>
            <a:r>
              <a:rPr lang="en-US" sz="2800" dirty="0" err="1" smtClean="0"/>
              <a:t>Organisation</a:t>
            </a:r>
            <a:endParaRPr lang="en-US" sz="2800" dirty="0" smtClean="0"/>
          </a:p>
        </p:txBody>
      </p:sp>
      <p:sp>
        <p:nvSpPr>
          <p:cNvPr id="2" name="Subtitle 1"/>
          <p:cNvSpPr>
            <a:spLocks noGrp="1"/>
          </p:cNvSpPr>
          <p:nvPr>
            <p:ph type="subTitle" sz="quarter" idx="1"/>
          </p:nvPr>
        </p:nvSpPr>
        <p:spPr>
          <a:xfrm>
            <a:off x="3814057" y="2011944"/>
            <a:ext cx="4826977" cy="1564105"/>
          </a:xfrm>
        </p:spPr>
        <p:txBody>
          <a:bodyPr/>
          <a:lstStyle/>
          <a:p>
            <a:r>
              <a:rPr lang="en-US" b="0" dirty="0" smtClean="0"/>
              <a:t>Ivan Petiteville (ESA),</a:t>
            </a:r>
          </a:p>
          <a:p>
            <a:r>
              <a:rPr lang="en-US" b="0" dirty="0" smtClean="0"/>
              <a:t>Stéphane Chalifoux (CSA)</a:t>
            </a:r>
            <a:br>
              <a:rPr lang="en-US" b="0" dirty="0" smtClean="0"/>
            </a:br>
            <a:r>
              <a:rPr lang="en-US" b="0" dirty="0" smtClean="0"/>
              <a:t>CEOS Action 27- 12</a:t>
            </a:r>
            <a:br>
              <a:rPr lang="en-US" b="0" dirty="0" smtClean="0"/>
            </a:br>
            <a:r>
              <a:rPr lang="en-US" b="0" dirty="0" smtClean="0"/>
              <a:t>CEOS SIT-29 Meeting</a:t>
            </a:r>
          </a:p>
          <a:p>
            <a:r>
              <a:rPr lang="en-US" b="0" dirty="0"/>
              <a:t>C</a:t>
            </a:r>
            <a:r>
              <a:rPr lang="en-US" b="0" dirty="0" smtClean="0"/>
              <a:t>NES, Toulouse, France</a:t>
            </a:r>
            <a:br>
              <a:rPr lang="en-US" b="0" dirty="0" smtClean="0"/>
            </a:br>
            <a:r>
              <a:rPr lang="en-US" b="0" dirty="0" smtClean="0"/>
              <a:t>9</a:t>
            </a:r>
            <a:r>
              <a:rPr lang="en-US" b="0" baseline="30000" dirty="0" smtClean="0"/>
              <a:t>th</a:t>
            </a:r>
            <a:r>
              <a:rPr lang="en-US" b="0" dirty="0" smtClean="0"/>
              <a:t>-10</a:t>
            </a:r>
            <a:r>
              <a:rPr lang="en-US" b="0" baseline="30000" dirty="0" smtClean="0"/>
              <a:t>th</a:t>
            </a:r>
            <a:r>
              <a:rPr lang="en-US" b="0" dirty="0" smtClean="0"/>
              <a:t> April 2014</a:t>
            </a:r>
            <a:endParaRPr lang="en-US" b="0" dirty="0"/>
          </a:p>
        </p:txBody>
      </p:sp>
    </p:spTree>
    <p:extLst>
      <p:ext uri="{BB962C8B-B14F-4D97-AF65-F5344CB8AC3E}">
        <p14:creationId xmlns="" xmlns:p14="http://schemas.microsoft.com/office/powerpoint/2010/main" val="1098269315"/>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6BF8D2B0-EFB6-4DAA-9B0B-6F6B3A580823}" type="slidenum">
              <a:rPr lang="en-US" smtClean="0"/>
              <a:pPr>
                <a:defRPr/>
              </a:pPr>
              <a:t>7</a:t>
            </a:fld>
            <a:endParaRPr lang="en-US" dirty="0"/>
          </a:p>
        </p:txBody>
      </p:sp>
      <p:sp>
        <p:nvSpPr>
          <p:cNvPr id="3" name="Content Placeholder 2"/>
          <p:cNvSpPr>
            <a:spLocks noGrp="1"/>
          </p:cNvSpPr>
          <p:nvPr>
            <p:ph sz="quarter" idx="11"/>
          </p:nvPr>
        </p:nvSpPr>
        <p:spPr>
          <a:xfrm>
            <a:off x="240142" y="1296498"/>
            <a:ext cx="8686800" cy="5476442"/>
          </a:xfrm>
        </p:spPr>
        <p:txBody>
          <a:bodyPr/>
          <a:lstStyle/>
          <a:p>
            <a:pPr marL="0" indent="0">
              <a:buNone/>
            </a:pPr>
            <a:r>
              <a:rPr lang="en-GB" dirty="0" smtClean="0"/>
              <a:t>CEOS teams involved in disaster-related activities …. </a:t>
            </a:r>
            <a:r>
              <a:rPr lang="en-GB" dirty="0" smtClean="0">
                <a:solidFill>
                  <a:srgbClr val="FF0000"/>
                </a:solidFill>
              </a:rPr>
              <a:t>no particular order </a:t>
            </a:r>
            <a:r>
              <a:rPr lang="en-GB" dirty="0" smtClean="0"/>
              <a:t>…:</a:t>
            </a:r>
          </a:p>
          <a:p>
            <a:pPr marL="857250" lvl="1" indent="-457200">
              <a:buFont typeface="+mj-lt"/>
              <a:buAutoNum type="arabicPeriod"/>
            </a:pPr>
            <a:r>
              <a:rPr lang="en-GB" dirty="0" smtClean="0">
                <a:solidFill>
                  <a:schemeClr val="tx2">
                    <a:lumMod val="60000"/>
                    <a:lumOff val="40000"/>
                  </a:schemeClr>
                </a:solidFill>
              </a:rPr>
              <a:t>DRM team</a:t>
            </a:r>
            <a:r>
              <a:rPr lang="en-GB" dirty="0">
                <a:solidFill>
                  <a:schemeClr val="tx2">
                    <a:lumMod val="60000"/>
                    <a:lumOff val="40000"/>
                  </a:schemeClr>
                </a:solidFill>
              </a:rPr>
              <a:t> </a:t>
            </a:r>
            <a:r>
              <a:rPr lang="en-GB" i="1" dirty="0" smtClean="0"/>
              <a:t>incl. 3 Thematic Teams (floods, seismic risks, volcanoes) + Recovery Observ</a:t>
            </a:r>
            <a:r>
              <a:rPr lang="en-GB" i="1" dirty="0"/>
              <a:t>atory Oversight Team + 2015 WCDRR Task Team</a:t>
            </a:r>
          </a:p>
          <a:p>
            <a:pPr marL="857250" lvl="1" indent="-457200">
              <a:buFont typeface="+mj-lt"/>
              <a:buAutoNum type="arabicPeriod"/>
            </a:pPr>
            <a:r>
              <a:rPr lang="en-GB" dirty="0" smtClean="0">
                <a:solidFill>
                  <a:schemeClr val="tx2">
                    <a:lumMod val="60000"/>
                    <a:lumOff val="40000"/>
                  </a:schemeClr>
                </a:solidFill>
              </a:rPr>
              <a:t>Supersites Coordination Team</a:t>
            </a:r>
          </a:p>
          <a:p>
            <a:pPr marL="857250" lvl="1" indent="-457200">
              <a:buFont typeface="+mj-lt"/>
              <a:buAutoNum type="arabicPeriod"/>
            </a:pPr>
            <a:r>
              <a:rPr lang="en-GB" dirty="0" smtClean="0">
                <a:solidFill>
                  <a:schemeClr val="tx2">
                    <a:lumMod val="60000"/>
                    <a:lumOff val="40000"/>
                  </a:schemeClr>
                </a:solidFill>
              </a:rPr>
              <a:t>Disaster SBA Team </a:t>
            </a:r>
            <a:r>
              <a:rPr lang="en-GB" sz="2000" i="1" dirty="0"/>
              <a:t>(support to GEO </a:t>
            </a:r>
            <a:r>
              <a:rPr lang="en-GB" sz="2000" i="1" dirty="0" smtClean="0"/>
              <a:t>Disaster </a:t>
            </a:r>
            <a:r>
              <a:rPr lang="en-GB" sz="2000" i="1" dirty="0"/>
              <a:t>activities. Includes coordination of GEO-related activities of other teams)</a:t>
            </a:r>
          </a:p>
          <a:p>
            <a:pPr marL="857250" lvl="1" indent="-457200">
              <a:buFont typeface="+mj-lt"/>
              <a:buAutoNum type="arabicPeriod"/>
            </a:pPr>
            <a:r>
              <a:rPr lang="en-GB" dirty="0" smtClean="0">
                <a:solidFill>
                  <a:schemeClr val="tx2">
                    <a:lumMod val="60000"/>
                    <a:lumOff val="40000"/>
                  </a:schemeClr>
                </a:solidFill>
              </a:rPr>
              <a:t>WGISS GA4D team (WGISS Architecture for Disaster)</a:t>
            </a:r>
          </a:p>
          <a:p>
            <a:pPr marL="857250" lvl="1" indent="-457200">
              <a:buFont typeface="+mj-lt"/>
              <a:buAutoNum type="arabicPeriod"/>
            </a:pPr>
            <a:r>
              <a:rPr lang="en-GB" dirty="0">
                <a:solidFill>
                  <a:schemeClr val="tx2">
                    <a:lumMod val="60000"/>
                    <a:lumOff val="40000"/>
                  </a:schemeClr>
                </a:solidFill>
              </a:rPr>
              <a:t>Disaster Study </a:t>
            </a:r>
            <a:r>
              <a:rPr lang="en-GB" dirty="0" smtClean="0">
                <a:solidFill>
                  <a:schemeClr val="tx2">
                    <a:lumMod val="60000"/>
                    <a:lumOff val="40000"/>
                  </a:schemeClr>
                </a:solidFill>
              </a:rPr>
              <a:t>Group </a:t>
            </a:r>
            <a:r>
              <a:rPr lang="en-GB" sz="2000" i="1" dirty="0" smtClean="0"/>
              <a:t>(temporary mandate to reorganize CEOS Disaster activities)</a:t>
            </a:r>
          </a:p>
          <a:p>
            <a:pPr marL="857250" lvl="1" indent="-457200">
              <a:buFont typeface="+mj-lt"/>
              <a:buAutoNum type="arabicPeriod"/>
            </a:pPr>
            <a:r>
              <a:rPr lang="en-GB" dirty="0" smtClean="0">
                <a:solidFill>
                  <a:schemeClr val="tx2">
                    <a:lumMod val="60000"/>
                    <a:lumOff val="40000"/>
                  </a:schemeClr>
                </a:solidFill>
              </a:rPr>
              <a:t>CEOS WGs, VCs, SEO with disaster-related activity:  </a:t>
            </a:r>
            <a:r>
              <a:rPr lang="en-GB" sz="2000" i="1" dirty="0" smtClean="0"/>
              <a:t>e.g.  </a:t>
            </a:r>
            <a:r>
              <a:rPr lang="en-GB" sz="2000" i="1" dirty="0" err="1" smtClean="0"/>
              <a:t>WGCapD</a:t>
            </a:r>
            <a:r>
              <a:rPr lang="en-GB" sz="2000" i="1" dirty="0" smtClean="0"/>
              <a:t> for Capacity Building activities, ACC for Volcanic Ash Monitoring, ..</a:t>
            </a:r>
            <a:endParaRPr lang="en-GB" sz="2000" i="1" dirty="0"/>
          </a:p>
        </p:txBody>
      </p:sp>
      <p:sp>
        <p:nvSpPr>
          <p:cNvPr id="4" name="Title 3"/>
          <p:cNvSpPr>
            <a:spLocks noGrp="1"/>
          </p:cNvSpPr>
          <p:nvPr>
            <p:ph type="title"/>
          </p:nvPr>
        </p:nvSpPr>
        <p:spPr/>
        <p:txBody>
          <a:bodyPr/>
          <a:lstStyle/>
          <a:p>
            <a:r>
              <a:rPr lang="en-GB" dirty="0" smtClean="0"/>
              <a:t>Several Teams before 2014</a:t>
            </a:r>
            <a:r>
              <a:rPr lang="en-GB" dirty="0" smtClean="0">
                <a:solidFill>
                  <a:schemeClr val="accent1"/>
                </a:solidFill>
              </a:rPr>
              <a:t> </a:t>
            </a:r>
            <a:r>
              <a:rPr lang="en-GB" dirty="0" smtClean="0"/>
              <a:t>… </a:t>
            </a:r>
            <a:endParaRPr lang="en-GB" dirty="0"/>
          </a:p>
        </p:txBody>
      </p:sp>
    </p:spTree>
    <p:extLst>
      <p:ext uri="{BB962C8B-B14F-4D97-AF65-F5344CB8AC3E}">
        <p14:creationId xmlns="" xmlns:p14="http://schemas.microsoft.com/office/powerpoint/2010/main" val="4035163619"/>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6BF8D2B0-EFB6-4DAA-9B0B-6F6B3A580823}" type="slidenum">
              <a:rPr lang="en-US" smtClean="0"/>
              <a:pPr>
                <a:defRPr/>
              </a:pPr>
              <a:t>8</a:t>
            </a:fld>
            <a:endParaRPr lang="en-US" dirty="0"/>
          </a:p>
        </p:txBody>
      </p:sp>
      <p:sp>
        <p:nvSpPr>
          <p:cNvPr id="3" name="Content Placeholder 2"/>
          <p:cNvSpPr>
            <a:spLocks noGrp="1"/>
          </p:cNvSpPr>
          <p:nvPr>
            <p:ph sz="quarter" idx="11"/>
          </p:nvPr>
        </p:nvSpPr>
        <p:spPr>
          <a:xfrm>
            <a:off x="240142" y="1296498"/>
            <a:ext cx="8686800" cy="5126182"/>
          </a:xfrm>
        </p:spPr>
        <p:txBody>
          <a:bodyPr/>
          <a:lstStyle/>
          <a:p>
            <a:pPr marL="0" indent="0">
              <a:buNone/>
            </a:pPr>
            <a:endParaRPr lang="en-GB" dirty="0" smtClean="0"/>
          </a:p>
          <a:p>
            <a:pPr marL="0" indent="0">
              <a:buNone/>
            </a:pPr>
            <a:r>
              <a:rPr lang="en-GB" dirty="0">
                <a:solidFill>
                  <a:srgbClr val="FF0000"/>
                </a:solidFill>
              </a:rPr>
              <a:t>I</a:t>
            </a:r>
            <a:r>
              <a:rPr lang="en-GB" dirty="0" smtClean="0">
                <a:solidFill>
                  <a:srgbClr val="FF0000"/>
                </a:solidFill>
              </a:rPr>
              <a:t>ssue: </a:t>
            </a:r>
            <a:r>
              <a:rPr lang="en-GB" b="0" dirty="0" smtClean="0">
                <a:solidFill>
                  <a:srgbClr val="FF0000"/>
                </a:solidFill>
              </a:rPr>
              <a:t>overlap and confusion between teams conflicting requests for EO data </a:t>
            </a:r>
            <a:r>
              <a:rPr lang="en-GB" b="0" dirty="0" smtClean="0">
                <a:solidFill>
                  <a:srgbClr val="FF0000"/>
                </a:solidFill>
                <a:sym typeface="Wingdings" pitchFamily="2" charset="2"/>
              </a:rPr>
              <a:t> </a:t>
            </a:r>
            <a:r>
              <a:rPr lang="en-GB" b="0" dirty="0" smtClean="0">
                <a:solidFill>
                  <a:srgbClr val="FF0000"/>
                </a:solidFill>
              </a:rPr>
              <a:t>inefficient use of resources and potential conflicts</a:t>
            </a:r>
          </a:p>
          <a:p>
            <a:pPr marL="0" indent="0">
              <a:buNone/>
            </a:pPr>
            <a:endParaRPr lang="en-GB" dirty="0" smtClean="0"/>
          </a:p>
          <a:p>
            <a:pPr marL="0" indent="0">
              <a:buNone/>
            </a:pPr>
            <a:r>
              <a:rPr lang="en-GB" dirty="0" smtClean="0"/>
              <a:t>Many CEOS Members Staff and many Experts from non-CEOS Partner Organizations involved : </a:t>
            </a:r>
          </a:p>
          <a:p>
            <a:r>
              <a:rPr lang="en-GB" b="0" dirty="0" smtClean="0"/>
              <a:t>Dozens of people from multiple organisations involved e.g. 60 in CEOS DRM alone.</a:t>
            </a:r>
          </a:p>
          <a:p>
            <a:r>
              <a:rPr lang="en-GB" b="0" dirty="0" smtClean="0"/>
              <a:t>Mixed profiles:  </a:t>
            </a:r>
          </a:p>
          <a:p>
            <a:pPr lvl="1"/>
            <a:r>
              <a:rPr lang="en-GB" i="1" dirty="0" smtClean="0"/>
              <a:t>Experts in specific types of hazards</a:t>
            </a:r>
            <a:r>
              <a:rPr lang="en-GB" b="0" i="1" dirty="0" smtClean="0"/>
              <a:t> </a:t>
            </a:r>
            <a:r>
              <a:rPr lang="en-GB" sz="1800" b="0" i="1" dirty="0" smtClean="0"/>
              <a:t>(e.g. floods, volcanoes, …)</a:t>
            </a:r>
            <a:endParaRPr lang="en-GB" b="0" i="1" dirty="0"/>
          </a:p>
          <a:p>
            <a:pPr lvl="1"/>
            <a:r>
              <a:rPr lang="en-GB" i="1" dirty="0" smtClean="0"/>
              <a:t>Specialists supporting multi-hazard disaster activities</a:t>
            </a:r>
            <a:endParaRPr lang="en-GB" b="0" i="1" dirty="0" smtClean="0"/>
          </a:p>
        </p:txBody>
      </p:sp>
      <p:sp>
        <p:nvSpPr>
          <p:cNvPr id="4" name="Title 3"/>
          <p:cNvSpPr>
            <a:spLocks noGrp="1"/>
          </p:cNvSpPr>
          <p:nvPr>
            <p:ph type="title"/>
          </p:nvPr>
        </p:nvSpPr>
        <p:spPr/>
        <p:txBody>
          <a:bodyPr/>
          <a:lstStyle/>
          <a:p>
            <a:r>
              <a:rPr lang="en-GB" dirty="0" smtClean="0"/>
              <a:t>Many Actors Involved … </a:t>
            </a:r>
            <a:endParaRPr lang="en-GB" dirty="0"/>
          </a:p>
        </p:txBody>
      </p:sp>
    </p:spTree>
    <p:extLst>
      <p:ext uri="{BB962C8B-B14F-4D97-AF65-F5344CB8AC3E}">
        <p14:creationId xmlns="" xmlns:p14="http://schemas.microsoft.com/office/powerpoint/2010/main" val="3676848094"/>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127000" y="1440873"/>
            <a:ext cx="8799942" cy="5126182"/>
          </a:xfrm>
        </p:spPr>
        <p:txBody>
          <a:bodyPr/>
          <a:lstStyle/>
          <a:p>
            <a:pPr marL="0" indent="0">
              <a:buNone/>
            </a:pPr>
            <a:r>
              <a:rPr lang="en-GB" dirty="0" smtClean="0"/>
              <a:t>Some teams are very focused on specific  types of hazards </a:t>
            </a:r>
            <a:r>
              <a:rPr lang="en-GB" i="1" dirty="0">
                <a:solidFill>
                  <a:srgbClr val="FF0000"/>
                </a:solidFill>
              </a:rPr>
              <a:t>(“vertical activities”):</a:t>
            </a:r>
          </a:p>
          <a:p>
            <a:pPr lvl="1"/>
            <a:r>
              <a:rPr lang="en-GB" b="0" dirty="0" smtClean="0"/>
              <a:t>Pilots Teams on Floods, Seismic Risks and Volcanoes, and </a:t>
            </a:r>
          </a:p>
          <a:p>
            <a:pPr lvl="1"/>
            <a:r>
              <a:rPr lang="en-GB" b="0" dirty="0"/>
              <a:t>A</a:t>
            </a:r>
            <a:r>
              <a:rPr lang="en-GB" b="0" dirty="0" smtClean="0"/>
              <a:t>ctivities outside pilots such as Volcanic Ash Monitoring (ACC)</a:t>
            </a:r>
          </a:p>
          <a:p>
            <a:pPr lvl="1"/>
            <a:endParaRPr lang="en-GB" dirty="0"/>
          </a:p>
          <a:p>
            <a:pPr marL="0" indent="0">
              <a:buNone/>
            </a:pPr>
            <a:r>
              <a:rPr lang="en-GB" dirty="0" smtClean="0"/>
              <a:t>Other teams work on cross-hazards disaster-related activities </a:t>
            </a:r>
            <a:r>
              <a:rPr lang="en-GB" i="1" dirty="0">
                <a:solidFill>
                  <a:srgbClr val="FF0000"/>
                </a:solidFill>
              </a:rPr>
              <a:t>(“horizontal activities”):</a:t>
            </a:r>
          </a:p>
          <a:p>
            <a:pPr lvl="1"/>
            <a:r>
              <a:rPr lang="en-US" b="0" dirty="0"/>
              <a:t>Recovery Observatory Oversight Team; 2015 WCDRR Task Team; Supersites Coordination Team; Disaster SBA Team; WGISS GA4D </a:t>
            </a:r>
            <a:r>
              <a:rPr lang="en-US" b="0" dirty="0" smtClean="0"/>
              <a:t>Team</a:t>
            </a:r>
            <a:r>
              <a:rPr lang="en-US" b="0" dirty="0"/>
              <a:t>; SEO </a:t>
            </a:r>
            <a:r>
              <a:rPr lang="en-US" b="0" dirty="0" smtClean="0"/>
              <a:t>Team; </a:t>
            </a:r>
            <a:r>
              <a:rPr lang="en-US" b="0" dirty="0" err="1"/>
              <a:t>WGCapD</a:t>
            </a:r>
            <a:endParaRPr lang="en-US" b="0" dirty="0"/>
          </a:p>
          <a:p>
            <a:pPr lvl="1"/>
            <a:endParaRPr lang="en-GB" dirty="0" smtClean="0"/>
          </a:p>
          <a:p>
            <a:endParaRPr lang="en-GB" dirty="0"/>
          </a:p>
        </p:txBody>
      </p:sp>
      <p:sp>
        <p:nvSpPr>
          <p:cNvPr id="3" name="Title 2"/>
          <p:cNvSpPr>
            <a:spLocks noGrp="1"/>
          </p:cNvSpPr>
          <p:nvPr>
            <p:ph type="title"/>
          </p:nvPr>
        </p:nvSpPr>
        <p:spPr>
          <a:xfrm>
            <a:off x="1447800" y="180976"/>
            <a:ext cx="7620000" cy="501650"/>
          </a:xfrm>
        </p:spPr>
        <p:txBody>
          <a:bodyPr/>
          <a:lstStyle/>
          <a:p>
            <a:r>
              <a:rPr lang="en-GB" sz="2800" dirty="0" smtClean="0"/>
              <a:t>Hazard-Specific  &amp;  Cross-Hazards Teams </a:t>
            </a:r>
            <a:endParaRPr lang="en-GB" sz="2800" dirty="0"/>
          </a:p>
        </p:txBody>
      </p:sp>
      <p:sp>
        <p:nvSpPr>
          <p:cNvPr id="4" name="Slide Number Placeholder 3"/>
          <p:cNvSpPr>
            <a:spLocks noGrp="1"/>
          </p:cNvSpPr>
          <p:nvPr>
            <p:ph type="sldNum" sz="quarter" idx="10"/>
          </p:nvPr>
        </p:nvSpPr>
        <p:spPr/>
        <p:txBody>
          <a:bodyPr/>
          <a:lstStyle/>
          <a:p>
            <a:pPr>
              <a:defRPr/>
            </a:pPr>
            <a:fld id="{6BF8D2B0-EFB6-4DAA-9B0B-6F6B3A580823}" type="slidenum">
              <a:rPr lang="en-US" smtClean="0"/>
              <a:pPr>
                <a:defRPr/>
              </a:pPr>
              <a:t>9</a:t>
            </a:fld>
            <a:endParaRPr lang="en-US" dirty="0"/>
          </a:p>
        </p:txBody>
      </p:sp>
    </p:spTree>
    <p:extLst>
      <p:ext uri="{BB962C8B-B14F-4D97-AF65-F5344CB8AC3E}">
        <p14:creationId xmlns="" xmlns:p14="http://schemas.microsoft.com/office/powerpoint/2010/main" val="3594220973"/>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4_EUM_template_v03">
  <a:themeElements>
    <a:clrScheme name="1_EUM_template_v03 1">
      <a:dk1>
        <a:srgbClr val="002569"/>
      </a:dk1>
      <a:lt1>
        <a:srgbClr val="FFFFFF"/>
      </a:lt1>
      <a:dk2>
        <a:srgbClr val="002569"/>
      </a:dk2>
      <a:lt2>
        <a:srgbClr val="5F758D"/>
      </a:lt2>
      <a:accent1>
        <a:srgbClr val="FF9A00"/>
      </a:accent1>
      <a:accent2>
        <a:srgbClr val="9F2D20"/>
      </a:accent2>
      <a:accent3>
        <a:srgbClr val="FFFFFF"/>
      </a:accent3>
      <a:accent4>
        <a:srgbClr val="001E59"/>
      </a:accent4>
      <a:accent5>
        <a:srgbClr val="FFCAAA"/>
      </a:accent5>
      <a:accent6>
        <a:srgbClr val="90281C"/>
      </a:accent6>
      <a:hlink>
        <a:srgbClr val="7498C0"/>
      </a:hlink>
      <a:folHlink>
        <a:srgbClr val="929497"/>
      </a:folHlink>
    </a:clrScheme>
    <a:fontScheme name="4_EUM_template_v03">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500" b="0" i="0" u="none" strike="noStrike" cap="none" normalizeH="0" baseline="0" smtClean="0">
            <a:ln>
              <a:noFill/>
            </a:ln>
            <a:solidFill>
              <a:srgbClr val="000000"/>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500" b="0" i="0" u="none" strike="noStrike" cap="none" normalizeH="0" baseline="0" smtClean="0">
            <a:ln>
              <a:noFill/>
            </a:ln>
            <a:solidFill>
              <a:srgbClr val="000000"/>
            </a:solidFill>
            <a:effectLst/>
            <a:latin typeface="Tahoma" pitchFamily="34" charset="0"/>
          </a:defRPr>
        </a:defPPr>
      </a:lstStyle>
    </a:lnDef>
  </a:objectDefaults>
  <a:extraClrSchemeLst>
    <a:extraClrScheme>
      <a:clrScheme name="1_EUM_template_v03 1">
        <a:dk1>
          <a:srgbClr val="002569"/>
        </a:dk1>
        <a:lt1>
          <a:srgbClr val="FFFFFF"/>
        </a:lt1>
        <a:dk2>
          <a:srgbClr val="002569"/>
        </a:dk2>
        <a:lt2>
          <a:srgbClr val="5F758D"/>
        </a:lt2>
        <a:accent1>
          <a:srgbClr val="FF9A00"/>
        </a:accent1>
        <a:accent2>
          <a:srgbClr val="9F2D20"/>
        </a:accent2>
        <a:accent3>
          <a:srgbClr val="FFFFFF"/>
        </a:accent3>
        <a:accent4>
          <a:srgbClr val="001E59"/>
        </a:accent4>
        <a:accent5>
          <a:srgbClr val="FFCAAA"/>
        </a:accent5>
        <a:accent6>
          <a:srgbClr val="90281C"/>
        </a:accent6>
        <a:hlink>
          <a:srgbClr val="7498C0"/>
        </a:hlink>
        <a:folHlink>
          <a:srgbClr val="929497"/>
        </a:folHlink>
      </a:clrScheme>
      <a:clrMap bg1="lt1" tx1="dk1" bg2="lt2" tx2="dk2" accent1="accent1" accent2="accent2" accent3="accent3" accent4="accent4" accent5="accent5" accent6="accent6" hlink="hlink" folHlink="folHlink"/>
    </a:extraClrScheme>
    <a:extraClrScheme>
      <a:clrScheme name="1_EUM_template_v03 2">
        <a:dk1>
          <a:srgbClr val="002569"/>
        </a:dk1>
        <a:lt1>
          <a:srgbClr val="FFFFFF"/>
        </a:lt1>
        <a:dk2>
          <a:srgbClr val="002569"/>
        </a:dk2>
        <a:lt2>
          <a:srgbClr val="5F758D"/>
        </a:lt2>
        <a:accent1>
          <a:srgbClr val="F6D0A9"/>
        </a:accent1>
        <a:accent2>
          <a:srgbClr val="EBCAE3"/>
        </a:accent2>
        <a:accent3>
          <a:srgbClr val="FFFFFF"/>
        </a:accent3>
        <a:accent4>
          <a:srgbClr val="001E59"/>
        </a:accent4>
        <a:accent5>
          <a:srgbClr val="FAE4D1"/>
        </a:accent5>
        <a:accent6>
          <a:srgbClr val="D5B7CE"/>
        </a:accent6>
        <a:hlink>
          <a:srgbClr val="4E2029"/>
        </a:hlink>
        <a:folHlink>
          <a:srgbClr val="423B69"/>
        </a:folHlink>
      </a:clrScheme>
      <a:clrMap bg1="lt1" tx1="dk1" bg2="lt2" tx2="dk2" accent1="accent1" accent2="accent2" accent3="accent3" accent4="accent4" accent5="accent5" accent6="accent6" hlink="hlink" folHlink="folHlink"/>
    </a:extraClrScheme>
    <a:extraClrScheme>
      <a:clrScheme name="1_EUM_template_v03 3">
        <a:dk1>
          <a:srgbClr val="002569"/>
        </a:dk1>
        <a:lt1>
          <a:srgbClr val="FFFFFF"/>
        </a:lt1>
        <a:dk2>
          <a:srgbClr val="002569"/>
        </a:dk2>
        <a:lt2>
          <a:srgbClr val="5F758D"/>
        </a:lt2>
        <a:accent1>
          <a:srgbClr val="5B97B1"/>
        </a:accent1>
        <a:accent2>
          <a:srgbClr val="F39600"/>
        </a:accent2>
        <a:accent3>
          <a:srgbClr val="FFFFFF"/>
        </a:accent3>
        <a:accent4>
          <a:srgbClr val="001E59"/>
        </a:accent4>
        <a:accent5>
          <a:srgbClr val="B5C9D5"/>
        </a:accent5>
        <a:accent6>
          <a:srgbClr val="DC8700"/>
        </a:accent6>
        <a:hlink>
          <a:srgbClr val="FFE4AE"/>
        </a:hlink>
        <a:folHlink>
          <a:srgbClr val="002A3D"/>
        </a:folHlink>
      </a:clrScheme>
      <a:clrMap bg1="lt1" tx1="dk1" bg2="lt2" tx2="dk2" accent1="accent1" accent2="accent2" accent3="accent3" accent4="accent4" accent5="accent5" accent6="accent6" hlink="hlink" folHlink="folHlink"/>
    </a:extraClrScheme>
    <a:extraClrScheme>
      <a:clrScheme name="1_EUM_template_v03 4">
        <a:dk1>
          <a:srgbClr val="002569"/>
        </a:dk1>
        <a:lt1>
          <a:srgbClr val="FFFFFF"/>
        </a:lt1>
        <a:dk2>
          <a:srgbClr val="002569"/>
        </a:dk2>
        <a:lt2>
          <a:srgbClr val="5F758D"/>
        </a:lt2>
        <a:accent1>
          <a:srgbClr val="003F80"/>
        </a:accent1>
        <a:accent2>
          <a:srgbClr val="BDD7EE"/>
        </a:accent2>
        <a:accent3>
          <a:srgbClr val="FFFFFF"/>
        </a:accent3>
        <a:accent4>
          <a:srgbClr val="001E59"/>
        </a:accent4>
        <a:accent5>
          <a:srgbClr val="AAAFC0"/>
        </a:accent5>
        <a:accent6>
          <a:srgbClr val="ABC3D8"/>
        </a:accent6>
        <a:hlink>
          <a:srgbClr val="FFD350"/>
        </a:hlink>
        <a:folHlink>
          <a:srgbClr val="EB6F3F"/>
        </a:folHlink>
      </a:clrScheme>
      <a:clrMap bg1="lt1" tx1="dk1" bg2="lt2" tx2="dk2" accent1="accent1" accent2="accent2" accent3="accent3" accent4="accent4" accent5="accent5" accent6="accent6" hlink="hlink" folHlink="folHlink"/>
    </a:extraClrScheme>
    <a:extraClrScheme>
      <a:clrScheme name="1_EUM_template_v03 5">
        <a:dk1>
          <a:srgbClr val="002569"/>
        </a:dk1>
        <a:lt1>
          <a:srgbClr val="FFFFFF"/>
        </a:lt1>
        <a:dk2>
          <a:srgbClr val="002569"/>
        </a:dk2>
        <a:lt2>
          <a:srgbClr val="5F758D"/>
        </a:lt2>
        <a:accent1>
          <a:srgbClr val="C75B12"/>
        </a:accent1>
        <a:accent2>
          <a:srgbClr val="003359"/>
        </a:accent2>
        <a:accent3>
          <a:srgbClr val="FFFFFF"/>
        </a:accent3>
        <a:accent4>
          <a:srgbClr val="001E59"/>
        </a:accent4>
        <a:accent5>
          <a:srgbClr val="E0B5AA"/>
        </a:accent5>
        <a:accent6>
          <a:srgbClr val="002D50"/>
        </a:accent6>
        <a:hlink>
          <a:srgbClr val="92A2BD"/>
        </a:hlink>
        <a:folHlink>
          <a:srgbClr val="C7B37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307</TotalTime>
  <Words>1816</Words>
  <Application>Microsoft Office PowerPoint</Application>
  <PresentationFormat>On-screen Show (4:3)</PresentationFormat>
  <Paragraphs>274</Paragraphs>
  <Slides>24</Slides>
  <Notes>9</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4_EUM_template_v03</vt:lpstr>
      <vt:lpstr>WG Disasters Status Update &amp; Structure </vt:lpstr>
      <vt:lpstr>Plan</vt:lpstr>
      <vt:lpstr>Status of Activities</vt:lpstr>
      <vt:lpstr>Status - Update since 2013 Plenary  </vt:lpstr>
      <vt:lpstr>Status - Update since 2013 Plenary</vt:lpstr>
      <vt:lpstr>Working Group on Disasters:  Proposed Structure and Organisation</vt:lpstr>
      <vt:lpstr>Several Teams before 2014 … </vt:lpstr>
      <vt:lpstr>Many Actors Involved … </vt:lpstr>
      <vt:lpstr>Hazard-Specific  &amp;  Cross-Hazards Teams </vt:lpstr>
      <vt:lpstr> “Vertical” &amp; “Horizontal” Teams in 2013…</vt:lpstr>
      <vt:lpstr>Constraints of Organisation (1/2)</vt:lpstr>
      <vt:lpstr>Constraints of Organisation (2/2)</vt:lpstr>
      <vt:lpstr>Goals &amp; Objectives of WG Disasters </vt:lpstr>
      <vt:lpstr>Goals &amp; Objectives of WGDisasters (cont’) </vt:lpstr>
      <vt:lpstr>Goals &amp; Objectives of WGDisasters (cont’) </vt:lpstr>
      <vt:lpstr>WGDisasters Structure</vt:lpstr>
      <vt:lpstr>Roles &amp; Functions - Overview</vt:lpstr>
      <vt:lpstr>Roles &amp; Functions (cont’)</vt:lpstr>
      <vt:lpstr>Roles &amp; Functions (cont’)</vt:lpstr>
      <vt:lpstr>Proposed WG Internal Organisation:  Teams &amp; Functions </vt:lpstr>
      <vt:lpstr>Data Coordination Team Members</vt:lpstr>
      <vt:lpstr>Open Items</vt:lpstr>
      <vt:lpstr>Decision </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Brian Killough</dc:creator>
  <cp:lastModifiedBy>schalifoux</cp:lastModifiedBy>
  <cp:revision>345</cp:revision>
  <cp:lastPrinted>2014-03-31T07:56:45Z</cp:lastPrinted>
  <dcterms:created xsi:type="dcterms:W3CDTF">2012-08-31T01:11:17Z</dcterms:created>
  <dcterms:modified xsi:type="dcterms:W3CDTF">2014-04-09T11:56:23Z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3" name="_NewReviewCycle">
    <vt:lpwstr/>
  </property>
</Properties>
</file>