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60" r:id="rId2"/>
    <p:sldId id="275" r:id="rId3"/>
    <p:sldId id="292" r:id="rId4"/>
    <p:sldId id="289" r:id="rId5"/>
    <p:sldId id="285" r:id="rId6"/>
    <p:sldId id="287" r:id="rId7"/>
    <p:sldId id="284" r:id="rId8"/>
    <p:sldId id="288" r:id="rId9"/>
    <p:sldId id="278" r:id="rId10"/>
    <p:sldId id="299" r:id="rId11"/>
    <p:sldId id="280" r:id="rId12"/>
    <p:sldId id="293" r:id="rId13"/>
    <p:sldId id="296" r:id="rId14"/>
    <p:sldId id="294" r:id="rId15"/>
    <p:sldId id="286" r:id="rId16"/>
    <p:sldId id="276" r:id="rId17"/>
    <p:sldId id="277" r:id="rId18"/>
    <p:sldId id="295" r:id="rId19"/>
    <p:sldId id="300" r:id="rId20"/>
    <p:sldId id="301" r:id="rId21"/>
    <p:sldId id="302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Stevento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0" autoAdjust="0"/>
    <p:restoredTop sz="95833" autoAdjust="0"/>
  </p:normalViewPr>
  <p:slideViewPr>
    <p:cSldViewPr snapToGrid="0" snapToObjects="1">
      <p:cViewPr varScale="1">
        <p:scale>
          <a:sx n="100" d="100"/>
          <a:sy n="100" d="100"/>
        </p:scale>
        <p:origin x="-968" y="-96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10/04/2014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4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46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62095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SIT-29 Meeting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CNES, Toulouse, France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9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-10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April 2014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ransition xmlns:p14="http://schemas.microsoft.com/office/powerpoint/2010/main"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cam.org/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cam.org/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cam.org/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cam.org/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g"/><Relationship Id="rId1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cam.org/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3814057" y="0"/>
            <a:ext cx="5206574" cy="1672389"/>
          </a:xfrm>
        </p:spPr>
        <p:txBody>
          <a:bodyPr/>
          <a:lstStyle/>
          <a:p>
            <a:pPr algn="l"/>
            <a:r>
              <a:rPr lang="en-US" sz="2800" dirty="0"/>
              <a:t>CEOS </a:t>
            </a:r>
            <a:r>
              <a:rPr lang="en-US" sz="2800" i="1" dirty="0" smtClean="0"/>
              <a:t>Ad Hoc </a:t>
            </a:r>
            <a:r>
              <a:rPr lang="en-AU" sz="2800" dirty="0"/>
              <a:t>Working Group </a:t>
            </a:r>
            <a:r>
              <a:rPr lang="en-AU" sz="2800" dirty="0" smtClean="0"/>
              <a:t>on GEOGLAM Update</a:t>
            </a:r>
            <a:br>
              <a:rPr lang="en-AU" sz="2800" dirty="0" smtClean="0"/>
            </a:br>
            <a:r>
              <a:rPr lang="en-AU" sz="1400" i="1" dirty="0" smtClean="0"/>
              <a:t>CEOS 3-Year Work Plan Section 3.3, AGRI-1, AGRI-2</a:t>
            </a:r>
            <a:endParaRPr lang="en-US" sz="1400" i="1" dirty="0" smtClean="0">
              <a:solidFill>
                <a:srgbClr val="FFFF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814057" y="2011944"/>
            <a:ext cx="4826977" cy="1564105"/>
          </a:xfrm>
        </p:spPr>
        <p:txBody>
          <a:bodyPr/>
          <a:lstStyle/>
          <a:p>
            <a:r>
              <a:rPr lang="en-US" b="0" dirty="0" smtClean="0"/>
              <a:t>George Dyke</a:t>
            </a:r>
            <a:br>
              <a:rPr lang="en-US" b="0" dirty="0" smtClean="0"/>
            </a:br>
            <a:endParaRPr lang="en-US" b="0" dirty="0" smtClean="0"/>
          </a:p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CEOS SIT-29</a:t>
            </a:r>
          </a:p>
          <a:p>
            <a:r>
              <a:rPr lang="en-US" b="0" dirty="0"/>
              <a:t>C</a:t>
            </a:r>
            <a:r>
              <a:rPr lang="en-US" b="0" dirty="0" smtClean="0"/>
              <a:t>NES, Toulouse, France</a:t>
            </a:r>
            <a:br>
              <a:rPr lang="en-US" b="0" dirty="0" smtClean="0"/>
            </a:br>
            <a:r>
              <a:rPr lang="en-US" b="0" dirty="0" smtClean="0"/>
              <a:t>9</a:t>
            </a:r>
            <a:r>
              <a:rPr lang="en-US" b="0" baseline="30000" dirty="0" smtClean="0"/>
              <a:t>th</a:t>
            </a:r>
            <a:r>
              <a:rPr lang="en-US" b="0" dirty="0" smtClean="0"/>
              <a:t>-10</a:t>
            </a:r>
            <a:r>
              <a:rPr lang="en-US" b="0" baseline="30000" dirty="0" smtClean="0"/>
              <a:t>th</a:t>
            </a:r>
            <a:r>
              <a:rPr lang="en-US" b="0" dirty="0" smtClean="0"/>
              <a:t> April 2014</a:t>
            </a:r>
            <a:endParaRPr lang="en-US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ECAM | Joint Experiment for Crop Assessment and Monitor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900923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14" y="2686085"/>
            <a:ext cx="271598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718" y="1426244"/>
            <a:ext cx="702307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Better </a:t>
            </a:r>
            <a:r>
              <a:rPr lang="en-US" sz="2000" b="1" dirty="0"/>
              <a:t>coordinating in-situ and satellite data for sharing across sites</a:t>
            </a:r>
          </a:p>
          <a:p>
            <a:pPr marL="342900" lvl="0" indent="-342900">
              <a:buFont typeface="Arial"/>
              <a:buChar char="•"/>
            </a:pPr>
            <a:endParaRPr lang="en-US" sz="2000" i="1" dirty="0"/>
          </a:p>
          <a:p>
            <a:pPr marL="342900" lvl="0" indent="-342900">
              <a:buFont typeface="Arial"/>
              <a:buChar char="•"/>
            </a:pPr>
            <a:r>
              <a:rPr lang="en-US" sz="2000" b="1" dirty="0"/>
              <a:t>Define and create minimum in-situ and EO datasets</a:t>
            </a:r>
          </a:p>
          <a:p>
            <a:pPr marL="800100" lvl="1" indent="-342900">
              <a:buFont typeface="Arial"/>
              <a:buChar char="•"/>
            </a:pPr>
            <a:r>
              <a:rPr lang="en-US" i="1" dirty="0"/>
              <a:t>Subset of JECAM sites TBD (able, willing and representative)</a:t>
            </a:r>
          </a:p>
          <a:p>
            <a:pPr marL="800100" lvl="1" indent="-342900">
              <a:buFont typeface="Arial"/>
              <a:buChar char="•"/>
            </a:pPr>
            <a:r>
              <a:rPr lang="en-US" i="1" dirty="0"/>
              <a:t>Medium to High Res Imagery data sets(i.e. RapidEye; Landsat, Sentinel 1&amp;2, Radarsat 2, TerraSAR-X, MODIS, </a:t>
            </a:r>
            <a:r>
              <a:rPr lang="en-US" i="1" dirty="0" err="1"/>
              <a:t>etc</a:t>
            </a:r>
            <a:r>
              <a:rPr lang="en-US" i="1" dirty="0"/>
              <a:t> TBD) </a:t>
            </a:r>
          </a:p>
          <a:p>
            <a:pPr marL="800100" lvl="1" indent="-342900">
              <a:buFont typeface="Arial"/>
              <a:buChar char="•"/>
            </a:pPr>
            <a:r>
              <a:rPr lang="en-US" i="1" dirty="0"/>
              <a:t>In-situ data sets (create standards – Defourny)</a:t>
            </a:r>
          </a:p>
          <a:p>
            <a:pPr marL="800100" lvl="1" indent="-342900">
              <a:buFont typeface="Arial"/>
              <a:buChar char="•"/>
            </a:pPr>
            <a:r>
              <a:rPr lang="en-US" i="1" dirty="0"/>
              <a:t>Open data licenses to share between all JECAM sites</a:t>
            </a:r>
          </a:p>
          <a:p>
            <a:pPr marL="800100" lvl="1" indent="-342900">
              <a:buFont typeface="Arial"/>
              <a:buChar char="•"/>
            </a:pPr>
            <a:r>
              <a:rPr lang="en-US" i="1" dirty="0"/>
              <a:t>Find data management solution (discovery, access</a:t>
            </a:r>
            <a:r>
              <a:rPr lang="en-US" sz="2000" i="1" dirty="0"/>
              <a:t>)</a:t>
            </a:r>
          </a:p>
          <a:p>
            <a:pPr marL="342900" lvl="0" indent="-342900">
              <a:buFont typeface="Arial"/>
              <a:buChar char="•"/>
            </a:pPr>
            <a:endParaRPr lang="en-US" sz="2000" i="1" dirty="0"/>
          </a:p>
          <a:p>
            <a:pPr marL="342900" lvl="0" indent="-342900">
              <a:buFont typeface="Arial"/>
              <a:buChar char="•"/>
            </a:pPr>
            <a:r>
              <a:rPr lang="en-US" sz="2000" b="1" dirty="0"/>
              <a:t>Identify 4-5 JECAM sites for the </a:t>
            </a:r>
            <a:r>
              <a:rPr lang="en-US" sz="2000" b="1" dirty="0" smtClean="0"/>
              <a:t>CEOS SEO “Cloud” computing prototype (a.k.a. SDMS)</a:t>
            </a:r>
            <a:endParaRPr lang="en-US" sz="2000" b="1" dirty="0"/>
          </a:p>
          <a:p>
            <a:pPr marL="342900" lvl="0" indent="-342900">
              <a:buFont typeface="Arial"/>
              <a:buChar char="•"/>
            </a:pPr>
            <a:endParaRPr lang="en-US" sz="2000" i="1" dirty="0"/>
          </a:p>
          <a:p>
            <a:pPr marL="342900" lvl="0" indent="-342900">
              <a:buFont typeface="Arial"/>
              <a:buChar char="•"/>
            </a:pPr>
            <a:endParaRPr lang="en-US" sz="2000" i="1" dirty="0"/>
          </a:p>
          <a:p>
            <a:pPr marL="342900" lvl="0" indent="-342900">
              <a:buFont typeface="Arial"/>
              <a:buChar char="•"/>
            </a:pPr>
            <a:endParaRPr lang="en-US" sz="2000" i="1" dirty="0"/>
          </a:p>
          <a:p>
            <a:pPr marL="342900" lvl="0" indent="-342900">
              <a:buFont typeface="Arial"/>
              <a:buChar char="•"/>
            </a:pPr>
            <a:endParaRPr lang="en-US" sz="2000" i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JECAM Proposed Way Forward Phase 2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277590" y="3978086"/>
            <a:ext cx="365913" cy="806157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1596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Increase the number of countries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i="1" dirty="0" smtClean="0"/>
              <a:t>Addition </a:t>
            </a:r>
            <a:r>
              <a:rPr lang="en-US" i="1" dirty="0"/>
              <a:t>of smaller “at-risk” </a:t>
            </a:r>
            <a:r>
              <a:rPr lang="en-US" i="1" dirty="0" smtClean="0"/>
              <a:t>countries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i="1" dirty="0"/>
              <a:t>Possible addition of selected </a:t>
            </a:r>
            <a:r>
              <a:rPr lang="en-US" altLang="ja-JP" i="1" dirty="0"/>
              <a:t>wall-to-wall </a:t>
            </a:r>
            <a:r>
              <a:rPr lang="en-US" i="1" dirty="0"/>
              <a:t>countries for Asia-</a:t>
            </a:r>
            <a:r>
              <a:rPr lang="en-US" i="1" dirty="0" err="1"/>
              <a:t>RiCE</a:t>
            </a:r>
            <a:r>
              <a:rPr lang="en-US" i="1" dirty="0"/>
              <a:t> from 2015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i="1" dirty="0" smtClean="0"/>
              <a:t>Increase </a:t>
            </a:r>
            <a:r>
              <a:rPr lang="en-US" i="1" dirty="0"/>
              <a:t>the size of sampling </a:t>
            </a:r>
            <a:r>
              <a:rPr lang="en-US" i="1" dirty="0" smtClean="0"/>
              <a:t>regions</a:t>
            </a:r>
            <a:endParaRPr lang="en-US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Expand </a:t>
            </a:r>
            <a:r>
              <a:rPr lang="en-US" sz="2000" b="1" dirty="0"/>
              <a:t>its use of mission data by utilizing new mission datasets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i="1" dirty="0"/>
              <a:t>e.g. Sentinel-1A, -2A, -3A, SPOT-7, ALOS-2, GPM-Core, and SMAP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i="1" dirty="0" err="1" smtClean="0"/>
              <a:t>Utilisation</a:t>
            </a:r>
            <a:r>
              <a:rPr lang="en-US" i="1" dirty="0" smtClean="0"/>
              <a:t> </a:t>
            </a:r>
            <a:r>
              <a:rPr lang="en-US" i="1" dirty="0"/>
              <a:t>of mission archives for crop mask products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Continue and refine </a:t>
            </a:r>
            <a:r>
              <a:rPr lang="en-US" sz="2000" b="1" dirty="0"/>
              <a:t>development of sampling strategies</a:t>
            </a:r>
            <a:r>
              <a:rPr lang="en-AU" sz="2000" b="1" dirty="0"/>
              <a:t> </a:t>
            </a:r>
            <a:endParaRPr lang="en-US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Investigate </a:t>
            </a:r>
            <a:r>
              <a:rPr lang="en-US" sz="2000" b="1" dirty="0"/>
              <a:t>methods for data management and distribution</a:t>
            </a:r>
            <a:r>
              <a:rPr lang="en-AU" sz="2000" b="1" dirty="0"/>
              <a:t> </a:t>
            </a:r>
            <a:endParaRPr lang="en-AU" sz="2000" b="1" dirty="0" smtClean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AU" i="1" dirty="0"/>
              <a:t>Need for “GEOGLAM data policy</a:t>
            </a:r>
            <a:r>
              <a:rPr lang="en-AU" i="1" dirty="0" smtClean="0"/>
              <a:t>”?</a:t>
            </a:r>
            <a:endParaRPr lang="en-AU" i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Improve </a:t>
            </a:r>
            <a:r>
              <a:rPr lang="en-US" sz="2000" b="1" dirty="0"/>
              <a:t>the accuracy</a:t>
            </a:r>
            <a:r>
              <a:rPr lang="en-US" sz="2000" b="1" dirty="0" smtClean="0"/>
              <a:t>, </a:t>
            </a:r>
            <a:br>
              <a:rPr lang="en-US" sz="2000" b="1" dirty="0" smtClean="0"/>
            </a:br>
            <a:r>
              <a:rPr lang="en-US" sz="2000" b="1" dirty="0" smtClean="0"/>
              <a:t>reliability, </a:t>
            </a:r>
            <a:r>
              <a:rPr lang="en-US" sz="2000" b="1" dirty="0"/>
              <a:t>robustness,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and </a:t>
            </a:r>
            <a:r>
              <a:rPr lang="en-US" sz="2000" b="1" dirty="0"/>
              <a:t>efficiency of the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products </a:t>
            </a:r>
            <a:endParaRPr lang="en-US" sz="2000" b="1" i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GEOGLAM Phase 2 Scope of Changes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46" y="5144059"/>
            <a:ext cx="4571854" cy="171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500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Reporting on progress towards the GEOGLAM Implementation Plan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i="1" dirty="0" smtClean="0"/>
              <a:t>Including feedback on the role of CEOS and CEOS agency data streams in the execution of the Plan, “</a:t>
            </a:r>
            <a:r>
              <a:rPr lang="en-US" i="1" u="sng" dirty="0" smtClean="0"/>
              <a:t>lessons learned</a:t>
            </a:r>
            <a:r>
              <a:rPr lang="en-US" i="1" dirty="0" smtClean="0"/>
              <a:t>”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ja-JP" i="1" dirty="0" smtClean="0"/>
              <a:t>Plan to have early results of Asia-</a:t>
            </a:r>
            <a:r>
              <a:rPr lang="en-US" altLang="ja-JP" i="1" dirty="0" err="1" smtClean="0"/>
              <a:t>RiCE</a:t>
            </a:r>
            <a:r>
              <a:rPr lang="en-US" altLang="ja-JP" i="1" dirty="0" smtClean="0"/>
              <a:t> crop team Phase 1A for Plenary</a:t>
            </a:r>
            <a:endParaRPr lang="en-US" i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Realization of GEOGLAM governance, confirmation of resources, and capacity for GEOGLAM Phase 2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i="1" dirty="0" smtClean="0"/>
              <a:t>Including plans to </a:t>
            </a:r>
            <a:r>
              <a:rPr lang="en-US" i="1" u="sng" dirty="0" smtClean="0"/>
              <a:t>leverage</a:t>
            </a:r>
            <a:r>
              <a:rPr lang="en-US" i="1" dirty="0" smtClean="0"/>
              <a:t> initiatives like the EC’s SIGMA, and Sentinel-2 for Agriculture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i="1" dirty="0" smtClean="0"/>
              <a:t>Many GEOGLAM activities with national mandates, but coordination layer not always clear, formal (vis-à-vis GFOI for example)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Way Forward Items for Consideration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215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Should CEOS seek representation in </a:t>
            </a:r>
            <a:r>
              <a:rPr lang="en-US" sz="2000" b="1" dirty="0"/>
              <a:t>GEOGLAM governance</a:t>
            </a:r>
            <a:r>
              <a:rPr lang="en-US" sz="2000" b="1" dirty="0" smtClean="0"/>
              <a:t>?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i="1" dirty="0" smtClean="0"/>
              <a:t>As a key stakeholder, modeled </a:t>
            </a:r>
            <a:r>
              <a:rPr lang="en-US" i="1" dirty="0"/>
              <a:t>after the CEOS Co-Lead of </a:t>
            </a:r>
            <a:r>
              <a:rPr lang="en-US" i="1" dirty="0" smtClean="0"/>
              <a:t>GFOI</a:t>
            </a:r>
            <a:endParaRPr lang="en-US" i="1" dirty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Coordination </a:t>
            </a:r>
            <a:r>
              <a:rPr lang="en-US" sz="2000" b="1" dirty="0"/>
              <a:t>of resources being promoted by G-20 governments in support of </a:t>
            </a:r>
            <a:r>
              <a:rPr lang="en-US" sz="2000" b="1" dirty="0" smtClean="0"/>
              <a:t>agriculture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i="1" dirty="0"/>
              <a:t>Ensuring </a:t>
            </a:r>
            <a:r>
              <a:rPr lang="en-US" i="1" dirty="0" smtClean="0"/>
              <a:t>alignment and leverage </a:t>
            </a:r>
            <a:r>
              <a:rPr lang="en-US" i="1" dirty="0"/>
              <a:t>of space agency </a:t>
            </a:r>
            <a:r>
              <a:rPr lang="en-US" i="1" dirty="0" smtClean="0"/>
              <a:t>contributions</a:t>
            </a:r>
            <a:endParaRPr lang="en-US" sz="2000" dirty="0" smtClean="0"/>
          </a:p>
          <a:p>
            <a:pPr marL="342900" lvl="0" indent="-342900">
              <a:buFont typeface="Arial"/>
              <a:buChar char="•"/>
            </a:pPr>
            <a:endParaRPr lang="en-US" sz="2000" b="1" dirty="0" smtClean="0"/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Next update of the GEOGLAM Implementation Plan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i="1" dirty="0"/>
              <a:t>Expected Q4 2014 or Q1 2015</a:t>
            </a:r>
          </a:p>
          <a:p>
            <a:pPr marL="800100" lvl="1" indent="-342900">
              <a:buFont typeface="Arial"/>
              <a:buChar char="•"/>
            </a:pPr>
            <a:r>
              <a:rPr lang="en-US" i="1" dirty="0" smtClean="0"/>
              <a:t>Impetus for escalation of CEOS support?</a:t>
            </a:r>
          </a:p>
          <a:p>
            <a:pPr marL="342900" lvl="0" indent="-342900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Way Forward Items for Consideration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791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Currently, main CEOS contribution is in support of </a:t>
            </a:r>
            <a:r>
              <a:rPr lang="en-US" sz="2000" b="1" dirty="0"/>
              <a:t>JECAM and phase 1A of Asia Rice Crop Technical demonstration sites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Operationally (~2017-18), CEOS agency data streams will play a fundamental role in GEOGLAM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CEOS needs to: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i="1" dirty="0"/>
              <a:t>U</a:t>
            </a:r>
            <a:r>
              <a:rPr lang="en-US" sz="2000" i="1" dirty="0" smtClean="0"/>
              <a:t>nderstand the role it can play as GEOGLAM progresses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i="1" dirty="0" smtClean="0"/>
              <a:t>Encourage GEO to </a:t>
            </a:r>
            <a:r>
              <a:rPr lang="en-US" sz="2000" b="1" i="1" u="sng" dirty="0" smtClean="0"/>
              <a:t>advocate</a:t>
            </a:r>
            <a:r>
              <a:rPr lang="en-US" sz="2000" i="1" dirty="0" smtClean="0"/>
              <a:t> on behalf of its flagships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/>
              <a:t>Evolve its strategy to </a:t>
            </a:r>
            <a:r>
              <a:rPr lang="en-US" sz="2000" b="1" i="1" u="sng" dirty="0" smtClean="0"/>
              <a:t>reflect</a:t>
            </a:r>
            <a:r>
              <a:rPr lang="en-US" sz="2000" i="1" dirty="0" smtClean="0"/>
              <a:t> the evolution of GEOGLAM, to </a:t>
            </a:r>
            <a:r>
              <a:rPr lang="en-US" sz="2000" b="1" i="1" u="sng" dirty="0" smtClean="0"/>
              <a:t>reflect</a:t>
            </a:r>
            <a:r>
              <a:rPr lang="en-US" sz="2000" i="1" dirty="0" smtClean="0"/>
              <a:t> lessons learned, and to be </a:t>
            </a:r>
            <a:r>
              <a:rPr lang="en-US" sz="2000" b="1" i="1" u="sng" dirty="0" smtClean="0"/>
              <a:t>commensurate</a:t>
            </a:r>
            <a:r>
              <a:rPr lang="en-US" sz="2000" i="1" dirty="0" smtClean="0"/>
              <a:t> with GEOGLAM development, coordination, and maturity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SIT-29 Action:</a:t>
            </a:r>
          </a:p>
          <a:p>
            <a:pPr lvl="1"/>
            <a:r>
              <a:rPr lang="en-US" sz="2000" b="1" i="1" dirty="0" smtClean="0"/>
              <a:t>CEOS </a:t>
            </a:r>
            <a:r>
              <a:rPr lang="en-US" sz="2000" b="1" i="1" dirty="0"/>
              <a:t>ad hoc Working Group on GEOGLAM </a:t>
            </a:r>
            <a:r>
              <a:rPr lang="en-US" sz="2000" b="1" dirty="0"/>
              <a:t>to work with the GEOGLAM community to </a:t>
            </a:r>
            <a:r>
              <a:rPr lang="en-US" sz="2000" b="1" dirty="0" smtClean="0"/>
              <a:t>develop an </a:t>
            </a:r>
            <a:r>
              <a:rPr lang="en-US" sz="2000" b="1" dirty="0"/>
              <a:t>update to the </a:t>
            </a:r>
            <a:r>
              <a:rPr lang="en-US" sz="2000" b="1" i="1" dirty="0"/>
              <a:t>CEOS Acquisition Strategy for GEOGLAM</a:t>
            </a:r>
            <a:r>
              <a:rPr lang="en-US" sz="2000" b="1" dirty="0"/>
              <a:t> for </a:t>
            </a:r>
            <a:r>
              <a:rPr lang="en-US" sz="2000" b="1" dirty="0" smtClean="0"/>
              <a:t>endorsement.</a:t>
            </a:r>
          </a:p>
          <a:p>
            <a:pPr lvl="1"/>
            <a:r>
              <a:rPr lang="en-US" sz="2000" i="1" dirty="0" smtClean="0"/>
              <a:t>Due</a:t>
            </a:r>
            <a:r>
              <a:rPr lang="en-US" sz="2000" i="1" dirty="0"/>
              <a:t>: 28</a:t>
            </a:r>
            <a:r>
              <a:rPr lang="en-US" sz="2000" i="1" baseline="30000" dirty="0"/>
              <a:t>th</a:t>
            </a:r>
            <a:r>
              <a:rPr lang="en-US" sz="2000" i="1" dirty="0"/>
              <a:t> CEOS Plenary, 29</a:t>
            </a:r>
            <a:r>
              <a:rPr lang="en-US" sz="2000" i="1" baseline="30000" dirty="0"/>
              <a:t>th</a:t>
            </a:r>
            <a:r>
              <a:rPr lang="en-US" sz="2000" i="1" dirty="0"/>
              <a:t>-30</a:t>
            </a:r>
            <a:r>
              <a:rPr lang="en-US" sz="2000" i="1" baseline="30000" dirty="0"/>
              <a:t>th</a:t>
            </a:r>
            <a:r>
              <a:rPr lang="en-US" sz="2000" i="1" dirty="0"/>
              <a:t> October 2014, </a:t>
            </a:r>
            <a:r>
              <a:rPr lang="en-US" sz="2000" i="1" dirty="0" err="1"/>
              <a:t>Tromsö</a:t>
            </a:r>
            <a:r>
              <a:rPr lang="en-US" sz="2000" i="1" dirty="0"/>
              <a:t>, Norway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i="1" dirty="0" smtClean="0"/>
          </a:p>
          <a:p>
            <a:pPr marL="342900" lvl="0" indent="-342900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Conclusions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8601" y="5173103"/>
            <a:ext cx="8559425" cy="168489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693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Backup Materials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228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Activities </a:t>
            </a:r>
            <a:r>
              <a:rPr lang="en-US" sz="2000" b="1" dirty="0" smtClean="0"/>
              <a:t>Since </a:t>
            </a:r>
            <a:r>
              <a:rPr lang="en-US" sz="2000" b="1" dirty="0"/>
              <a:t>CEOS Plenary </a:t>
            </a:r>
            <a:r>
              <a:rPr lang="en-US" sz="2000" b="1" dirty="0" smtClean="0"/>
              <a:t>2013</a:t>
            </a:r>
            <a:br>
              <a:rPr lang="en-US" sz="2000" b="1" dirty="0" smtClean="0"/>
            </a:br>
            <a:endParaRPr lang="en-US" sz="2000" b="1" dirty="0" smtClean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000" b="1" dirty="0" smtClean="0"/>
              <a:t>Coordination with </a:t>
            </a:r>
            <a:r>
              <a:rPr lang="en-US" sz="2000" b="1" dirty="0"/>
              <a:t>Primary data stream </a:t>
            </a:r>
            <a:r>
              <a:rPr lang="en-US" sz="2000" b="1" dirty="0" smtClean="0"/>
              <a:t>providers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000" i="1" dirty="0" smtClean="0"/>
              <a:t>e.g</a:t>
            </a:r>
            <a:r>
              <a:rPr lang="en-US" sz="2000" i="1" dirty="0"/>
              <a:t>. Landsat, </a:t>
            </a:r>
            <a:r>
              <a:rPr lang="en-US" sz="2000" i="1" dirty="0" smtClean="0"/>
              <a:t>Sentinel</a:t>
            </a:r>
            <a:endParaRPr lang="en-US" sz="2000" i="1" dirty="0"/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endParaRPr lang="en-US" sz="2000" dirty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000" b="1" dirty="0" smtClean="0"/>
              <a:t>Coordination with </a:t>
            </a:r>
            <a:r>
              <a:rPr lang="en-US" sz="2000" b="1" dirty="0" err="1" smtClean="0"/>
              <a:t>BlackBridge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RapidEye</a:t>
            </a:r>
            <a:r>
              <a:rPr lang="en-US" sz="2000" b="1" dirty="0" smtClean="0"/>
              <a:t> via SEO and DLR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endParaRPr lang="en-US" sz="2000" dirty="0" smtClean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000" b="1" dirty="0" smtClean="0"/>
              <a:t>Coordinated </a:t>
            </a:r>
            <a:r>
              <a:rPr lang="en-US" sz="2000" b="1" dirty="0"/>
              <a:t>access to CEOS agency PPP mission data for </a:t>
            </a:r>
            <a:r>
              <a:rPr lang="en-US" sz="2000" b="1" dirty="0" smtClean="0"/>
              <a:t>JECAM and R</a:t>
            </a:r>
            <a:r>
              <a:rPr lang="en-US" sz="2000" b="1" dirty="0"/>
              <a:t>&amp;</a:t>
            </a:r>
            <a:r>
              <a:rPr lang="en-US" sz="2000" b="1" dirty="0" smtClean="0"/>
              <a:t>D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000" i="1" dirty="0" smtClean="0"/>
              <a:t>CSA</a:t>
            </a:r>
            <a:r>
              <a:rPr lang="en-US" sz="2000" i="1" dirty="0"/>
              <a:t>, DLR, CNES, </a:t>
            </a:r>
            <a:r>
              <a:rPr lang="en-US" sz="2000" i="1" dirty="0" smtClean="0"/>
              <a:t>JAXA</a:t>
            </a:r>
            <a:endParaRPr lang="en-US" sz="2000" i="1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2000" dirty="0" smtClean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000" b="1" dirty="0" smtClean="0"/>
              <a:t>Ongoing coordination with the GEOGLAM community on implementation of Phase 1 and scoping of future Phases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CEOS </a:t>
            </a:r>
            <a:r>
              <a:rPr lang="en-US" sz="2800" b="1" i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Ad Hoc </a:t>
            </a:r>
            <a:r>
              <a:rPr lang="en-US" sz="28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WG on GEOGLAM Update</a:t>
            </a:r>
          </a:p>
        </p:txBody>
      </p:sp>
    </p:spTree>
    <p:extLst>
      <p:ext uri="{BB962C8B-B14F-4D97-AF65-F5344CB8AC3E}">
        <p14:creationId xmlns:p14="http://schemas.microsoft.com/office/powerpoint/2010/main" val="22290500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Activities </a:t>
            </a:r>
            <a:r>
              <a:rPr lang="en-US" sz="2000" b="1" dirty="0" smtClean="0"/>
              <a:t>Since </a:t>
            </a:r>
            <a:r>
              <a:rPr lang="en-US" sz="2000" b="1" dirty="0"/>
              <a:t>CEOS Plenary </a:t>
            </a:r>
            <a:r>
              <a:rPr lang="en-US" sz="2000" b="1" dirty="0" smtClean="0"/>
              <a:t>2013</a:t>
            </a:r>
            <a:br>
              <a:rPr lang="en-US" sz="2000" b="1" dirty="0" smtClean="0"/>
            </a:br>
            <a:endParaRPr lang="en-US" sz="2000" b="1" dirty="0"/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RADARSAT-2 support for </a:t>
            </a:r>
            <a:r>
              <a:rPr lang="en-US" sz="2000" b="1" dirty="0"/>
              <a:t>7-10 JECAM sites </a:t>
            </a:r>
            <a:r>
              <a:rPr lang="en-US" sz="2000" b="1" dirty="0" smtClean="0"/>
              <a:t>and Asia</a:t>
            </a:r>
            <a:r>
              <a:rPr lang="en-US" sz="2000" b="1" dirty="0"/>
              <a:t>-RiCE Phase 1A Technical </a:t>
            </a:r>
            <a:r>
              <a:rPr lang="en-US" sz="2000" b="1" dirty="0" smtClean="0"/>
              <a:t>Demonstration Sites</a:t>
            </a:r>
            <a:endParaRPr lang="en-US" sz="2000" b="1" dirty="0"/>
          </a:p>
          <a:p>
            <a:pPr marL="342900" lvl="0" indent="-342900">
              <a:buFont typeface="Arial"/>
              <a:buChar char="•"/>
            </a:pPr>
            <a:endParaRPr lang="en-US" sz="2000" b="1" dirty="0"/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Working with SEO to define an </a:t>
            </a:r>
            <a:r>
              <a:rPr lang="en-US" sz="2000" b="1" dirty="0"/>
              <a:t>SDMS pilot for Selected Asia-</a:t>
            </a:r>
            <a:r>
              <a:rPr lang="en-US" sz="2000" b="1" dirty="0" err="1"/>
              <a:t>RiCE</a:t>
            </a:r>
            <a:r>
              <a:rPr lang="en-US" sz="2000" b="1" dirty="0"/>
              <a:t> Phase 1A Technical Demonstration Site</a:t>
            </a:r>
          </a:p>
          <a:p>
            <a:pPr marL="342900" lvl="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ESA/ESRIN hosted a CEOS</a:t>
            </a:r>
            <a:r>
              <a:rPr lang="en-US" sz="2000" b="1" dirty="0"/>
              <a:t>-GEOGLAM Co-community Meeting </a:t>
            </a:r>
            <a:r>
              <a:rPr lang="en-US" sz="2000" b="1" dirty="0" smtClean="0"/>
              <a:t>in February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Discussed </a:t>
            </a:r>
            <a:r>
              <a:rPr lang="en-US" sz="2000" dirty="0"/>
              <a:t>the implementation of GEOGLAM Phase </a:t>
            </a:r>
            <a:r>
              <a:rPr lang="en-US" sz="2000" dirty="0" smtClean="0"/>
              <a:t>1, </a:t>
            </a:r>
            <a:r>
              <a:rPr lang="en-US" sz="2000" dirty="0"/>
              <a:t>Phase 2 scoping, and the 2014 </a:t>
            </a:r>
            <a:r>
              <a:rPr lang="en-US" sz="2000" dirty="0" smtClean="0"/>
              <a:t>activities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endParaRPr lang="en-AU" sz="2000" dirty="0" smtClean="0"/>
          </a:p>
          <a:p>
            <a:pPr marL="342900" lvl="0" indent="-342900">
              <a:buFont typeface="Arial"/>
              <a:buChar char="•"/>
            </a:pPr>
            <a:r>
              <a:rPr lang="en-AU" sz="2000" b="1" dirty="0" smtClean="0"/>
              <a:t>Ongoing Landsat-7 and Landsat-8 acquisitions in 2013-2014 over GEOGLAM countries as a part of ongoing operations</a:t>
            </a:r>
          </a:p>
          <a:p>
            <a:pPr marL="800100" lvl="1" indent="-342900">
              <a:buFont typeface="Arial"/>
              <a:buChar char="•"/>
            </a:pPr>
            <a:r>
              <a:rPr lang="en-AU" sz="2000" dirty="0"/>
              <a:t>A</a:t>
            </a:r>
            <a:r>
              <a:rPr lang="en-AU" sz="2000" dirty="0" smtClean="0"/>
              <a:t>cquiring </a:t>
            </a:r>
            <a:r>
              <a:rPr lang="en-AU" sz="2000" dirty="0"/>
              <a:t>up to 41 images for each </a:t>
            </a:r>
            <a:r>
              <a:rPr lang="en-AU" sz="2000" dirty="0" smtClean="0"/>
              <a:t>path-row with </a:t>
            </a:r>
            <a:r>
              <a:rPr lang="en-AU" sz="2000" dirty="0"/>
              <a:t>mostly good </a:t>
            </a:r>
            <a:r>
              <a:rPr lang="en-AU" sz="2000" dirty="0" smtClean="0"/>
              <a:t>levels </a:t>
            </a:r>
            <a:r>
              <a:rPr lang="en-AU" sz="2000" dirty="0"/>
              <a:t>of cloudiness </a:t>
            </a:r>
            <a:r>
              <a:rPr lang="en-AU" sz="2000" dirty="0" smtClean="0"/>
              <a:t>(the “</a:t>
            </a:r>
            <a:r>
              <a:rPr lang="en-AU" sz="2000" dirty="0"/>
              <a:t>worst” best cloud cover was 18</a:t>
            </a:r>
            <a:r>
              <a:rPr lang="en-AU" sz="2000" dirty="0" smtClean="0"/>
              <a:t>%)</a:t>
            </a:r>
            <a:endParaRPr lang="en-US" sz="2000" dirty="0" smtClean="0"/>
          </a:p>
          <a:p>
            <a:pPr marL="342900" lvl="0" indent="-342900">
              <a:buFont typeface="Arial"/>
              <a:buChar char="•"/>
            </a:pPr>
            <a:endParaRPr lang="en-US" sz="2000" dirty="0" smtClean="0"/>
          </a:p>
          <a:p>
            <a:pPr marL="342900" lvl="0" indent="-342900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CEOS </a:t>
            </a:r>
            <a:r>
              <a:rPr lang="en-US" sz="2800" b="1" i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Ad Hoc </a:t>
            </a:r>
            <a:r>
              <a:rPr lang="en-US" sz="28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WG on GEOGLAM Update</a:t>
            </a:r>
          </a:p>
        </p:txBody>
      </p:sp>
    </p:spTree>
    <p:extLst>
      <p:ext uri="{BB962C8B-B14F-4D97-AF65-F5344CB8AC3E}">
        <p14:creationId xmlns:p14="http://schemas.microsoft.com/office/powerpoint/2010/main" val="22290500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47525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Data Services Prototypes for GEOGLAM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The SEO is working directly with JECAM (Ian Jarvis and Peirre Defourny) to develop a data services prototype for several </a:t>
            </a:r>
            <a:r>
              <a:rPr lang="en-US" sz="1600" b="1" dirty="0">
                <a:solidFill>
                  <a:srgbClr val="0000FF"/>
                </a:solidFill>
              </a:rPr>
              <a:t>JECAM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Test Sites.  The features of this prototype will include ...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Password protected (secure) access for JECAM science users with the ability to share data and tools across test sites within the guidelines of any license agreements.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Dedicated storage for current datasets, including those purchased commercially. 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Download / Upload and Cloud Computing capabilities for analysis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Data archive search and discovery using COVE.  Links to archives from Landsat, Radarsat (coming soon), RapidEye (coming soon), TerraSAR-X, TanDEM-X, SPOT, Pleaides.</a:t>
            </a:r>
          </a:p>
          <a:p>
            <a:pPr marL="342900" indent="-342900">
              <a:spcAft>
                <a:spcPts val="60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The SEO is working directly with the </a:t>
            </a:r>
            <a:r>
              <a:rPr lang="en-US" sz="1600" b="1" dirty="0">
                <a:solidFill>
                  <a:srgbClr val="0000FF"/>
                </a:solidFill>
              </a:rPr>
              <a:t>Asia-RiCE </a:t>
            </a:r>
            <a:r>
              <a:rPr lang="en-US" sz="1600" dirty="0">
                <a:solidFill>
                  <a:srgbClr val="000000"/>
                </a:solidFill>
              </a:rPr>
              <a:t>team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Shin-</a:t>
            </a:r>
            <a:r>
              <a:rPr lang="en-US" sz="1600" dirty="0" err="1" smtClean="0">
                <a:solidFill>
                  <a:srgbClr val="000000"/>
                </a:solidFill>
              </a:rPr>
              <a:t>ichi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Sobue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  <a:r>
              <a:rPr lang="en-US" sz="1600" dirty="0" smtClean="0">
                <a:solidFill>
                  <a:srgbClr val="000000"/>
                </a:solidFill>
              </a:rPr>
              <a:t> RESTEC </a:t>
            </a:r>
            <a:r>
              <a:rPr lang="en-US" sz="1600" dirty="0">
                <a:solidFill>
                  <a:srgbClr val="000000"/>
                </a:solidFill>
              </a:rPr>
              <a:t>and Yves Crevier, CSA) to develop a data services prototype for Indonesia. The features of this prototype will include ...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Password protected (secure) access for Indonesia Asia-RiCE science users.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Dedicated storage for 35 Radarsat-2 images, provided by CSA.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Cloud computing processing capability to allow </a:t>
            </a:r>
            <a:r>
              <a:rPr lang="en-US" sz="1600" dirty="0" smtClean="0">
                <a:solidFill>
                  <a:srgbClr val="000000"/>
                </a:solidFill>
              </a:rPr>
              <a:t>JAXA </a:t>
            </a:r>
            <a:r>
              <a:rPr lang="en-US" sz="1600" dirty="0">
                <a:solidFill>
                  <a:srgbClr val="000000"/>
                </a:solidFill>
              </a:rPr>
              <a:t>to run SAR processing tools on remote servers for enhanced performance.</a:t>
            </a:r>
          </a:p>
        </p:txBody>
      </p:sp>
    </p:spTree>
    <p:extLst>
      <p:ext uri="{BB962C8B-B14F-4D97-AF65-F5344CB8AC3E}">
        <p14:creationId xmlns:p14="http://schemas.microsoft.com/office/powerpoint/2010/main" val="13785570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ECAM | Joint Experiment for Crop Assessment and Monitori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8" b="20852"/>
          <a:stretch/>
        </p:blipFill>
        <p:spPr bwMode="auto">
          <a:xfrm>
            <a:off x="1588" y="6104123"/>
            <a:ext cx="4456112" cy="75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b="1" dirty="0"/>
              <a:t>JECAM activities are being undertaken at a series of study sites which represent many of the world’s main cropping systems 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Over </a:t>
            </a:r>
            <a:r>
              <a:rPr lang="en-US" sz="2000" b="1" dirty="0"/>
              <a:t>30 sites currently exist or are in development. Several new sites are associated with EC FP7 SIGMA Project.</a:t>
            </a:r>
          </a:p>
          <a:p>
            <a:pPr marL="342900" lvl="0" indent="-342900">
              <a:buFont typeface="Arial"/>
              <a:buChar char="•"/>
            </a:pPr>
            <a:endParaRPr lang="en-US" sz="2000" i="1" dirty="0"/>
          </a:p>
          <a:p>
            <a:pPr marL="342900" lvl="0" indent="-342900">
              <a:buFont typeface="Arial"/>
              <a:buChar char="•"/>
            </a:pPr>
            <a:endParaRPr lang="en-US" sz="2000" i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JECAM Annual Report Highlights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0" y="3034477"/>
            <a:ext cx="7556131" cy="348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721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Presentation Overview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Implementation status of the </a:t>
            </a:r>
            <a:r>
              <a:rPr lang="en-US" sz="2000" b="1" i="1" dirty="0" smtClean="0"/>
              <a:t>CEOS Acquisition Strategy for GEOGLAM Phase 1</a:t>
            </a:r>
          </a:p>
          <a:p>
            <a:pPr marL="342900" lvl="0" indent="-342900">
              <a:buFont typeface="Arial"/>
              <a:buChar char="•"/>
            </a:pPr>
            <a:endParaRPr lang="en-US" sz="2000" b="1" dirty="0" smtClean="0"/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JECAM status</a:t>
            </a:r>
          </a:p>
          <a:p>
            <a:pPr marL="342900" lvl="0" indent="-342900">
              <a:buFont typeface="Arial"/>
              <a:buChar char="•"/>
            </a:pP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Way forward to CEOS Plenary</a:t>
            </a:r>
          </a:p>
          <a:p>
            <a:pPr marL="342900" lvl="0" indent="-342900">
              <a:buFont typeface="Arial"/>
              <a:buChar char="•"/>
            </a:pPr>
            <a:endParaRPr lang="en-US" sz="2000" b="1" i="1" dirty="0"/>
          </a:p>
          <a:p>
            <a:pPr lvl="0"/>
            <a:r>
              <a:rPr lang="en-US" sz="1600" i="1" dirty="0" smtClean="0"/>
              <a:t>In response to Plenary action 27-17:</a:t>
            </a:r>
          </a:p>
          <a:p>
            <a:pPr marL="342900" lvl="0" indent="-342900">
              <a:buFont typeface="Arial"/>
              <a:buChar char="•"/>
            </a:pPr>
            <a:endParaRPr lang="en-US" sz="2000" i="1" dirty="0"/>
          </a:p>
          <a:p>
            <a:pPr marL="342900" lvl="0" indent="-342900">
              <a:buFont typeface="Arial"/>
              <a:buChar char="•"/>
            </a:pPr>
            <a:endParaRPr lang="en-US" sz="2000" i="1" dirty="0" smtClean="0"/>
          </a:p>
          <a:p>
            <a:pPr marL="342900" lvl="0" indent="-342900">
              <a:buFont typeface="Arial"/>
              <a:buChar char="•"/>
            </a:pPr>
            <a:endParaRPr lang="en-US" sz="2000" i="1" dirty="0"/>
          </a:p>
          <a:p>
            <a:pPr marL="342900" lvl="0" indent="-342900">
              <a:buFont typeface="Arial"/>
              <a:buChar char="•"/>
            </a:pPr>
            <a:endParaRPr lang="en-US" sz="2000" i="1" dirty="0" smtClean="0"/>
          </a:p>
          <a:p>
            <a:pPr lvl="0"/>
            <a:endParaRPr lang="en-US" sz="1000" i="1" dirty="0" smtClean="0"/>
          </a:p>
          <a:p>
            <a:pPr lvl="0"/>
            <a:r>
              <a:rPr lang="en-US" sz="1600" i="1" dirty="0" smtClean="0"/>
              <a:t>Reference action SIT-28-34</a:t>
            </a:r>
            <a:endParaRPr lang="en-US" sz="1600" i="1" dirty="0"/>
          </a:p>
        </p:txBody>
      </p:sp>
      <p:pic>
        <p:nvPicPr>
          <p:cNvPr id="4" name="Picture 3" descr="Screen Shot 2014-03-28 at 11.12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7058"/>
            <a:ext cx="9144000" cy="1117600"/>
          </a:xfrm>
          <a:prstGeom prst="rect">
            <a:avLst/>
          </a:prstGeom>
        </p:spPr>
      </p:pic>
      <p:pic>
        <p:nvPicPr>
          <p:cNvPr id="5" name="Picture 4" descr="Screen Shot 2014-03-28 at 11.11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5474"/>
            <a:ext cx="9144000" cy="96252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196404" y="3849187"/>
            <a:ext cx="8739746" cy="261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664803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ECAM | Joint Experiment for Crop Assessment and Monitori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40" b="47519"/>
          <a:stretch/>
        </p:blipFill>
        <p:spPr bwMode="auto">
          <a:xfrm>
            <a:off x="1588" y="5900923"/>
            <a:ext cx="1852612" cy="49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b="1" dirty="0"/>
              <a:t>CEOS Support - JECAM Data Requests (2013)</a:t>
            </a:r>
          </a:p>
          <a:p>
            <a:pPr marL="342900" lvl="0" indent="-342900">
              <a:buFont typeface="Arial"/>
              <a:buChar char="•"/>
            </a:pPr>
            <a:endParaRPr lang="en-US" sz="2000" i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JECAM Annual Report Highlights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08" y="1917700"/>
            <a:ext cx="6034792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8680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ECAM | Joint Experiment for Crop Assessment and Monitor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900923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JECAM Summary Phase </a:t>
            </a:r>
            <a:r>
              <a:rPr lang="en-US" sz="2000" b="1" dirty="0" smtClean="0"/>
              <a:t>1</a:t>
            </a:r>
          </a:p>
          <a:p>
            <a:pPr lvl="0"/>
            <a:endParaRPr lang="en-US" sz="2000" i="1" dirty="0"/>
          </a:p>
          <a:p>
            <a:pPr marL="342900" lvl="0" indent="-342900">
              <a:buFont typeface="Arial"/>
              <a:buChar char="•"/>
            </a:pPr>
            <a:r>
              <a:rPr lang="en-US" sz="2000" b="1" dirty="0"/>
              <a:t>JECAM has become the foundation of the R&amp;D component of </a:t>
            </a:r>
            <a:r>
              <a:rPr lang="en-US" sz="2000" b="1" dirty="0" smtClean="0"/>
              <a:t>GEOGLAM</a:t>
            </a:r>
            <a:endParaRPr lang="en-US" i="1" dirty="0" smtClean="0"/>
          </a:p>
          <a:p>
            <a:pPr marL="800100" lvl="1" indent="-342900">
              <a:buFont typeface="Arial"/>
              <a:buChar char="•"/>
            </a:pPr>
            <a:r>
              <a:rPr lang="en-US" i="1" dirty="0" smtClean="0"/>
              <a:t>JECAM </a:t>
            </a:r>
            <a:r>
              <a:rPr lang="en-US" i="1" dirty="0"/>
              <a:t>requirements are now considered GEOGLAM requirements</a:t>
            </a:r>
          </a:p>
          <a:p>
            <a:pPr marL="342900" lvl="0" indent="-342900">
              <a:buFont typeface="Arial"/>
              <a:buChar char="•"/>
            </a:pPr>
            <a:endParaRPr lang="en-US" sz="2000" i="1" dirty="0"/>
          </a:p>
          <a:p>
            <a:pPr marL="342900" lvl="0" indent="-342900">
              <a:buFont typeface="Arial"/>
              <a:buChar char="•"/>
            </a:pPr>
            <a:r>
              <a:rPr lang="en-US" sz="2000" b="1" dirty="0"/>
              <a:t>2013 Annual Report in preparation for March delivery prior to SIT 29</a:t>
            </a:r>
          </a:p>
          <a:p>
            <a:pPr marL="800100" lvl="1" indent="-342900">
              <a:buFont typeface="Arial"/>
              <a:buChar char="•"/>
            </a:pPr>
            <a:r>
              <a:rPr lang="en-US" i="1" dirty="0" smtClean="0"/>
              <a:t>23 </a:t>
            </a:r>
            <a:r>
              <a:rPr lang="en-US" i="1" dirty="0"/>
              <a:t>sites reporting</a:t>
            </a:r>
          </a:p>
          <a:p>
            <a:pPr marL="800100" lvl="1" indent="-342900">
              <a:buFont typeface="Arial"/>
              <a:buChar char="•"/>
            </a:pPr>
            <a:r>
              <a:rPr lang="en-US" i="1" dirty="0"/>
              <a:t>State of the science for </a:t>
            </a:r>
            <a:r>
              <a:rPr lang="en-US" i="1" dirty="0" err="1"/>
              <a:t>ag</a:t>
            </a:r>
            <a:r>
              <a:rPr lang="en-US" i="1" dirty="0"/>
              <a:t> monitoring (Crop Area, Crop Cond, Yield Forecast, Soil Moisture, </a:t>
            </a:r>
            <a:r>
              <a:rPr lang="en-US" i="1" dirty="0" err="1"/>
              <a:t>Mgmt</a:t>
            </a:r>
            <a:r>
              <a:rPr lang="en-US" i="1" dirty="0"/>
              <a:t> Practices)</a:t>
            </a:r>
          </a:p>
          <a:p>
            <a:pPr marL="800100" lvl="1" indent="-342900">
              <a:buFont typeface="Arial"/>
              <a:buChar char="•"/>
            </a:pPr>
            <a:r>
              <a:rPr lang="en-US" i="1" dirty="0"/>
              <a:t>This is a rich set of scientific results, produced by expert teams around the world, in a wide variety of geographic settings and cropping systems, available for sharing and definition of ‘best practices’</a:t>
            </a:r>
          </a:p>
          <a:p>
            <a:pPr marL="800100" lvl="1" indent="-342900">
              <a:buFont typeface="Arial"/>
              <a:buChar char="•"/>
            </a:pPr>
            <a:r>
              <a:rPr lang="en-US" i="1" dirty="0"/>
              <a:t>Provides clear indication of the impact of CEOS support</a:t>
            </a:r>
          </a:p>
          <a:p>
            <a:pPr marL="342900" lvl="0" indent="-342900">
              <a:buFont typeface="Arial"/>
              <a:buChar char="•"/>
            </a:pPr>
            <a:endParaRPr lang="en-US" sz="2000" i="1" dirty="0"/>
          </a:p>
          <a:p>
            <a:pPr marL="342900" lvl="0" indent="-342900">
              <a:buFont typeface="Arial"/>
              <a:buChar char="•"/>
            </a:pPr>
            <a:endParaRPr lang="en-US" sz="2000" i="1" dirty="0"/>
          </a:p>
          <a:p>
            <a:pPr marL="342900" lvl="0" indent="-342900">
              <a:buFont typeface="Arial"/>
              <a:buChar char="•"/>
            </a:pPr>
            <a:endParaRPr lang="en-US" sz="2000" i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JECAM Summary Phase 1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134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CEOS </a:t>
            </a:r>
            <a:r>
              <a:rPr lang="en-US" sz="2800" b="1" i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ad hoc </a:t>
            </a: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WG for GEOGLAM M.O.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167" y="1499718"/>
            <a:ext cx="8710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CEOS agencies actively supporting</a:t>
            </a:r>
          </a:p>
          <a:p>
            <a:pPr marL="342900" indent="-342900">
              <a:buFont typeface="Arial"/>
              <a:buChar char="•"/>
            </a:pPr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Monthly management </a:t>
            </a:r>
            <a:r>
              <a:rPr lang="en-US" sz="2000" b="1" dirty="0" err="1" smtClean="0"/>
              <a:t>telecons</a:t>
            </a: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Coordination of the GEOGLAM-CEOS Co-Community meetings</a:t>
            </a:r>
          </a:p>
          <a:p>
            <a:pPr marL="342900" indent="-342900">
              <a:buFont typeface="Arial"/>
              <a:buChar char="•"/>
            </a:pPr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Coordinate and formulate CEOS strategy for GEOGLAM support</a:t>
            </a:r>
          </a:p>
          <a:p>
            <a:pPr marL="342900" indent="-342900">
              <a:buFont typeface="Arial"/>
              <a:buChar char="•"/>
            </a:pPr>
            <a:endParaRPr lang="en-US" sz="2000" b="1" dirty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041" y="3978012"/>
            <a:ext cx="1478967" cy="545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937" y="3978012"/>
            <a:ext cx="1620000" cy="586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667" y="3978012"/>
            <a:ext cx="684000" cy="585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667" y="4904024"/>
            <a:ext cx="1800000" cy="61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312" y="4864588"/>
            <a:ext cx="648000" cy="6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312" y="3915619"/>
            <a:ext cx="648000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9611" y="4870390"/>
            <a:ext cx="1080000" cy="6518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0456" y="4864588"/>
            <a:ext cx="792000" cy="657643"/>
          </a:xfrm>
          <a:prstGeom prst="rect">
            <a:avLst/>
          </a:prstGeom>
        </p:spPr>
      </p:pic>
      <p:pic>
        <p:nvPicPr>
          <p:cNvPr id="13" name="Picture 4" descr="SEO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99" y="5752311"/>
            <a:ext cx="1373607" cy="6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INPE_log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58" y="5752311"/>
            <a:ext cx="763170" cy="619823"/>
          </a:xfrm>
          <a:prstGeom prst="rect">
            <a:avLst/>
          </a:prstGeom>
        </p:spPr>
      </p:pic>
      <p:pic>
        <p:nvPicPr>
          <p:cNvPr id="15" name="Picture 14" descr="CONA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77" y="5708526"/>
            <a:ext cx="1039202" cy="7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156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Timeline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November </a:t>
            </a:r>
            <a:r>
              <a:rPr lang="en-US" sz="2000" b="1" dirty="0" smtClean="0"/>
              <a:t>2013: </a:t>
            </a:r>
            <a:r>
              <a:rPr lang="en-US" sz="2000" i="1" dirty="0" smtClean="0"/>
              <a:t>CEOS Acquisition Strategy for GEOGLAM Phase 1</a:t>
            </a:r>
            <a:r>
              <a:rPr lang="en-US" sz="2000" dirty="0" smtClean="0"/>
              <a:t> endorsed by Plenary (action to report implementation at SIT-29)</a:t>
            </a:r>
          </a:p>
          <a:p>
            <a:pPr marL="342900" indent="-342900">
              <a:buFont typeface="Arial"/>
              <a:buChar char="•"/>
            </a:pPr>
            <a:endParaRPr lang="en-US" sz="2000" b="1" i="1" dirty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27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-28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February:</a:t>
            </a:r>
            <a:r>
              <a:rPr lang="en-US" sz="2000" dirty="0" smtClean="0"/>
              <a:t> GEOGLAM-CEOS Co-Community meeting at ESA/ESRIN</a:t>
            </a: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SIT-29: </a:t>
            </a:r>
            <a:r>
              <a:rPr lang="en-US" sz="2000" dirty="0" smtClean="0"/>
              <a:t>Report on Strategy implementation</a:t>
            </a:r>
          </a:p>
          <a:p>
            <a:pPr marL="342900" lvl="0" indent="-342900">
              <a:buFont typeface="Arial"/>
              <a:buChar char="•"/>
            </a:pPr>
            <a:endParaRPr lang="en-US" sz="2000" b="1" dirty="0" smtClean="0"/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CEOS Plenary:</a:t>
            </a:r>
            <a:r>
              <a:rPr lang="en-US" sz="2000" dirty="0" smtClean="0"/>
              <a:t> Update to </a:t>
            </a:r>
            <a:r>
              <a:rPr lang="en-US" sz="2000" i="1" dirty="0"/>
              <a:t>CEOS Acquisition Strategy for </a:t>
            </a:r>
            <a:r>
              <a:rPr lang="en-US" sz="2000" i="1" dirty="0" smtClean="0"/>
              <a:t>GEOGLAM</a:t>
            </a:r>
            <a:r>
              <a:rPr lang="en-US" sz="2000" dirty="0" smtClean="0"/>
              <a:t> planned</a:t>
            </a:r>
            <a:endParaRPr lang="en-US" sz="2000" b="1" dirty="0" smtClean="0"/>
          </a:p>
          <a:p>
            <a:pPr marL="342900" lvl="0" indent="-342900">
              <a:buFont typeface="Arial"/>
              <a:buChar char="•"/>
            </a:pP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Q4 2014 / Q1 2015:</a:t>
            </a:r>
            <a:r>
              <a:rPr lang="en-US" sz="2000" dirty="0" smtClean="0"/>
              <a:t> Update to GEOGLAM IP anticipated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774988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dirty="0">
                <a:solidFill>
                  <a:schemeClr val="bg1"/>
                </a:solidFill>
              </a:rPr>
              <a:t>CEOS Acquisition Strategy for GEOGLAM 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The </a:t>
            </a:r>
            <a:r>
              <a:rPr lang="en-US" sz="2000" b="1" i="1" dirty="0"/>
              <a:t>CEOS Acquisition Strategy for GEOGLAM Phase </a:t>
            </a:r>
            <a:r>
              <a:rPr lang="en-US" sz="2000" b="1" i="1" dirty="0" smtClean="0"/>
              <a:t>1 </a:t>
            </a:r>
            <a:r>
              <a:rPr lang="en-US" sz="2000" b="1" dirty="0" smtClean="0"/>
              <a:t>was </a:t>
            </a:r>
            <a:r>
              <a:rPr lang="en-US" sz="2000" b="1" dirty="0"/>
              <a:t>endorsed at the 2013 CEOS </a:t>
            </a:r>
            <a:r>
              <a:rPr lang="en-US" sz="2000" b="1" dirty="0" smtClean="0"/>
              <a:t>Plenary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/>
              <a:t>In response to the </a:t>
            </a:r>
            <a:r>
              <a:rPr lang="en-US" sz="2000" i="1" dirty="0"/>
              <a:t>GEOGLAM </a:t>
            </a:r>
            <a:r>
              <a:rPr lang="en-US" sz="2000" i="1" dirty="0" smtClean="0"/>
              <a:t>IP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The </a:t>
            </a:r>
            <a:r>
              <a:rPr lang="en-US" sz="2000" b="1" dirty="0"/>
              <a:t>objective of the Strategy is to provide the minimum space data required to address the requirements of GEOGLAM Phase </a:t>
            </a:r>
            <a:r>
              <a:rPr lang="en-US" sz="2000" b="1" dirty="0" smtClean="0"/>
              <a:t>1</a:t>
            </a:r>
            <a:br>
              <a:rPr lang="en-US" sz="2000" b="1" dirty="0" smtClean="0"/>
            </a:br>
            <a:endParaRPr lang="en-US" sz="2000" b="1" dirty="0"/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The </a:t>
            </a:r>
            <a:r>
              <a:rPr lang="en-US" sz="2000" b="1" dirty="0"/>
              <a:t>approach to Strategy development </a:t>
            </a:r>
            <a:r>
              <a:rPr lang="en-US" sz="2000" b="1" dirty="0" smtClean="0"/>
              <a:t>was to </a:t>
            </a:r>
            <a:r>
              <a:rPr lang="en-US" sz="2000" b="1" dirty="0"/>
              <a:t>define target data products, map those to requirements, and </a:t>
            </a:r>
            <a:r>
              <a:rPr lang="en-US" sz="2000" b="1" dirty="0" smtClean="0"/>
              <a:t>identify relevant data streams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/>
              <a:t>Primary</a:t>
            </a:r>
            <a:r>
              <a:rPr lang="en-US" sz="2000" i="1" dirty="0"/>
              <a:t>, </a:t>
            </a:r>
            <a:r>
              <a:rPr lang="en-US" sz="2000" i="1" dirty="0" smtClean="0"/>
              <a:t>Secondary</a:t>
            </a:r>
            <a:r>
              <a:rPr lang="en-US" sz="2000" i="1" dirty="0"/>
              <a:t>, and </a:t>
            </a:r>
            <a:r>
              <a:rPr lang="en-US" sz="2000" i="1" dirty="0" smtClean="0"/>
              <a:t>Potential data streams</a:t>
            </a:r>
          </a:p>
          <a:p>
            <a:pPr marL="342900" indent="-342900">
              <a:buFont typeface="Arial"/>
              <a:buChar char="•"/>
            </a:pPr>
            <a:endParaRPr lang="en-US" sz="2000" i="1" dirty="0"/>
          </a:p>
          <a:p>
            <a:pPr marL="342900" indent="-342900">
              <a:buFont typeface="Arial"/>
              <a:buChar char="•"/>
            </a:pPr>
            <a:r>
              <a:rPr lang="en-AU" sz="2000" b="1" dirty="0"/>
              <a:t>Phase 1 includes 20 countries, and total crop lands of approximately 1.3 million km</a:t>
            </a:r>
            <a:r>
              <a:rPr lang="en-AU" sz="2000" b="1" baseline="30000" dirty="0"/>
              <a:t>2</a:t>
            </a:r>
            <a:r>
              <a:rPr lang="en-AU" sz="2000" b="1" dirty="0"/>
              <a:t> </a:t>
            </a:r>
            <a:endParaRPr lang="en-US" sz="2000" b="1" i="1" dirty="0" smtClean="0"/>
          </a:p>
          <a:p>
            <a:pPr marL="342900" indent="-342900">
              <a:buFont typeface="Arial"/>
              <a:buChar char="•"/>
            </a:pPr>
            <a:endParaRPr lang="en-US" sz="2000" b="1" i="1" dirty="0"/>
          </a:p>
          <a:p>
            <a:pPr marL="342900" indent="-342900">
              <a:buFont typeface="Arial"/>
              <a:buChar char="•"/>
            </a:pPr>
            <a:r>
              <a:rPr lang="en-US" sz="2000" b="1" i="1" dirty="0" smtClean="0"/>
              <a:t>2014 </a:t>
            </a:r>
            <a:r>
              <a:rPr lang="en-US" sz="2000" b="1" i="1" dirty="0"/>
              <a:t>i</a:t>
            </a:r>
            <a:r>
              <a:rPr lang="en-US" sz="2000" b="1" i="1" dirty="0" smtClean="0"/>
              <a:t>mplementation actions identified for each data stream</a:t>
            </a:r>
            <a:endParaRPr lang="en-US" sz="2000" b="1" i="1" dirty="0"/>
          </a:p>
          <a:p>
            <a:pPr marL="342900" lvl="0" indent="-342900"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503585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Primary Data Stream Implementation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167" y="1499718"/>
            <a:ext cx="8710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Status summary from Plenary through SIT-29</a:t>
            </a:r>
          </a:p>
        </p:txBody>
      </p:sp>
      <p:pic>
        <p:nvPicPr>
          <p:cNvPr id="5" name="Picture 4" descr="Screen Shot 2014-03-28 at 11.32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45" y="1899828"/>
            <a:ext cx="6647136" cy="464486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291048" y="5351456"/>
            <a:ext cx="879756" cy="56888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10023021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dirty="0" smtClean="0"/>
          </a:p>
        </p:txBody>
      </p:sp>
      <p:pic>
        <p:nvPicPr>
          <p:cNvPr id="5" name="Picture 4" descr="GEOGLAM2013 num 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" y="2650200"/>
            <a:ext cx="8887852" cy="3345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167" y="1499718"/>
            <a:ext cx="8710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Total GEOGLAM </a:t>
            </a:r>
            <a:r>
              <a:rPr lang="en-US" sz="2000" b="1" dirty="0" smtClean="0"/>
              <a:t>Landsat-7 </a:t>
            </a:r>
            <a:r>
              <a:rPr lang="en-US" sz="2000" b="1" dirty="0"/>
              <a:t>and </a:t>
            </a:r>
            <a:r>
              <a:rPr lang="en-US" sz="2000" b="1" dirty="0" smtClean="0"/>
              <a:t>Landsat-8 </a:t>
            </a:r>
            <a:r>
              <a:rPr lang="en-US" sz="2000" b="1" dirty="0"/>
              <a:t>Images in 2013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CEOS </a:t>
            </a:r>
            <a:r>
              <a:rPr lang="en-US" sz="2800" b="1" i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Ad Hoc </a:t>
            </a:r>
            <a:r>
              <a:rPr lang="en-US" sz="28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WG on GEOGLAM Update</a:t>
            </a:r>
          </a:p>
        </p:txBody>
      </p:sp>
    </p:spTree>
    <p:extLst>
      <p:ext uri="{BB962C8B-B14F-4D97-AF65-F5344CB8AC3E}">
        <p14:creationId xmlns:p14="http://schemas.microsoft.com/office/powerpoint/2010/main" val="25099726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Secondary / Potential Data Streams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167" y="1499718"/>
            <a:ext cx="8710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Status summary from Plenary through SIT-29</a:t>
            </a:r>
          </a:p>
        </p:txBody>
      </p:sp>
      <p:pic>
        <p:nvPicPr>
          <p:cNvPr id="2" name="Picture 1" descr="Screen Shot 2014-03-28 at 11.32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68" y="2415561"/>
            <a:ext cx="5596932" cy="1431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166" y="1899828"/>
            <a:ext cx="31357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No GEOGLAM-specific requests received</a:t>
            </a:r>
          </a:p>
          <a:p>
            <a:pPr marL="342900" lvl="0" indent="-342900">
              <a:buFont typeface="Arial"/>
              <a:buChar char="•"/>
            </a:pPr>
            <a:endParaRPr lang="en-US" sz="2000" b="1" dirty="0"/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JECAM using many data streams</a:t>
            </a:r>
          </a:p>
          <a:p>
            <a:pPr marL="342900" lvl="0" indent="-342900">
              <a:buFont typeface="Arial"/>
              <a:buChar char="•"/>
            </a:pPr>
            <a:endParaRPr lang="en-US" sz="2000" b="1" dirty="0"/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ALOS 50m mosaics released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/>
              <a:t>25m and ALOS-2 anticipated</a:t>
            </a:r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JECAM access to Pleiades discussed at Co-Community meeting</a:t>
            </a:r>
            <a:endParaRPr lang="en-US" sz="2000" b="1" dirty="0"/>
          </a:p>
        </p:txBody>
      </p:sp>
      <p:pic>
        <p:nvPicPr>
          <p:cNvPr id="8" name="Picture 7" descr="Screen Shot 2014-03-28 at 11.37.3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68" y="4282507"/>
            <a:ext cx="5616000" cy="20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515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ECAM | Joint Experiment for Crop Assessment and Monitor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900923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JECAM is formally the R&amp;D component of GEOGLAM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/>
              <a:t>40 sites globally</a:t>
            </a:r>
          </a:p>
          <a:p>
            <a:pPr marL="342900" lvl="0" indent="-342900">
              <a:buFont typeface="Arial"/>
              <a:buChar char="•"/>
            </a:pP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CEOS has been formally supporting JECAM since 2011</a:t>
            </a:r>
          </a:p>
          <a:p>
            <a:pPr marL="800100" lvl="1" indent="-342900">
              <a:buFont typeface="Arial"/>
              <a:buChar char="•"/>
            </a:pPr>
            <a:endParaRPr lang="en-US" sz="2000" i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/>
              <a:t>CEOS support is helping to grow the JECAM </a:t>
            </a:r>
            <a:r>
              <a:rPr lang="en-US" sz="2000" b="1" dirty="0" smtClean="0"/>
              <a:t>network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/>
              <a:t>Success story!</a:t>
            </a:r>
            <a:endParaRPr lang="en-US" sz="2000" i="1" dirty="0"/>
          </a:p>
          <a:p>
            <a:pPr marL="342900" lvl="0" indent="-342900">
              <a:buFont typeface="Arial"/>
              <a:buChar char="•"/>
            </a:pP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JECAM Annual Report recently released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/>
              <a:t>Using a wide variety of CEOS agency data streams for R&amp;D and applications development</a:t>
            </a:r>
          </a:p>
          <a:p>
            <a:pPr marL="342900" lvl="0" indent="-342900">
              <a:buFont typeface="Arial"/>
              <a:buChar char="•"/>
            </a:pPr>
            <a:endParaRPr lang="en-US" sz="2000" i="1" dirty="0" smtClean="0"/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/>
              <a:t>Agencies invited to participate in the JECAM Science Meeting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/>
              <a:t>21</a:t>
            </a:r>
            <a:r>
              <a:rPr lang="en-US" sz="2000" i="1" baseline="30000" dirty="0" smtClean="0"/>
              <a:t>st</a:t>
            </a:r>
            <a:r>
              <a:rPr lang="en-US" sz="2000" i="1" dirty="0" smtClean="0"/>
              <a:t>-23</a:t>
            </a:r>
            <a:r>
              <a:rPr lang="en-US" sz="2000" i="1" baseline="30000" dirty="0" smtClean="0"/>
              <a:t>rd</a:t>
            </a:r>
            <a:r>
              <a:rPr lang="en-US" sz="2000" i="1" dirty="0" smtClean="0"/>
              <a:t> July, Ottawa, Canada (Side meetings 24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-25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)</a:t>
            </a:r>
            <a:endParaRPr lang="en-US" sz="2000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JECAM Status</a:t>
            </a:r>
            <a:endParaRPr lang="en-US" sz="28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500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3492</TotalTime>
  <Words>1346</Words>
  <Application>Microsoft Macintosh PowerPoint</Application>
  <PresentationFormat>On-screen Show (4:3)</PresentationFormat>
  <Paragraphs>216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4_EUM_template_v03</vt:lpstr>
      <vt:lpstr>CEOS Ad Hoc Working Group on GEOGLAM Update CEOS 3-Year Work Plan Section 3.3, AGRI-1, AGRI-2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George Dyke</cp:lastModifiedBy>
  <cp:revision>526</cp:revision>
  <dcterms:created xsi:type="dcterms:W3CDTF">2012-08-31T01:11:17Z</dcterms:created>
  <dcterms:modified xsi:type="dcterms:W3CDTF">2014-04-10T05:51:22Z</dcterms:modified>
</cp:coreProperties>
</file>