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handoutMasterIdLst>
    <p:handoutMasterId r:id="rId40"/>
  </p:handoutMasterIdLst>
  <p:sldIdLst>
    <p:sldId id="260" r:id="rId2"/>
    <p:sldId id="321" r:id="rId3"/>
    <p:sldId id="296" r:id="rId4"/>
    <p:sldId id="358" r:id="rId5"/>
    <p:sldId id="340" r:id="rId6"/>
    <p:sldId id="362" r:id="rId7"/>
    <p:sldId id="342" r:id="rId8"/>
    <p:sldId id="346" r:id="rId9"/>
    <p:sldId id="347" r:id="rId10"/>
    <p:sldId id="322" r:id="rId11"/>
    <p:sldId id="345" r:id="rId12"/>
    <p:sldId id="348" r:id="rId13"/>
    <p:sldId id="349" r:id="rId14"/>
    <p:sldId id="351" r:id="rId15"/>
    <p:sldId id="352" r:id="rId16"/>
    <p:sldId id="353" r:id="rId17"/>
    <p:sldId id="350" r:id="rId18"/>
    <p:sldId id="359" r:id="rId19"/>
    <p:sldId id="360" r:id="rId20"/>
    <p:sldId id="366" r:id="rId21"/>
    <p:sldId id="354" r:id="rId22"/>
    <p:sldId id="355" r:id="rId23"/>
    <p:sldId id="344" r:id="rId24"/>
    <p:sldId id="356" r:id="rId25"/>
    <p:sldId id="363" r:id="rId26"/>
    <p:sldId id="367" r:id="rId27"/>
    <p:sldId id="357" r:id="rId28"/>
    <p:sldId id="365" r:id="rId29"/>
    <p:sldId id="331" r:id="rId30"/>
    <p:sldId id="332" r:id="rId31"/>
    <p:sldId id="333" r:id="rId32"/>
    <p:sldId id="334" r:id="rId33"/>
    <p:sldId id="335" r:id="rId34"/>
    <p:sldId id="336" r:id="rId35"/>
    <p:sldId id="319" r:id="rId36"/>
    <p:sldId id="320" r:id="rId37"/>
    <p:sldId id="364" r:id="rId38"/>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7400"/>
    <a:srgbClr val="0000FF"/>
    <a:srgbClr val="00256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8417" autoAdjust="0"/>
    <p:restoredTop sz="95833" autoAdjust="0"/>
  </p:normalViewPr>
  <p:slideViewPr>
    <p:cSldViewPr snapToGrid="0" snapToObjects="1">
      <p:cViewPr>
        <p:scale>
          <a:sx n="100" d="100"/>
          <a:sy n="100" d="100"/>
        </p:scale>
        <p:origin x="-750" y="-72"/>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8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44384584-B117-4A12-A43E-BC77ADEE515F}" type="datetimeFigureOut">
              <a:rPr lang="en-US" smtClean="0"/>
              <a:t>3/31/2014</a:t>
            </a:fld>
            <a:endParaRPr lang="en-US" dirty="0"/>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3ACCA823-12E1-460F-B935-145D86FD2CBA}" type="slidenum">
              <a:rPr lang="en-US" smtClean="0"/>
              <a:t>‹#›</a:t>
            </a:fld>
            <a:endParaRPr lang="en-US" dirty="0"/>
          </a:p>
        </p:txBody>
      </p:sp>
    </p:spTree>
    <p:extLst>
      <p:ext uri="{BB962C8B-B14F-4D97-AF65-F5344CB8AC3E}">
        <p14:creationId xmlns:p14="http://schemas.microsoft.com/office/powerpoint/2010/main" val="2588527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3/31/2014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smtClean="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dirty="0"/>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018176-3AE5-44A7-BD3B-192A09FBF94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dirty="0">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83616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297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184940"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SIT-29 Meeting</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Toulouse, France</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9-10 April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dirty="0"/>
          </a:p>
        </p:txBody>
      </p:sp>
      <p:pic>
        <p:nvPicPr>
          <p:cNvPr id="5" name="Picture 4" descr="CEOS_logo_trans_SMA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4132633" y="-248710"/>
            <a:ext cx="5206574" cy="1672389"/>
          </a:xfrm>
        </p:spPr>
        <p:txBody>
          <a:bodyPr/>
          <a:lstStyle/>
          <a:p>
            <a:pPr algn="l"/>
            <a:r>
              <a:rPr lang="en-GB" sz="2800" i="1" dirty="0" smtClean="0">
                <a:latin typeface="Century Gothic" pitchFamily="34" charset="0"/>
              </a:rPr>
              <a:t>CEOS Strategy for Carbon Observations from Space</a:t>
            </a:r>
            <a:endParaRPr lang="en-US" sz="2800" dirty="0" smtClean="0">
              <a:solidFill>
                <a:srgbClr val="FFFF00"/>
              </a:solidFill>
            </a:endParaRPr>
          </a:p>
        </p:txBody>
      </p:sp>
      <p:sp>
        <p:nvSpPr>
          <p:cNvPr id="2" name="Subtitle 1"/>
          <p:cNvSpPr>
            <a:spLocks noGrp="1"/>
          </p:cNvSpPr>
          <p:nvPr>
            <p:ph type="subTitle" sz="quarter" idx="1"/>
          </p:nvPr>
        </p:nvSpPr>
        <p:spPr>
          <a:xfrm>
            <a:off x="3974987" y="1540895"/>
            <a:ext cx="4686205" cy="1564105"/>
          </a:xfrm>
        </p:spPr>
        <p:txBody>
          <a:bodyPr/>
          <a:lstStyle/>
          <a:p>
            <a:pPr algn="ctr">
              <a:spcBef>
                <a:spcPts val="0"/>
              </a:spcBef>
            </a:pPr>
            <a:r>
              <a:rPr lang="en-GB" b="0" dirty="0" smtClean="0"/>
              <a:t>Carbon Task Force Co-Chairs:  Masakatsu Nakajima (JAXA) and    Diane E. Wickland (NASA)</a:t>
            </a:r>
          </a:p>
          <a:p>
            <a:pPr algn="ctr">
              <a:spcBef>
                <a:spcPts val="0"/>
              </a:spcBef>
            </a:pPr>
            <a:endParaRPr lang="en-GB" b="0" dirty="0"/>
          </a:p>
          <a:p>
            <a:pPr algn="ctr">
              <a:spcBef>
                <a:spcPts val="0"/>
              </a:spcBef>
            </a:pPr>
            <a:r>
              <a:rPr lang="en-GB" b="0" dirty="0" smtClean="0"/>
              <a:t>Presentation by:  Stephen Ward</a:t>
            </a:r>
            <a:r>
              <a:rPr lang="en-US" b="0" dirty="0" smtClean="0"/>
              <a:t/>
            </a:r>
            <a:br>
              <a:rPr lang="en-US" b="0" dirty="0" smtClean="0"/>
            </a:br>
            <a:endParaRPr lang="en-US" b="0" dirty="0" smtClean="0"/>
          </a:p>
          <a:p>
            <a:pPr algn="ctr">
              <a:spcBef>
                <a:spcPts val="0"/>
              </a:spcBef>
            </a:pPr>
            <a:r>
              <a:rPr lang="en-US" b="0" dirty="0" smtClean="0"/>
              <a:t>CEOS SIT-29 </a:t>
            </a:r>
          </a:p>
          <a:p>
            <a:pPr algn="ctr">
              <a:spcBef>
                <a:spcPts val="0"/>
              </a:spcBef>
            </a:pPr>
            <a:r>
              <a:rPr lang="en-US" b="0" dirty="0" smtClean="0"/>
              <a:t>April 10, 2014</a:t>
            </a:r>
          </a:p>
          <a:p>
            <a:pPr>
              <a:spcBef>
                <a:spcPts val="0"/>
              </a:spcBef>
            </a:pPr>
            <a:endParaRPr lang="en-US" b="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539552" y="1384732"/>
            <a:ext cx="8064896"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None/>
            </a:pPr>
            <a:r>
              <a:rPr lang="en-GB" sz="2400" b="1" i="1" dirty="0" smtClean="0">
                <a:cs typeface="Arial" pitchFamily="34" charset="0"/>
              </a:rPr>
              <a:t>CEOS Strategy for Carbon Observations from Space </a:t>
            </a:r>
          </a:p>
          <a:p>
            <a:pPr>
              <a:buNone/>
            </a:pPr>
            <a:endParaRPr lang="en-GB" sz="800" b="1" i="1" dirty="0" smtClean="0">
              <a:cs typeface="Arial" pitchFamily="34" charset="0"/>
            </a:endParaRPr>
          </a:p>
          <a:p>
            <a:pPr>
              <a:buNone/>
            </a:pPr>
            <a:r>
              <a:rPr lang="en-GB" sz="2000" b="1" dirty="0" smtClean="0">
                <a:cs typeface="Arial" pitchFamily="34" charset="0"/>
              </a:rPr>
              <a:t>Executive Summary</a:t>
            </a:r>
            <a:endParaRPr lang="en-US" sz="2000" b="1" dirty="0" smtClean="0">
              <a:cs typeface="Arial" pitchFamily="34" charset="0"/>
            </a:endParaRPr>
          </a:p>
          <a:p>
            <a:pPr>
              <a:buNone/>
            </a:pPr>
            <a:r>
              <a:rPr lang="en-GB" sz="2000" b="1" dirty="0" smtClean="0">
                <a:cs typeface="Arial" pitchFamily="34" charset="0"/>
              </a:rPr>
              <a:t>Chapter 1: Introduction</a:t>
            </a:r>
            <a:endParaRPr lang="en-US" sz="2000" b="1" dirty="0" smtClean="0">
              <a:solidFill>
                <a:srgbClr val="002569"/>
              </a:solidFill>
              <a:cs typeface="Arial" pitchFamily="34" charset="0"/>
            </a:endParaRPr>
          </a:p>
          <a:p>
            <a:pPr>
              <a:buNone/>
            </a:pPr>
            <a:r>
              <a:rPr lang="en-GB" sz="2000" b="1" dirty="0" smtClean="0">
                <a:cs typeface="Arial" pitchFamily="34" charset="0"/>
              </a:rPr>
              <a:t>Chapter 2: Land Domain</a:t>
            </a:r>
            <a:endParaRPr lang="en-US" sz="2000" b="1" dirty="0" smtClean="0">
              <a:cs typeface="Arial" pitchFamily="34" charset="0"/>
            </a:endParaRPr>
          </a:p>
          <a:p>
            <a:pPr>
              <a:buNone/>
            </a:pPr>
            <a:r>
              <a:rPr lang="en-GB" sz="2000" b="1" dirty="0" smtClean="0">
                <a:cs typeface="Arial" pitchFamily="34" charset="0"/>
              </a:rPr>
              <a:t>Chapter 3: Oceans and Inland Waters Domain </a:t>
            </a:r>
            <a:endParaRPr lang="en-GB" sz="2000" b="1" dirty="0">
              <a:cs typeface="Arial" pitchFamily="34" charset="0"/>
            </a:endParaRPr>
          </a:p>
          <a:p>
            <a:pPr>
              <a:buNone/>
            </a:pPr>
            <a:r>
              <a:rPr lang="en-GB" sz="2000" b="1" dirty="0" smtClean="0">
                <a:cs typeface="Arial" pitchFamily="34" charset="0"/>
              </a:rPr>
              <a:t>Chapter 4: Atmosphere Domain</a:t>
            </a:r>
          </a:p>
          <a:p>
            <a:pPr>
              <a:buNone/>
            </a:pPr>
            <a:r>
              <a:rPr lang="en-GB" sz="2000" b="1" dirty="0" smtClean="0">
                <a:cs typeface="Arial" pitchFamily="34" charset="0"/>
              </a:rPr>
              <a:t>Chapter 5: Integration </a:t>
            </a:r>
          </a:p>
          <a:p>
            <a:pPr>
              <a:buNone/>
            </a:pPr>
            <a:r>
              <a:rPr lang="en-GB" sz="2000" b="1" dirty="0" smtClean="0">
                <a:cs typeface="Arial" pitchFamily="34" charset="0"/>
              </a:rPr>
              <a:t>Chapter 6: The Way Forward </a:t>
            </a:r>
          </a:p>
          <a:p>
            <a:pPr>
              <a:buNone/>
            </a:pPr>
            <a:r>
              <a:rPr lang="en-GB" sz="2000" b="1" dirty="0" smtClean="0">
                <a:cs typeface="Arial" pitchFamily="34" charset="0"/>
              </a:rPr>
              <a:t>Acknowledgements</a:t>
            </a:r>
          </a:p>
          <a:p>
            <a:pPr>
              <a:buNone/>
            </a:pPr>
            <a:r>
              <a:rPr lang="en-GB" sz="2000" b="1" dirty="0" smtClean="0">
                <a:cs typeface="Arial" pitchFamily="34" charset="0"/>
              </a:rPr>
              <a:t>References</a:t>
            </a:r>
            <a:endParaRPr lang="en-US" sz="2000" b="1" dirty="0" smtClean="0">
              <a:cs typeface="Arial" pitchFamily="34" charset="0"/>
            </a:endParaRPr>
          </a:p>
          <a:p>
            <a:pPr>
              <a:buNone/>
            </a:pPr>
            <a:r>
              <a:rPr lang="en-GB" sz="2000" b="1" dirty="0" smtClean="0">
                <a:cs typeface="Arial" pitchFamily="34" charset="0"/>
              </a:rPr>
              <a:t>Appendices</a:t>
            </a:r>
          </a:p>
          <a:p>
            <a:pPr>
              <a:buNone/>
            </a:pPr>
            <a:r>
              <a:rPr lang="en-GB" sz="2000" b="1" dirty="0">
                <a:cs typeface="Arial" pitchFamily="34" charset="0"/>
              </a:rPr>
              <a:t>	</a:t>
            </a:r>
            <a:r>
              <a:rPr lang="en-GB" sz="2000" b="1" dirty="0" smtClean="0">
                <a:cs typeface="Arial" pitchFamily="34" charset="0"/>
              </a:rPr>
              <a:t>Challenges &amp; Actions</a:t>
            </a:r>
          </a:p>
          <a:p>
            <a:pPr>
              <a:buNone/>
            </a:pPr>
            <a:r>
              <a:rPr lang="en-GB" sz="2000" b="1" dirty="0">
                <a:cs typeface="Arial" pitchFamily="34" charset="0"/>
              </a:rPr>
              <a:t>	</a:t>
            </a:r>
            <a:r>
              <a:rPr lang="en-GB" sz="2000" b="1" dirty="0" smtClean="0">
                <a:cs typeface="Arial" pitchFamily="34" charset="0"/>
              </a:rPr>
              <a:t>Acronyms</a:t>
            </a:r>
          </a:p>
          <a:p>
            <a:pPr>
              <a:buNone/>
            </a:pPr>
            <a:r>
              <a:rPr lang="en-GB" sz="2000" b="1" dirty="0">
                <a:cs typeface="Arial" pitchFamily="34" charset="0"/>
              </a:rPr>
              <a:t>	</a:t>
            </a:r>
            <a:r>
              <a:rPr lang="en-GB" sz="2000" b="1" dirty="0" smtClean="0">
                <a:cs typeface="Arial" pitchFamily="34" charset="0"/>
              </a:rPr>
              <a:t>CTF Members</a:t>
            </a:r>
          </a:p>
          <a:p>
            <a:pPr>
              <a:buNone/>
            </a:pPr>
            <a:r>
              <a:rPr lang="en-GB" sz="2000" b="1" dirty="0">
                <a:cs typeface="Arial" pitchFamily="34" charset="0"/>
              </a:rPr>
              <a:t>	</a:t>
            </a:r>
            <a:r>
              <a:rPr lang="en-GB" sz="2000" b="1" dirty="0" smtClean="0">
                <a:cs typeface="Arial" pitchFamily="34" charset="0"/>
              </a:rPr>
              <a:t>Report Authors</a:t>
            </a:r>
          </a:p>
          <a:p>
            <a:pPr>
              <a:buNone/>
            </a:pPr>
            <a:r>
              <a:rPr lang="en-GB" sz="2000" b="1" dirty="0">
                <a:cs typeface="Arial" pitchFamily="34" charset="0"/>
              </a:rPr>
              <a:t>	</a:t>
            </a:r>
            <a:r>
              <a:rPr lang="en-GB" sz="2000" b="1" dirty="0" smtClean="0">
                <a:cs typeface="Arial" pitchFamily="34" charset="0"/>
              </a:rPr>
              <a:t>Meetings</a:t>
            </a:r>
          </a:p>
          <a:p>
            <a:pPr>
              <a:buNone/>
            </a:pPr>
            <a:endParaRPr lang="en-GB" sz="2000" b="1" dirty="0" smtClean="0">
              <a:cs typeface="Arial" pitchFamily="34" charset="0"/>
            </a:endParaRPr>
          </a:p>
        </p:txBody>
      </p:sp>
      <p:sp>
        <p:nvSpPr>
          <p:cNvPr id="4" name="Text Box 12"/>
          <p:cNvSpPr txBox="1">
            <a:spLocks noChangeArrowheads="1"/>
          </p:cNvSpPr>
          <p:nvPr/>
        </p:nvSpPr>
        <p:spPr bwMode="auto">
          <a:xfrm>
            <a:off x="1646854" y="154532"/>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r>
              <a:rPr lang="en-US" sz="3200" b="1" dirty="0" smtClean="0">
                <a:solidFill>
                  <a:schemeClr val="bg1"/>
                </a:solidFill>
                <a:latin typeface="Century Gothic" panose="020B0502020202020204" pitchFamily="34" charset="0"/>
              </a:rPr>
              <a:t>Report Structure</a:t>
            </a:r>
            <a:endParaRPr lang="en-US" sz="1400" dirty="0">
              <a:solidFill>
                <a:schemeClr val="bg1"/>
              </a:solidFill>
              <a:latin typeface="Century Gothic" panose="020B0502020202020204" pitchFamily="34" charset="0"/>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5674" y="10883"/>
            <a:ext cx="1502830" cy="90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70701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sz="2800" dirty="0" smtClean="0">
                <a:latin typeface="Century Gothic" charset="0"/>
                <a:ea typeface="ＭＳ Ｐゴシック" charset="0"/>
                <a:cs typeface="ＭＳ Ｐゴシック" charset="0"/>
              </a:rPr>
              <a:t>Purpose and Scope</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59292" y="1380758"/>
            <a:ext cx="9046608" cy="5297731"/>
          </a:xfrm>
        </p:spPr>
        <p:txBody>
          <a:bodyPr/>
          <a:lstStyle/>
          <a:p>
            <a:pPr marL="0" indent="0">
              <a:buNone/>
            </a:pPr>
            <a:r>
              <a:rPr lang="en-US" sz="1800" dirty="0"/>
              <a:t>The primary purpose of this report is to </a:t>
            </a:r>
            <a:r>
              <a:rPr lang="en-US" sz="1800" dirty="0">
                <a:solidFill>
                  <a:srgbClr val="0000FF"/>
                </a:solidFill>
              </a:rPr>
              <a:t>guide future CEOS actions, priorities, and planning</a:t>
            </a:r>
            <a:r>
              <a:rPr lang="en-US" sz="1800" dirty="0">
                <a:solidFill>
                  <a:srgbClr val="FF0000"/>
                </a:solidFill>
              </a:rPr>
              <a:t> </a:t>
            </a:r>
            <a:r>
              <a:rPr lang="en-US" sz="1800" dirty="0"/>
              <a:t>and provide the basis for systematic monitoring and reporting of progress toward satisfying science and society’s carbon information needs </a:t>
            </a:r>
            <a:r>
              <a:rPr lang="en-US" sz="1800" dirty="0" smtClean="0"/>
              <a:t>and realizing GEO’s Integrated Global Carbon Observing System (IGCO) -- </a:t>
            </a:r>
            <a:r>
              <a:rPr lang="en-US" sz="1800" dirty="0">
                <a:solidFill>
                  <a:srgbClr val="0000FF"/>
                </a:solidFill>
              </a:rPr>
              <a:t>specifically with regard to the establishment, sharing, and coordination of space-based Earth </a:t>
            </a:r>
            <a:r>
              <a:rPr lang="en-US" sz="1800" dirty="0" smtClean="0">
                <a:solidFill>
                  <a:srgbClr val="0000FF"/>
                </a:solidFill>
              </a:rPr>
              <a:t>observations </a:t>
            </a:r>
            <a:r>
              <a:rPr lang="en-US" sz="1800" dirty="0">
                <a:solidFill>
                  <a:srgbClr val="0000FF"/>
                </a:solidFill>
              </a:rPr>
              <a:t>of carbon </a:t>
            </a:r>
            <a:r>
              <a:rPr lang="en-US" sz="1800" dirty="0"/>
              <a:t>and related Earth system properties. </a:t>
            </a:r>
            <a:endParaRPr lang="en-US" sz="1800" dirty="0" smtClean="0"/>
          </a:p>
          <a:p>
            <a:pPr marL="0" indent="0">
              <a:buNone/>
            </a:pPr>
            <a:endParaRPr lang="en-US" sz="800" dirty="0" smtClean="0"/>
          </a:p>
          <a:p>
            <a:pPr marL="0" indent="0">
              <a:buNone/>
            </a:pPr>
            <a:r>
              <a:rPr lang="en-US" sz="1800" dirty="0" smtClean="0"/>
              <a:t>The </a:t>
            </a:r>
            <a:r>
              <a:rPr lang="en-US" sz="1800" i="1" dirty="0" smtClean="0"/>
              <a:t>CEOS Strategy </a:t>
            </a:r>
            <a:r>
              <a:rPr lang="en-US" sz="1800" i="1" dirty="0"/>
              <a:t>for Carbon Observations</a:t>
            </a:r>
            <a:r>
              <a:rPr lang="en-US" sz="1800" dirty="0"/>
              <a:t> from </a:t>
            </a:r>
            <a:r>
              <a:rPr lang="en-US" sz="1800" dirty="0" smtClean="0"/>
              <a:t>space:</a:t>
            </a:r>
            <a:r>
              <a:rPr lang="en-US" sz="1800" dirty="0"/>
              <a:t> </a:t>
            </a:r>
          </a:p>
          <a:p>
            <a:pPr lvl="0"/>
            <a:r>
              <a:rPr lang="en-US" sz="1600" dirty="0" smtClean="0"/>
              <a:t>Is comprehensive</a:t>
            </a:r>
            <a:r>
              <a:rPr lang="en-US" sz="1600" dirty="0"/>
              <a:t>, defining an strategy for space-based observations in support of global carbon measurement requirements </a:t>
            </a:r>
            <a:r>
              <a:rPr lang="en-US" sz="1600" dirty="0" smtClean="0"/>
              <a:t>– </a:t>
            </a:r>
            <a:r>
              <a:rPr lang="en-US" sz="1600" dirty="0"/>
              <a:t>covering </a:t>
            </a:r>
            <a:r>
              <a:rPr lang="en-US" sz="1600" dirty="0" smtClean="0"/>
              <a:t>land, ocean and atmosphere as well as the interfaces among them;</a:t>
            </a:r>
          </a:p>
          <a:p>
            <a:pPr lvl="0"/>
            <a:r>
              <a:rPr lang="en-US" sz="1600" dirty="0" smtClean="0"/>
              <a:t>Requires </a:t>
            </a:r>
            <a:r>
              <a:rPr lang="en-US" sz="1600" dirty="0"/>
              <a:t>the </a:t>
            </a:r>
            <a:r>
              <a:rPr lang="en-US" sz="1600" dirty="0" smtClean="0"/>
              <a:t>data </a:t>
            </a:r>
            <a:r>
              <a:rPr lang="en-US" sz="1600" dirty="0"/>
              <a:t>to be cross-calibrated and </a:t>
            </a:r>
            <a:r>
              <a:rPr lang="en-US" sz="1600" dirty="0" smtClean="0"/>
              <a:t>validated;</a:t>
            </a:r>
            <a:endParaRPr lang="en-US" sz="1600" dirty="0"/>
          </a:p>
          <a:p>
            <a:pPr lvl="0"/>
            <a:r>
              <a:rPr lang="en-US" sz="1600" dirty="0" smtClean="0"/>
              <a:t>Provides </a:t>
            </a:r>
            <a:r>
              <a:rPr lang="en-US" sz="1600" dirty="0"/>
              <a:t>a long-term outlook, to 15 years </a:t>
            </a:r>
            <a:r>
              <a:rPr lang="en-US" sz="1600" dirty="0" smtClean="0"/>
              <a:t>hence</a:t>
            </a:r>
          </a:p>
          <a:p>
            <a:pPr lvl="0"/>
            <a:r>
              <a:rPr lang="en-US" sz="1600" dirty="0" smtClean="0"/>
              <a:t>Addresses </a:t>
            </a:r>
            <a:r>
              <a:rPr lang="en-US" sz="1600" dirty="0"/>
              <a:t>the full range of societal needs and applications related to space-based carbon </a:t>
            </a:r>
            <a:r>
              <a:rPr lang="en-US" sz="1600" dirty="0" smtClean="0"/>
              <a:t>observations</a:t>
            </a:r>
            <a:endParaRPr lang="en-US" sz="1600" dirty="0"/>
          </a:p>
          <a:p>
            <a:pPr lvl="0"/>
            <a:r>
              <a:rPr lang="en-US" sz="1600" dirty="0" smtClean="0"/>
              <a:t>Addresses </a:t>
            </a:r>
            <a:r>
              <a:rPr lang="en-US" sz="1600" dirty="0"/>
              <a:t>the establishment of appropriate and effective institutional arrangements, within CEOS and between CEOS and other institutions, for realization of the space component of the </a:t>
            </a:r>
            <a:r>
              <a:rPr lang="en-US" sz="1600" dirty="0" smtClean="0"/>
              <a:t>IGCO</a:t>
            </a:r>
          </a:p>
          <a:p>
            <a:pPr lvl="0"/>
            <a:r>
              <a:rPr lang="en-US" sz="1600" dirty="0" smtClean="0"/>
              <a:t>Provides </a:t>
            </a:r>
            <a:r>
              <a:rPr lang="en-US" sz="1600" dirty="0"/>
              <a:t>a framework for monitoring, reporting and communicating progress towards implementation of the space component of IGCO.</a:t>
            </a:r>
          </a:p>
          <a:p>
            <a:endParaRPr lang="en-US" sz="1600" dirty="0" smtClean="0"/>
          </a:p>
        </p:txBody>
      </p:sp>
    </p:spTree>
    <p:extLst>
      <p:ext uri="{BB962C8B-B14F-4D97-AF65-F5344CB8AC3E}">
        <p14:creationId xmlns:p14="http://schemas.microsoft.com/office/powerpoint/2010/main" val="11132428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Main Messages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59292" y="1380758"/>
            <a:ext cx="9046608" cy="5297731"/>
          </a:xfrm>
        </p:spPr>
        <p:txBody>
          <a:bodyPr/>
          <a:lstStyle/>
          <a:p>
            <a:r>
              <a:rPr lang="en-GB" sz="2000" dirty="0"/>
              <a:t>C</a:t>
            </a:r>
            <a:r>
              <a:rPr lang="en-GB" sz="2000" dirty="0" smtClean="0"/>
              <a:t>arbon </a:t>
            </a:r>
            <a:r>
              <a:rPr lang="en-GB" sz="2000" dirty="0"/>
              <a:t>cycling is an Earth system process, with intimate coupling among its land, oceans and inland waters, and atmosphere domains and with Earth’s climate.  </a:t>
            </a:r>
            <a:endParaRPr lang="en-GB" sz="2000" dirty="0" smtClean="0"/>
          </a:p>
          <a:p>
            <a:r>
              <a:rPr lang="en-GB" sz="2000" dirty="0" smtClean="0"/>
              <a:t>Satellite </a:t>
            </a:r>
            <a:r>
              <a:rPr lang="en-GB" sz="2000" dirty="0"/>
              <a:t>observations for an </a:t>
            </a:r>
            <a:r>
              <a:rPr lang="en-US" sz="2000" dirty="0"/>
              <a:t>Integrated Global Carbon Observing System (IGCO)</a:t>
            </a:r>
            <a:r>
              <a:rPr lang="en-GB" sz="2000" dirty="0" smtClean="0"/>
              <a:t> </a:t>
            </a:r>
            <a:r>
              <a:rPr lang="en-GB" sz="2000" dirty="0"/>
              <a:t>must address carbon pools in all domains </a:t>
            </a:r>
            <a:r>
              <a:rPr lang="en-GB" sz="2000" dirty="0" smtClean="0"/>
              <a:t>and the </a:t>
            </a:r>
            <a:r>
              <a:rPr lang="en-GB" sz="2000" dirty="0"/>
              <a:t>fluxes among them.  </a:t>
            </a:r>
            <a:endParaRPr lang="en-GB" sz="2000" dirty="0" smtClean="0"/>
          </a:p>
          <a:p>
            <a:r>
              <a:rPr lang="en-GB" sz="2000" dirty="0" smtClean="0"/>
              <a:t>CEOS </a:t>
            </a:r>
            <a:r>
              <a:rPr lang="en-GB" sz="2000" dirty="0"/>
              <a:t>and its agencies must promote and facilitate an end-to-end approach so that data are not just acquired, but relevant data products are produced, delivered in carbon units, and used to advance scientific understanding and meet societal needs.  </a:t>
            </a:r>
            <a:endParaRPr lang="en-GB" sz="2000" dirty="0" smtClean="0"/>
          </a:p>
          <a:p>
            <a:r>
              <a:rPr lang="en-GB" sz="2000" dirty="0" smtClean="0">
                <a:solidFill>
                  <a:srgbClr val="0000FF"/>
                </a:solidFill>
              </a:rPr>
              <a:t>CEOS</a:t>
            </a:r>
            <a:r>
              <a:rPr lang="en-GB" sz="2000" dirty="0" smtClean="0"/>
              <a:t> </a:t>
            </a:r>
            <a:r>
              <a:rPr lang="en-GB" sz="2000" dirty="0"/>
              <a:t>can meet these challenges by </a:t>
            </a:r>
            <a:r>
              <a:rPr lang="en-GB" sz="2000" dirty="0">
                <a:solidFill>
                  <a:srgbClr val="0000FF"/>
                </a:solidFill>
              </a:rPr>
              <a:t>providing</a:t>
            </a:r>
            <a:r>
              <a:rPr lang="en-GB" sz="2000" dirty="0"/>
              <a:t> </a:t>
            </a:r>
            <a:r>
              <a:rPr lang="en-GB" sz="2000" dirty="0">
                <a:solidFill>
                  <a:srgbClr val="0000FF"/>
                </a:solidFill>
              </a:rPr>
              <a:t>leadership</a:t>
            </a:r>
            <a:r>
              <a:rPr lang="en-GB" sz="2000" dirty="0"/>
              <a:t>, </a:t>
            </a:r>
            <a:r>
              <a:rPr lang="en-GB" sz="2000" dirty="0">
                <a:solidFill>
                  <a:srgbClr val="0000FF"/>
                </a:solidFill>
              </a:rPr>
              <a:t>sharing this vision</a:t>
            </a:r>
            <a:r>
              <a:rPr lang="en-GB" sz="2000" dirty="0"/>
              <a:t> for carbon </a:t>
            </a:r>
            <a:r>
              <a:rPr lang="en-GB" sz="2000" dirty="0" smtClean="0"/>
              <a:t>observations from space, </a:t>
            </a:r>
            <a:r>
              <a:rPr lang="en-GB" sz="2000" dirty="0"/>
              <a:t>and </a:t>
            </a:r>
            <a:r>
              <a:rPr lang="en-GB" sz="2000" dirty="0">
                <a:solidFill>
                  <a:srgbClr val="0000FF"/>
                </a:solidFill>
              </a:rPr>
              <a:t>working to coordinate agency space missions and activities </a:t>
            </a:r>
            <a:r>
              <a:rPr lang="en-GB" sz="2000" dirty="0"/>
              <a:t>in ways that </a:t>
            </a:r>
            <a:r>
              <a:rPr lang="en-GB" sz="2000" dirty="0">
                <a:solidFill>
                  <a:srgbClr val="0000FF"/>
                </a:solidFill>
              </a:rPr>
              <a:t>maximize the scope, coverage, quality, accessibility, and utility of satellite-derived carbon data</a:t>
            </a:r>
            <a:r>
              <a:rPr lang="en-GB" sz="2000" dirty="0" smtClean="0"/>
              <a:t>.</a:t>
            </a:r>
            <a:endParaRPr lang="en-US" sz="2000" dirty="0"/>
          </a:p>
          <a:p>
            <a:pPr marL="0" indent="0">
              <a:buNone/>
            </a:pPr>
            <a:endParaRPr lang="en-US" sz="2000" dirty="0"/>
          </a:p>
        </p:txBody>
      </p:sp>
    </p:spTree>
    <p:extLst>
      <p:ext uri="{BB962C8B-B14F-4D97-AF65-F5344CB8AC3E}">
        <p14:creationId xmlns:p14="http://schemas.microsoft.com/office/powerpoint/2010/main" val="11391893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noChangeArrowheads="1"/>
          </p:cNvSpPr>
          <p:nvPr>
            <p:ph type="body" idx="1"/>
          </p:nvPr>
        </p:nvSpPr>
        <p:spPr>
          <a:xfrm>
            <a:off x="59292" y="1380758"/>
            <a:ext cx="9046608" cy="5297731"/>
          </a:xfrm>
        </p:spPr>
        <p:txBody>
          <a:bodyPr/>
          <a:lstStyle/>
          <a:p>
            <a:pPr marL="0" indent="0">
              <a:buNone/>
            </a:pPr>
            <a:r>
              <a:rPr lang="en-US" sz="1800" dirty="0"/>
              <a:t>T</a:t>
            </a:r>
            <a:r>
              <a:rPr lang="en-US" sz="1800" dirty="0" smtClean="0"/>
              <a:t>he </a:t>
            </a:r>
            <a:r>
              <a:rPr lang="en-US" sz="1800" i="1" dirty="0"/>
              <a:t>CEOS Strategy for Carbon Observations from Space </a:t>
            </a:r>
            <a:r>
              <a:rPr lang="en-US" sz="1800" dirty="0"/>
              <a:t>identifies 20 contextual Challenges and 42 CEOS Actions.  The </a:t>
            </a:r>
            <a:r>
              <a:rPr lang="en-US" sz="1800" dirty="0" smtClean="0"/>
              <a:t>types of CEOS </a:t>
            </a:r>
            <a:r>
              <a:rPr lang="en-US" sz="1800" dirty="0"/>
              <a:t>Actions </a:t>
            </a:r>
            <a:r>
              <a:rPr lang="en-US" sz="1800" dirty="0" smtClean="0"/>
              <a:t>recommended are </a:t>
            </a:r>
            <a:r>
              <a:rPr lang="en-US" sz="1800" dirty="0"/>
              <a:t>summarized as </a:t>
            </a:r>
            <a:r>
              <a:rPr lang="en-US" sz="1800" dirty="0" smtClean="0"/>
              <a:t>follows</a:t>
            </a:r>
            <a:r>
              <a:rPr lang="en-US" sz="1800" dirty="0"/>
              <a:t>.</a:t>
            </a:r>
            <a:endParaRPr lang="en-US" sz="1800" dirty="0" smtClean="0"/>
          </a:p>
          <a:p>
            <a:pPr marL="0" indent="0">
              <a:buNone/>
            </a:pPr>
            <a:endParaRPr lang="en-US" sz="800" dirty="0"/>
          </a:p>
          <a:p>
            <a:pPr marL="0" indent="0">
              <a:buNone/>
            </a:pPr>
            <a:r>
              <a:rPr lang="en-US" sz="1800" i="1" dirty="0" smtClean="0"/>
              <a:t>Mission-related:</a:t>
            </a:r>
            <a:endParaRPr lang="en-US" sz="1800" i="1" dirty="0"/>
          </a:p>
          <a:p>
            <a:pPr lvl="0"/>
            <a:r>
              <a:rPr lang="en-US" sz="1800" dirty="0" smtClean="0"/>
              <a:t>Actions to influence/coordinate the </a:t>
            </a:r>
            <a:r>
              <a:rPr lang="en-US" sz="1800" dirty="0"/>
              <a:t>continuity of satellites and established time series data records for carbon-related measurements of land surface properties, ocean color and related physical properties, coastal and inland water properties, and atmospheric column measurements of carbon dioxide and methane.  (5 CEOS Actions)</a:t>
            </a:r>
          </a:p>
          <a:p>
            <a:pPr lvl="0"/>
            <a:r>
              <a:rPr lang="en-US" sz="1800" dirty="0" smtClean="0"/>
              <a:t>Actions to influence/coordinate planning for the development </a:t>
            </a:r>
            <a:r>
              <a:rPr lang="en-US" sz="1800" dirty="0"/>
              <a:t>and </a:t>
            </a:r>
            <a:r>
              <a:rPr lang="en-US" sz="1800" dirty="0" smtClean="0"/>
              <a:t>deployment of new </a:t>
            </a:r>
            <a:r>
              <a:rPr lang="en-US" sz="1800" dirty="0"/>
              <a:t>missions to acquire high priority measurements for carbon science and policy, including new observations to estimate aboveground biomass and its carbon content, geostationary observations of carbon-containing constituents in coastal ocean waters, improved resolution ocean salinity measurements, and measurements of atmospheric carbon dioxide and methane from complementary Low Earth Orbit (active and passive) and geostationary (passive) satellite constellations.  (5 CEOS Actions</a:t>
            </a:r>
            <a:r>
              <a:rPr lang="en-US" sz="1800" dirty="0" smtClean="0"/>
              <a:t>)</a:t>
            </a:r>
            <a:endParaRPr lang="en-US" sz="1800" dirty="0">
              <a:effectLst/>
            </a:endParaRPr>
          </a:p>
        </p:txBody>
      </p:sp>
      <p:sp>
        <p:nvSpPr>
          <p:cNvPr id="7169" name="Rectangle 16"/>
          <p:cNvSpPr>
            <a:spLocks noGrp="1" noChangeArrowheads="1"/>
          </p:cNvSpPr>
          <p:nvPr>
            <p:ph type="title"/>
          </p:nvPr>
        </p:nvSpPr>
        <p:spPr>
          <a:xfrm>
            <a:off x="1104900" y="0"/>
            <a:ext cx="8294294" cy="987880"/>
          </a:xfrm>
        </p:spPr>
        <p:txBody>
          <a:bodyPr/>
          <a:lstStyle/>
          <a:p>
            <a:pPr algn="l"/>
            <a:r>
              <a:rPr lang="en-US" altLang="ja-JP" sz="2800" dirty="0" smtClean="0">
                <a:latin typeface="Century Gothic" charset="0"/>
                <a:ea typeface="ＭＳ Ｐゴシック" charset="0"/>
                <a:cs typeface="ＭＳ Ｐゴシック" charset="0"/>
              </a:rPr>
              <a:t>Overview of CEOS Actions Recommended (1)</a:t>
            </a:r>
            <a:endParaRPr lang="en-US" altLang="ja-JP" sz="2800" dirty="0">
              <a:latin typeface="Century Gothic" charset="0"/>
              <a:ea typeface="ＭＳ Ｐゴシック" charset="0"/>
              <a:cs typeface="ＭＳ Ｐゴシック" charset="0"/>
            </a:endParaRPr>
          </a:p>
        </p:txBody>
      </p:sp>
    </p:spTree>
    <p:extLst>
      <p:ext uri="{BB962C8B-B14F-4D97-AF65-F5344CB8AC3E}">
        <p14:creationId xmlns:p14="http://schemas.microsoft.com/office/powerpoint/2010/main" val="4652466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noChangeArrowheads="1"/>
          </p:cNvSpPr>
          <p:nvPr>
            <p:ph type="body" idx="1"/>
          </p:nvPr>
        </p:nvSpPr>
        <p:spPr>
          <a:xfrm>
            <a:off x="59292" y="1380758"/>
            <a:ext cx="9046608" cy="5297731"/>
          </a:xfrm>
        </p:spPr>
        <p:txBody>
          <a:bodyPr/>
          <a:lstStyle/>
          <a:p>
            <a:pPr marL="0" indent="0">
              <a:buNone/>
            </a:pPr>
            <a:r>
              <a:rPr lang="en-US" sz="1800" dirty="0"/>
              <a:t>T</a:t>
            </a:r>
            <a:r>
              <a:rPr lang="en-US" sz="1800" dirty="0" smtClean="0"/>
              <a:t>he </a:t>
            </a:r>
            <a:r>
              <a:rPr lang="en-US" sz="1800" i="1" dirty="0"/>
              <a:t>CEOS Strategy for Carbon Observations from Space </a:t>
            </a:r>
            <a:r>
              <a:rPr lang="en-US" sz="1800" dirty="0"/>
              <a:t>identifies 20 contextual Challenges and 42 CEOS Actions.  The </a:t>
            </a:r>
            <a:r>
              <a:rPr lang="en-US" sz="1800" dirty="0" smtClean="0"/>
              <a:t>types of CEOS </a:t>
            </a:r>
            <a:r>
              <a:rPr lang="en-US" sz="1800" dirty="0"/>
              <a:t>Actions </a:t>
            </a:r>
            <a:r>
              <a:rPr lang="en-US" sz="1800" dirty="0" smtClean="0"/>
              <a:t>recommended are </a:t>
            </a:r>
            <a:r>
              <a:rPr lang="en-US" sz="1800" dirty="0"/>
              <a:t>summarized as </a:t>
            </a:r>
            <a:r>
              <a:rPr lang="en-US" sz="1800" dirty="0" smtClean="0"/>
              <a:t>follows</a:t>
            </a:r>
            <a:r>
              <a:rPr lang="en-US" sz="1800" dirty="0"/>
              <a:t>.</a:t>
            </a:r>
            <a:endParaRPr lang="en-US" sz="1800" dirty="0" smtClean="0"/>
          </a:p>
          <a:p>
            <a:pPr marL="0" indent="0">
              <a:buNone/>
            </a:pPr>
            <a:endParaRPr lang="en-US" sz="800" dirty="0"/>
          </a:p>
          <a:p>
            <a:pPr marL="0" indent="0">
              <a:buNone/>
            </a:pPr>
            <a:r>
              <a:rPr lang="en-US" sz="1800" i="1" dirty="0" smtClean="0"/>
              <a:t>Product-related:</a:t>
            </a:r>
          </a:p>
          <a:p>
            <a:pPr lvl="0"/>
            <a:r>
              <a:rPr lang="en-US" sz="1800" dirty="0" smtClean="0"/>
              <a:t>Actions to facilitate improvement of satellite </a:t>
            </a:r>
            <a:r>
              <a:rPr lang="en-US" sz="1800" dirty="0"/>
              <a:t>data products, including establishment of standard formats and protocols, enhanced validation, securing access to essential </a:t>
            </a:r>
            <a:r>
              <a:rPr lang="en-US" sz="1800" i="1" dirty="0"/>
              <a:t>in situ </a:t>
            </a:r>
            <a:r>
              <a:rPr lang="en-US" sz="1800" dirty="0"/>
              <a:t>data, merger of data from multiple sensors and platforms into enhanced products, and rigorous </a:t>
            </a:r>
            <a:r>
              <a:rPr lang="en-US" sz="1800" dirty="0" err="1"/>
              <a:t>intercomparison</a:t>
            </a:r>
            <a:r>
              <a:rPr lang="en-US" sz="1800" dirty="0"/>
              <a:t> of data products.  (9 CEOS Actions)</a:t>
            </a:r>
          </a:p>
          <a:p>
            <a:pPr lvl="0"/>
            <a:r>
              <a:rPr lang="en-US" sz="1800" dirty="0" smtClean="0"/>
              <a:t>Actions to advance toward the production of </a:t>
            </a:r>
            <a:r>
              <a:rPr lang="en-US" sz="1800" dirty="0"/>
              <a:t>new data products from existing missions, including maps of wetlands, inundated areas and small water bodies, ocean color products for inland water bodies, ocean carbon pool products, river discharge and sediments, and anthropogenic emissions of carbon.  (4 CEOS Actions)</a:t>
            </a:r>
          </a:p>
          <a:p>
            <a:pPr lvl="0"/>
            <a:r>
              <a:rPr lang="en-US" sz="1800" dirty="0" smtClean="0"/>
              <a:t>Actions to improve </a:t>
            </a:r>
            <a:r>
              <a:rPr lang="en-US" sz="1800" dirty="0"/>
              <a:t>the accessibility and utility of the satellite data and carbon data products derived from them, including transparency in data processing procedures, complete documentation, long-term archive, and provision of products in forms scientists and policy makers will use. (1 CEOS Action</a:t>
            </a:r>
            <a:r>
              <a:rPr lang="en-US" sz="1800" dirty="0" smtClean="0"/>
              <a:t>)</a:t>
            </a:r>
            <a:endParaRPr lang="en-US" sz="1800" dirty="0"/>
          </a:p>
        </p:txBody>
      </p:sp>
      <p:sp>
        <p:nvSpPr>
          <p:cNvPr id="7169" name="Rectangle 16"/>
          <p:cNvSpPr>
            <a:spLocks noGrp="1" noChangeArrowheads="1"/>
          </p:cNvSpPr>
          <p:nvPr>
            <p:ph type="title"/>
          </p:nvPr>
        </p:nvSpPr>
        <p:spPr>
          <a:xfrm>
            <a:off x="1133475" y="0"/>
            <a:ext cx="8265719" cy="987880"/>
          </a:xfrm>
        </p:spPr>
        <p:txBody>
          <a:bodyPr/>
          <a:lstStyle/>
          <a:p>
            <a:pPr algn="l"/>
            <a:r>
              <a:rPr lang="en-US" altLang="ja-JP" sz="2800" dirty="0" smtClean="0">
                <a:latin typeface="Century Gothic" charset="0"/>
                <a:ea typeface="ＭＳ Ｐゴシック" charset="0"/>
                <a:cs typeface="ＭＳ Ｐゴシック" charset="0"/>
              </a:rPr>
              <a:t>Overview of CEOS Actions Recommended (2)</a:t>
            </a:r>
            <a:endParaRPr lang="en-US" altLang="ja-JP" sz="2800" dirty="0">
              <a:latin typeface="Century Gothic" charset="0"/>
              <a:ea typeface="ＭＳ Ｐゴシック" charset="0"/>
              <a:cs typeface="ＭＳ Ｐゴシック" charset="0"/>
            </a:endParaRPr>
          </a:p>
        </p:txBody>
      </p:sp>
    </p:spTree>
    <p:extLst>
      <p:ext uri="{BB962C8B-B14F-4D97-AF65-F5344CB8AC3E}">
        <p14:creationId xmlns:p14="http://schemas.microsoft.com/office/powerpoint/2010/main" val="30835509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noChangeArrowheads="1"/>
          </p:cNvSpPr>
          <p:nvPr>
            <p:ph type="body" idx="1"/>
          </p:nvPr>
        </p:nvSpPr>
        <p:spPr>
          <a:xfrm>
            <a:off x="59292" y="1380758"/>
            <a:ext cx="9046608" cy="5297731"/>
          </a:xfrm>
        </p:spPr>
        <p:txBody>
          <a:bodyPr/>
          <a:lstStyle/>
          <a:p>
            <a:pPr marL="0" indent="0">
              <a:buNone/>
            </a:pPr>
            <a:r>
              <a:rPr lang="en-US" sz="1800" dirty="0"/>
              <a:t>T</a:t>
            </a:r>
            <a:r>
              <a:rPr lang="en-US" sz="1800" dirty="0" smtClean="0"/>
              <a:t>he </a:t>
            </a:r>
            <a:r>
              <a:rPr lang="en-US" sz="1800" i="1" dirty="0"/>
              <a:t>CEOS Strategy for Carbon Observations from Space </a:t>
            </a:r>
            <a:r>
              <a:rPr lang="en-US" sz="1800" dirty="0"/>
              <a:t>identifies 20 contextual Challenges and 42 CEOS Actions.  The </a:t>
            </a:r>
            <a:r>
              <a:rPr lang="en-US" sz="1800" dirty="0" smtClean="0"/>
              <a:t>types of CEOS </a:t>
            </a:r>
            <a:r>
              <a:rPr lang="en-US" sz="1800" dirty="0"/>
              <a:t>Actions </a:t>
            </a:r>
            <a:r>
              <a:rPr lang="en-US" sz="1800" dirty="0" smtClean="0"/>
              <a:t>recommended are </a:t>
            </a:r>
            <a:r>
              <a:rPr lang="en-US" sz="1800" dirty="0"/>
              <a:t>summarized as </a:t>
            </a:r>
            <a:r>
              <a:rPr lang="en-US" sz="1800" dirty="0" smtClean="0"/>
              <a:t>follows</a:t>
            </a:r>
            <a:r>
              <a:rPr lang="en-US" sz="1800" dirty="0"/>
              <a:t>.</a:t>
            </a:r>
            <a:endParaRPr lang="en-US" sz="1800" dirty="0" smtClean="0"/>
          </a:p>
          <a:p>
            <a:pPr marL="0" indent="0">
              <a:buNone/>
            </a:pPr>
            <a:endParaRPr lang="en-US" sz="800" dirty="0"/>
          </a:p>
          <a:p>
            <a:pPr marL="0" indent="0">
              <a:buNone/>
            </a:pPr>
            <a:r>
              <a:rPr lang="en-US" sz="1800" i="1" dirty="0" smtClean="0"/>
              <a:t>Calibration/Validation-related:</a:t>
            </a:r>
          </a:p>
          <a:p>
            <a:pPr lvl="0"/>
            <a:r>
              <a:rPr lang="en-US" sz="1800" dirty="0" smtClean="0"/>
              <a:t>Actions to continue </a:t>
            </a:r>
            <a:r>
              <a:rPr lang="en-US" sz="1800" dirty="0"/>
              <a:t>and enhance </a:t>
            </a:r>
            <a:r>
              <a:rPr lang="en-US" sz="1800" dirty="0" smtClean="0"/>
              <a:t>coordinated calibration </a:t>
            </a:r>
            <a:r>
              <a:rPr lang="en-US" sz="1800" dirty="0"/>
              <a:t>and validation activities, including expanded quality assessments, cross-calibrating additional sensors (e.g., for carbon dioxide and methane), securing access to essential </a:t>
            </a:r>
            <a:r>
              <a:rPr lang="en-US" sz="1800" i="1" dirty="0"/>
              <a:t>in situ </a:t>
            </a:r>
            <a:r>
              <a:rPr lang="en-US" sz="1800" dirty="0"/>
              <a:t>validation data, expanding the number of land variables to be validated, and establishing an ocean product validation subgroup.  (10 CEOS Actions</a:t>
            </a:r>
            <a:r>
              <a:rPr lang="en-US" sz="1800" dirty="0" smtClean="0"/>
              <a:t>)</a:t>
            </a:r>
          </a:p>
          <a:p>
            <a:pPr marL="0" lvl="0" indent="0">
              <a:buNone/>
            </a:pPr>
            <a:endParaRPr lang="en-US" sz="1800" dirty="0"/>
          </a:p>
          <a:p>
            <a:pPr marL="0" indent="0">
              <a:buNone/>
            </a:pPr>
            <a:r>
              <a:rPr lang="en-US" sz="1800" i="1" dirty="0" smtClean="0"/>
              <a:t>Interactions/Linkages/Communications-Related:</a:t>
            </a:r>
            <a:endParaRPr lang="en-US" sz="1800" dirty="0"/>
          </a:p>
          <a:p>
            <a:pPr lvl="0"/>
            <a:r>
              <a:rPr lang="en-US" sz="1800" dirty="0" smtClean="0"/>
              <a:t>Actions to improve </a:t>
            </a:r>
            <a:r>
              <a:rPr lang="en-US" sz="1800" dirty="0"/>
              <a:t>institutional arrangements, communications, and joint activities with the carbon community and organizations with carbon interests.  (3 CEOS Actions, plus numerous references to such linkages in other actions</a:t>
            </a:r>
            <a:r>
              <a:rPr lang="en-US" sz="1800" dirty="0" smtClean="0"/>
              <a:t>)</a:t>
            </a:r>
            <a:endParaRPr lang="en-US" sz="1800" dirty="0"/>
          </a:p>
        </p:txBody>
      </p:sp>
      <p:sp>
        <p:nvSpPr>
          <p:cNvPr id="7169" name="Rectangle 16"/>
          <p:cNvSpPr>
            <a:spLocks noGrp="1" noChangeArrowheads="1"/>
          </p:cNvSpPr>
          <p:nvPr>
            <p:ph type="title"/>
          </p:nvPr>
        </p:nvSpPr>
        <p:spPr>
          <a:xfrm>
            <a:off x="1152525" y="0"/>
            <a:ext cx="8246669" cy="976393"/>
          </a:xfrm>
        </p:spPr>
        <p:txBody>
          <a:bodyPr/>
          <a:lstStyle/>
          <a:p>
            <a:pPr algn="l"/>
            <a:r>
              <a:rPr lang="en-US" altLang="ja-JP" sz="2800" dirty="0" smtClean="0">
                <a:latin typeface="Century Gothic" charset="0"/>
                <a:ea typeface="ＭＳ Ｐゴシック" charset="0"/>
                <a:cs typeface="ＭＳ Ｐゴシック" charset="0"/>
              </a:rPr>
              <a:t>Overview of CEOS Actions Recommended (3)</a:t>
            </a:r>
            <a:endParaRPr lang="en-US" altLang="ja-JP" sz="2800" dirty="0">
              <a:latin typeface="Century Gothic" charset="0"/>
              <a:ea typeface="ＭＳ Ｐゴシック" charset="0"/>
              <a:cs typeface="ＭＳ Ｐゴシック" charset="0"/>
            </a:endParaRPr>
          </a:p>
        </p:txBody>
      </p:sp>
    </p:spTree>
    <p:extLst>
      <p:ext uri="{BB962C8B-B14F-4D97-AF65-F5344CB8AC3E}">
        <p14:creationId xmlns:p14="http://schemas.microsoft.com/office/powerpoint/2010/main" val="95581598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noChangeArrowheads="1"/>
          </p:cNvSpPr>
          <p:nvPr>
            <p:ph type="body" idx="1"/>
          </p:nvPr>
        </p:nvSpPr>
        <p:spPr>
          <a:xfrm>
            <a:off x="59292" y="1380758"/>
            <a:ext cx="9046608" cy="5297731"/>
          </a:xfrm>
        </p:spPr>
        <p:txBody>
          <a:bodyPr/>
          <a:lstStyle/>
          <a:p>
            <a:pPr marL="0" indent="0">
              <a:buNone/>
            </a:pPr>
            <a:r>
              <a:rPr lang="en-US" sz="1800" dirty="0"/>
              <a:t>T</a:t>
            </a:r>
            <a:r>
              <a:rPr lang="en-US" sz="1800" dirty="0" smtClean="0"/>
              <a:t>he </a:t>
            </a:r>
            <a:r>
              <a:rPr lang="en-US" sz="1800" i="1" dirty="0"/>
              <a:t>CEOS Strategy for Carbon Observations from Space </a:t>
            </a:r>
            <a:r>
              <a:rPr lang="en-US" sz="1800" dirty="0"/>
              <a:t>identifies 20 contextual Challenges and 42 CEOS Actions.  The </a:t>
            </a:r>
            <a:r>
              <a:rPr lang="en-US" sz="1800" dirty="0" smtClean="0"/>
              <a:t>types of CEOS </a:t>
            </a:r>
            <a:r>
              <a:rPr lang="en-US" sz="1800" dirty="0"/>
              <a:t>Actions </a:t>
            </a:r>
            <a:r>
              <a:rPr lang="en-US" sz="1800" dirty="0" smtClean="0"/>
              <a:t>recommended are </a:t>
            </a:r>
            <a:r>
              <a:rPr lang="en-US" sz="1800" dirty="0"/>
              <a:t>summarized as </a:t>
            </a:r>
            <a:r>
              <a:rPr lang="en-US" sz="1800" dirty="0" smtClean="0"/>
              <a:t>follows</a:t>
            </a:r>
            <a:r>
              <a:rPr lang="en-US" sz="1800" dirty="0"/>
              <a:t>.</a:t>
            </a:r>
            <a:endParaRPr lang="en-US" sz="1800" dirty="0" smtClean="0"/>
          </a:p>
          <a:p>
            <a:pPr marL="0" lvl="0" indent="0">
              <a:buNone/>
            </a:pPr>
            <a:endParaRPr lang="en-US" sz="1800" dirty="0"/>
          </a:p>
          <a:p>
            <a:pPr marL="0" indent="0">
              <a:buNone/>
            </a:pPr>
            <a:r>
              <a:rPr lang="en-US" sz="1800" i="1" dirty="0" smtClean="0"/>
              <a:t>CEO Mechanisms and Future Planning-related:</a:t>
            </a:r>
            <a:endParaRPr lang="en-US" sz="1800" dirty="0"/>
          </a:p>
          <a:p>
            <a:r>
              <a:rPr lang="en-US" sz="1800" dirty="0" smtClean="0"/>
              <a:t>Actions to improve </a:t>
            </a:r>
            <a:r>
              <a:rPr lang="en-US" sz="1800" dirty="0"/>
              <a:t>or establish CEOS Mechanisms to implement this report’s recommendations or to engage in the future planning activities called for in it (5 CEOS Actions)</a:t>
            </a:r>
            <a:endParaRPr lang="en-US" sz="1800" dirty="0">
              <a:effectLst/>
            </a:endParaRPr>
          </a:p>
        </p:txBody>
      </p:sp>
      <p:sp>
        <p:nvSpPr>
          <p:cNvPr id="7169" name="Rectangle 16"/>
          <p:cNvSpPr>
            <a:spLocks noGrp="1" noChangeArrowheads="1"/>
          </p:cNvSpPr>
          <p:nvPr>
            <p:ph type="title"/>
          </p:nvPr>
        </p:nvSpPr>
        <p:spPr>
          <a:xfrm>
            <a:off x="1085850" y="0"/>
            <a:ext cx="8313344" cy="976393"/>
          </a:xfrm>
        </p:spPr>
        <p:txBody>
          <a:bodyPr/>
          <a:lstStyle/>
          <a:p>
            <a:pPr algn="l"/>
            <a:r>
              <a:rPr lang="en-US" altLang="ja-JP" sz="2800" dirty="0" smtClean="0">
                <a:latin typeface="Century Gothic" charset="0"/>
                <a:ea typeface="ＭＳ Ｐゴシック" charset="0"/>
                <a:cs typeface="ＭＳ Ｐゴシック" charset="0"/>
              </a:rPr>
              <a:t>Overview of CEOS Actions Recommended (4)</a:t>
            </a:r>
            <a:endParaRPr lang="en-US" altLang="ja-JP" sz="2800" dirty="0">
              <a:latin typeface="Century Gothic" charset="0"/>
              <a:ea typeface="ＭＳ Ｐゴシック" charset="0"/>
              <a:cs typeface="ＭＳ Ｐゴシック" charset="0"/>
            </a:endParaRPr>
          </a:p>
        </p:txBody>
      </p:sp>
    </p:spTree>
    <p:extLst>
      <p:ext uri="{BB962C8B-B14F-4D97-AF65-F5344CB8AC3E}">
        <p14:creationId xmlns:p14="http://schemas.microsoft.com/office/powerpoint/2010/main" val="6675725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Recommended Way Forward</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59292" y="1380758"/>
            <a:ext cx="9046608" cy="5297731"/>
          </a:xfrm>
        </p:spPr>
        <p:txBody>
          <a:bodyPr/>
          <a:lstStyle/>
          <a:p>
            <a:pPr lvl="0"/>
            <a:r>
              <a:rPr lang="en-US" sz="1800" dirty="0" smtClean="0"/>
              <a:t>CEOS </a:t>
            </a:r>
            <a:r>
              <a:rPr lang="en-US" sz="1800" dirty="0"/>
              <a:t>and its member agencies make note of the important and wide-ranging challenges and actions identified in this report.  They will work within their own capacities and with their governing bodies to identify and secure the resources that are required to implement the actions and meet the long-term challenges.</a:t>
            </a:r>
          </a:p>
          <a:p>
            <a:pPr lvl="0"/>
            <a:r>
              <a:rPr lang="en-US" sz="1800" dirty="0">
                <a:solidFill>
                  <a:srgbClr val="0000FF"/>
                </a:solidFill>
              </a:rPr>
              <a:t>CEOS identifies a group</a:t>
            </a:r>
            <a:r>
              <a:rPr lang="en-US" sz="1800" dirty="0"/>
              <a:t> to be responsible for carbon-related observations within CEOS and for advancing the findings of this report.  This group will take responsibility for overseeing, coordinating, and reporting on the actions identified in this report and will establish strong working relationships with relevant CEOS Virtual Constellations and Working Groups.</a:t>
            </a:r>
          </a:p>
          <a:p>
            <a:pPr lvl="0"/>
            <a:r>
              <a:rPr lang="en-US" sz="1800" dirty="0"/>
              <a:t>CEOS works with GEO, GCOS, UNFCCC and other relevant bodies to strengthen understanding, communications, and cooperation on carbon observations for science and policy.</a:t>
            </a:r>
          </a:p>
          <a:p>
            <a:pPr lvl="0"/>
            <a:r>
              <a:rPr lang="en-US" sz="1800" dirty="0"/>
              <a:t>CEOS recognizes the importance of </a:t>
            </a:r>
            <a:r>
              <a:rPr lang="en-US" sz="1800" dirty="0">
                <a:solidFill>
                  <a:srgbClr val="0000FF"/>
                </a:solidFill>
              </a:rPr>
              <a:t>periodically assessing progress and reporting on actions</a:t>
            </a:r>
            <a:r>
              <a:rPr lang="en-US" sz="1800" dirty="0"/>
              <a:t> and will establish internal (to CEOS) procedures for these purposes and will also report to relevant external bodies, as appropriate and when requested.</a:t>
            </a:r>
            <a:endParaRPr lang="en-US" sz="1800" dirty="0">
              <a:effectLst/>
            </a:endParaRPr>
          </a:p>
        </p:txBody>
      </p:sp>
    </p:spTree>
    <p:extLst>
      <p:ext uri="{BB962C8B-B14F-4D97-AF65-F5344CB8AC3E}">
        <p14:creationId xmlns:p14="http://schemas.microsoft.com/office/powerpoint/2010/main" val="122607162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Acknowledgements – Authors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59292" y="1413417"/>
            <a:ext cx="4708651" cy="5724892"/>
          </a:xfrm>
        </p:spPr>
        <p:txBody>
          <a:bodyPr/>
          <a:lstStyle/>
          <a:p>
            <a:pPr marL="0" indent="0">
              <a:spcBef>
                <a:spcPts val="0"/>
              </a:spcBef>
              <a:buNone/>
            </a:pPr>
            <a:r>
              <a:rPr lang="en-US" sz="1400" dirty="0" smtClean="0"/>
              <a:t>Masakatsu Nakajima </a:t>
            </a:r>
            <a:r>
              <a:rPr lang="en-US" sz="1400" dirty="0"/>
              <a:t>(Japan Aerospace Exploration </a:t>
            </a:r>
            <a:endParaRPr lang="en-US" sz="1400" dirty="0" smtClean="0"/>
          </a:p>
          <a:p>
            <a:pPr marL="0" indent="0">
              <a:spcBef>
                <a:spcPts val="0"/>
              </a:spcBef>
              <a:buNone/>
            </a:pPr>
            <a:r>
              <a:rPr lang="en-US" sz="1400" dirty="0"/>
              <a:t> </a:t>
            </a:r>
            <a:r>
              <a:rPr lang="en-US" sz="1400" dirty="0" smtClean="0"/>
              <a:t>   Agency</a:t>
            </a:r>
            <a:r>
              <a:rPr lang="en-US" sz="1400" dirty="0"/>
              <a:t>) </a:t>
            </a:r>
          </a:p>
          <a:p>
            <a:pPr marL="0" indent="0">
              <a:spcBef>
                <a:spcPts val="0"/>
              </a:spcBef>
              <a:buNone/>
            </a:pPr>
            <a:r>
              <a:rPr lang="en-US" sz="1400" dirty="0" smtClean="0"/>
              <a:t>Diane Wickland (National Aeronautics and Space </a:t>
            </a:r>
          </a:p>
          <a:p>
            <a:pPr marL="0" indent="0">
              <a:spcBef>
                <a:spcPts val="0"/>
              </a:spcBef>
              <a:buNone/>
            </a:pPr>
            <a:r>
              <a:rPr lang="en-US" sz="1400" dirty="0"/>
              <a:t> </a:t>
            </a:r>
            <a:r>
              <a:rPr lang="en-US" sz="1400" dirty="0" smtClean="0"/>
              <a:t>   Administration)</a:t>
            </a:r>
          </a:p>
          <a:p>
            <a:pPr marL="0" indent="0">
              <a:spcBef>
                <a:spcPts val="0"/>
              </a:spcBef>
              <a:buNone/>
            </a:pPr>
            <a:r>
              <a:rPr lang="en-US" sz="1400" dirty="0" smtClean="0"/>
              <a:t>Stephen </a:t>
            </a:r>
            <a:r>
              <a:rPr lang="en-US" sz="1400" dirty="0"/>
              <a:t>Plummer (European Space Agency)</a:t>
            </a:r>
          </a:p>
          <a:p>
            <a:pPr marL="0" indent="0">
              <a:spcBef>
                <a:spcPts val="0"/>
              </a:spcBef>
              <a:buNone/>
            </a:pPr>
            <a:r>
              <a:rPr lang="en-US" sz="1400" dirty="0" smtClean="0"/>
              <a:t>Berrien </a:t>
            </a:r>
            <a:r>
              <a:rPr lang="en-US" sz="1400" dirty="0"/>
              <a:t>Moore (University of Oklahoma) </a:t>
            </a:r>
          </a:p>
          <a:p>
            <a:pPr marL="0" indent="0">
              <a:spcBef>
                <a:spcPts val="0"/>
              </a:spcBef>
              <a:buNone/>
            </a:pPr>
            <a:r>
              <a:rPr lang="en-US" sz="1400" dirty="0"/>
              <a:t>Shubha Sathyendranath (Plymouth Marine </a:t>
            </a:r>
            <a:endParaRPr lang="en-US" sz="1400" dirty="0" smtClean="0"/>
          </a:p>
          <a:p>
            <a:pPr marL="0" indent="0">
              <a:spcBef>
                <a:spcPts val="0"/>
              </a:spcBef>
              <a:buNone/>
            </a:pPr>
            <a:r>
              <a:rPr lang="en-US" sz="1400" dirty="0"/>
              <a:t> </a:t>
            </a:r>
            <a:r>
              <a:rPr lang="en-US" sz="1400" dirty="0" smtClean="0"/>
              <a:t>   Laboratory</a:t>
            </a:r>
            <a:r>
              <a:rPr lang="en-US" sz="1400" dirty="0"/>
              <a:t>)</a:t>
            </a:r>
          </a:p>
          <a:p>
            <a:pPr marL="0" indent="0">
              <a:spcBef>
                <a:spcPts val="0"/>
              </a:spcBef>
              <a:buNone/>
            </a:pPr>
            <a:r>
              <a:rPr lang="en-US" sz="1400" dirty="0"/>
              <a:t>Ralph Dubayah (University of Maryland)</a:t>
            </a:r>
          </a:p>
          <a:p>
            <a:pPr marL="0" indent="0">
              <a:spcBef>
                <a:spcPts val="0"/>
              </a:spcBef>
              <a:buNone/>
            </a:pPr>
            <a:r>
              <a:rPr lang="en-US" sz="1400" dirty="0" smtClean="0"/>
              <a:t>Christiane Schmullius (Friedrich-Schiller University </a:t>
            </a:r>
          </a:p>
          <a:p>
            <a:pPr marL="0" indent="0">
              <a:spcBef>
                <a:spcPts val="0"/>
              </a:spcBef>
              <a:buNone/>
            </a:pPr>
            <a:r>
              <a:rPr lang="en-US" sz="1400" dirty="0" smtClean="0"/>
              <a:t>    Jena)</a:t>
            </a:r>
          </a:p>
          <a:p>
            <a:pPr marL="0" indent="0">
              <a:spcBef>
                <a:spcPts val="0"/>
              </a:spcBef>
              <a:buNone/>
            </a:pPr>
            <a:endParaRPr lang="en-US" sz="1400" dirty="0" smtClean="0"/>
          </a:p>
          <a:p>
            <a:pPr marL="0" indent="0">
              <a:spcBef>
                <a:spcPts val="0"/>
              </a:spcBef>
              <a:buNone/>
            </a:pPr>
            <a:r>
              <a:rPr lang="en-US" sz="1400" dirty="0" smtClean="0"/>
              <a:t>Stephen Ward </a:t>
            </a:r>
            <a:r>
              <a:rPr lang="en-US" sz="1400" dirty="0"/>
              <a:t>(Japan Aerospace Exploration </a:t>
            </a:r>
            <a:endParaRPr lang="en-US" sz="1400" dirty="0" smtClean="0"/>
          </a:p>
          <a:p>
            <a:pPr marL="0" indent="0">
              <a:spcBef>
                <a:spcPts val="0"/>
              </a:spcBef>
              <a:buNone/>
            </a:pPr>
            <a:r>
              <a:rPr lang="en-US" sz="1400" dirty="0"/>
              <a:t> </a:t>
            </a:r>
            <a:r>
              <a:rPr lang="en-US" sz="1400" dirty="0" smtClean="0"/>
              <a:t>   Agency</a:t>
            </a:r>
            <a:r>
              <a:rPr lang="en-US" sz="1400" dirty="0"/>
              <a:t>) </a:t>
            </a:r>
          </a:p>
          <a:p>
            <a:pPr marL="0" indent="0">
              <a:spcBef>
                <a:spcPts val="0"/>
              </a:spcBef>
              <a:buNone/>
            </a:pPr>
            <a:r>
              <a:rPr lang="en-US" sz="1400" dirty="0"/>
              <a:t>Warren Cohen (USDA Forest Service)</a:t>
            </a:r>
          </a:p>
          <a:p>
            <a:pPr marL="0" indent="0">
              <a:spcBef>
                <a:spcPts val="0"/>
              </a:spcBef>
              <a:buNone/>
            </a:pPr>
            <a:r>
              <a:rPr lang="en-US" sz="1400" dirty="0"/>
              <a:t>Nadine Gobron (Joint Research Centre)</a:t>
            </a:r>
          </a:p>
          <a:p>
            <a:pPr marL="0" indent="0">
              <a:spcBef>
                <a:spcPts val="0"/>
              </a:spcBef>
              <a:buNone/>
            </a:pPr>
            <a:r>
              <a:rPr lang="en-US" sz="1400" dirty="0"/>
              <a:t>Eric Kasischke (University of Maryland)</a:t>
            </a:r>
          </a:p>
          <a:p>
            <a:pPr marL="0" indent="0">
              <a:spcBef>
                <a:spcPts val="0"/>
              </a:spcBef>
              <a:buNone/>
            </a:pPr>
            <a:r>
              <a:rPr lang="en-US" sz="1400" dirty="0"/>
              <a:t>Kyle McDonald (City College of New York)</a:t>
            </a:r>
          </a:p>
          <a:p>
            <a:pPr marL="0" indent="0">
              <a:spcBef>
                <a:spcPts val="0"/>
              </a:spcBef>
              <a:buNone/>
            </a:pPr>
            <a:r>
              <a:rPr lang="en-US" sz="1400" dirty="0"/>
              <a:t>Shaun Quegan (The University of Sheffield) </a:t>
            </a:r>
          </a:p>
          <a:p>
            <a:pPr marL="0" indent="0">
              <a:spcBef>
                <a:spcPts val="0"/>
              </a:spcBef>
              <a:buNone/>
            </a:pPr>
            <a:r>
              <a:rPr lang="en-US" sz="1400" dirty="0"/>
              <a:t>Jean Ometto (</a:t>
            </a:r>
            <a:r>
              <a:rPr lang="en-US" sz="1400" dirty="0" err="1"/>
              <a:t>Instituto</a:t>
            </a:r>
            <a:r>
              <a:rPr lang="en-US" sz="1400" dirty="0"/>
              <a:t> </a:t>
            </a:r>
            <a:r>
              <a:rPr lang="en-US" sz="1400" dirty="0" err="1"/>
              <a:t>Nacional</a:t>
            </a:r>
            <a:r>
              <a:rPr lang="en-US" sz="1400" dirty="0"/>
              <a:t> de </a:t>
            </a:r>
            <a:r>
              <a:rPr lang="en-US" sz="1400" dirty="0" err="1"/>
              <a:t>Pesquisas</a:t>
            </a:r>
            <a:r>
              <a:rPr lang="en-US" sz="1400" dirty="0"/>
              <a:t> </a:t>
            </a:r>
            <a:endParaRPr lang="en-US" sz="1400" dirty="0" smtClean="0"/>
          </a:p>
          <a:p>
            <a:pPr marL="0" indent="0">
              <a:spcBef>
                <a:spcPts val="0"/>
              </a:spcBef>
              <a:buNone/>
            </a:pPr>
            <a:r>
              <a:rPr lang="en-US" sz="1400" dirty="0"/>
              <a:t> </a:t>
            </a:r>
            <a:r>
              <a:rPr lang="en-US" sz="1400" dirty="0" smtClean="0"/>
              <a:t>   </a:t>
            </a:r>
            <a:r>
              <a:rPr lang="en-US" sz="1400" dirty="0" err="1" smtClean="0"/>
              <a:t>Espaciais</a:t>
            </a:r>
            <a:r>
              <a:rPr lang="en-US" sz="1400" dirty="0"/>
              <a:t>)</a:t>
            </a:r>
          </a:p>
          <a:p>
            <a:pPr marL="0" indent="0">
              <a:spcBef>
                <a:spcPts val="0"/>
              </a:spcBef>
              <a:buNone/>
            </a:pPr>
            <a:r>
              <a:rPr lang="en-US" sz="1400" dirty="0"/>
              <a:t>Steven Running (University of Montana) </a:t>
            </a:r>
          </a:p>
          <a:p>
            <a:pPr marL="0" indent="0">
              <a:spcBef>
                <a:spcPts val="0"/>
              </a:spcBef>
              <a:buNone/>
            </a:pPr>
            <a:r>
              <a:rPr lang="en-US" sz="1400" dirty="0"/>
              <a:t>Sassan Saatchi (NASA Jet Propulsion Laboratory) </a:t>
            </a:r>
          </a:p>
          <a:p>
            <a:pPr marL="0" indent="0">
              <a:spcBef>
                <a:spcPts val="0"/>
              </a:spcBef>
              <a:buNone/>
            </a:pPr>
            <a:r>
              <a:rPr lang="en-US" sz="1400" dirty="0"/>
              <a:t>Masanobu Shimada (Japan Aerospace Exploration </a:t>
            </a:r>
            <a:endParaRPr lang="en-US" sz="1400" dirty="0" smtClean="0"/>
          </a:p>
          <a:p>
            <a:pPr marL="0" indent="0">
              <a:spcBef>
                <a:spcPts val="0"/>
              </a:spcBef>
              <a:buNone/>
            </a:pPr>
            <a:r>
              <a:rPr lang="en-US" sz="1400" dirty="0"/>
              <a:t> </a:t>
            </a:r>
            <a:r>
              <a:rPr lang="en-US" sz="1400" dirty="0" smtClean="0"/>
              <a:t>   Agency</a:t>
            </a:r>
            <a:r>
              <a:rPr lang="en-US" sz="1400" dirty="0"/>
              <a:t>) </a:t>
            </a:r>
          </a:p>
        </p:txBody>
      </p:sp>
      <p:sp>
        <p:nvSpPr>
          <p:cNvPr id="2" name="TextBox 1"/>
          <p:cNvSpPr txBox="1"/>
          <p:nvPr/>
        </p:nvSpPr>
        <p:spPr>
          <a:xfrm>
            <a:off x="4933950" y="1438275"/>
            <a:ext cx="4152900" cy="5262979"/>
          </a:xfrm>
          <a:prstGeom prst="rect">
            <a:avLst/>
          </a:prstGeom>
          <a:noFill/>
        </p:spPr>
        <p:txBody>
          <a:bodyPr wrap="square" rtlCol="0">
            <a:spAutoFit/>
          </a:bodyPr>
          <a:lstStyle/>
          <a:p>
            <a:pPr marL="0" indent="0">
              <a:spcBef>
                <a:spcPts val="0"/>
              </a:spcBef>
              <a:buNone/>
            </a:pPr>
            <a:r>
              <a:rPr lang="en-US" sz="1400" b="1" dirty="0"/>
              <a:t>John Burrows (</a:t>
            </a:r>
            <a:r>
              <a:rPr lang="en-US" sz="1400" b="1" dirty="0" err="1"/>
              <a:t>Universität</a:t>
            </a:r>
            <a:r>
              <a:rPr lang="en-US" sz="1400" b="1" dirty="0"/>
              <a:t> Bremen)</a:t>
            </a:r>
          </a:p>
          <a:p>
            <a:pPr marL="0" indent="0">
              <a:spcBef>
                <a:spcPts val="0"/>
              </a:spcBef>
              <a:buNone/>
            </a:pPr>
            <a:r>
              <a:rPr lang="en-US" sz="1400" b="1" dirty="0"/>
              <a:t>David Crisp (NASA Jet Propulsion Laboratory) </a:t>
            </a:r>
          </a:p>
          <a:p>
            <a:pPr marL="0" indent="0">
              <a:spcBef>
                <a:spcPts val="0"/>
              </a:spcBef>
              <a:buNone/>
            </a:pPr>
            <a:r>
              <a:rPr lang="en-US" sz="1400" b="1" dirty="0" err="1"/>
              <a:t>Michio</a:t>
            </a:r>
            <a:r>
              <a:rPr lang="en-US" sz="1400" b="1" dirty="0"/>
              <a:t> </a:t>
            </a:r>
            <a:r>
              <a:rPr lang="en-US" sz="1400" b="1" dirty="0" err="1"/>
              <a:t>Kawamiya</a:t>
            </a:r>
            <a:r>
              <a:rPr lang="en-US" sz="1400" b="1" dirty="0"/>
              <a:t> (Japan Agency for </a:t>
            </a:r>
            <a:r>
              <a:rPr lang="en-US" sz="1400" b="1" dirty="0" smtClean="0"/>
              <a:t>Marine-</a:t>
            </a:r>
          </a:p>
          <a:p>
            <a:pPr marL="0" indent="0">
              <a:spcBef>
                <a:spcPts val="0"/>
              </a:spcBef>
              <a:buNone/>
            </a:pPr>
            <a:r>
              <a:rPr lang="en-US" sz="1400" b="1" dirty="0"/>
              <a:t> </a:t>
            </a:r>
            <a:r>
              <a:rPr lang="en-US" sz="1400" b="1" dirty="0" smtClean="0"/>
              <a:t>   earth </a:t>
            </a:r>
            <a:r>
              <a:rPr lang="en-US" sz="1400" b="1" dirty="0"/>
              <a:t>Science and Technology) </a:t>
            </a:r>
          </a:p>
          <a:p>
            <a:pPr marL="0" indent="0">
              <a:spcBef>
                <a:spcPts val="0"/>
              </a:spcBef>
              <a:buNone/>
            </a:pPr>
            <a:r>
              <a:rPr lang="en-US" sz="1400" b="1" dirty="0"/>
              <a:t>Martin Heimann (Max Plank Institute for </a:t>
            </a:r>
            <a:endParaRPr lang="en-US" sz="1400" b="1" dirty="0" smtClean="0"/>
          </a:p>
          <a:p>
            <a:pPr marL="0" indent="0">
              <a:spcBef>
                <a:spcPts val="0"/>
              </a:spcBef>
              <a:buNone/>
            </a:pPr>
            <a:r>
              <a:rPr lang="en-US" sz="1400" b="1" dirty="0"/>
              <a:t> </a:t>
            </a:r>
            <a:r>
              <a:rPr lang="en-US" sz="1400" b="1" dirty="0" smtClean="0"/>
              <a:t>   Biogeochemistry</a:t>
            </a:r>
            <a:r>
              <a:rPr lang="en-US" sz="1400" b="1" dirty="0"/>
              <a:t>, Jena) </a:t>
            </a:r>
          </a:p>
          <a:p>
            <a:pPr marL="0" indent="0">
              <a:spcBef>
                <a:spcPts val="0"/>
              </a:spcBef>
              <a:buNone/>
            </a:pPr>
            <a:r>
              <a:rPr lang="en-US" sz="1400" b="1" dirty="0"/>
              <a:t>Ray Nassar (Environment Canada)</a:t>
            </a:r>
          </a:p>
          <a:p>
            <a:pPr marL="0" indent="0">
              <a:spcBef>
                <a:spcPts val="0"/>
              </a:spcBef>
              <a:buNone/>
            </a:pPr>
            <a:r>
              <a:rPr lang="en-US" sz="1400" b="1" dirty="0"/>
              <a:t>Peter Rayner (University of Melbourne)</a:t>
            </a:r>
          </a:p>
          <a:p>
            <a:pPr marL="0" indent="0">
              <a:spcBef>
                <a:spcPts val="0"/>
              </a:spcBef>
              <a:buNone/>
            </a:pPr>
            <a:r>
              <a:rPr lang="en-US" sz="1400" b="1" dirty="0"/>
              <a:t>Prakash Chauhan (Indian Space Research </a:t>
            </a:r>
            <a:endParaRPr lang="en-US" sz="1400" b="1" dirty="0" smtClean="0"/>
          </a:p>
          <a:p>
            <a:pPr marL="0" indent="0">
              <a:spcBef>
                <a:spcPts val="0"/>
              </a:spcBef>
              <a:buNone/>
            </a:pPr>
            <a:r>
              <a:rPr lang="en-US" sz="1400" b="1" dirty="0"/>
              <a:t> </a:t>
            </a:r>
            <a:r>
              <a:rPr lang="en-US" sz="1400" b="1" dirty="0" smtClean="0"/>
              <a:t>   Organization</a:t>
            </a:r>
            <a:r>
              <a:rPr lang="en-US" sz="1400" b="1" dirty="0"/>
              <a:t>) </a:t>
            </a:r>
          </a:p>
          <a:p>
            <a:pPr marL="0" indent="0">
              <a:spcBef>
                <a:spcPts val="0"/>
              </a:spcBef>
              <a:buNone/>
            </a:pPr>
            <a:r>
              <a:rPr lang="en-US" sz="1400" b="1" dirty="0"/>
              <a:t>Watson Gregg (NASA Goddard Space Flight </a:t>
            </a:r>
            <a:endParaRPr lang="en-US" sz="1400" b="1" dirty="0" smtClean="0"/>
          </a:p>
          <a:p>
            <a:pPr marL="0" indent="0">
              <a:spcBef>
                <a:spcPts val="0"/>
              </a:spcBef>
              <a:buNone/>
            </a:pPr>
            <a:r>
              <a:rPr lang="en-US" sz="1400" b="1" dirty="0"/>
              <a:t> </a:t>
            </a:r>
            <a:r>
              <a:rPr lang="en-US" sz="1400" b="1" dirty="0" smtClean="0"/>
              <a:t>   Center</a:t>
            </a:r>
            <a:r>
              <a:rPr lang="en-US" sz="1400" b="1" dirty="0"/>
              <a:t>) </a:t>
            </a:r>
          </a:p>
          <a:p>
            <a:pPr marL="0" indent="0">
              <a:spcBef>
                <a:spcPts val="0"/>
              </a:spcBef>
              <a:buNone/>
            </a:pPr>
            <a:r>
              <a:rPr lang="en-US" sz="1400" b="1" dirty="0" smtClean="0"/>
              <a:t>Nicolas </a:t>
            </a:r>
            <a:r>
              <a:rPr lang="en-US" sz="1400" b="1" dirty="0"/>
              <a:t>Hoepffner (Joint Research Centre) </a:t>
            </a:r>
          </a:p>
          <a:p>
            <a:pPr marL="0" indent="0">
              <a:spcBef>
                <a:spcPts val="0"/>
              </a:spcBef>
              <a:buNone/>
            </a:pPr>
            <a:r>
              <a:rPr lang="en-US" sz="1400" b="1" dirty="0" err="1"/>
              <a:t>Joji</a:t>
            </a:r>
            <a:r>
              <a:rPr lang="en-US" sz="1400" b="1" dirty="0"/>
              <a:t> Ishizaka (Nagoya University)</a:t>
            </a:r>
          </a:p>
          <a:p>
            <a:pPr marL="0" indent="0">
              <a:spcBef>
                <a:spcPts val="0"/>
              </a:spcBef>
              <a:buNone/>
            </a:pPr>
            <a:r>
              <a:rPr lang="en-US" sz="1400" b="1" dirty="0" smtClean="0"/>
              <a:t>Johnny </a:t>
            </a:r>
            <a:r>
              <a:rPr lang="en-US" sz="1400" b="1" dirty="0" err="1"/>
              <a:t>Johannessen</a:t>
            </a:r>
            <a:r>
              <a:rPr lang="en-US" sz="1400" b="1" dirty="0"/>
              <a:t> (Nansen Environmental </a:t>
            </a:r>
            <a:endParaRPr lang="en-US" sz="1400" b="1" dirty="0" smtClean="0"/>
          </a:p>
          <a:p>
            <a:pPr marL="0" indent="0">
              <a:spcBef>
                <a:spcPts val="0"/>
              </a:spcBef>
              <a:buNone/>
            </a:pPr>
            <a:r>
              <a:rPr lang="en-US" sz="1400" b="1" dirty="0"/>
              <a:t> </a:t>
            </a:r>
            <a:r>
              <a:rPr lang="en-US" sz="1400" b="1" dirty="0" smtClean="0"/>
              <a:t>   and </a:t>
            </a:r>
            <a:r>
              <a:rPr lang="en-US" sz="1400" b="1" dirty="0"/>
              <a:t>Remote Sensing Centre) </a:t>
            </a:r>
          </a:p>
          <a:p>
            <a:pPr marL="0" indent="0">
              <a:spcBef>
                <a:spcPts val="0"/>
              </a:spcBef>
              <a:buNone/>
            </a:pPr>
            <a:r>
              <a:rPr lang="en-US" sz="1400" b="1" dirty="0"/>
              <a:t>Milton </a:t>
            </a:r>
            <a:r>
              <a:rPr lang="en-US" sz="1400" b="1" dirty="0" err="1"/>
              <a:t>Kampel</a:t>
            </a:r>
            <a:r>
              <a:rPr lang="en-US" sz="1400" b="1" dirty="0"/>
              <a:t> (</a:t>
            </a:r>
            <a:r>
              <a:rPr lang="en-US" sz="1400" b="1" dirty="0" err="1"/>
              <a:t>Instituto</a:t>
            </a:r>
            <a:r>
              <a:rPr lang="en-US" sz="1400" b="1" dirty="0"/>
              <a:t> </a:t>
            </a:r>
            <a:r>
              <a:rPr lang="en-US" sz="1400" b="1" dirty="0" err="1"/>
              <a:t>Nacional</a:t>
            </a:r>
            <a:r>
              <a:rPr lang="en-US" sz="1400" b="1" dirty="0"/>
              <a:t> de </a:t>
            </a:r>
            <a:endParaRPr lang="en-US" sz="1400" b="1" dirty="0" smtClean="0"/>
          </a:p>
          <a:p>
            <a:pPr marL="0" indent="0">
              <a:spcBef>
                <a:spcPts val="0"/>
              </a:spcBef>
              <a:buNone/>
            </a:pPr>
            <a:r>
              <a:rPr lang="en-US" sz="1400" b="1" dirty="0"/>
              <a:t> </a:t>
            </a:r>
            <a:r>
              <a:rPr lang="en-US" sz="1400" b="1" dirty="0" smtClean="0"/>
              <a:t>   </a:t>
            </a:r>
            <a:r>
              <a:rPr lang="en-US" sz="1400" b="1" dirty="0" err="1" smtClean="0"/>
              <a:t>Pesquisas</a:t>
            </a:r>
            <a:r>
              <a:rPr lang="en-US" sz="1400" b="1" dirty="0" smtClean="0"/>
              <a:t> </a:t>
            </a:r>
            <a:r>
              <a:rPr lang="en-US" sz="1400" b="1" dirty="0" err="1"/>
              <a:t>Espaciais</a:t>
            </a:r>
            <a:r>
              <a:rPr lang="en-US" sz="1400" b="1" dirty="0"/>
              <a:t>)</a:t>
            </a:r>
          </a:p>
          <a:p>
            <a:pPr marL="0" indent="0">
              <a:spcBef>
                <a:spcPts val="0"/>
              </a:spcBef>
              <a:buNone/>
            </a:pPr>
            <a:r>
              <a:rPr lang="en-US" sz="1400" b="1" dirty="0"/>
              <a:t>Tiit Kutser (University of Tartu) </a:t>
            </a:r>
          </a:p>
          <a:p>
            <a:pPr marL="0" indent="0">
              <a:spcBef>
                <a:spcPts val="0"/>
              </a:spcBef>
              <a:buNone/>
            </a:pPr>
            <a:r>
              <a:rPr lang="en-US" sz="1400" b="1" dirty="0" smtClean="0"/>
              <a:t>Trevor </a:t>
            </a:r>
            <a:r>
              <a:rPr lang="en-US" sz="1400" b="1" dirty="0"/>
              <a:t>Platt (Plymouth Marine Laboratory) </a:t>
            </a:r>
          </a:p>
          <a:p>
            <a:pPr marL="0" indent="0">
              <a:spcBef>
                <a:spcPts val="0"/>
              </a:spcBef>
              <a:buNone/>
            </a:pPr>
            <a:r>
              <a:rPr lang="en-US" sz="1400" b="1" dirty="0"/>
              <a:t>Joo-Hyung </a:t>
            </a:r>
            <a:r>
              <a:rPr lang="en-US" sz="1400" b="1" dirty="0" err="1"/>
              <a:t>Ryu</a:t>
            </a:r>
            <a:r>
              <a:rPr lang="en-US" sz="1400" b="1" dirty="0"/>
              <a:t> (Korea Institute of Ocean </a:t>
            </a:r>
            <a:endParaRPr lang="en-US" sz="1400" b="1" dirty="0" smtClean="0"/>
          </a:p>
          <a:p>
            <a:pPr marL="0" indent="0">
              <a:spcBef>
                <a:spcPts val="0"/>
              </a:spcBef>
              <a:buNone/>
            </a:pPr>
            <a:r>
              <a:rPr lang="en-US" sz="1400" b="1" dirty="0"/>
              <a:t> </a:t>
            </a:r>
            <a:r>
              <a:rPr lang="en-US" sz="1400" b="1" dirty="0" smtClean="0"/>
              <a:t>   Science </a:t>
            </a:r>
            <a:r>
              <a:rPr lang="en-US" sz="1400" b="1" dirty="0"/>
              <a:t>and Technology)</a:t>
            </a:r>
          </a:p>
          <a:p>
            <a:pPr marL="0" indent="0">
              <a:spcBef>
                <a:spcPts val="0"/>
              </a:spcBef>
              <a:buNone/>
            </a:pPr>
            <a:r>
              <a:rPr lang="en-US" sz="1400" b="1" dirty="0"/>
              <a:t> </a:t>
            </a:r>
          </a:p>
          <a:p>
            <a:pPr>
              <a:spcBef>
                <a:spcPts val="0"/>
              </a:spcBef>
            </a:pPr>
            <a:endParaRPr lang="en-US" sz="1400" b="1" dirty="0"/>
          </a:p>
        </p:txBody>
      </p:sp>
    </p:spTree>
    <p:extLst>
      <p:ext uri="{BB962C8B-B14F-4D97-AF65-F5344CB8AC3E}">
        <p14:creationId xmlns:p14="http://schemas.microsoft.com/office/powerpoint/2010/main" val="30704037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Acknowledgements – Reviewers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59292" y="1380759"/>
            <a:ext cx="8665608" cy="5477241"/>
          </a:xfrm>
        </p:spPr>
        <p:txBody>
          <a:bodyPr/>
          <a:lstStyle/>
          <a:p>
            <a:pPr marL="0" indent="0">
              <a:buNone/>
            </a:pPr>
            <a:r>
              <a:rPr lang="en-US" sz="1800" dirty="0"/>
              <a:t>The following people provided </a:t>
            </a:r>
            <a:r>
              <a:rPr lang="en-US" sz="1800" dirty="0" smtClean="0"/>
              <a:t>comments </a:t>
            </a:r>
            <a:r>
              <a:rPr lang="en-US" sz="1800" dirty="0"/>
              <a:t>during the open review period in </a:t>
            </a:r>
            <a:r>
              <a:rPr lang="en-US" sz="1800" dirty="0" smtClean="0"/>
              <a:t>October 1 - December 2, 2013</a:t>
            </a:r>
            <a:r>
              <a:rPr lang="en-US" sz="1800" dirty="0"/>
              <a:t>: </a:t>
            </a:r>
            <a:endParaRPr lang="en-US" sz="1800" dirty="0" smtClean="0"/>
          </a:p>
          <a:p>
            <a:pPr marL="0" indent="0">
              <a:buNone/>
            </a:pPr>
            <a:endParaRPr lang="en-US" sz="1800" dirty="0"/>
          </a:p>
          <a:p>
            <a:pPr marL="0" indent="0">
              <a:buNone/>
            </a:pPr>
            <a:r>
              <a:rPr lang="en-US" sz="1800" dirty="0" smtClean="0"/>
              <a:t>John </a:t>
            </a:r>
            <a:r>
              <a:rPr lang="en-US" sz="1800" dirty="0"/>
              <a:t>J. Bates, Kevin Bowman, Michael Buchwitz, James Butler, Raymond Byrnes, Thomas Cecere, Selma </a:t>
            </a:r>
            <a:r>
              <a:rPr lang="en-US" sz="1800" dirty="0" err="1"/>
              <a:t>Cherchali</a:t>
            </a:r>
            <a:r>
              <a:rPr lang="en-US" sz="1800" dirty="0"/>
              <a:t>, Ishida Chu, Yves </a:t>
            </a:r>
            <a:r>
              <a:rPr lang="en-US" sz="1800" dirty="0" err="1"/>
              <a:t>Crevier</a:t>
            </a:r>
            <a:r>
              <a:rPr lang="en-US" sz="1800" dirty="0"/>
              <a:t> (on behalf of colleagues from the Canadian Forest Service), Mark Dowell, Riley Duren, John Dwyer, Richard Eckman, Christian Frankenberg, Kevin Gurney, Paul </a:t>
            </a:r>
            <a:r>
              <a:rPr lang="en-US" sz="1800" dirty="0" err="1"/>
              <a:t>Ingmann</a:t>
            </a:r>
            <a:r>
              <a:rPr lang="en-US" sz="1800" dirty="0"/>
              <a:t>, Shoken Ishii, Daniel Jacob, Stephan R. Kawa, </a:t>
            </a:r>
            <a:r>
              <a:rPr lang="en-US" sz="1800" dirty="0" err="1"/>
              <a:t>Michio</a:t>
            </a:r>
            <a:r>
              <a:rPr lang="en-US" sz="1800" dirty="0"/>
              <a:t> </a:t>
            </a:r>
            <a:r>
              <a:rPr lang="en-US" sz="1800" dirty="0" err="1"/>
              <a:t>Kawamiya</a:t>
            </a:r>
            <a:r>
              <a:rPr lang="en-US" sz="1800" dirty="0"/>
              <a:t>, Kim Keith, Rosemary Munro, Ray Nassar, Jim Penman, Ivan Petiteville, Coleen Roehl, Miguel Roman (on behalf of WGCV LPV Subgroup), Katherine </a:t>
            </a:r>
            <a:r>
              <a:rPr lang="en-US" sz="1800" dirty="0" err="1"/>
              <a:t>Saad</a:t>
            </a:r>
            <a:r>
              <a:rPr lang="en-US" sz="1800" dirty="0"/>
              <a:t>, Kerry Sawyer, Frank Martin Seifert, Brent Smith, Pieter Tans, Oksana A. Tarasova, Albrecht von </a:t>
            </a:r>
            <a:r>
              <a:rPr lang="en-US" sz="1800" dirty="0" err="1"/>
              <a:t>Bargen</a:t>
            </a:r>
            <a:r>
              <a:rPr lang="en-US" sz="1800" dirty="0"/>
              <a:t>, Paul Wennberg, Debra Wunch,  Claus Zehner, and Zhiliang Zhu.</a:t>
            </a:r>
          </a:p>
        </p:txBody>
      </p:sp>
    </p:spTree>
    <p:extLst>
      <p:ext uri="{BB962C8B-B14F-4D97-AF65-F5344CB8AC3E}">
        <p14:creationId xmlns:p14="http://schemas.microsoft.com/office/powerpoint/2010/main" val="23180931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6"/>
          <p:cNvSpPr>
            <a:spLocks noGrp="1" noChangeArrowheads="1"/>
          </p:cNvSpPr>
          <p:nvPr>
            <p:ph type="title"/>
          </p:nvPr>
        </p:nvSpPr>
        <p:spPr>
          <a:xfrm>
            <a:off x="1850730" y="-99392"/>
            <a:ext cx="4498864" cy="1182042"/>
          </a:xfrm>
        </p:spPr>
        <p:txBody>
          <a:bodyPr/>
          <a:lstStyle/>
          <a:p>
            <a:pPr algn="ctr"/>
            <a:r>
              <a:rPr lang="en-US" altLang="ja-JP" sz="3200" b="1" dirty="0" smtClean="0">
                <a:latin typeface="Calibri" pitchFamily="34" charset="0"/>
                <a:ea typeface="ＭＳ Ｐゴシック" charset="0"/>
                <a:cs typeface="Calibri" pitchFamily="34" charset="0"/>
              </a:rPr>
              <a:t>CEOS Response to the GEO Carbon Strategy</a:t>
            </a:r>
            <a:endParaRPr lang="en-US" altLang="ja-JP" sz="3200" b="1" dirty="0">
              <a:latin typeface="Calibri" pitchFamily="34" charset="0"/>
              <a:ea typeface="ＭＳ Ｐゴシック" charset="0"/>
              <a:cs typeface="Calibri" pitchFamily="34" charset="0"/>
            </a:endParaRPr>
          </a:p>
        </p:txBody>
      </p:sp>
      <p:sp>
        <p:nvSpPr>
          <p:cNvPr id="5122" name="Rectangle 17"/>
          <p:cNvSpPr>
            <a:spLocks noGrp="1" noChangeArrowheads="1"/>
          </p:cNvSpPr>
          <p:nvPr>
            <p:ph type="body" idx="1"/>
          </p:nvPr>
        </p:nvSpPr>
        <p:spPr>
          <a:xfrm>
            <a:off x="2555776" y="1416202"/>
            <a:ext cx="6588224" cy="4032448"/>
          </a:xfrm>
        </p:spPr>
        <p:txBody>
          <a:bodyPr/>
          <a:lstStyle/>
          <a:p>
            <a:pPr marL="0" indent="0">
              <a:buNone/>
            </a:pPr>
            <a:r>
              <a:rPr lang="en-GB" altLang="ja-JP" sz="2000" b="1" dirty="0" smtClean="0">
                <a:latin typeface="Arial" pitchFamily="34" charset="0"/>
                <a:ea typeface="ＭＳ Ｐゴシック" charset="0"/>
                <a:cs typeface="Arial" pitchFamily="34" charset="0"/>
              </a:rPr>
              <a:t>CEOS established a Carbon Task Force (CTF) to coordinate the response from the space agencies to the </a:t>
            </a:r>
            <a:r>
              <a:rPr lang="en-GB" altLang="ja-JP" sz="2000" b="1" i="1" dirty="0" smtClean="0">
                <a:latin typeface="Arial" pitchFamily="34" charset="0"/>
                <a:ea typeface="ＭＳ Ｐゴシック" charset="0"/>
                <a:cs typeface="Arial" pitchFamily="34" charset="0"/>
              </a:rPr>
              <a:t>GEO Carbon Strategy</a:t>
            </a:r>
            <a:r>
              <a:rPr lang="en-GB" altLang="ja-JP" sz="2000" b="1" dirty="0" smtClean="0">
                <a:latin typeface="Arial" pitchFamily="34" charset="0"/>
                <a:ea typeface="ＭＳ Ｐゴシック" charset="0"/>
                <a:cs typeface="Arial" pitchFamily="34" charset="0"/>
              </a:rPr>
              <a:t>.</a:t>
            </a:r>
          </a:p>
          <a:p>
            <a:pPr marL="0" indent="0">
              <a:buNone/>
            </a:pPr>
            <a:endParaRPr lang="en-GB" altLang="ja-JP" sz="800" b="1" dirty="0" smtClean="0">
              <a:latin typeface="Arial" pitchFamily="34" charset="0"/>
              <a:ea typeface="ＭＳ Ｐゴシック" charset="0"/>
              <a:cs typeface="Arial" pitchFamily="34" charset="0"/>
            </a:endParaRPr>
          </a:p>
          <a:p>
            <a:pPr lvl="1"/>
            <a:r>
              <a:rPr lang="en-GB" sz="1800" b="1" dirty="0" smtClean="0">
                <a:latin typeface="Arial" pitchFamily="34" charset="0"/>
                <a:ea typeface="ＭＳ Ｐゴシック" charset="0"/>
                <a:cs typeface="Arial" pitchFamily="34" charset="0"/>
              </a:rPr>
              <a:t>Take into account information requirements of both the UNFCCC and IPCC and consider how future satellite missions will support them</a:t>
            </a:r>
          </a:p>
          <a:p>
            <a:pPr lvl="1"/>
            <a:r>
              <a:rPr lang="en-GB" sz="1800" b="1" dirty="0" smtClean="0">
                <a:latin typeface="Arial" pitchFamily="34" charset="0"/>
                <a:ea typeface="ＭＳ Ｐゴシック" charset="0"/>
                <a:cs typeface="Arial" pitchFamily="34" charset="0"/>
              </a:rPr>
              <a:t>Also take account of, and be consistent with, the GCOS and GEO Implementation Plans.</a:t>
            </a:r>
          </a:p>
          <a:p>
            <a:pPr lvl="1"/>
            <a:r>
              <a:rPr lang="en-GB" sz="1800" b="1" dirty="0" smtClean="0">
                <a:latin typeface="Arial" pitchFamily="34" charset="0"/>
                <a:ea typeface="ＭＳ Ｐゴシック" charset="0"/>
                <a:cs typeface="Arial" pitchFamily="34" charset="0"/>
              </a:rPr>
              <a:t>Help definition of next generation missions for individual agencies (</a:t>
            </a:r>
            <a:r>
              <a:rPr lang="en-GB" sz="1800" b="1" dirty="0" smtClean="0">
                <a:latin typeface="Arial" pitchFamily="34" charset="0"/>
                <a:cs typeface="Arial" pitchFamily="34" charset="0"/>
              </a:rPr>
              <a:t>provide a long-term outlook, 2013-2028).</a:t>
            </a:r>
            <a:endParaRPr lang="en-GB" sz="1800" b="1" dirty="0" smtClean="0">
              <a:latin typeface="Arial" pitchFamily="34" charset="0"/>
              <a:ea typeface="ＭＳ Ｐゴシック" charset="0"/>
              <a:cs typeface="Arial" pitchFamily="34" charset="0"/>
            </a:endParaRPr>
          </a:p>
          <a:p>
            <a:pPr lvl="1"/>
            <a:r>
              <a:rPr lang="en-US" sz="1800" b="1" dirty="0" smtClean="0">
                <a:latin typeface="Arial" pitchFamily="34" charset="0"/>
                <a:cs typeface="Arial" pitchFamily="34" charset="0"/>
              </a:rPr>
              <a:t>Provide a basis for systematic observation and reporting of progress towards satisfying society’s carbon information needs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70028"/>
            <a:ext cx="2375389" cy="31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5674" y="10883"/>
            <a:ext cx="1502830" cy="90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153619" y="5987782"/>
            <a:ext cx="8756295" cy="830997"/>
          </a:xfrm>
          <a:prstGeom prst="rect">
            <a:avLst/>
          </a:prstGeom>
          <a:noFill/>
          <a:ln w="28575">
            <a:solidFill>
              <a:srgbClr val="0000FF"/>
            </a:solidFill>
          </a:ln>
        </p:spPr>
        <p:txBody>
          <a:bodyPr wrap="square" rtlCol="0">
            <a:spAutoFit/>
          </a:bodyPr>
          <a:lstStyle/>
          <a:p>
            <a:r>
              <a:rPr lang="en-GB" sz="2400" b="1" i="1" dirty="0" smtClean="0">
                <a:solidFill>
                  <a:srgbClr val="0000FF"/>
                </a:solidFill>
                <a:latin typeface="Arial" pitchFamily="34" charset="0"/>
                <a:cs typeface="Arial" pitchFamily="34" charset="0"/>
              </a:rPr>
              <a:t>CEOS Strategy for Carbon Observations from Space </a:t>
            </a:r>
            <a:r>
              <a:rPr lang="en-GB" sz="2400" b="1" dirty="0" smtClean="0">
                <a:solidFill>
                  <a:srgbClr val="0000FF"/>
                </a:solidFill>
                <a:latin typeface="Arial" pitchFamily="34" charset="0"/>
                <a:cs typeface="Arial" pitchFamily="34" charset="0"/>
              </a:rPr>
              <a:t>has been completed and presented for CEOS endorsement.</a:t>
            </a:r>
            <a:endParaRPr lang="en-US" sz="2400" b="1" dirty="0">
              <a:solidFill>
                <a:srgbClr val="0000FF"/>
              </a:solidFill>
            </a:endParaRPr>
          </a:p>
        </p:txBody>
      </p:sp>
    </p:spTree>
    <p:extLst>
      <p:ext uri="{BB962C8B-B14F-4D97-AF65-F5344CB8AC3E}">
        <p14:creationId xmlns:p14="http://schemas.microsoft.com/office/powerpoint/2010/main" val="6150999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Conclusions</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298778" y="2077444"/>
            <a:ext cx="8665608" cy="5477241"/>
          </a:xfrm>
        </p:spPr>
        <p:txBody>
          <a:bodyPr/>
          <a:lstStyle/>
          <a:p>
            <a:pPr marL="0" indent="0">
              <a:buNone/>
            </a:pPr>
            <a:r>
              <a:rPr lang="en-US" dirty="0" smtClean="0"/>
              <a:t>The CEOS Carbon Task Force is pleased </a:t>
            </a:r>
            <a:r>
              <a:rPr lang="en-US" dirty="0"/>
              <a:t>to offer this response to the </a:t>
            </a:r>
            <a:r>
              <a:rPr lang="en-US" i="1" dirty="0"/>
              <a:t>GEO Carbon Strategy</a:t>
            </a:r>
            <a:r>
              <a:rPr lang="en-US" dirty="0"/>
              <a:t> and </a:t>
            </a:r>
            <a:r>
              <a:rPr lang="en-US" dirty="0" smtClean="0"/>
              <a:t>thanks CEOS for the opportunity to serve in this capacity.  </a:t>
            </a:r>
          </a:p>
          <a:p>
            <a:pPr marL="0" indent="0">
              <a:buNone/>
            </a:pPr>
            <a:endParaRPr lang="en-US" dirty="0"/>
          </a:p>
          <a:p>
            <a:pPr marL="0" indent="0">
              <a:buNone/>
            </a:pPr>
            <a:r>
              <a:rPr lang="en-US" dirty="0" smtClean="0"/>
              <a:t>We stand ready to assist CEOS in taking the next steps toward implementation, if and as needed.</a:t>
            </a:r>
            <a:endParaRPr lang="en-US" dirty="0"/>
          </a:p>
        </p:txBody>
      </p:sp>
    </p:spTree>
    <p:extLst>
      <p:ext uri="{BB962C8B-B14F-4D97-AF65-F5344CB8AC3E}">
        <p14:creationId xmlns:p14="http://schemas.microsoft.com/office/powerpoint/2010/main" val="422585590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6"/>
          <p:cNvSpPr>
            <a:spLocks noGrp="1" noChangeArrowheads="1"/>
          </p:cNvSpPr>
          <p:nvPr>
            <p:ph type="title"/>
          </p:nvPr>
        </p:nvSpPr>
        <p:spPr/>
        <p:txBody>
          <a:bodyPr/>
          <a:lstStyle/>
          <a:p>
            <a:r>
              <a:rPr lang="en-US" altLang="ja-JP" sz="2800" dirty="0" smtClean="0">
                <a:latin typeface="Century Gothic" charset="0"/>
                <a:ea typeface="ＭＳ Ｐゴシック" charset="0"/>
                <a:cs typeface="ＭＳ Ｐゴシック" charset="0"/>
              </a:rPr>
              <a:t> </a:t>
            </a:r>
            <a:endParaRPr lang="en-US" altLang="ja-JP" sz="2800" dirty="0">
              <a:latin typeface="Century Gothic" charset="0"/>
              <a:ea typeface="ＭＳ Ｐゴシック" charset="0"/>
              <a:cs typeface="ＭＳ Ｐゴシック" charset="0"/>
            </a:endParaRPr>
          </a:p>
        </p:txBody>
      </p:sp>
      <p:sp>
        <p:nvSpPr>
          <p:cNvPr id="5122" name="Rectangle 17"/>
          <p:cNvSpPr>
            <a:spLocks noGrp="1" noChangeArrowheads="1"/>
          </p:cNvSpPr>
          <p:nvPr>
            <p:ph type="body" idx="1"/>
          </p:nvPr>
        </p:nvSpPr>
        <p:spPr>
          <a:xfrm>
            <a:off x="3277472" y="2710779"/>
            <a:ext cx="6183202" cy="1814701"/>
          </a:xfrm>
        </p:spPr>
        <p:txBody>
          <a:bodyPr/>
          <a:lstStyle/>
          <a:p>
            <a:pPr>
              <a:buFont typeface="Wingdings" charset="0"/>
              <a:buNone/>
            </a:pPr>
            <a:endParaRPr lang="en-AU" altLang="ja-JP" sz="2000" dirty="0">
              <a:latin typeface="Century Gothic" pitchFamily="34" charset="0"/>
              <a:ea typeface="ＭＳ Ｐゴシック" charset="0"/>
              <a:cs typeface="ＭＳ Ｐゴシック" charset="0"/>
            </a:endParaRPr>
          </a:p>
          <a:p>
            <a:pPr>
              <a:buNone/>
            </a:pPr>
            <a:r>
              <a:rPr lang="en-GB" altLang="ja-JP" sz="4800" dirty="0" smtClean="0">
                <a:latin typeface="Century Gothic" pitchFamily="34" charset="0"/>
                <a:ea typeface="ＭＳ Ｐゴシック" charset="0"/>
                <a:cs typeface="ＭＳ Ｐゴシック" charset="0"/>
              </a:rPr>
              <a:t>Implementation Considerations</a:t>
            </a:r>
            <a:endParaRPr lang="en-GB" sz="4800" i="1" dirty="0" smtClean="0">
              <a:latin typeface="Century Gothic" pitchFamily="34" charset="0"/>
            </a:endParaRPr>
          </a:p>
        </p:txBody>
      </p:sp>
      <p:sp>
        <p:nvSpPr>
          <p:cNvPr id="7" name="TextBox 6"/>
          <p:cNvSpPr txBox="1"/>
          <p:nvPr/>
        </p:nvSpPr>
        <p:spPr>
          <a:xfrm>
            <a:off x="152399" y="5467350"/>
            <a:ext cx="3038475" cy="338554"/>
          </a:xfrm>
          <a:prstGeom prst="rect">
            <a:avLst/>
          </a:prstGeom>
          <a:noFill/>
        </p:spPr>
        <p:txBody>
          <a:bodyPr wrap="square" rtlCol="0">
            <a:spAutoFit/>
          </a:bodyPr>
          <a:lstStyle/>
          <a:p>
            <a:r>
              <a:rPr lang="en-US" sz="1600" i="1" dirty="0" smtClean="0"/>
              <a:t>Suggested final report cover</a:t>
            </a:r>
            <a:endParaRPr lang="en-US" sz="1600" i="1" dirty="0"/>
          </a:p>
        </p:txBody>
      </p:sp>
      <p:pic>
        <p:nvPicPr>
          <p:cNvPr id="2" name="Picture 1"/>
          <p:cNvPicPr>
            <a:picLocks noChangeAspect="1"/>
          </p:cNvPicPr>
          <p:nvPr/>
        </p:nvPicPr>
        <p:blipFill>
          <a:blip r:embed="rId2"/>
          <a:stretch>
            <a:fillRect/>
          </a:stretch>
        </p:blipFill>
        <p:spPr>
          <a:xfrm>
            <a:off x="152399" y="1377891"/>
            <a:ext cx="2817268" cy="3994384"/>
          </a:xfrm>
          <a:prstGeom prst="rect">
            <a:avLst/>
          </a:prstGeom>
        </p:spPr>
      </p:pic>
    </p:spTree>
    <p:extLst>
      <p:ext uri="{BB962C8B-B14F-4D97-AF65-F5344CB8AC3E}">
        <p14:creationId xmlns:p14="http://schemas.microsoft.com/office/powerpoint/2010/main" val="67755633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noChangeArrowheads="1"/>
          </p:cNvSpPr>
          <p:nvPr>
            <p:ph type="body" idx="1"/>
          </p:nvPr>
        </p:nvSpPr>
        <p:spPr>
          <a:xfrm>
            <a:off x="97392" y="1603943"/>
            <a:ext cx="8911342" cy="5297731"/>
          </a:xfrm>
        </p:spPr>
        <p:txBody>
          <a:bodyPr/>
          <a:lstStyle/>
          <a:p>
            <a:r>
              <a:rPr lang="en-US" sz="2000" dirty="0" smtClean="0">
                <a:latin typeface="Calibri" pitchFamily="34" charset="0"/>
                <a:cs typeface="Calibri" pitchFamily="34" charset="0"/>
              </a:rPr>
              <a:t>Action-38:  </a:t>
            </a:r>
            <a:r>
              <a:rPr lang="en-US" sz="2000" dirty="0" smtClean="0">
                <a:solidFill>
                  <a:srgbClr val="0000FF"/>
                </a:solidFill>
                <a:latin typeface="Calibri" pitchFamily="34" charset="0"/>
                <a:cs typeface="Calibri" pitchFamily="34" charset="0"/>
              </a:rPr>
              <a:t>CEOS will establish a group </a:t>
            </a:r>
            <a:r>
              <a:rPr lang="en-US" sz="2000" dirty="0" smtClean="0">
                <a:latin typeface="Calibri" pitchFamily="34" charset="0"/>
                <a:cs typeface="Calibri" pitchFamily="34" charset="0"/>
              </a:rPr>
              <a:t>to be responsible for carbon activities within CEOS and for advancing the findings and recommendations of this report.  This group will take responsibility for overseeing, coordinating, and reporting on the actions identified in this report. </a:t>
            </a:r>
            <a:r>
              <a:rPr lang="en-US" sz="2000" dirty="0" smtClean="0">
                <a:solidFill>
                  <a:srgbClr val="C00000"/>
                </a:solidFill>
                <a:latin typeface="Calibri" pitchFamily="34" charset="0"/>
                <a:cs typeface="Calibri" pitchFamily="34" charset="0"/>
              </a:rPr>
              <a:t> It is recommended that CEOS establish a Carbon Subgroup within the CEOS WG on Climate as a most efficient way of implementing this action</a:t>
            </a:r>
            <a:r>
              <a:rPr lang="en-US" sz="2000" dirty="0" smtClean="0">
                <a:solidFill>
                  <a:srgbClr val="FF0000"/>
                </a:solidFill>
                <a:latin typeface="Calibri" pitchFamily="34" charset="0"/>
                <a:cs typeface="Calibri" pitchFamily="34" charset="0"/>
              </a:rPr>
              <a:t> </a:t>
            </a:r>
            <a:r>
              <a:rPr lang="en-US" sz="2000" dirty="0" smtClean="0">
                <a:latin typeface="Calibri" pitchFamily="34" charset="0"/>
                <a:cs typeface="Calibri" pitchFamily="34" charset="0"/>
              </a:rPr>
              <a:t>(this recommended group will hereafter be referred to as the "Carbon Subgroup").  </a:t>
            </a:r>
            <a:r>
              <a:rPr lang="en-US" sz="2000" dirty="0" smtClean="0">
                <a:solidFill>
                  <a:srgbClr val="C00000"/>
                </a:solidFill>
                <a:latin typeface="Calibri" pitchFamily="34" charset="0"/>
                <a:cs typeface="Calibri" pitchFamily="34" charset="0"/>
              </a:rPr>
              <a:t>The Carbon Subgroup will report to (and through) the WG Climate. </a:t>
            </a:r>
            <a:r>
              <a:rPr lang="en-US" sz="2000" dirty="0" smtClean="0">
                <a:latin typeface="Calibri" pitchFamily="34" charset="0"/>
                <a:cs typeface="Calibri" pitchFamily="34" charset="0"/>
              </a:rPr>
              <a:t> It will establish strong working relationships with all relevant VCs and CEOS WGs, especially the WGCV.</a:t>
            </a:r>
          </a:p>
          <a:p>
            <a:pPr marL="0" indent="0">
              <a:buNone/>
            </a:pPr>
            <a:endParaRPr lang="en-US" sz="2000" dirty="0" smtClean="0">
              <a:latin typeface="Calibri" pitchFamily="34" charset="0"/>
              <a:cs typeface="Calibri" pitchFamily="34" charset="0"/>
            </a:endParaRPr>
          </a:p>
          <a:p>
            <a:r>
              <a:rPr lang="en-US" sz="2000" dirty="0">
                <a:latin typeface="Calibri" pitchFamily="34" charset="0"/>
                <a:cs typeface="Calibri" pitchFamily="34" charset="0"/>
              </a:rPr>
              <a:t>Action-41:  The CEOS Carbon Subgroup (recommended in Action-38) </a:t>
            </a:r>
            <a:r>
              <a:rPr lang="en-US" sz="2000" dirty="0">
                <a:solidFill>
                  <a:srgbClr val="0000FF"/>
                </a:solidFill>
                <a:latin typeface="Calibri" pitchFamily="34" charset="0"/>
                <a:cs typeface="Calibri" pitchFamily="34" charset="0"/>
              </a:rPr>
              <a:t>will report to the CEOS WG Climate.</a:t>
            </a:r>
            <a:r>
              <a:rPr lang="en-US" sz="2000" dirty="0">
                <a:latin typeface="Calibri" pitchFamily="34" charset="0"/>
                <a:cs typeface="Calibri" pitchFamily="34" charset="0"/>
              </a:rPr>
              <a:t>  It will track and report upon progress in responding to the actions in the </a:t>
            </a:r>
            <a:r>
              <a:rPr lang="en-US" sz="2000" i="1" dirty="0" smtClean="0">
                <a:latin typeface="Calibri" pitchFamily="34" charset="0"/>
                <a:cs typeface="Calibri" pitchFamily="34" charset="0"/>
              </a:rPr>
              <a:t>CEOS Strategy </a:t>
            </a:r>
            <a:r>
              <a:rPr lang="en-US" sz="2000" i="1" dirty="0">
                <a:latin typeface="Calibri" pitchFamily="34" charset="0"/>
                <a:cs typeface="Calibri" pitchFamily="34" charset="0"/>
              </a:rPr>
              <a:t>for Carbon Observations from Space </a:t>
            </a:r>
            <a:r>
              <a:rPr lang="en-US" sz="2000" dirty="0">
                <a:latin typeface="Calibri" pitchFamily="34" charset="0"/>
                <a:cs typeface="Calibri" pitchFamily="34" charset="0"/>
              </a:rPr>
              <a:t>in a manner similar to that for the </a:t>
            </a:r>
            <a:r>
              <a:rPr lang="en-US" sz="2000" i="1" dirty="0">
                <a:latin typeface="Calibri" pitchFamily="34" charset="0"/>
                <a:cs typeface="Calibri" pitchFamily="34" charset="0"/>
              </a:rPr>
              <a:t>CEOS Response to the GCOS Implementation </a:t>
            </a:r>
            <a:r>
              <a:rPr lang="en-US" sz="2000" i="1" dirty="0" smtClean="0">
                <a:latin typeface="Calibri" pitchFamily="34" charset="0"/>
                <a:cs typeface="Calibri" pitchFamily="34" charset="0"/>
              </a:rPr>
              <a:t>Plan</a:t>
            </a:r>
            <a:r>
              <a:rPr lang="en-US" sz="2000" dirty="0" smtClean="0">
                <a:latin typeface="Calibri" pitchFamily="34" charset="0"/>
                <a:cs typeface="Calibri" pitchFamily="34" charset="0"/>
              </a:rPr>
              <a:t>, </a:t>
            </a:r>
            <a:r>
              <a:rPr lang="en-US" sz="2000" dirty="0">
                <a:latin typeface="Calibri" pitchFamily="34" charset="0"/>
                <a:cs typeface="Calibri" pitchFamily="34" charset="0"/>
              </a:rPr>
              <a:t>which includes </a:t>
            </a:r>
            <a:r>
              <a:rPr lang="en-US" sz="2000" dirty="0">
                <a:solidFill>
                  <a:srgbClr val="C00000"/>
                </a:solidFill>
                <a:latin typeface="Calibri" pitchFamily="34" charset="0"/>
                <a:cs typeface="Calibri" pitchFamily="34" charset="0"/>
              </a:rPr>
              <a:t>at a minimum annual reporting by the Carbon Subgroup through the WG Climate  to the CEOS SIT and Plenary</a:t>
            </a:r>
            <a:r>
              <a:rPr lang="en-US" sz="2000" dirty="0">
                <a:latin typeface="Calibri" pitchFamily="34" charset="0"/>
                <a:cs typeface="Calibri" pitchFamily="34" charset="0"/>
              </a:rPr>
              <a:t>.</a:t>
            </a:r>
            <a:endParaRPr lang="en-US" sz="2000" dirty="0" smtClean="0">
              <a:latin typeface="Calibri" pitchFamily="34" charset="0"/>
              <a:cs typeface="Calibri" pitchFamily="34" charset="0"/>
            </a:endParaRPr>
          </a:p>
        </p:txBody>
      </p:sp>
      <p:sp>
        <p:nvSpPr>
          <p:cNvPr id="7169" name="Rectangle 16"/>
          <p:cNvSpPr>
            <a:spLocks noGrp="1" noChangeArrowheads="1"/>
          </p:cNvSpPr>
          <p:nvPr>
            <p:ph type="title"/>
          </p:nvPr>
        </p:nvSpPr>
        <p:spPr>
          <a:xfrm>
            <a:off x="988890" y="-1"/>
            <a:ext cx="8285740" cy="976393"/>
          </a:xfrm>
        </p:spPr>
        <p:txBody>
          <a:bodyPr/>
          <a:lstStyle/>
          <a:p>
            <a:pPr algn="l"/>
            <a:r>
              <a:rPr lang="en-US" altLang="ja-JP" dirty="0" smtClean="0">
                <a:latin typeface="Century Gothic" charset="0"/>
                <a:ea typeface="ＭＳ Ｐゴシック" charset="0"/>
                <a:cs typeface="ＭＳ Ｐゴシック" charset="0"/>
              </a:rPr>
              <a:t>Major Actions Recommended Regarding Implementation</a:t>
            </a:r>
            <a:endParaRPr lang="en-US" altLang="ja-JP" sz="2800" dirty="0">
              <a:latin typeface="Century Gothic" charset="0"/>
              <a:ea typeface="ＭＳ Ｐゴシック" charset="0"/>
              <a:cs typeface="ＭＳ Ｐゴシック" charset="0"/>
            </a:endParaRPr>
          </a:p>
        </p:txBody>
      </p:sp>
    </p:spTree>
    <p:extLst>
      <p:ext uri="{BB962C8B-B14F-4D97-AF65-F5344CB8AC3E}">
        <p14:creationId xmlns:p14="http://schemas.microsoft.com/office/powerpoint/2010/main" val="39307922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Recommendations on Implementation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59292" y="1380758"/>
            <a:ext cx="9046608" cy="5297731"/>
          </a:xfrm>
        </p:spPr>
        <p:txBody>
          <a:bodyPr/>
          <a:lstStyle/>
          <a:p>
            <a:r>
              <a:rPr lang="en-US" sz="1800" dirty="0" smtClean="0"/>
              <a:t>We </a:t>
            </a:r>
            <a:r>
              <a:rPr lang="en-US" sz="1800" dirty="0"/>
              <a:t>have had discussions over the past two years regarding this report’s contents </a:t>
            </a:r>
            <a:r>
              <a:rPr lang="en-US" sz="1800" dirty="0" smtClean="0"/>
              <a:t>and implementation options with </a:t>
            </a:r>
            <a:r>
              <a:rPr lang="en-US" sz="1800" dirty="0"/>
              <a:t>other CEOS groups, primarily at consultative side meetings associated with CEOS Plenary, SIT, and SIT Technical Workshops, but have also participated in meetings of the WGCV, WG Climate, and AC </a:t>
            </a:r>
            <a:r>
              <a:rPr lang="en-US" sz="1800" dirty="0" smtClean="0"/>
              <a:t>VC. </a:t>
            </a:r>
          </a:p>
          <a:p>
            <a:r>
              <a:rPr lang="en-US" sz="1800" dirty="0" smtClean="0"/>
              <a:t>Feedback received from CEOS SIT leadership and at side meetings ~1 ½-2 years ago was that recommendations identifying responsible entities within the existing CEOS structure would be much better received than a recommendation for continuation of the CTF or a new WG focused on carbon</a:t>
            </a:r>
          </a:p>
          <a:p>
            <a:r>
              <a:rPr lang="en-US" sz="1800" dirty="0" smtClean="0"/>
              <a:t>Our </a:t>
            </a:r>
            <a:r>
              <a:rPr lang="en-US" sz="1800" dirty="0"/>
              <a:t>chief implementation recommendation, forming a Carbon Subgroup under the WG </a:t>
            </a:r>
            <a:r>
              <a:rPr lang="en-US" sz="1800" dirty="0" smtClean="0"/>
              <a:t>Climate, was an attempt to respond to this guidance, but has </a:t>
            </a:r>
            <a:r>
              <a:rPr lang="en-US" sz="1800" dirty="0"/>
              <a:t>raised </a:t>
            </a:r>
            <a:r>
              <a:rPr lang="en-US" sz="1800" dirty="0" smtClean="0"/>
              <a:t>concerns within the WG Climate especially </a:t>
            </a:r>
            <a:r>
              <a:rPr lang="en-US" sz="1800" dirty="0"/>
              <a:t>in light of </a:t>
            </a:r>
            <a:r>
              <a:rPr lang="en-US" sz="1800" dirty="0" smtClean="0"/>
              <a:t>their </a:t>
            </a:r>
            <a:r>
              <a:rPr lang="en-US" sz="1800" dirty="0"/>
              <a:t>recent </a:t>
            </a:r>
            <a:r>
              <a:rPr lang="en-US" sz="1800" dirty="0" smtClean="0"/>
              <a:t>expansion in scope as the CEOS-CGMS </a:t>
            </a:r>
            <a:r>
              <a:rPr lang="en-US" sz="1800" dirty="0"/>
              <a:t>WG Climate.  </a:t>
            </a:r>
            <a:endParaRPr lang="en-US" sz="1800" dirty="0" smtClean="0"/>
          </a:p>
          <a:p>
            <a:r>
              <a:rPr lang="en-US" sz="1800" dirty="0" smtClean="0"/>
              <a:t>Other </a:t>
            </a:r>
            <a:r>
              <a:rPr lang="en-US" sz="1800" dirty="0"/>
              <a:t>options </a:t>
            </a:r>
            <a:r>
              <a:rPr lang="en-US" sz="1800" dirty="0" smtClean="0"/>
              <a:t>were considered and outlined </a:t>
            </a:r>
            <a:r>
              <a:rPr lang="en-US" sz="1800" dirty="0"/>
              <a:t>in the Way Forward chapter of the </a:t>
            </a:r>
            <a:r>
              <a:rPr lang="en-US" sz="1800" dirty="0" smtClean="0"/>
              <a:t>report</a:t>
            </a:r>
            <a:r>
              <a:rPr lang="en-US" sz="1800" dirty="0"/>
              <a:t>,</a:t>
            </a:r>
            <a:r>
              <a:rPr lang="en-US" sz="1800" dirty="0" smtClean="0"/>
              <a:t> </a:t>
            </a:r>
            <a:r>
              <a:rPr lang="en-US" sz="1800" dirty="0"/>
              <a:t>and </a:t>
            </a:r>
            <a:r>
              <a:rPr lang="en-US" sz="1800" dirty="0" smtClean="0"/>
              <a:t>can be reconsidered.  </a:t>
            </a:r>
            <a:endParaRPr lang="en-US" sz="1800" dirty="0"/>
          </a:p>
          <a:p>
            <a:r>
              <a:rPr lang="en-US" sz="1800" dirty="0" smtClean="0"/>
              <a:t>We </a:t>
            </a:r>
            <a:r>
              <a:rPr lang="en-US" sz="1800" dirty="0"/>
              <a:t>will look to </a:t>
            </a:r>
            <a:r>
              <a:rPr lang="en-US" sz="1800" dirty="0" smtClean="0"/>
              <a:t>CEOS Leadership to </a:t>
            </a:r>
            <a:r>
              <a:rPr lang="en-US" sz="1800" dirty="0"/>
              <a:t>help </a:t>
            </a:r>
            <a:r>
              <a:rPr lang="en-US" sz="1800" dirty="0" smtClean="0"/>
              <a:t>guide all parties to </a:t>
            </a:r>
            <a:r>
              <a:rPr lang="en-US" sz="1800" dirty="0"/>
              <a:t>the best decision as to the responsible CEOS </a:t>
            </a:r>
            <a:r>
              <a:rPr lang="en-US" sz="1800" dirty="0" smtClean="0"/>
              <a:t>entity for the recommendations of this report.</a:t>
            </a:r>
            <a:endParaRPr lang="en-US" sz="1800" dirty="0"/>
          </a:p>
          <a:p>
            <a:endParaRPr lang="en-US" sz="1800" dirty="0" smtClean="0"/>
          </a:p>
        </p:txBody>
      </p:sp>
    </p:spTree>
    <p:extLst>
      <p:ext uri="{BB962C8B-B14F-4D97-AF65-F5344CB8AC3E}">
        <p14:creationId xmlns:p14="http://schemas.microsoft.com/office/powerpoint/2010/main" val="360383251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Recommendations on Implementation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59292" y="1348100"/>
            <a:ext cx="9046608" cy="5297731"/>
          </a:xfrm>
        </p:spPr>
        <p:txBody>
          <a:bodyPr/>
          <a:lstStyle/>
          <a:p>
            <a:r>
              <a:rPr lang="en-US" sz="2000" dirty="0" smtClean="0">
                <a:latin typeface="+mn-lt"/>
              </a:rPr>
              <a:t>From the perspective of the report author team and CTF leadership, </a:t>
            </a:r>
            <a:r>
              <a:rPr lang="en-US" sz="2000" dirty="0" smtClean="0">
                <a:solidFill>
                  <a:srgbClr val="0000FF"/>
                </a:solidFill>
                <a:latin typeface="+mn-lt"/>
              </a:rPr>
              <a:t>the most important consideration is that there is a single group </a:t>
            </a:r>
            <a:r>
              <a:rPr lang="en-US" sz="2000" dirty="0" smtClean="0">
                <a:latin typeface="+mn-lt"/>
              </a:rPr>
              <a:t>with the responsibility for </a:t>
            </a:r>
            <a:r>
              <a:rPr lang="en-US" sz="2000" dirty="0">
                <a:latin typeface="+mn-lt"/>
                <a:cs typeface="Calibri" pitchFamily="34" charset="0"/>
              </a:rPr>
              <a:t>overseeing, coordinating, and reporting on the actions identified in this </a:t>
            </a:r>
            <a:r>
              <a:rPr lang="en-US" sz="2000" dirty="0" smtClean="0">
                <a:latin typeface="+mn-lt"/>
                <a:cs typeface="Calibri" pitchFamily="34" charset="0"/>
              </a:rPr>
              <a:t>report.  </a:t>
            </a:r>
          </a:p>
          <a:p>
            <a:pPr lvl="1"/>
            <a:r>
              <a:rPr lang="en-US" sz="1800" dirty="0" smtClean="0">
                <a:latin typeface="+mn-lt"/>
              </a:rPr>
              <a:t>We believe that if the CEOS Actions are only divided up and assigned to the most appropriate existing CEOS entity, without some provision for integrated oversight, the integrated land-oceans and inland waters - atmosphere and end-to-end (missions to products to </a:t>
            </a:r>
            <a:r>
              <a:rPr lang="en-US" sz="1800" dirty="0" err="1" smtClean="0">
                <a:latin typeface="+mn-lt"/>
              </a:rPr>
              <a:t>cal</a:t>
            </a:r>
            <a:r>
              <a:rPr lang="en-US" sz="1800" dirty="0" smtClean="0">
                <a:latin typeface="+mn-lt"/>
              </a:rPr>
              <a:t>/</a:t>
            </a:r>
            <a:r>
              <a:rPr lang="en-US" sz="1800" dirty="0" err="1" smtClean="0">
                <a:latin typeface="+mn-lt"/>
              </a:rPr>
              <a:t>val</a:t>
            </a:r>
            <a:r>
              <a:rPr lang="en-US" sz="1800" dirty="0" smtClean="0">
                <a:latin typeface="+mn-lt"/>
              </a:rPr>
              <a:t> to interactions/linkages/communications) approach to supporting the </a:t>
            </a:r>
            <a:r>
              <a:rPr lang="en-US" sz="1800" i="1" dirty="0" smtClean="0">
                <a:latin typeface="+mn-lt"/>
              </a:rPr>
              <a:t>GEO Carbon Strategy</a:t>
            </a:r>
            <a:r>
              <a:rPr lang="en-US" sz="1800" dirty="0" smtClean="0">
                <a:latin typeface="+mn-lt"/>
              </a:rPr>
              <a:t> will be lost – that the implementation would be piecemeal and not optimized for a whole system approach to carbon observations from space.  (Reporting on progress toward an </a:t>
            </a:r>
            <a:r>
              <a:rPr lang="en-US" sz="1800" dirty="0">
                <a:solidFill>
                  <a:srgbClr val="0000FF"/>
                </a:solidFill>
              </a:rPr>
              <a:t>Integrated</a:t>
            </a:r>
            <a:r>
              <a:rPr lang="en-US" sz="1800" dirty="0"/>
              <a:t> Global Carbon Observing System (IGCO)</a:t>
            </a:r>
            <a:r>
              <a:rPr lang="en-GB" sz="1800" dirty="0"/>
              <a:t> </a:t>
            </a:r>
            <a:r>
              <a:rPr lang="en-GB" sz="1800" dirty="0" smtClean="0"/>
              <a:t>would exceedingly difficult, if not impossible.)</a:t>
            </a:r>
          </a:p>
          <a:p>
            <a:pPr lvl="1"/>
            <a:r>
              <a:rPr lang="en-GB" sz="1800" dirty="0" smtClean="0">
                <a:latin typeface="+mn-lt"/>
              </a:rPr>
              <a:t>Based on the analysis of options that the CTF and its author team conducted during the development of the report, we believe the only remaining viable option, if a Carbon Subgroup under the WG Climate is deemed  inadvisable, is for CEOS to move toward the establishment of a WG Carbon.  We believe that several of the CTF sponsoring agencies would be willing to support this option.</a:t>
            </a:r>
            <a:endParaRPr lang="en-US" sz="1800" dirty="0" smtClean="0">
              <a:latin typeface="+mn-lt"/>
            </a:endParaRPr>
          </a:p>
        </p:txBody>
      </p:sp>
    </p:spTree>
    <p:extLst>
      <p:ext uri="{BB962C8B-B14F-4D97-AF65-F5344CB8AC3E}">
        <p14:creationId xmlns:p14="http://schemas.microsoft.com/office/powerpoint/2010/main" val="25303658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Recommendations on Implementation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59292" y="1380758"/>
            <a:ext cx="9046608" cy="5297731"/>
          </a:xfrm>
        </p:spPr>
        <p:txBody>
          <a:bodyPr/>
          <a:lstStyle/>
          <a:p>
            <a:r>
              <a:rPr lang="en-US" sz="2000" dirty="0" smtClean="0"/>
              <a:t>We are also aware of concerns </a:t>
            </a:r>
            <a:r>
              <a:rPr lang="en-US" sz="2000" dirty="0"/>
              <a:t>about the additional work that this report recommends for </a:t>
            </a:r>
            <a:r>
              <a:rPr lang="en-US" sz="2000" dirty="0" smtClean="0"/>
              <a:t>WGCV</a:t>
            </a:r>
            <a:r>
              <a:rPr lang="en-US" sz="2000" dirty="0"/>
              <a:t>. The major new work for WGCV </a:t>
            </a:r>
            <a:r>
              <a:rPr lang="en-US" sz="2000" dirty="0" smtClean="0"/>
              <a:t>can be summarized as follows:</a:t>
            </a:r>
            <a:endParaRPr lang="en-US" sz="2000" dirty="0"/>
          </a:p>
          <a:p>
            <a:pPr lvl="1"/>
            <a:r>
              <a:rPr lang="en-US" sz="1600" dirty="0"/>
              <a:t>Carbon-Action-8:  The CEOS WGCV's Land Product Validation (LPV) Subgroup will continue its work to validate satellite land data products and </a:t>
            </a:r>
            <a:r>
              <a:rPr lang="en-US" sz="1600" dirty="0">
                <a:solidFill>
                  <a:srgbClr val="0000FF"/>
                </a:solidFill>
              </a:rPr>
              <a:t>expand the number of land variables addressed </a:t>
            </a:r>
            <a:r>
              <a:rPr lang="en-US" sz="1600" dirty="0"/>
              <a:t>as priorities are identified and available resources permit, and where no other body takes responsibility (e.g., GOFC-GOLD).</a:t>
            </a:r>
          </a:p>
          <a:p>
            <a:pPr lvl="1"/>
            <a:r>
              <a:rPr lang="en-US" sz="1600" dirty="0"/>
              <a:t>Carbon-Action-14:  The CEOS WGCV, in close consultation with the relevant VCs (that are doing some of this work now), will </a:t>
            </a:r>
            <a:r>
              <a:rPr lang="en-US" sz="1600" dirty="0">
                <a:solidFill>
                  <a:srgbClr val="0000FF"/>
                </a:solidFill>
              </a:rPr>
              <a:t>establish a subgroup dealing with validation and error characterization of ocean carbon-relevant products </a:t>
            </a:r>
            <a:r>
              <a:rPr lang="en-US" sz="1600" dirty="0"/>
              <a:t>analogous to the Land Product Validation Subgroup.</a:t>
            </a:r>
          </a:p>
          <a:p>
            <a:pPr lvl="1"/>
            <a:r>
              <a:rPr lang="en-US" sz="1600" dirty="0"/>
              <a:t>Carbon-Action-31:  CEOS through its WGCV and relevant VCs will strengthen its mechanisms for product validation by </a:t>
            </a:r>
            <a:r>
              <a:rPr lang="en-US" sz="1600" dirty="0">
                <a:solidFill>
                  <a:srgbClr val="0000FF"/>
                </a:solidFill>
              </a:rPr>
              <a:t>establishing validation methodologies, protocols and benchmark datasets</a:t>
            </a:r>
            <a:r>
              <a:rPr lang="en-US" sz="1600" dirty="0"/>
              <a:t>.</a:t>
            </a:r>
          </a:p>
          <a:p>
            <a:pPr lvl="1"/>
            <a:r>
              <a:rPr lang="en-US" sz="1800" dirty="0"/>
              <a:t>There are also several recommendations regarding </a:t>
            </a:r>
            <a:r>
              <a:rPr lang="en-US" sz="1800" dirty="0">
                <a:solidFill>
                  <a:srgbClr val="0000FF"/>
                </a:solidFill>
              </a:rPr>
              <a:t>support of data and model-data </a:t>
            </a:r>
            <a:r>
              <a:rPr lang="en-US" sz="1800" dirty="0" err="1">
                <a:solidFill>
                  <a:srgbClr val="0000FF"/>
                </a:solidFill>
              </a:rPr>
              <a:t>intercomparison</a:t>
            </a:r>
            <a:r>
              <a:rPr lang="en-US" sz="1800" dirty="0"/>
              <a:t> activities</a:t>
            </a:r>
            <a:r>
              <a:rPr lang="en-US" sz="1800" dirty="0" smtClean="0"/>
              <a:t>.</a:t>
            </a:r>
            <a:endParaRPr lang="en-US" sz="2000" dirty="0"/>
          </a:p>
          <a:p>
            <a:pPr marL="0" lvl="1" indent="0">
              <a:buNone/>
            </a:pPr>
            <a:r>
              <a:rPr lang="en-US" sz="2000" dirty="0" smtClean="0">
                <a:sym typeface="Wingdings" panose="05000000000000000000" pitchFamily="2" charset="2"/>
              </a:rPr>
              <a:t>  These actions flow from a recognition of the important and valuable work the WGCV has been doing and reflect a desire for additional contributions of similar high-quality and relevance.  </a:t>
            </a:r>
            <a:endParaRPr lang="en-US" sz="1800" dirty="0" smtClean="0"/>
          </a:p>
        </p:txBody>
      </p:sp>
    </p:spTree>
    <p:extLst>
      <p:ext uri="{BB962C8B-B14F-4D97-AF65-F5344CB8AC3E}">
        <p14:creationId xmlns:p14="http://schemas.microsoft.com/office/powerpoint/2010/main" val="11950721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Next Steps toward Implementation</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59292" y="1456958"/>
            <a:ext cx="9046608" cy="5297731"/>
          </a:xfrm>
        </p:spPr>
        <p:txBody>
          <a:bodyPr/>
          <a:lstStyle/>
          <a:p>
            <a:r>
              <a:rPr lang="en-US" sz="2000" dirty="0" smtClean="0"/>
              <a:t>In consideration of the concerns raised by the WG Climate and WGCV, we believe that the recommendation regarding which CEOS entity should be responsible for the integrated approach to implementation may need to be reconsidered.</a:t>
            </a:r>
          </a:p>
          <a:p>
            <a:pPr marL="0" indent="0">
              <a:buNone/>
            </a:pPr>
            <a:endParaRPr lang="en-US" sz="800" dirty="0" smtClean="0"/>
          </a:p>
          <a:p>
            <a:r>
              <a:rPr lang="en-US" sz="2000" dirty="0" smtClean="0"/>
              <a:t>It appears that CEOS would benefit by devoting additional time </a:t>
            </a:r>
            <a:r>
              <a:rPr lang="en-US" sz="2000" dirty="0" smtClean="0"/>
              <a:t>for </a:t>
            </a:r>
            <a:r>
              <a:rPr lang="en-US" sz="2000" smtClean="0"/>
              <a:t>a short study </a:t>
            </a:r>
            <a:r>
              <a:rPr lang="en-US" sz="2000" dirty="0"/>
              <a:t>of </a:t>
            </a:r>
            <a:r>
              <a:rPr lang="en-US" sz="2000" dirty="0" smtClean="0"/>
              <a:t>these </a:t>
            </a:r>
            <a:r>
              <a:rPr lang="en-US" sz="2000" dirty="0"/>
              <a:t>institutional aspects </a:t>
            </a:r>
            <a:r>
              <a:rPr lang="en-US" sz="2000" dirty="0" smtClean="0"/>
              <a:t>and suggests that some type of an interim group involving representatives of relevant CEOS entities and the CTF may be an appropriate next step.</a:t>
            </a:r>
            <a:endParaRPr lang="en-US" sz="2000" dirty="0"/>
          </a:p>
          <a:p>
            <a:pPr marL="0" indent="0">
              <a:buNone/>
            </a:pPr>
            <a:endParaRPr lang="en-US" sz="2000" dirty="0" smtClean="0"/>
          </a:p>
        </p:txBody>
      </p:sp>
    </p:spTree>
    <p:extLst>
      <p:ext uri="{BB962C8B-B14F-4D97-AF65-F5344CB8AC3E}">
        <p14:creationId xmlns:p14="http://schemas.microsoft.com/office/powerpoint/2010/main" val="408288014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6"/>
          <p:cNvSpPr>
            <a:spLocks noGrp="1" noChangeArrowheads="1"/>
          </p:cNvSpPr>
          <p:nvPr>
            <p:ph type="title"/>
          </p:nvPr>
        </p:nvSpPr>
        <p:spPr/>
        <p:txBody>
          <a:bodyPr/>
          <a:lstStyle/>
          <a:p>
            <a:r>
              <a:rPr lang="en-US" altLang="ja-JP" sz="2800" dirty="0" smtClean="0">
                <a:latin typeface="Century Gothic" charset="0"/>
                <a:ea typeface="ＭＳ Ｐゴシック" charset="0"/>
                <a:cs typeface="ＭＳ Ｐゴシック" charset="0"/>
              </a:rPr>
              <a:t> </a:t>
            </a:r>
            <a:endParaRPr lang="en-US" altLang="ja-JP" sz="2800" dirty="0">
              <a:latin typeface="Century Gothic" charset="0"/>
              <a:ea typeface="ＭＳ Ｐゴシック" charset="0"/>
              <a:cs typeface="ＭＳ Ｐゴシック" charset="0"/>
            </a:endParaRPr>
          </a:p>
        </p:txBody>
      </p:sp>
      <p:sp>
        <p:nvSpPr>
          <p:cNvPr id="5122" name="Rectangle 17"/>
          <p:cNvSpPr>
            <a:spLocks noGrp="1" noChangeArrowheads="1"/>
          </p:cNvSpPr>
          <p:nvPr>
            <p:ph type="body" idx="1"/>
          </p:nvPr>
        </p:nvSpPr>
        <p:spPr>
          <a:xfrm>
            <a:off x="3695221" y="2711254"/>
            <a:ext cx="6183202" cy="1814701"/>
          </a:xfrm>
        </p:spPr>
        <p:txBody>
          <a:bodyPr/>
          <a:lstStyle/>
          <a:p>
            <a:pPr>
              <a:buFont typeface="Wingdings" charset="0"/>
              <a:buNone/>
            </a:pPr>
            <a:endParaRPr lang="en-AU" altLang="ja-JP" sz="2000" dirty="0">
              <a:latin typeface="Century Gothic" pitchFamily="34" charset="0"/>
              <a:ea typeface="ＭＳ Ｐゴシック" charset="0"/>
              <a:cs typeface="ＭＳ Ｐゴシック" charset="0"/>
            </a:endParaRPr>
          </a:p>
          <a:p>
            <a:pPr>
              <a:buNone/>
            </a:pPr>
            <a:r>
              <a:rPr lang="en-GB" altLang="ja-JP" sz="4800" dirty="0" smtClean="0">
                <a:latin typeface="Century Gothic" pitchFamily="34" charset="0"/>
                <a:ea typeface="ＭＳ Ｐゴシック" charset="0"/>
                <a:cs typeface="ＭＳ Ｐゴシック" charset="0"/>
              </a:rPr>
              <a:t>Thank you</a:t>
            </a:r>
            <a:endParaRPr lang="en-GB" sz="4800" i="1" dirty="0" smtClean="0">
              <a:latin typeface="Century Gothic"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28738"/>
            <a:ext cx="2375389" cy="31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3117157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6"/>
          <p:cNvSpPr>
            <a:spLocks noGrp="1" noChangeArrowheads="1"/>
          </p:cNvSpPr>
          <p:nvPr>
            <p:ph type="title"/>
          </p:nvPr>
        </p:nvSpPr>
        <p:spPr/>
        <p:txBody>
          <a:bodyPr/>
          <a:lstStyle/>
          <a:p>
            <a:r>
              <a:rPr lang="en-US" altLang="ja-JP" sz="2800" dirty="0" smtClean="0">
                <a:latin typeface="Century Gothic" charset="0"/>
                <a:ea typeface="ＭＳ Ｐゴシック" charset="0"/>
                <a:cs typeface="ＭＳ Ｐゴシック" charset="0"/>
              </a:rPr>
              <a:t> </a:t>
            </a:r>
            <a:endParaRPr lang="en-US" altLang="ja-JP" sz="2800" dirty="0">
              <a:latin typeface="Century Gothic" charset="0"/>
              <a:ea typeface="ＭＳ Ｐゴシック" charset="0"/>
              <a:cs typeface="ＭＳ Ｐゴシック" charset="0"/>
            </a:endParaRPr>
          </a:p>
        </p:txBody>
      </p:sp>
      <p:sp>
        <p:nvSpPr>
          <p:cNvPr id="5122" name="Rectangle 17"/>
          <p:cNvSpPr>
            <a:spLocks noGrp="1" noChangeArrowheads="1"/>
          </p:cNvSpPr>
          <p:nvPr>
            <p:ph type="body" idx="1"/>
          </p:nvPr>
        </p:nvSpPr>
        <p:spPr>
          <a:xfrm>
            <a:off x="2944097" y="2710779"/>
            <a:ext cx="6183202" cy="1814701"/>
          </a:xfrm>
        </p:spPr>
        <p:txBody>
          <a:bodyPr/>
          <a:lstStyle/>
          <a:p>
            <a:pPr>
              <a:buFont typeface="Wingdings" charset="0"/>
              <a:buNone/>
            </a:pPr>
            <a:endParaRPr lang="en-AU" altLang="ja-JP" sz="2000" dirty="0">
              <a:latin typeface="Century Gothic" pitchFamily="34" charset="0"/>
              <a:ea typeface="ＭＳ Ｐゴシック" charset="0"/>
              <a:cs typeface="ＭＳ Ｐゴシック" charset="0"/>
            </a:endParaRPr>
          </a:p>
          <a:p>
            <a:pPr>
              <a:buNone/>
            </a:pPr>
            <a:r>
              <a:rPr lang="en-GB" altLang="ja-JP" sz="4800" dirty="0" smtClean="0">
                <a:latin typeface="Century Gothic" pitchFamily="34" charset="0"/>
                <a:ea typeface="ＭＳ Ｐゴシック" charset="0"/>
                <a:cs typeface="ＭＳ Ｐゴシック" charset="0"/>
              </a:rPr>
              <a:t>Backup Materials</a:t>
            </a:r>
            <a:endParaRPr lang="en-GB" sz="4800" i="1" dirty="0" smtClean="0">
              <a:latin typeface="Century Gothic"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28738"/>
            <a:ext cx="2375389" cy="31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6412634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216024" y="1532100"/>
            <a:ext cx="8604448"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sz="2400" b="1" dirty="0" smtClean="0"/>
              <a:t>The report calls for CEOS agencies to assign high priority to continuing the following types of measurements for carbon:</a:t>
            </a:r>
            <a:endParaRPr lang="en-US" sz="2400" b="1" dirty="0" smtClean="0"/>
          </a:p>
          <a:p>
            <a:r>
              <a:rPr lang="en-GB" sz="2400" b="1" dirty="0" smtClean="0"/>
              <a:t> </a:t>
            </a:r>
            <a:endParaRPr lang="en-US" sz="2400" b="1" dirty="0" smtClean="0"/>
          </a:p>
          <a:p>
            <a:pPr lvl="0">
              <a:buFont typeface="Arial" pitchFamily="34" charset="0"/>
              <a:buChar char="•"/>
            </a:pPr>
            <a:r>
              <a:rPr lang="en-GB" sz="2000" b="1" dirty="0" smtClean="0"/>
              <a:t> Moderate-resolution land remote sensing data (e.g., MODIS, MERIS)</a:t>
            </a:r>
            <a:endParaRPr lang="en-US" sz="2000" b="1" dirty="0" smtClean="0"/>
          </a:p>
          <a:p>
            <a:pPr lvl="0">
              <a:buFont typeface="Arial" pitchFamily="34" charset="0"/>
              <a:buChar char="•"/>
            </a:pPr>
            <a:r>
              <a:rPr lang="en-GB" sz="2000" b="1" dirty="0" smtClean="0"/>
              <a:t> Medium-resolution land remote sensing data (e.g., SPOT, Landsat)</a:t>
            </a:r>
            <a:endParaRPr lang="en-US" sz="2000" b="1" dirty="0" smtClean="0"/>
          </a:p>
          <a:p>
            <a:pPr lvl="0">
              <a:buFont typeface="Arial" pitchFamily="34" charset="0"/>
              <a:buChar char="•"/>
            </a:pPr>
            <a:r>
              <a:rPr lang="en-GB" sz="2000" b="1" dirty="0" smtClean="0"/>
              <a:t> Ocean colour, sea surface temperature, and microwave sensor observations that are adequately calibrated and have sustained calibration/validation operations.</a:t>
            </a:r>
            <a:endParaRPr lang="en-US" sz="2000" b="1" dirty="0" smtClean="0"/>
          </a:p>
          <a:p>
            <a:pPr lvl="0">
              <a:buFont typeface="Arial" pitchFamily="34" charset="0"/>
              <a:buChar char="•"/>
            </a:pPr>
            <a:r>
              <a:rPr lang="en-GB" sz="2000" b="1" dirty="0" smtClean="0"/>
              <a:t> Ocean colour measurements with resolution and frequency of coverage adequate for coastal waters</a:t>
            </a:r>
            <a:endParaRPr lang="en-US" sz="2000" b="1" dirty="0" smtClean="0"/>
          </a:p>
          <a:p>
            <a:pPr lvl="0">
              <a:buFont typeface="Arial" pitchFamily="34" charset="0"/>
              <a:buChar char="•"/>
            </a:pPr>
            <a:r>
              <a:rPr lang="en-GB" sz="2000" b="1" dirty="0" smtClean="0"/>
              <a:t> Measurements with sufficient spatial resolution and sensitivity for inland water bodies (e.g., Landsat 8 and Sentinel-2 type measurements)</a:t>
            </a:r>
            <a:endParaRPr lang="en-US" sz="2000" b="1" dirty="0" smtClean="0"/>
          </a:p>
          <a:p>
            <a:pPr lvl="0">
              <a:buFont typeface="Arial" pitchFamily="34" charset="0"/>
              <a:buChar char="•"/>
            </a:pPr>
            <a:r>
              <a:rPr lang="en-GB" sz="2000" b="1" dirty="0" smtClean="0"/>
              <a:t> Atmospheric column measurements of </a:t>
            </a:r>
            <a:r>
              <a:rPr lang="en-US" sz="2000" b="1" dirty="0" smtClean="0"/>
              <a:t>X</a:t>
            </a:r>
            <a:r>
              <a:rPr lang="en-US" sz="2000" b="1" baseline="-25000" dirty="0" smtClean="0"/>
              <a:t>CO2</a:t>
            </a:r>
            <a:r>
              <a:rPr lang="en-US" sz="2000" b="1" dirty="0" smtClean="0"/>
              <a:t> and X</a:t>
            </a:r>
            <a:r>
              <a:rPr lang="en-US" sz="2000" b="1" baseline="-25000" dirty="0" smtClean="0"/>
              <a:t>CH4</a:t>
            </a:r>
            <a:r>
              <a:rPr lang="en-US" sz="2000" b="1" dirty="0" smtClean="0"/>
              <a:t> (e.g., GOSAT)</a:t>
            </a:r>
            <a:endParaRPr lang="en-US" sz="2000" b="1" dirty="0"/>
          </a:p>
        </p:txBody>
      </p:sp>
      <p:sp>
        <p:nvSpPr>
          <p:cNvPr id="4" name="Text Box 12"/>
          <p:cNvSpPr txBox="1">
            <a:spLocks noChangeArrowheads="1"/>
          </p:cNvSpPr>
          <p:nvPr/>
        </p:nvSpPr>
        <p:spPr bwMode="auto">
          <a:xfrm>
            <a:off x="1784128" y="-75493"/>
            <a:ext cx="42844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r>
              <a:rPr lang="en-US" sz="3200" b="1" dirty="0" smtClean="0">
                <a:solidFill>
                  <a:schemeClr val="bg1"/>
                </a:solidFill>
                <a:latin typeface="Calibri" pitchFamily="34" charset="0"/>
              </a:rPr>
              <a:t>Summary of Actions: Continuity Missions</a:t>
            </a:r>
            <a:endParaRPr lang="en-US" sz="1400" dirty="0">
              <a:solidFill>
                <a:schemeClr val="bg1"/>
              </a:solidFill>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5674" y="10883"/>
            <a:ext cx="1502830" cy="90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27967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426463" y="36248"/>
            <a:ext cx="7125006" cy="951632"/>
          </a:xfrm>
        </p:spPr>
        <p:txBody>
          <a:bodyPr/>
          <a:lstStyle/>
          <a:p>
            <a:r>
              <a:rPr lang="en-US" altLang="ja-JP" dirty="0" smtClean="0">
                <a:latin typeface="Century Gothic" charset="0"/>
                <a:ea typeface="ＭＳ Ｐゴシック" charset="0"/>
                <a:cs typeface="ＭＳ Ｐゴシック" charset="0"/>
              </a:rPr>
              <a:t>Summary of Recent Events (1)</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49767" y="1361708"/>
            <a:ext cx="9046608" cy="5297731"/>
          </a:xfrm>
        </p:spPr>
        <p:txBody>
          <a:bodyPr/>
          <a:lstStyle/>
          <a:p>
            <a:pPr>
              <a:lnSpc>
                <a:spcPct val="90000"/>
              </a:lnSpc>
              <a:defRPr/>
            </a:pPr>
            <a:r>
              <a:rPr lang="en-US" sz="2000" dirty="0" smtClean="0">
                <a:solidFill>
                  <a:schemeClr val="tx1">
                    <a:lumMod val="75000"/>
                  </a:schemeClr>
                </a:solidFill>
                <a:latin typeface="+mn-lt"/>
                <a:ea typeface="ＭＳ Ｐゴシック" charset="0"/>
              </a:rPr>
              <a:t>5 September 2013: advance </a:t>
            </a:r>
            <a:r>
              <a:rPr lang="en-US" sz="2000" dirty="0">
                <a:solidFill>
                  <a:schemeClr val="tx1">
                    <a:lumMod val="75000"/>
                  </a:schemeClr>
                </a:solidFill>
                <a:latin typeface="+mn-lt"/>
                <a:ea typeface="ＭＳ Ｐゴシック" charset="0"/>
              </a:rPr>
              <a:t>copy </a:t>
            </a:r>
            <a:r>
              <a:rPr lang="en-US" sz="2000" dirty="0" smtClean="0">
                <a:solidFill>
                  <a:schemeClr val="tx1">
                    <a:lumMod val="75000"/>
                  </a:schemeClr>
                </a:solidFill>
                <a:latin typeface="+mn-lt"/>
                <a:ea typeface="ＭＳ Ｐゴシック" charset="0"/>
              </a:rPr>
              <a:t>of draft CTF report distributed </a:t>
            </a:r>
            <a:r>
              <a:rPr lang="en-US" sz="2000" dirty="0">
                <a:solidFill>
                  <a:schemeClr val="tx1">
                    <a:lumMod val="75000"/>
                  </a:schemeClr>
                </a:solidFill>
                <a:latin typeface="+mn-lt"/>
                <a:ea typeface="ＭＳ Ｐゴシック" charset="0"/>
              </a:rPr>
              <a:t>to CEOS SIT Technical Workshop </a:t>
            </a:r>
            <a:r>
              <a:rPr lang="en-US" sz="2000" dirty="0" smtClean="0">
                <a:solidFill>
                  <a:schemeClr val="tx1">
                    <a:lumMod val="75000"/>
                  </a:schemeClr>
                </a:solidFill>
                <a:latin typeface="+mn-lt"/>
                <a:ea typeface="ＭＳ Ｐゴシック" charset="0"/>
              </a:rPr>
              <a:t>participants</a:t>
            </a:r>
          </a:p>
          <a:p>
            <a:pPr lvl="0">
              <a:lnSpc>
                <a:spcPct val="90000"/>
              </a:lnSpc>
              <a:defRPr/>
            </a:pPr>
            <a:r>
              <a:rPr lang="en-US" altLang="ja-JP" sz="2000" dirty="0" smtClean="0">
                <a:solidFill>
                  <a:schemeClr val="tx1">
                    <a:lumMod val="75000"/>
                  </a:schemeClr>
                </a:solidFill>
                <a:latin typeface="+mn-lt"/>
                <a:ea typeface="ＭＳ Ｐゴシック" pitchFamily="50" charset="-128"/>
                <a:cs typeface="Arial" pitchFamily="34" charset="0"/>
              </a:rPr>
              <a:t>10 September 2013:  CTF </a:t>
            </a:r>
            <a:r>
              <a:rPr lang="en-US" altLang="ja-JP" sz="2000" dirty="0">
                <a:solidFill>
                  <a:schemeClr val="tx1">
                    <a:lumMod val="75000"/>
                  </a:schemeClr>
                </a:solidFill>
                <a:latin typeface="+mn-lt"/>
                <a:ea typeface="ＭＳ Ｐゴシック" charset="0"/>
                <a:cs typeface="ＭＳ Ｐゴシック" charset="0"/>
              </a:rPr>
              <a:t>side meeting </a:t>
            </a:r>
            <a:r>
              <a:rPr lang="en-US" altLang="ja-JP" sz="2000" dirty="0" smtClean="0">
                <a:solidFill>
                  <a:schemeClr val="tx1">
                    <a:lumMod val="75000"/>
                  </a:schemeClr>
                </a:solidFill>
                <a:latin typeface="+mn-lt"/>
                <a:ea typeface="ＭＳ Ｐゴシック" charset="0"/>
                <a:cs typeface="ＭＳ Ｐゴシック" charset="0"/>
              </a:rPr>
              <a:t>at </a:t>
            </a:r>
            <a:r>
              <a:rPr lang="en-US" altLang="ja-JP" sz="2000" dirty="0">
                <a:solidFill>
                  <a:schemeClr val="tx1">
                    <a:lumMod val="75000"/>
                  </a:schemeClr>
                </a:solidFill>
                <a:latin typeface="+mn-lt"/>
                <a:ea typeface="ＭＳ Ｐゴシック" charset="0"/>
                <a:cs typeface="ＭＳ Ｐゴシック" charset="0"/>
              </a:rPr>
              <a:t>SIT Technical Workshop in Pasadena, CA.  Agenda focused on:</a:t>
            </a:r>
          </a:p>
          <a:p>
            <a:pPr marL="800100" lvl="1" indent="-342900">
              <a:lnSpc>
                <a:spcPct val="90000"/>
              </a:lnSpc>
              <a:defRPr/>
            </a:pPr>
            <a:r>
              <a:rPr lang="en-US" sz="1800" dirty="0">
                <a:solidFill>
                  <a:schemeClr val="tx1">
                    <a:lumMod val="75000"/>
                  </a:schemeClr>
                </a:solidFill>
                <a:latin typeface="+mn-lt"/>
                <a:ea typeface="ＭＳ Ｐゴシック" charset="0"/>
                <a:cs typeface="ＭＳ Ｐゴシック" charset="0"/>
              </a:rPr>
              <a:t>D</a:t>
            </a:r>
            <a:r>
              <a:rPr lang="en-US" sz="1800" dirty="0" smtClean="0">
                <a:solidFill>
                  <a:schemeClr val="tx1">
                    <a:lumMod val="75000"/>
                  </a:schemeClr>
                </a:solidFill>
                <a:latin typeface="+mn-lt"/>
                <a:ea typeface="ＭＳ Ｐゴシック" charset="0"/>
                <a:cs typeface="ＭＳ Ｐゴシック" charset="0"/>
              </a:rPr>
              <a:t>iscussion of </a:t>
            </a:r>
            <a:r>
              <a:rPr lang="en-US" sz="1800" dirty="0">
                <a:solidFill>
                  <a:schemeClr val="tx1">
                    <a:lumMod val="75000"/>
                  </a:schemeClr>
                </a:solidFill>
                <a:latin typeface="+mn-lt"/>
                <a:ea typeface="ＭＳ Ｐゴシック" charset="0"/>
                <a:cs typeface="ＭＳ Ｐゴシック" charset="0"/>
              </a:rPr>
              <a:t>major </a:t>
            </a:r>
            <a:r>
              <a:rPr lang="en-US" sz="1800" dirty="0" smtClean="0">
                <a:solidFill>
                  <a:schemeClr val="tx1">
                    <a:lumMod val="75000"/>
                  </a:schemeClr>
                </a:solidFill>
                <a:latin typeface="+mn-lt"/>
                <a:ea typeface="ＭＳ Ｐゴシック" charset="0"/>
                <a:cs typeface="ＭＳ Ｐゴシック" charset="0"/>
              </a:rPr>
              <a:t>report recommendations/actions for CEOS, </a:t>
            </a:r>
            <a:r>
              <a:rPr lang="en-US" sz="1800" dirty="0">
                <a:solidFill>
                  <a:schemeClr val="tx1">
                    <a:lumMod val="75000"/>
                  </a:schemeClr>
                </a:solidFill>
                <a:latin typeface="+mn-lt"/>
                <a:ea typeface="ＭＳ Ｐゴシック" charset="0"/>
                <a:cs typeface="ＭＳ Ｐゴシック" charset="0"/>
              </a:rPr>
              <a:t>seeking </a:t>
            </a:r>
            <a:r>
              <a:rPr lang="en-US" sz="1800" dirty="0" smtClean="0">
                <a:solidFill>
                  <a:schemeClr val="tx1">
                    <a:lumMod val="75000"/>
                  </a:schemeClr>
                </a:solidFill>
                <a:latin typeface="+mn-lt"/>
                <a:ea typeface="ＭＳ Ｐゴシック" charset="0"/>
                <a:cs typeface="ＭＳ Ｐゴシック" charset="0"/>
              </a:rPr>
              <a:t>inputs regarding: reasonableness, responsible </a:t>
            </a:r>
            <a:r>
              <a:rPr lang="en-US" sz="1800" dirty="0">
                <a:solidFill>
                  <a:schemeClr val="tx1">
                    <a:lumMod val="75000"/>
                  </a:schemeClr>
                </a:solidFill>
                <a:latin typeface="+mn-lt"/>
                <a:ea typeface="ＭＳ Ｐゴシック" charset="0"/>
                <a:cs typeface="ＭＳ Ｐゴシック" charset="0"/>
              </a:rPr>
              <a:t>parties for </a:t>
            </a:r>
            <a:r>
              <a:rPr lang="en-US" sz="1800" dirty="0" smtClean="0">
                <a:solidFill>
                  <a:schemeClr val="tx1">
                    <a:lumMod val="75000"/>
                  </a:schemeClr>
                </a:solidFill>
                <a:latin typeface="+mn-lt"/>
                <a:ea typeface="ＭＳ Ｐゴシック" charset="0"/>
                <a:cs typeface="ＭＳ Ｐゴシック" charset="0"/>
              </a:rPr>
              <a:t>actions, any </a:t>
            </a:r>
            <a:r>
              <a:rPr lang="en-US" sz="1800" dirty="0">
                <a:solidFill>
                  <a:schemeClr val="tx1">
                    <a:lumMod val="75000"/>
                  </a:schemeClr>
                </a:solidFill>
                <a:latin typeface="+mn-lt"/>
                <a:ea typeface="ＭＳ Ｐゴシック" charset="0"/>
                <a:cs typeface="ＭＳ Ｐゴシック" charset="0"/>
              </a:rPr>
              <a:t>“missing” </a:t>
            </a:r>
            <a:r>
              <a:rPr lang="en-US" sz="1800" dirty="0" smtClean="0">
                <a:solidFill>
                  <a:schemeClr val="tx1">
                    <a:lumMod val="75000"/>
                  </a:schemeClr>
                </a:solidFill>
                <a:latin typeface="+mn-lt"/>
                <a:ea typeface="ＭＳ Ｐゴシック" charset="0"/>
                <a:cs typeface="ＭＳ Ｐゴシック" charset="0"/>
              </a:rPr>
              <a:t>actions, and any other issues </a:t>
            </a:r>
            <a:r>
              <a:rPr lang="en-US" sz="1800" dirty="0">
                <a:solidFill>
                  <a:schemeClr val="tx1">
                    <a:lumMod val="75000"/>
                  </a:schemeClr>
                </a:solidFill>
                <a:latin typeface="+mn-lt"/>
                <a:ea typeface="ＭＳ Ｐゴシック" charset="0"/>
                <a:cs typeface="ＭＳ Ｐゴシック" charset="0"/>
              </a:rPr>
              <a:t>or concerns </a:t>
            </a:r>
            <a:endParaRPr lang="en-US" sz="1800" dirty="0" smtClean="0">
              <a:solidFill>
                <a:schemeClr val="tx1">
                  <a:lumMod val="75000"/>
                </a:schemeClr>
              </a:solidFill>
              <a:latin typeface="+mn-lt"/>
              <a:ea typeface="ＭＳ Ｐゴシック" charset="0"/>
              <a:cs typeface="ＭＳ Ｐゴシック" charset="0"/>
            </a:endParaRPr>
          </a:p>
          <a:p>
            <a:pPr marL="800100" lvl="1" indent="-342900">
              <a:lnSpc>
                <a:spcPct val="90000"/>
              </a:lnSpc>
              <a:buClr>
                <a:srgbClr val="000000"/>
              </a:buClr>
              <a:defRPr/>
            </a:pPr>
            <a:r>
              <a:rPr lang="en-US" sz="1800" dirty="0" smtClean="0">
                <a:solidFill>
                  <a:schemeClr val="tx1">
                    <a:lumMod val="75000"/>
                  </a:schemeClr>
                </a:solidFill>
                <a:latin typeface="+mn-lt"/>
                <a:ea typeface="ＭＳ Ｐゴシック" charset="0"/>
                <a:cs typeface="ＭＳ Ｐゴシック" charset="0"/>
              </a:rPr>
              <a:t>Discussion </a:t>
            </a:r>
            <a:r>
              <a:rPr lang="en-US" sz="1800" dirty="0">
                <a:solidFill>
                  <a:schemeClr val="tx1">
                    <a:lumMod val="75000"/>
                  </a:schemeClr>
                </a:solidFill>
                <a:latin typeface="+mn-lt"/>
                <a:ea typeface="ＭＳ Ｐゴシック" charset="0"/>
                <a:cs typeface="ＭＳ Ｐゴシック" charset="0"/>
              </a:rPr>
              <a:t>on implementation and oversight mechanisms</a:t>
            </a:r>
          </a:p>
          <a:p>
            <a:r>
              <a:rPr lang="en-US" altLang="ja-JP" sz="2000" dirty="0" smtClean="0">
                <a:solidFill>
                  <a:schemeClr val="tx1">
                    <a:lumMod val="75000"/>
                  </a:schemeClr>
                </a:solidFill>
                <a:latin typeface="+mn-lt"/>
                <a:ea typeface="ＭＳ Ｐゴシック" charset="0"/>
                <a:cs typeface="Arial" pitchFamily="34" charset="0"/>
              </a:rPr>
              <a:t>11-30 </a:t>
            </a:r>
            <a:r>
              <a:rPr lang="en-US" altLang="ja-JP" sz="2000" dirty="0">
                <a:solidFill>
                  <a:schemeClr val="tx1">
                    <a:lumMod val="75000"/>
                  </a:schemeClr>
                </a:solidFill>
                <a:latin typeface="+mn-lt"/>
                <a:ea typeface="ＭＳ Ｐゴシック" charset="0"/>
                <a:cs typeface="Arial" pitchFamily="34" charset="0"/>
              </a:rPr>
              <a:t>September 2013:  CTF report revised in response to comments received at the side meeting and in writing </a:t>
            </a:r>
            <a:r>
              <a:rPr lang="en-US" altLang="ja-JP" sz="2000" dirty="0" smtClean="0">
                <a:solidFill>
                  <a:schemeClr val="tx1">
                    <a:lumMod val="75000"/>
                  </a:schemeClr>
                </a:solidFill>
                <a:latin typeface="+mn-lt"/>
                <a:ea typeface="ＭＳ Ｐゴシック" charset="0"/>
                <a:cs typeface="Arial" pitchFamily="34" charset="0"/>
              </a:rPr>
              <a:t>thereafter</a:t>
            </a:r>
            <a:endParaRPr lang="en-US" altLang="ja-JP" sz="2000" dirty="0" smtClean="0">
              <a:solidFill>
                <a:schemeClr val="tx1">
                  <a:lumMod val="75000"/>
                </a:schemeClr>
              </a:solidFill>
              <a:latin typeface="+mn-lt"/>
              <a:ea typeface="ＭＳ Ｐゴシック" pitchFamily="50" charset="-128"/>
              <a:cs typeface="Arial" pitchFamily="34" charset="0"/>
            </a:endParaRPr>
          </a:p>
          <a:p>
            <a:r>
              <a:rPr lang="en-GB" sz="2000" dirty="0" smtClean="0">
                <a:solidFill>
                  <a:srgbClr val="0000FF"/>
                </a:solidFill>
              </a:rPr>
              <a:t>1 October - 2 December 2013:</a:t>
            </a:r>
            <a:r>
              <a:rPr lang="en-GB" sz="2000" dirty="0">
                <a:solidFill>
                  <a:srgbClr val="0000FF"/>
                </a:solidFill>
              </a:rPr>
              <a:t> </a:t>
            </a:r>
            <a:r>
              <a:rPr lang="en-GB" sz="2000" dirty="0" smtClean="0">
                <a:solidFill>
                  <a:srgbClr val="0000FF"/>
                </a:solidFill>
              </a:rPr>
              <a:t> </a:t>
            </a:r>
            <a:r>
              <a:rPr lang="en-GB" sz="2000" dirty="0" smtClean="0">
                <a:solidFill>
                  <a:srgbClr val="0000FF"/>
                </a:solidFill>
                <a:latin typeface="+mn-lt"/>
              </a:rPr>
              <a:t>Open review period for report</a:t>
            </a:r>
          </a:p>
          <a:p>
            <a:r>
              <a:rPr lang="en-GB" sz="2000" dirty="0" smtClean="0">
                <a:solidFill>
                  <a:schemeClr val="tx1">
                    <a:lumMod val="75000"/>
                  </a:schemeClr>
                </a:solidFill>
                <a:latin typeface="+mn-lt"/>
              </a:rPr>
              <a:t>1 October 2013:  </a:t>
            </a:r>
            <a:r>
              <a:rPr lang="en-GB" sz="2000" dirty="0">
                <a:solidFill>
                  <a:schemeClr val="tx1">
                    <a:lumMod val="75000"/>
                  </a:schemeClr>
                </a:solidFill>
                <a:latin typeface="+mn-lt"/>
              </a:rPr>
              <a:t>R</a:t>
            </a:r>
            <a:r>
              <a:rPr lang="en-GB" sz="2000" dirty="0" smtClean="0">
                <a:solidFill>
                  <a:schemeClr val="tx1">
                    <a:lumMod val="75000"/>
                  </a:schemeClr>
                </a:solidFill>
                <a:latin typeface="+mn-lt"/>
              </a:rPr>
              <a:t>eport presented at GEO Carbon Conference in Geneva, Switzerland, with request for GEO Carbon community review</a:t>
            </a:r>
          </a:p>
          <a:p>
            <a:r>
              <a:rPr lang="en-GB" sz="2000" dirty="0">
                <a:solidFill>
                  <a:schemeClr val="tx1">
                    <a:lumMod val="75000"/>
                  </a:schemeClr>
                </a:solidFill>
                <a:latin typeface="+mn-lt"/>
              </a:rPr>
              <a:t>9</a:t>
            </a:r>
            <a:r>
              <a:rPr lang="en-GB" sz="2000" dirty="0" smtClean="0">
                <a:solidFill>
                  <a:schemeClr val="tx1">
                    <a:lumMod val="75000"/>
                  </a:schemeClr>
                </a:solidFill>
                <a:latin typeface="+mn-lt"/>
              </a:rPr>
              <a:t> December 2013 - 10 March 2014:  Report revised in response to comments received during the open review period</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107504" y="1378665"/>
            <a:ext cx="892797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sz="2400" b="1" dirty="0" smtClean="0"/>
              <a:t>The report calls for the CEOS member agencies to deploy new missions to acquire high priority, new observations of carbon and for CEOS to acknowledge these needs and factor them into the activities it acts to coordinate and influence. These high priority missions are:</a:t>
            </a:r>
            <a:endParaRPr lang="en-US" sz="2400" b="1" dirty="0" smtClean="0"/>
          </a:p>
          <a:p>
            <a:r>
              <a:rPr lang="en-GB" sz="2400" b="1" dirty="0" smtClean="0"/>
              <a:t> </a:t>
            </a:r>
            <a:endParaRPr lang="en-US" sz="2400" b="1" dirty="0" smtClean="0"/>
          </a:p>
          <a:p>
            <a:pPr lvl="0">
              <a:buFont typeface="Arial" pitchFamily="34" charset="0"/>
              <a:buChar char="•"/>
            </a:pPr>
            <a:r>
              <a:rPr lang="en-GB" sz="2000" b="1" dirty="0" smtClean="0"/>
              <a:t> A mission(s) to more accurately measure forest canopy height and estimate aboveground biomass (e.g., lidar, single-pass InSAR)</a:t>
            </a:r>
            <a:endParaRPr lang="en-US" sz="2000" b="1" dirty="0" smtClean="0"/>
          </a:p>
          <a:p>
            <a:pPr lvl="0">
              <a:buFont typeface="Arial" pitchFamily="34" charset="0"/>
              <a:buChar char="•"/>
            </a:pPr>
            <a:r>
              <a:rPr lang="en-GB" sz="2000" b="1" dirty="0" smtClean="0"/>
              <a:t> A mission(s) for observations of ocean colour with the higher temporal, spatial, and/or spectral resolution needed for coastal waters (likely geostationary)</a:t>
            </a:r>
            <a:endParaRPr lang="en-US" sz="2000" b="1" dirty="0" smtClean="0"/>
          </a:p>
          <a:p>
            <a:pPr lvl="0">
              <a:buFont typeface="Arial" pitchFamily="34" charset="0"/>
              <a:buChar char="•"/>
            </a:pPr>
            <a:r>
              <a:rPr lang="en-GB" sz="2000" b="1" dirty="0" smtClean="0"/>
              <a:t> A mission(s) to </a:t>
            </a:r>
            <a:r>
              <a:rPr lang="en-GB" sz="2000" b="1" dirty="0"/>
              <a:t>measure ocean salinity with </a:t>
            </a:r>
            <a:r>
              <a:rPr lang="en-GB" sz="2000" b="1" dirty="0" smtClean="0"/>
              <a:t>higher spatial resolution than current missions</a:t>
            </a:r>
            <a:endParaRPr lang="en-US" sz="2000" b="1" dirty="0" smtClean="0"/>
          </a:p>
          <a:p>
            <a:pPr lvl="0">
              <a:buFont typeface="Arial" pitchFamily="34" charset="0"/>
              <a:buChar char="•"/>
            </a:pPr>
            <a:r>
              <a:rPr lang="en-GB" sz="2000" b="1" dirty="0" smtClean="0"/>
              <a:t> A constellation of passive and active LEO satellites measuring </a:t>
            </a:r>
            <a:r>
              <a:rPr lang="en-US" sz="2000" b="1" dirty="0" smtClean="0"/>
              <a:t>X</a:t>
            </a:r>
            <a:r>
              <a:rPr lang="en-US" sz="2000" b="1" baseline="-25000" dirty="0" smtClean="0"/>
              <a:t>CO2</a:t>
            </a:r>
            <a:r>
              <a:rPr lang="en-US" sz="2000" b="1" dirty="0" smtClean="0"/>
              <a:t> and X</a:t>
            </a:r>
            <a:r>
              <a:rPr lang="en-US" sz="2000" b="1" baseline="-25000" dirty="0" smtClean="0"/>
              <a:t>CH4</a:t>
            </a:r>
            <a:r>
              <a:rPr lang="en-US" sz="2000" b="1" dirty="0" smtClean="0"/>
              <a:t> </a:t>
            </a:r>
          </a:p>
          <a:p>
            <a:pPr lvl="0">
              <a:buFont typeface="Arial" pitchFamily="34" charset="0"/>
              <a:buChar char="•"/>
            </a:pPr>
            <a:r>
              <a:rPr lang="en-US" sz="2000" b="1" dirty="0" smtClean="0"/>
              <a:t> A constellation of passive GEO satellites measuring X</a:t>
            </a:r>
            <a:r>
              <a:rPr lang="en-US" sz="2000" b="1" baseline="-25000" dirty="0" smtClean="0"/>
              <a:t>CO2</a:t>
            </a:r>
            <a:r>
              <a:rPr lang="en-US" sz="2000" b="1" dirty="0" smtClean="0"/>
              <a:t> and X</a:t>
            </a:r>
            <a:r>
              <a:rPr lang="en-US" sz="2000" b="1" baseline="-25000" dirty="0" smtClean="0"/>
              <a:t>CH4</a:t>
            </a:r>
            <a:endParaRPr lang="en-US" sz="2000" b="1" dirty="0"/>
          </a:p>
        </p:txBody>
      </p:sp>
      <p:sp>
        <p:nvSpPr>
          <p:cNvPr id="4" name="Text Box 12"/>
          <p:cNvSpPr txBox="1">
            <a:spLocks noChangeArrowheads="1"/>
          </p:cNvSpPr>
          <p:nvPr/>
        </p:nvSpPr>
        <p:spPr bwMode="auto">
          <a:xfrm>
            <a:off x="1608562" y="-75493"/>
            <a:ext cx="42844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r>
              <a:rPr lang="en-US" sz="3200" b="1" dirty="0" smtClean="0">
                <a:solidFill>
                  <a:schemeClr val="bg1"/>
                </a:solidFill>
                <a:latin typeface="Calibri" pitchFamily="34" charset="0"/>
              </a:rPr>
              <a:t>Summary of Actions: New Missions</a:t>
            </a:r>
            <a:endParaRPr lang="en-US" sz="1400" dirty="0">
              <a:solidFill>
                <a:schemeClr val="bg1"/>
              </a:solidFill>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5674" y="10883"/>
            <a:ext cx="1502830" cy="90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33007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107504" y="1347620"/>
            <a:ext cx="889248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b="1" dirty="0" smtClean="0"/>
              <a:t>The report indentifies actions to improve and enhance the utility of many remote sensing data products.  In some cases, individual space agencies may be able to take the action, but most will require the international coordination, cooperation, and agreement.  Of particular note are:</a:t>
            </a:r>
          </a:p>
          <a:p>
            <a:r>
              <a:rPr lang="en-US" sz="2000" b="1" dirty="0" smtClean="0"/>
              <a:t> </a:t>
            </a:r>
          </a:p>
          <a:p>
            <a:pPr lvl="0">
              <a:buFont typeface="Arial" pitchFamily="34" charset="0"/>
              <a:buChar char="•"/>
            </a:pPr>
            <a:r>
              <a:rPr lang="en-US" sz="2000" b="1" dirty="0" smtClean="0"/>
              <a:t> Development of protocols for the generation of products and enforcement of requirements for clarity and traceability in product generation</a:t>
            </a:r>
          </a:p>
          <a:p>
            <a:pPr lvl="0">
              <a:buFont typeface="Arial" pitchFamily="34" charset="0"/>
              <a:buChar char="•"/>
            </a:pPr>
            <a:r>
              <a:rPr lang="en-US" sz="2000" b="1" dirty="0" smtClean="0"/>
              <a:t> Development of guidelines for the specification of errors and uncertainties</a:t>
            </a:r>
          </a:p>
          <a:p>
            <a:pPr lvl="0">
              <a:buFont typeface="Arial" pitchFamily="34" charset="0"/>
              <a:buChar char="•"/>
            </a:pPr>
            <a:r>
              <a:rPr lang="en-US" sz="2000" b="1" dirty="0" smtClean="0"/>
              <a:t> Intercomparison of similar products from existing and new missions to ensure globally consistent products and enable integrated products</a:t>
            </a:r>
          </a:p>
          <a:p>
            <a:pPr lvl="0">
              <a:buFont typeface="Arial" pitchFamily="34" charset="0"/>
              <a:buChar char="•"/>
            </a:pPr>
            <a:r>
              <a:rPr lang="en-US" sz="2000" b="1" dirty="0" smtClean="0"/>
              <a:t> Efforts to make remote sensing data products consistent within domains, across domains, and with the requirements of intended uses</a:t>
            </a:r>
          </a:p>
          <a:p>
            <a:pPr lvl="0" fontAlgn="base">
              <a:buFont typeface="Arial" pitchFamily="34" charset="0"/>
              <a:buChar char="•"/>
            </a:pPr>
            <a:r>
              <a:rPr lang="en-US" sz="2000" b="1" dirty="0" smtClean="0"/>
              <a:t> Efforts to ensure long-term continuity, consistency and archiving of their data and facilitate  joint agency activities, where appropriate</a:t>
            </a:r>
            <a:endParaRPr lang="en-US" sz="2000" b="1" dirty="0"/>
          </a:p>
        </p:txBody>
      </p:sp>
      <p:sp>
        <p:nvSpPr>
          <p:cNvPr id="4" name="Text Box 12"/>
          <p:cNvSpPr txBox="1">
            <a:spLocks noChangeArrowheads="1"/>
          </p:cNvSpPr>
          <p:nvPr/>
        </p:nvSpPr>
        <p:spPr bwMode="auto">
          <a:xfrm>
            <a:off x="1915800" y="-9726"/>
            <a:ext cx="42844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r>
              <a:rPr lang="en-US" sz="3200" b="1" dirty="0" smtClean="0">
                <a:solidFill>
                  <a:schemeClr val="bg1"/>
                </a:solidFill>
                <a:latin typeface="Calibri" pitchFamily="34" charset="0"/>
              </a:rPr>
              <a:t>Summary of Actions:  Data Products </a:t>
            </a:r>
            <a:endParaRPr lang="en-US" sz="1400" dirty="0">
              <a:solidFill>
                <a:schemeClr val="bg1"/>
              </a:solidFill>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5674" y="10883"/>
            <a:ext cx="1502830" cy="90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33092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107504" y="1611347"/>
            <a:ext cx="889248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dirty="0" smtClean="0"/>
              <a:t>The report also called for CEOS to encourage the development of new data products from existing missions.  These include:</a:t>
            </a:r>
          </a:p>
          <a:p>
            <a:r>
              <a:rPr lang="en-US" sz="2400" b="1" dirty="0" smtClean="0"/>
              <a:t> </a:t>
            </a:r>
          </a:p>
          <a:p>
            <a:pPr lvl="0">
              <a:buFont typeface="Arial" pitchFamily="34" charset="0"/>
              <a:buChar char="•"/>
            </a:pPr>
            <a:r>
              <a:rPr lang="en-US" sz="2000" b="1" dirty="0" smtClean="0"/>
              <a:t> Maps of wetlands, inundated areas and small water bodies</a:t>
            </a:r>
          </a:p>
          <a:p>
            <a:pPr lvl="0">
              <a:buFont typeface="Arial" pitchFamily="34" charset="0"/>
              <a:buChar char="•"/>
            </a:pPr>
            <a:r>
              <a:rPr lang="en-US" sz="2000" b="1" dirty="0" smtClean="0"/>
              <a:t> Ocean colour-type products for inland water bodies</a:t>
            </a:r>
          </a:p>
          <a:p>
            <a:pPr lvl="0">
              <a:buFont typeface="Arial" pitchFamily="34" charset="0"/>
              <a:buChar char="•"/>
            </a:pPr>
            <a:r>
              <a:rPr lang="en-US" sz="2000" b="1" dirty="0" smtClean="0"/>
              <a:t> Ocean carbon pool products</a:t>
            </a:r>
          </a:p>
          <a:p>
            <a:pPr lvl="0">
              <a:buFont typeface="Arial" pitchFamily="34" charset="0"/>
              <a:buChar char="•"/>
            </a:pPr>
            <a:r>
              <a:rPr lang="en-US" sz="2000" b="1" dirty="0" smtClean="0"/>
              <a:t> River discharge and sediments</a:t>
            </a:r>
          </a:p>
          <a:p>
            <a:pPr lvl="0">
              <a:buFont typeface="Arial" pitchFamily="34" charset="0"/>
              <a:buChar char="•"/>
            </a:pPr>
            <a:r>
              <a:rPr lang="en-US" sz="2000" b="1" dirty="0" smtClean="0"/>
              <a:t> Merged time series products (same variable from differing sensors and platforms), using a product-based approach</a:t>
            </a:r>
          </a:p>
          <a:p>
            <a:pPr lvl="0">
              <a:buFont typeface="Arial" pitchFamily="34" charset="0"/>
              <a:buChar char="•"/>
            </a:pPr>
            <a:r>
              <a:rPr lang="en-US" sz="2000" b="1" dirty="0" smtClean="0"/>
              <a:t> Estimates of anthropogenic emissions</a:t>
            </a:r>
            <a:endParaRPr lang="en-US" sz="2000" b="1" dirty="0"/>
          </a:p>
        </p:txBody>
      </p:sp>
      <p:sp>
        <p:nvSpPr>
          <p:cNvPr id="4" name="Text Box 12"/>
          <p:cNvSpPr txBox="1">
            <a:spLocks noChangeArrowheads="1"/>
          </p:cNvSpPr>
          <p:nvPr/>
        </p:nvSpPr>
        <p:spPr bwMode="auto">
          <a:xfrm>
            <a:off x="1857279" y="-86195"/>
            <a:ext cx="42844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r>
              <a:rPr lang="en-US" sz="3200" b="1" dirty="0" smtClean="0">
                <a:solidFill>
                  <a:schemeClr val="bg1"/>
                </a:solidFill>
                <a:latin typeface="Calibri" pitchFamily="34" charset="0"/>
              </a:rPr>
              <a:t>Summary of Actions:  New Data Products </a:t>
            </a:r>
            <a:endParaRPr lang="en-US" sz="1400" dirty="0">
              <a:solidFill>
                <a:schemeClr val="bg1"/>
              </a:solidFill>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5674" y="10883"/>
            <a:ext cx="1502830" cy="90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56783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102413" y="1426955"/>
            <a:ext cx="889248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sz="2000" b="1" dirty="0" smtClean="0"/>
              <a:t>The report calls for CEOS actions to ensure satellite data are well calibrated and data products are validated. Specific actions called for include:</a:t>
            </a:r>
            <a:endParaRPr lang="en-US" sz="2000" b="1" dirty="0" smtClean="0"/>
          </a:p>
          <a:p>
            <a:r>
              <a:rPr lang="en-GB" sz="2000" b="1" dirty="0" smtClean="0"/>
              <a:t> </a:t>
            </a:r>
            <a:endParaRPr lang="en-US" sz="2000" b="1" dirty="0" smtClean="0"/>
          </a:p>
          <a:p>
            <a:pPr lvl="0">
              <a:buFont typeface="Arial" pitchFamily="34" charset="0"/>
              <a:buChar char="•"/>
            </a:pPr>
            <a:r>
              <a:rPr lang="en-GB" sz="2000" b="1" dirty="0" smtClean="0"/>
              <a:t> Encourage national agencies to provide ground reference data for calibration and validation; CEOS should support efforts to establish, coordinate, and maintain observational networks (land, ocean and atmosphere) for this purpose</a:t>
            </a:r>
            <a:endParaRPr lang="en-US" sz="2000" b="1" dirty="0" smtClean="0"/>
          </a:p>
          <a:p>
            <a:pPr lvl="0">
              <a:buFont typeface="Arial" pitchFamily="34" charset="0"/>
              <a:buChar char="•"/>
            </a:pPr>
            <a:r>
              <a:rPr lang="en-GB" sz="2000" b="1" dirty="0" smtClean="0"/>
              <a:t> Assess the quality of validation and coverage for data products in each domain and develop a strategy for improvement</a:t>
            </a:r>
            <a:endParaRPr lang="en-US" sz="2000" b="1" dirty="0" smtClean="0"/>
          </a:p>
          <a:p>
            <a:pPr lvl="0">
              <a:buFont typeface="Arial" pitchFamily="34" charset="0"/>
              <a:buChar char="•"/>
            </a:pPr>
            <a:r>
              <a:rPr lang="en-GB" sz="2000" b="1" dirty="0" smtClean="0"/>
              <a:t> CEOS WGCV to establish a subgroup for validation of ocean carbon products analogous to the land product validation group</a:t>
            </a:r>
            <a:endParaRPr lang="en-US" sz="2000" b="1" dirty="0" smtClean="0"/>
          </a:p>
          <a:p>
            <a:pPr lvl="0">
              <a:buFont typeface="Arial" pitchFamily="34" charset="0"/>
              <a:buChar char="•"/>
            </a:pPr>
            <a:r>
              <a:rPr lang="en-GB" sz="2000" b="1" dirty="0" smtClean="0"/>
              <a:t> CEOS WGCV to expand the number of land variables being addressed by the land validation subgroup</a:t>
            </a:r>
            <a:endParaRPr lang="en-US" sz="2000" b="1" dirty="0" smtClean="0"/>
          </a:p>
          <a:p>
            <a:pPr lvl="0">
              <a:buFont typeface="Arial" pitchFamily="34" charset="0"/>
              <a:buChar char="•"/>
            </a:pPr>
            <a:r>
              <a:rPr lang="en-GB" sz="2000" b="1" dirty="0" smtClean="0"/>
              <a:t> CEOS should coordinate the cross calibration of all current and future satellites to measure atmospheric CO</a:t>
            </a:r>
            <a:r>
              <a:rPr lang="en-GB" sz="2000" b="1" baseline="-25000" dirty="0" smtClean="0"/>
              <a:t>2</a:t>
            </a:r>
            <a:r>
              <a:rPr lang="en-GB" sz="2000" b="1" dirty="0" smtClean="0"/>
              <a:t> and CH</a:t>
            </a:r>
            <a:r>
              <a:rPr lang="en-GB" sz="2000" b="1" baseline="-25000" dirty="0" smtClean="0"/>
              <a:t>4</a:t>
            </a:r>
            <a:r>
              <a:rPr lang="en-GB" sz="2000" b="1" dirty="0" smtClean="0"/>
              <a:t> </a:t>
            </a:r>
            <a:endParaRPr lang="en-US" sz="2000" b="1" dirty="0"/>
          </a:p>
        </p:txBody>
      </p:sp>
      <p:sp>
        <p:nvSpPr>
          <p:cNvPr id="4" name="Text Box 12"/>
          <p:cNvSpPr txBox="1">
            <a:spLocks noChangeArrowheads="1"/>
          </p:cNvSpPr>
          <p:nvPr/>
        </p:nvSpPr>
        <p:spPr bwMode="auto">
          <a:xfrm>
            <a:off x="1718291" y="-26545"/>
            <a:ext cx="42844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r>
              <a:rPr lang="en-US" sz="3200" b="1" dirty="0" smtClean="0">
                <a:solidFill>
                  <a:schemeClr val="bg1"/>
                </a:solidFill>
                <a:latin typeface="Calibri" pitchFamily="34" charset="0"/>
              </a:rPr>
              <a:t>Summary of Actions:  Calibration/Validation</a:t>
            </a:r>
            <a:endParaRPr lang="en-US" sz="1400" dirty="0">
              <a:solidFill>
                <a:schemeClr val="bg1"/>
              </a:solidFill>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5674" y="10883"/>
            <a:ext cx="1502830" cy="90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07866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80465" y="1456216"/>
            <a:ext cx="889248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dirty="0" smtClean="0"/>
              <a:t>The report contains several recommendations for CEOS and its member agencies to engage with other groups and the carbon science community in order to improve communications and optimally address actions.  These include:</a:t>
            </a:r>
          </a:p>
          <a:p>
            <a:r>
              <a:rPr lang="en-US" sz="2400" b="1" dirty="0" smtClean="0"/>
              <a:t> </a:t>
            </a:r>
          </a:p>
          <a:p>
            <a:pPr lvl="0">
              <a:buFont typeface="Arial" pitchFamily="34" charset="0"/>
              <a:buChar char="•"/>
            </a:pPr>
            <a:r>
              <a:rPr lang="en-US" sz="2000" b="1" dirty="0" smtClean="0"/>
              <a:t> Interactions with the GEO Carbon Community of Practice and the GEO Blue Planet initiative to advance work on new products and data product intercomparisons</a:t>
            </a:r>
          </a:p>
          <a:p>
            <a:pPr lvl="0">
              <a:buFont typeface="Arial" pitchFamily="34" charset="0"/>
              <a:buChar char="•"/>
            </a:pPr>
            <a:r>
              <a:rPr lang="en-US" sz="2000" b="1" dirty="0" smtClean="0"/>
              <a:t> Interactions with the carbon and climate modeling communities and CEOS Working Group on Climate in support of data-model intercomparisons</a:t>
            </a:r>
          </a:p>
          <a:p>
            <a:pPr lvl="0">
              <a:buFont typeface="Arial" pitchFamily="34" charset="0"/>
              <a:buChar char="•"/>
            </a:pPr>
            <a:r>
              <a:rPr lang="en-US" sz="2000" b="1" dirty="0" smtClean="0"/>
              <a:t> Interactions with the GEO carbon community of practice to understand science needs and priorities for missing measurements that satellites could provide beyond 2020</a:t>
            </a:r>
            <a:endParaRPr lang="en-US" sz="2000" b="1" dirty="0"/>
          </a:p>
        </p:txBody>
      </p:sp>
      <p:sp>
        <p:nvSpPr>
          <p:cNvPr id="4" name="Text Box 12"/>
          <p:cNvSpPr txBox="1">
            <a:spLocks noChangeArrowheads="1"/>
          </p:cNvSpPr>
          <p:nvPr/>
        </p:nvSpPr>
        <p:spPr bwMode="auto">
          <a:xfrm>
            <a:off x="1647426" y="28985"/>
            <a:ext cx="50045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r>
              <a:rPr lang="en-US" sz="3200" b="1" dirty="0" smtClean="0">
                <a:solidFill>
                  <a:schemeClr val="bg1"/>
                </a:solidFill>
                <a:latin typeface="Calibri" pitchFamily="34" charset="0"/>
              </a:rPr>
              <a:t>Summary of Actions:  Institutional Linkages</a:t>
            </a:r>
            <a:endParaRPr lang="en-US" sz="1400" dirty="0">
              <a:solidFill>
                <a:schemeClr val="bg1"/>
              </a:solidFill>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5674" y="10883"/>
            <a:ext cx="1502830" cy="90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323783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73778" y="6414248"/>
            <a:ext cx="794411" cy="44375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2" name="Title 1"/>
          <p:cNvSpPr>
            <a:spLocks noGrp="1"/>
          </p:cNvSpPr>
          <p:nvPr>
            <p:ph type="title"/>
          </p:nvPr>
        </p:nvSpPr>
        <p:spPr>
          <a:xfrm>
            <a:off x="1439168" y="188913"/>
            <a:ext cx="7396162" cy="501650"/>
          </a:xfrm>
        </p:spPr>
        <p:txBody>
          <a:bodyPr/>
          <a:lstStyle/>
          <a:p>
            <a:r>
              <a:rPr lang="en-US" dirty="0" smtClean="0">
                <a:latin typeface="Century Gothic" pitchFamily="34" charset="0"/>
              </a:rPr>
              <a:t>Domain Chapter Authors</a:t>
            </a:r>
            <a:endParaRPr lang="en-US" dirty="0">
              <a:latin typeface="Century Gothic" pitchFamily="34" charset="0"/>
            </a:endParaRPr>
          </a:p>
        </p:txBody>
      </p:sp>
      <p:sp>
        <p:nvSpPr>
          <p:cNvPr id="1025" name="Rectangle 1"/>
          <p:cNvSpPr>
            <a:spLocks noGrp="1" noChangeArrowheads="1"/>
          </p:cNvSpPr>
          <p:nvPr>
            <p:ph idx="1"/>
          </p:nvPr>
        </p:nvSpPr>
        <p:spPr bwMode="auto">
          <a:xfrm>
            <a:off x="145554" y="1340286"/>
            <a:ext cx="8820043" cy="54784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569"/>
                </a:solidFill>
                <a:effectLst/>
                <a:latin typeface="Century Gothic" pitchFamily="34" charset="0"/>
                <a:ea typeface="Calibri" pitchFamily="34" charset="0"/>
                <a:cs typeface="Arial" pitchFamily="34" charset="0"/>
              </a:rPr>
              <a:t>Atmosphere:</a:t>
            </a:r>
            <a:endParaRPr kumimoji="0" lang="en-US" sz="1800" b="0" i="0" u="none" strike="noStrike" cap="none" normalizeH="0" baseline="0" dirty="0" smtClean="0">
              <a:ln>
                <a:noFill/>
              </a:ln>
              <a:solidFill>
                <a:srgbClr val="002569"/>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002569"/>
                </a:solidFill>
                <a:effectLst/>
                <a:latin typeface="Century Gothic" pitchFamily="34" charset="0"/>
                <a:ea typeface="Calibri" pitchFamily="34" charset="0"/>
                <a:cs typeface="Arial" pitchFamily="34" charset="0"/>
              </a:rPr>
              <a:t>Berrien Moore (University of Oklahoma)</a:t>
            </a:r>
            <a:endParaRPr kumimoji="0" lang="en-US" sz="1800" i="0" u="none" strike="noStrike" cap="none" normalizeH="0" baseline="0" dirty="0" smtClean="0">
              <a:ln>
                <a:noFill/>
              </a:ln>
              <a:solidFill>
                <a:srgbClr val="002569"/>
              </a:solidFill>
              <a:effectLst/>
              <a:latin typeface="Century Gothic" pitchFamily="34" charset="0"/>
              <a:cs typeface="Arial" pitchFamily="34" charset="0"/>
            </a:endParaRPr>
          </a:p>
          <a:p>
            <a:pPr marL="0" lvl="0" indent="0">
              <a:spcBef>
                <a:spcPct val="0"/>
              </a:spcBef>
              <a:buNone/>
            </a:pPr>
            <a:r>
              <a:rPr kumimoji="0" lang="en-US" sz="1800" b="0" i="0" u="none" strike="noStrike" cap="none" normalizeH="0" baseline="0" dirty="0" smtClean="0">
                <a:ln>
                  <a:noFill/>
                </a:ln>
                <a:solidFill>
                  <a:srgbClr val="002569"/>
                </a:solidFill>
                <a:effectLst/>
                <a:latin typeface="Century Gothic" pitchFamily="34" charset="0"/>
                <a:ea typeface="Times New Roman" pitchFamily="18" charset="0"/>
                <a:cs typeface="Arial" pitchFamily="34" charset="0"/>
              </a:rPr>
              <a:t>John Burrows (</a:t>
            </a:r>
            <a:r>
              <a:rPr lang="en-US" sz="1800" b="0" dirty="0" smtClean="0">
                <a:solidFill>
                  <a:srgbClr val="002569"/>
                </a:solidFill>
                <a:latin typeface="Century Gothic" pitchFamily="34" charset="0"/>
              </a:rPr>
              <a:t>Universität Bremen</a:t>
            </a:r>
            <a:r>
              <a:rPr kumimoji="0" lang="en-US" sz="1800" b="0" i="0" u="none" strike="noStrike" cap="none" normalizeH="0" baseline="0" dirty="0" smtClean="0">
                <a:ln>
                  <a:noFill/>
                </a:ln>
                <a:solidFill>
                  <a:srgbClr val="002569"/>
                </a:solidFill>
                <a:effectLst/>
                <a:latin typeface="Century Gothic"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BF7400"/>
                </a:solidFill>
                <a:effectLst/>
                <a:latin typeface="Century Gothic" pitchFamily="34" charset="0"/>
                <a:ea typeface="Times New Roman" pitchFamily="18" charset="0"/>
                <a:cs typeface="Arial" pitchFamily="34" charset="0"/>
              </a:rPr>
              <a:t>David Crisp (NASA</a:t>
            </a:r>
            <a:r>
              <a:rPr kumimoji="0" lang="en-US" sz="1800" b="0" i="0" u="none" strike="noStrike" cap="none" normalizeH="0" dirty="0" smtClean="0">
                <a:ln>
                  <a:noFill/>
                </a:ln>
                <a:solidFill>
                  <a:srgbClr val="BF7400"/>
                </a:solidFill>
                <a:effectLst/>
                <a:latin typeface="Century Gothic" pitchFamily="34" charset="0"/>
                <a:ea typeface="Times New Roman" pitchFamily="18" charset="0"/>
                <a:cs typeface="Arial" pitchFamily="34" charset="0"/>
              </a:rPr>
              <a:t> </a:t>
            </a:r>
            <a:r>
              <a:rPr kumimoji="0" lang="en-US" sz="1800" b="0" i="0" u="none" strike="noStrike" cap="none" normalizeH="0" baseline="0" dirty="0" smtClean="0">
                <a:ln>
                  <a:noFill/>
                </a:ln>
                <a:solidFill>
                  <a:srgbClr val="BF7400"/>
                </a:solidFill>
                <a:effectLst/>
                <a:latin typeface="Century Gothic" pitchFamily="34" charset="0"/>
                <a:ea typeface="Times New Roman" pitchFamily="18" charset="0"/>
                <a:cs typeface="Arial" pitchFamily="34" charset="0"/>
              </a:rPr>
              <a:t>Jet Propulsion Laboratory)</a:t>
            </a:r>
            <a:endParaRPr kumimoji="0" lang="en-US" sz="1800" b="0" i="0" u="none" strike="noStrike" cap="none" normalizeH="0" baseline="0" dirty="0" smtClean="0">
              <a:ln>
                <a:noFill/>
              </a:ln>
              <a:solidFill>
                <a:srgbClr val="BF7400"/>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569"/>
                </a:solidFill>
                <a:effectLst/>
                <a:latin typeface="Century Gothic" pitchFamily="34" charset="0"/>
                <a:ea typeface="Calibri" pitchFamily="34" charset="0"/>
                <a:cs typeface="Arial" pitchFamily="34" charset="0"/>
              </a:rPr>
              <a:t>Michio Kawamiya (Japan Agency for Marine-earth Science and Technology)</a:t>
            </a:r>
            <a:endParaRPr kumimoji="0" lang="en-US" sz="1800" b="0" i="0" u="none" strike="noStrike" cap="none" normalizeH="0" baseline="0" dirty="0" smtClean="0">
              <a:ln>
                <a:noFill/>
              </a:ln>
              <a:solidFill>
                <a:srgbClr val="002569"/>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569"/>
                </a:solidFill>
                <a:effectLst/>
                <a:latin typeface="Century Gothic" pitchFamily="34" charset="0"/>
                <a:ea typeface="Calibri" pitchFamily="34" charset="0"/>
                <a:cs typeface="Arial" pitchFamily="34" charset="0"/>
              </a:rPr>
              <a:t>Martin Heimann (Max Plank Institute for Biogeochemistry, Jena)</a:t>
            </a:r>
            <a:endParaRPr kumimoji="0" lang="en-US" sz="1800" b="0" i="0" u="none" strike="noStrike" cap="none" normalizeH="0" baseline="0" dirty="0" smtClean="0">
              <a:ln>
                <a:noFill/>
              </a:ln>
              <a:solidFill>
                <a:srgbClr val="002569"/>
              </a:solidFill>
              <a:effectLst/>
              <a:latin typeface="Century Gothic" pitchFamily="34" charset="0"/>
              <a:cs typeface="Arial" pitchFamily="34" charset="0"/>
            </a:endParaRPr>
          </a:p>
          <a:p>
            <a:pPr marL="0" indent="0">
              <a:spcBef>
                <a:spcPct val="0"/>
              </a:spcBef>
              <a:buNone/>
            </a:pPr>
            <a:r>
              <a:rPr lang="en-US" sz="1800" b="0" dirty="0" smtClean="0">
                <a:solidFill>
                  <a:srgbClr val="002569"/>
                </a:solidFill>
                <a:latin typeface="Century Gothic" pitchFamily="34" charset="0"/>
                <a:ea typeface="Calibri" pitchFamily="34" charset="0"/>
                <a:cs typeface="Arial" pitchFamily="34" charset="0"/>
              </a:rPr>
              <a:t>Ray Nassar (Environment Canada)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569"/>
                </a:solidFill>
                <a:effectLst/>
                <a:latin typeface="Century Gothic" pitchFamily="34" charset="0"/>
                <a:ea typeface="Calibri" pitchFamily="34" charset="0"/>
                <a:cs typeface="Arial" pitchFamily="34" charset="0"/>
              </a:rPr>
              <a:t>Peter Rayner (Laboratoire des Sciences du Climat et de L'Environnement)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2569"/>
              </a:solidFill>
              <a:effectLst/>
              <a:latin typeface="Century Gothic" pitchFamily="34" charset="0"/>
              <a:cs typeface="Arial" pitchFamily="34" charset="0"/>
            </a:endParaRPr>
          </a:p>
          <a:p>
            <a:pPr marL="0" lvl="0" indent="0">
              <a:spcBef>
                <a:spcPct val="0"/>
              </a:spcBef>
              <a:buNone/>
            </a:pPr>
            <a:r>
              <a:rPr lang="en-US" sz="1800" dirty="0" smtClean="0">
                <a:solidFill>
                  <a:srgbClr val="002569"/>
                </a:solidFill>
                <a:latin typeface="Century Gothic" pitchFamily="34" charset="0"/>
                <a:ea typeface="Calibri" pitchFamily="34" charset="0"/>
                <a:cs typeface="Arial" pitchFamily="34" charset="0"/>
              </a:rPr>
              <a:t>Ocean</a:t>
            </a:r>
            <a:endParaRPr lang="en-US" sz="1800" b="0" dirty="0" smtClean="0">
              <a:solidFill>
                <a:srgbClr val="002569"/>
              </a:solidFill>
              <a:latin typeface="Century Gothic" pitchFamily="34" charset="0"/>
              <a:cs typeface="Arial" pitchFamily="34" charset="0"/>
            </a:endParaRPr>
          </a:p>
          <a:p>
            <a:pPr marL="0" lvl="0" indent="0">
              <a:spcBef>
                <a:spcPct val="0"/>
              </a:spcBef>
              <a:buNone/>
            </a:pPr>
            <a:r>
              <a:rPr lang="en-US" sz="1800" dirty="0" smtClean="0">
                <a:solidFill>
                  <a:srgbClr val="002569"/>
                </a:solidFill>
                <a:latin typeface="Century Gothic" pitchFamily="34" charset="0"/>
                <a:ea typeface="Calibri" pitchFamily="34" charset="0"/>
                <a:cs typeface="Arial" pitchFamily="34" charset="0"/>
              </a:rPr>
              <a:t>Shubha Sathyendranath (Plymouth Marine Laboratory)</a:t>
            </a:r>
            <a:endParaRPr lang="en-US" sz="1800" dirty="0" smtClean="0">
              <a:solidFill>
                <a:srgbClr val="002569"/>
              </a:solidFill>
              <a:latin typeface="Century Gothic" pitchFamily="34" charset="0"/>
              <a:cs typeface="Arial" pitchFamily="34" charset="0"/>
            </a:endParaRPr>
          </a:p>
          <a:p>
            <a:pPr marL="0" lvl="0" indent="0">
              <a:spcBef>
                <a:spcPct val="0"/>
              </a:spcBef>
              <a:buNone/>
            </a:pPr>
            <a:r>
              <a:rPr lang="en-US" sz="1800" b="0" dirty="0" smtClean="0">
                <a:solidFill>
                  <a:srgbClr val="BF7400"/>
                </a:solidFill>
                <a:latin typeface="Century Gothic" pitchFamily="34" charset="0"/>
                <a:cs typeface="Arial" pitchFamily="34" charset="0"/>
              </a:rPr>
              <a:t>Prakash Chauhan (Indian Space Research Organization) </a:t>
            </a:r>
          </a:p>
          <a:p>
            <a:pPr marL="0" lvl="0" indent="0">
              <a:spcBef>
                <a:spcPct val="0"/>
              </a:spcBef>
              <a:buNone/>
            </a:pPr>
            <a:r>
              <a:rPr lang="en-US" sz="1800" b="0" dirty="0" smtClean="0">
                <a:solidFill>
                  <a:srgbClr val="BF7400"/>
                </a:solidFill>
                <a:latin typeface="Century Gothic" pitchFamily="34" charset="0"/>
                <a:ea typeface="Calibri" pitchFamily="34" charset="0"/>
                <a:cs typeface="Arial" pitchFamily="34" charset="0"/>
              </a:rPr>
              <a:t>Watson Gregg (NASA Goddard Space Flight Center) </a:t>
            </a:r>
            <a:endParaRPr lang="en-US" sz="1800" b="0" dirty="0" smtClean="0">
              <a:solidFill>
                <a:srgbClr val="BF7400"/>
              </a:solidFill>
              <a:latin typeface="Century Gothic" pitchFamily="34" charset="0"/>
              <a:cs typeface="Arial" pitchFamily="34" charset="0"/>
            </a:endParaRPr>
          </a:p>
          <a:p>
            <a:pPr marL="0" lvl="0" indent="0">
              <a:spcBef>
                <a:spcPct val="0"/>
              </a:spcBef>
              <a:buNone/>
            </a:pPr>
            <a:r>
              <a:rPr lang="en-US" sz="1800" b="0" dirty="0" smtClean="0">
                <a:solidFill>
                  <a:srgbClr val="BF7400"/>
                </a:solidFill>
                <a:latin typeface="Century Gothic" pitchFamily="34" charset="0"/>
                <a:ea typeface="Calibri" pitchFamily="34" charset="0"/>
                <a:cs typeface="Arial" pitchFamily="34" charset="0"/>
              </a:rPr>
              <a:t>Nicolas Hoepffner (Joint Research Centre)</a:t>
            </a:r>
            <a:endParaRPr lang="en-US" sz="1800" b="0" dirty="0" smtClean="0">
              <a:solidFill>
                <a:srgbClr val="BF7400"/>
              </a:solidFill>
              <a:latin typeface="Century Gothic" pitchFamily="34" charset="0"/>
              <a:cs typeface="Arial" pitchFamily="34" charset="0"/>
            </a:endParaRPr>
          </a:p>
          <a:p>
            <a:pPr marL="0" indent="0">
              <a:spcBef>
                <a:spcPct val="0"/>
              </a:spcBef>
              <a:buNone/>
            </a:pPr>
            <a:r>
              <a:rPr lang="en-US" sz="1800" b="0" dirty="0" smtClean="0">
                <a:solidFill>
                  <a:srgbClr val="002569"/>
                </a:solidFill>
                <a:latin typeface="Century Gothic" pitchFamily="34" charset="0"/>
                <a:ea typeface="Calibri" pitchFamily="34" charset="0"/>
                <a:cs typeface="Arial" pitchFamily="34" charset="0"/>
              </a:rPr>
              <a:t>Joji Ishizaka (Nagoya University)</a:t>
            </a:r>
          </a:p>
          <a:p>
            <a:pPr marL="0" lvl="0" indent="0">
              <a:spcBef>
                <a:spcPct val="0"/>
              </a:spcBef>
              <a:buNone/>
            </a:pPr>
            <a:r>
              <a:rPr lang="en-US" sz="1800" b="0" dirty="0" smtClean="0">
                <a:solidFill>
                  <a:srgbClr val="002569"/>
                </a:solidFill>
                <a:latin typeface="Century Gothic" pitchFamily="34" charset="0"/>
                <a:ea typeface="Calibri" pitchFamily="34" charset="0"/>
                <a:cs typeface="Arial" pitchFamily="34" charset="0"/>
              </a:rPr>
              <a:t>Johnny Johannessen (Nansen Environmental and Remote Sensing Centre) </a:t>
            </a:r>
            <a:endParaRPr lang="en-US" sz="1800" b="0" dirty="0" smtClean="0">
              <a:solidFill>
                <a:srgbClr val="002569"/>
              </a:solidFill>
              <a:latin typeface="Century Gothic" pitchFamily="34" charset="0"/>
              <a:cs typeface="Arial" pitchFamily="34" charset="0"/>
            </a:endParaRPr>
          </a:p>
          <a:p>
            <a:pPr marL="0" indent="0">
              <a:spcBef>
                <a:spcPct val="0"/>
              </a:spcBef>
              <a:buNone/>
            </a:pPr>
            <a:r>
              <a:rPr lang="en-US" sz="1800" b="0" dirty="0" smtClean="0">
                <a:solidFill>
                  <a:srgbClr val="BF7400"/>
                </a:solidFill>
                <a:latin typeface="Century Gothic" pitchFamily="34" charset="0"/>
                <a:cs typeface="Arial" pitchFamily="34" charset="0"/>
              </a:rPr>
              <a:t>Milton Kampel (</a:t>
            </a:r>
            <a:r>
              <a:rPr lang="pt-BR" sz="1800" b="0" dirty="0" smtClean="0">
                <a:solidFill>
                  <a:srgbClr val="BF7400"/>
                </a:solidFill>
                <a:latin typeface="Century Gothic" pitchFamily="34" charset="0"/>
              </a:rPr>
              <a:t>Instituto Nacional de Pesquisas Espaciais)</a:t>
            </a:r>
          </a:p>
          <a:p>
            <a:pPr marL="0" indent="0">
              <a:spcBef>
                <a:spcPct val="0"/>
              </a:spcBef>
              <a:buNone/>
            </a:pPr>
            <a:r>
              <a:rPr lang="en-US" sz="1800" b="0" dirty="0" smtClean="0">
                <a:latin typeface="Century Gothic" pitchFamily="34" charset="0"/>
              </a:rPr>
              <a:t>Tiit Kutser (University of Tartu)</a:t>
            </a:r>
            <a:endParaRPr lang="en-US" sz="1800" b="0" dirty="0" smtClean="0">
              <a:solidFill>
                <a:srgbClr val="BF7400"/>
              </a:solidFill>
              <a:latin typeface="Century Gothic" pitchFamily="34" charset="0"/>
              <a:cs typeface="Arial" pitchFamily="34" charset="0"/>
            </a:endParaRPr>
          </a:p>
          <a:p>
            <a:pPr marL="0" lvl="0" indent="0">
              <a:spcBef>
                <a:spcPct val="0"/>
              </a:spcBef>
              <a:buNone/>
            </a:pPr>
            <a:r>
              <a:rPr lang="en-US" sz="1800" b="0" dirty="0" smtClean="0">
                <a:solidFill>
                  <a:srgbClr val="002569"/>
                </a:solidFill>
                <a:latin typeface="Century Gothic" pitchFamily="34" charset="0"/>
                <a:ea typeface="Calibri" pitchFamily="34" charset="0"/>
                <a:cs typeface="Arial" pitchFamily="34" charset="0"/>
              </a:rPr>
              <a:t>Trevor Platt (Plymouth Marine Laboratory)</a:t>
            </a:r>
            <a:endParaRPr lang="en-US" sz="1800" b="0" dirty="0" smtClean="0">
              <a:solidFill>
                <a:srgbClr val="002569"/>
              </a:solidFill>
              <a:latin typeface="Century Gothic" pitchFamily="34" charset="0"/>
              <a:cs typeface="Arial" pitchFamily="34" charset="0"/>
            </a:endParaRPr>
          </a:p>
          <a:p>
            <a:pPr marL="0" lvl="0" indent="0">
              <a:spcBef>
                <a:spcPct val="0"/>
              </a:spcBef>
              <a:buNone/>
            </a:pPr>
            <a:r>
              <a:rPr lang="en-US" sz="1800" b="0" dirty="0" smtClean="0">
                <a:solidFill>
                  <a:srgbClr val="BF7400"/>
                </a:solidFill>
                <a:latin typeface="Century Gothic" pitchFamily="34" charset="0"/>
                <a:cs typeface="Arial" pitchFamily="34" charset="0"/>
              </a:rPr>
              <a:t>Joo-Hyung Ryu (</a:t>
            </a:r>
            <a:r>
              <a:rPr lang="en-US" sz="1800" b="0" dirty="0" smtClean="0">
                <a:solidFill>
                  <a:srgbClr val="BF7400"/>
                </a:solidFill>
                <a:latin typeface="Century Gothic" pitchFamily="34" charset="0"/>
              </a:rPr>
              <a:t>Korea Institute of Ocean Science and Technology)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73778" y="6414248"/>
            <a:ext cx="794411" cy="44375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2" name="Title 1"/>
          <p:cNvSpPr>
            <a:spLocks noGrp="1"/>
          </p:cNvSpPr>
          <p:nvPr>
            <p:ph type="title"/>
          </p:nvPr>
        </p:nvSpPr>
        <p:spPr/>
        <p:txBody>
          <a:bodyPr/>
          <a:lstStyle/>
          <a:p>
            <a:r>
              <a:rPr lang="en-US" dirty="0" smtClean="0">
                <a:latin typeface="Century Gothic" pitchFamily="34" charset="0"/>
              </a:rPr>
              <a:t>Domain Chapter Authors</a:t>
            </a:r>
            <a:endParaRPr lang="en-US" dirty="0">
              <a:latin typeface="Century Gothic" pitchFamily="34" charset="0"/>
            </a:endParaRPr>
          </a:p>
        </p:txBody>
      </p:sp>
      <p:sp>
        <p:nvSpPr>
          <p:cNvPr id="1025" name="Rectangle 1"/>
          <p:cNvSpPr>
            <a:spLocks noGrp="1" noChangeArrowheads="1"/>
          </p:cNvSpPr>
          <p:nvPr>
            <p:ph idx="1"/>
          </p:nvPr>
        </p:nvSpPr>
        <p:spPr bwMode="auto">
          <a:xfrm>
            <a:off x="177697" y="1206716"/>
            <a:ext cx="6963766" cy="39395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2569"/>
              </a:solidFill>
              <a:effectLst/>
              <a:latin typeface="Century Gothic" pitchFamily="34" charset="0"/>
              <a:ea typeface="Calibri" pitchFamily="34" charset="0"/>
              <a:cs typeface="Arial" pitchFamily="34" charset="0"/>
            </a:endParaRPr>
          </a:p>
          <a:p>
            <a:pPr marL="0" lvl="0" indent="0">
              <a:spcBef>
                <a:spcPct val="0"/>
              </a:spcBef>
              <a:buNone/>
            </a:pPr>
            <a:r>
              <a:rPr lang="en-US" sz="1800" dirty="0" smtClean="0">
                <a:solidFill>
                  <a:srgbClr val="002569"/>
                </a:solidFill>
                <a:latin typeface="Century Gothic" pitchFamily="34" charset="0"/>
                <a:ea typeface="Calibri" pitchFamily="34" charset="0"/>
                <a:cs typeface="Arial" pitchFamily="34" charset="0"/>
              </a:rPr>
              <a:t>Land</a:t>
            </a:r>
            <a:endParaRPr lang="en-US" sz="1800" b="0" dirty="0" smtClean="0">
              <a:solidFill>
                <a:srgbClr val="002569"/>
              </a:solidFill>
              <a:latin typeface="Century Gothic" pitchFamily="34" charset="0"/>
              <a:cs typeface="Arial" pitchFamily="34" charset="0"/>
            </a:endParaRPr>
          </a:p>
          <a:p>
            <a:pPr marL="0" lvl="0" indent="0">
              <a:spcBef>
                <a:spcPct val="0"/>
              </a:spcBef>
              <a:buNone/>
            </a:pPr>
            <a:r>
              <a:rPr lang="en-US" sz="1800" dirty="0" smtClean="0">
                <a:solidFill>
                  <a:srgbClr val="002569"/>
                </a:solidFill>
                <a:latin typeface="Century Gothic" pitchFamily="34" charset="0"/>
                <a:ea typeface="Calibri" pitchFamily="34" charset="0"/>
                <a:cs typeface="Arial" pitchFamily="34" charset="0"/>
              </a:rPr>
              <a:t>Chris Schmullius (Friedrich-Schiller University Jena)	</a:t>
            </a:r>
            <a:endParaRPr lang="en-US" sz="1800" b="0" dirty="0" smtClean="0">
              <a:solidFill>
                <a:srgbClr val="002569"/>
              </a:solidFill>
              <a:latin typeface="Century Gothic" pitchFamily="34" charset="0"/>
              <a:cs typeface="Arial" pitchFamily="34" charset="0"/>
            </a:endParaRPr>
          </a:p>
          <a:p>
            <a:pPr marL="0" lvl="0" indent="0">
              <a:spcBef>
                <a:spcPct val="0"/>
              </a:spcBef>
              <a:buNone/>
            </a:pPr>
            <a:r>
              <a:rPr lang="en-US" sz="1800" dirty="0" smtClean="0">
                <a:solidFill>
                  <a:srgbClr val="002569"/>
                </a:solidFill>
                <a:latin typeface="Century Gothic" pitchFamily="34" charset="0"/>
                <a:ea typeface="Calibri" pitchFamily="34" charset="0"/>
                <a:cs typeface="Arial" pitchFamily="34" charset="0"/>
              </a:rPr>
              <a:t>Ralph Dubayah (University of Maryland)</a:t>
            </a:r>
          </a:p>
          <a:p>
            <a:pPr marL="0" indent="0">
              <a:spcBef>
                <a:spcPct val="0"/>
              </a:spcBef>
              <a:buNone/>
            </a:pPr>
            <a:r>
              <a:rPr lang="en-US" sz="1800" b="0" dirty="0" smtClean="0">
                <a:solidFill>
                  <a:srgbClr val="002569"/>
                </a:solidFill>
                <a:latin typeface="Century Gothic" pitchFamily="34" charset="0"/>
                <a:ea typeface="Calibri" pitchFamily="34" charset="0"/>
                <a:cs typeface="Arial" pitchFamily="34" charset="0"/>
              </a:rPr>
              <a:t>Warren Cohen (USDA Forest Service)</a:t>
            </a:r>
          </a:p>
          <a:p>
            <a:pPr marL="0" indent="0">
              <a:spcBef>
                <a:spcPct val="0"/>
              </a:spcBef>
              <a:buNone/>
            </a:pPr>
            <a:r>
              <a:rPr lang="en-US" sz="1800" b="0" dirty="0" smtClean="0">
                <a:solidFill>
                  <a:srgbClr val="BF7400"/>
                </a:solidFill>
                <a:latin typeface="Century Gothic" pitchFamily="34" charset="0"/>
                <a:ea typeface="Calibri" pitchFamily="34" charset="0"/>
                <a:cs typeface="Arial" pitchFamily="34" charset="0"/>
              </a:rPr>
              <a:t>Nadine Gobron (Joint Research Centre)</a:t>
            </a:r>
          </a:p>
          <a:p>
            <a:pPr marL="0" lvl="0" indent="0">
              <a:spcBef>
                <a:spcPct val="0"/>
              </a:spcBef>
              <a:buNone/>
            </a:pPr>
            <a:r>
              <a:rPr lang="en-US" sz="1800" b="0" dirty="0" smtClean="0">
                <a:solidFill>
                  <a:srgbClr val="002569"/>
                </a:solidFill>
                <a:latin typeface="Century Gothic" pitchFamily="34" charset="0"/>
                <a:ea typeface="Calibri" pitchFamily="34" charset="0"/>
                <a:cs typeface="Arial" pitchFamily="34" charset="0"/>
              </a:rPr>
              <a:t>Eric Kasischke (University of Maryland)</a:t>
            </a:r>
          </a:p>
          <a:p>
            <a:pPr marL="0" lvl="0" indent="0">
              <a:spcBef>
                <a:spcPct val="0"/>
              </a:spcBef>
              <a:buNone/>
            </a:pPr>
            <a:r>
              <a:rPr lang="en-US" sz="1800" b="0" dirty="0" smtClean="0">
                <a:solidFill>
                  <a:srgbClr val="002569"/>
                </a:solidFill>
                <a:latin typeface="Century Gothic" pitchFamily="34" charset="0"/>
                <a:ea typeface="Calibri" pitchFamily="34" charset="0"/>
                <a:cs typeface="Arial" pitchFamily="34" charset="0"/>
              </a:rPr>
              <a:t>Kyle McDonald (City College of New York)</a:t>
            </a:r>
          </a:p>
          <a:p>
            <a:pPr marL="0" lvl="0" indent="0">
              <a:spcBef>
                <a:spcPct val="0"/>
              </a:spcBef>
              <a:buNone/>
            </a:pPr>
            <a:r>
              <a:rPr lang="en-US" sz="1800" b="0" dirty="0" smtClean="0">
                <a:solidFill>
                  <a:srgbClr val="BF7400"/>
                </a:solidFill>
                <a:latin typeface="Century Gothic" pitchFamily="34" charset="0"/>
                <a:ea typeface="Times New Roman" pitchFamily="18" charset="0"/>
                <a:cs typeface="Arial" pitchFamily="34" charset="0"/>
              </a:rPr>
              <a:t>Jean Ometto (Instituto Nacional de Pesquisas Espaciais)</a:t>
            </a:r>
          </a:p>
          <a:p>
            <a:pPr marL="0" lvl="0" indent="0">
              <a:spcBef>
                <a:spcPct val="0"/>
              </a:spcBef>
              <a:buNone/>
            </a:pPr>
            <a:r>
              <a:rPr lang="en-US" sz="1800" b="0" dirty="0" smtClean="0">
                <a:solidFill>
                  <a:srgbClr val="BF7400"/>
                </a:solidFill>
                <a:latin typeface="Century Gothic" pitchFamily="34" charset="0"/>
                <a:ea typeface="Times New Roman" pitchFamily="18" charset="0"/>
                <a:cs typeface="Arial" pitchFamily="34" charset="0"/>
              </a:rPr>
              <a:t>Stephen Plummer (European Space Agency)</a:t>
            </a:r>
          </a:p>
          <a:p>
            <a:pPr marL="0" indent="0">
              <a:spcBef>
                <a:spcPct val="0"/>
              </a:spcBef>
              <a:buNone/>
            </a:pPr>
            <a:r>
              <a:rPr lang="en-US" sz="1800" b="0" dirty="0">
                <a:solidFill>
                  <a:srgbClr val="002569"/>
                </a:solidFill>
                <a:latin typeface="Century Gothic" pitchFamily="34" charset="0"/>
                <a:ea typeface="Calibri" pitchFamily="34" charset="0"/>
                <a:cs typeface="Arial" pitchFamily="34" charset="0"/>
              </a:rPr>
              <a:t>S</a:t>
            </a:r>
            <a:r>
              <a:rPr lang="en-US" sz="1800" b="0" dirty="0">
                <a:solidFill>
                  <a:srgbClr val="002569"/>
                </a:solidFill>
                <a:latin typeface="Century Gothic" pitchFamily="34" charset="0"/>
                <a:ea typeface="Times New Roman" pitchFamily="18" charset="0"/>
                <a:cs typeface="Arial" pitchFamily="34" charset="0"/>
              </a:rPr>
              <a:t>haun Quegan (The University of Sheffield)</a:t>
            </a:r>
            <a:endParaRPr lang="en-US" sz="1800" b="0" dirty="0">
              <a:solidFill>
                <a:srgbClr val="002569"/>
              </a:solidFill>
              <a:latin typeface="Century Gothic" pitchFamily="34" charset="0"/>
              <a:cs typeface="Arial" pitchFamily="34" charset="0"/>
            </a:endParaRPr>
          </a:p>
          <a:p>
            <a:pPr marL="0" lvl="0" indent="0">
              <a:spcBef>
                <a:spcPct val="0"/>
              </a:spcBef>
              <a:buNone/>
            </a:pPr>
            <a:r>
              <a:rPr lang="en-US" sz="1800" b="0" dirty="0" smtClean="0">
                <a:solidFill>
                  <a:srgbClr val="002569"/>
                </a:solidFill>
                <a:latin typeface="Century Gothic" pitchFamily="34" charset="0"/>
                <a:ea typeface="Times New Roman" pitchFamily="18" charset="0"/>
                <a:cs typeface="Arial" pitchFamily="34" charset="0"/>
              </a:rPr>
              <a:t>Steven Running (University of Montana) </a:t>
            </a:r>
            <a:endParaRPr lang="en-US" sz="1800" b="0" dirty="0" smtClean="0">
              <a:solidFill>
                <a:srgbClr val="002569"/>
              </a:solidFill>
              <a:latin typeface="Century Gothic" pitchFamily="34" charset="0"/>
              <a:cs typeface="Arial" pitchFamily="34" charset="0"/>
            </a:endParaRPr>
          </a:p>
          <a:p>
            <a:pPr marL="0" lvl="0" indent="0">
              <a:spcBef>
                <a:spcPct val="0"/>
              </a:spcBef>
              <a:buNone/>
            </a:pPr>
            <a:r>
              <a:rPr lang="en-US" sz="1800" b="0" dirty="0" smtClean="0">
                <a:solidFill>
                  <a:srgbClr val="BF7400"/>
                </a:solidFill>
                <a:latin typeface="Century Gothic" pitchFamily="34" charset="0"/>
                <a:ea typeface="Times New Roman" pitchFamily="18" charset="0"/>
                <a:cs typeface="Arial" pitchFamily="34" charset="0"/>
              </a:rPr>
              <a:t>Sassan Saatchi (NASA Jet Propulsion Laboratory)</a:t>
            </a:r>
            <a:endParaRPr lang="en-US" sz="1800" b="0" dirty="0" smtClean="0">
              <a:solidFill>
                <a:srgbClr val="BF7400"/>
              </a:solidFill>
              <a:latin typeface="Century Gothic" pitchFamily="34" charset="0"/>
              <a:cs typeface="Arial" pitchFamily="34" charset="0"/>
            </a:endParaRPr>
          </a:p>
          <a:p>
            <a:pPr marL="0" lvl="0" indent="0">
              <a:spcBef>
                <a:spcPct val="0"/>
              </a:spcBef>
              <a:buNone/>
            </a:pPr>
            <a:r>
              <a:rPr lang="en-US" sz="1800" b="0" dirty="0" smtClean="0">
                <a:solidFill>
                  <a:srgbClr val="BF7400"/>
                </a:solidFill>
                <a:latin typeface="Century Gothic" pitchFamily="34" charset="0"/>
                <a:ea typeface="Calibri" pitchFamily="34" charset="0"/>
                <a:cs typeface="Arial" pitchFamily="34" charset="0"/>
              </a:rPr>
              <a:t>Masanobu Shimada (Japan Aerospace Exploration Agency)</a:t>
            </a:r>
            <a:endParaRPr lang="en-US" sz="1800" b="0" dirty="0" smtClean="0">
              <a:solidFill>
                <a:srgbClr val="BF7400"/>
              </a:solidFill>
              <a:latin typeface="Century Gothic" pitchFamily="34" charset="0"/>
              <a:cs typeface="Arial" pitchFamily="34" charset="0"/>
            </a:endParaRPr>
          </a:p>
          <a:p>
            <a:pPr marL="0" lvl="0" indent="0">
              <a:spcBef>
                <a:spcPct val="0"/>
              </a:spcBef>
              <a:buNone/>
            </a:pPr>
            <a:endParaRPr lang="en-US" sz="800" dirty="0" smtClean="0">
              <a:solidFill>
                <a:srgbClr val="002569"/>
              </a:solidFill>
              <a:latin typeface="Century Gothic" pitchFamily="34" charset="0"/>
              <a:ea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73778" y="6414248"/>
            <a:ext cx="794411" cy="44375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2" name="Title 1"/>
          <p:cNvSpPr>
            <a:spLocks noGrp="1"/>
          </p:cNvSpPr>
          <p:nvPr>
            <p:ph type="title"/>
          </p:nvPr>
        </p:nvSpPr>
        <p:spPr/>
        <p:txBody>
          <a:bodyPr/>
          <a:lstStyle/>
          <a:p>
            <a:r>
              <a:rPr lang="en-US" dirty="0" smtClean="0">
                <a:latin typeface="Century Gothic" pitchFamily="34" charset="0"/>
              </a:rPr>
              <a:t>Integration Chapter Authors</a:t>
            </a:r>
            <a:endParaRPr lang="en-US" dirty="0">
              <a:latin typeface="Century Gothic" pitchFamily="34" charset="0"/>
            </a:endParaRPr>
          </a:p>
        </p:txBody>
      </p:sp>
      <p:sp>
        <p:nvSpPr>
          <p:cNvPr id="1025" name="Rectangle 1"/>
          <p:cNvSpPr>
            <a:spLocks noGrp="1" noChangeArrowheads="1"/>
          </p:cNvSpPr>
          <p:nvPr>
            <p:ph idx="1"/>
          </p:nvPr>
        </p:nvSpPr>
        <p:spPr bwMode="auto">
          <a:xfrm>
            <a:off x="177697" y="1822266"/>
            <a:ext cx="7281160" cy="270843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2569"/>
              </a:solidFill>
              <a:effectLst/>
              <a:latin typeface="Century Gothic" panose="020B0502020202020204" pitchFamily="34" charset="0"/>
              <a:ea typeface="Calibri" pitchFamily="34" charset="0"/>
              <a:cs typeface="Arial" pitchFamily="34" charset="0"/>
            </a:endParaRPr>
          </a:p>
          <a:p>
            <a:pPr marL="0" lvl="0" indent="0">
              <a:spcBef>
                <a:spcPct val="0"/>
              </a:spcBef>
              <a:buNone/>
            </a:pPr>
            <a:r>
              <a:rPr lang="en-US" sz="1800" dirty="0" smtClean="0">
                <a:solidFill>
                  <a:srgbClr val="002569"/>
                </a:solidFill>
                <a:latin typeface="Century Gothic" pitchFamily="34" charset="0"/>
                <a:ea typeface="Calibri" pitchFamily="34" charset="0"/>
                <a:cs typeface="Arial" pitchFamily="34" charset="0"/>
              </a:rPr>
              <a:t>Integration</a:t>
            </a:r>
            <a:endParaRPr lang="en-US" sz="1800" b="0" dirty="0" smtClean="0">
              <a:solidFill>
                <a:srgbClr val="002569"/>
              </a:solidFill>
              <a:latin typeface="Century Gothic" pitchFamily="34" charset="0"/>
              <a:cs typeface="Arial" pitchFamily="34" charset="0"/>
            </a:endParaRPr>
          </a:p>
          <a:p>
            <a:pPr marL="0" indent="0">
              <a:spcBef>
                <a:spcPts val="0"/>
              </a:spcBef>
              <a:buNone/>
            </a:pPr>
            <a:r>
              <a:rPr lang="en-US" sz="1800" dirty="0" smtClean="0">
                <a:solidFill>
                  <a:srgbClr val="BF7400"/>
                </a:solidFill>
                <a:latin typeface="Century Gothic" panose="020B0502020202020204" pitchFamily="34" charset="0"/>
              </a:rPr>
              <a:t>Stephen </a:t>
            </a:r>
            <a:r>
              <a:rPr lang="en-US" sz="1800" dirty="0">
                <a:solidFill>
                  <a:srgbClr val="BF7400"/>
                </a:solidFill>
                <a:latin typeface="Century Gothic" panose="020B0502020202020204" pitchFamily="34" charset="0"/>
              </a:rPr>
              <a:t>Plummer (European Space Agency)</a:t>
            </a:r>
          </a:p>
          <a:p>
            <a:pPr marL="0" indent="0">
              <a:spcBef>
                <a:spcPts val="0"/>
              </a:spcBef>
              <a:buNone/>
            </a:pPr>
            <a:r>
              <a:rPr lang="en-US" sz="1800" b="0" dirty="0">
                <a:latin typeface="Century Gothic" panose="020B0502020202020204" pitchFamily="34" charset="0"/>
              </a:rPr>
              <a:t>Warren Cohen (USDA Forest Service)</a:t>
            </a:r>
          </a:p>
          <a:p>
            <a:pPr marL="0" indent="0">
              <a:spcBef>
                <a:spcPts val="0"/>
              </a:spcBef>
              <a:buNone/>
            </a:pPr>
            <a:r>
              <a:rPr lang="en-US" sz="1800" b="0" dirty="0">
                <a:latin typeface="Century Gothic" panose="020B0502020202020204" pitchFamily="34" charset="0"/>
              </a:rPr>
              <a:t>Martin Heimann (Max Plank Institute for Biogeochemistry, Jena) </a:t>
            </a:r>
          </a:p>
          <a:p>
            <a:pPr marL="0" indent="0">
              <a:spcBef>
                <a:spcPts val="0"/>
              </a:spcBef>
              <a:buNone/>
            </a:pPr>
            <a:r>
              <a:rPr lang="en-US" sz="1800" b="0" dirty="0">
                <a:solidFill>
                  <a:srgbClr val="BF7400"/>
                </a:solidFill>
                <a:latin typeface="Century Gothic" panose="020B0502020202020204" pitchFamily="34" charset="0"/>
              </a:rPr>
              <a:t>Nicolas Hoepffner (Joint Research Centre) </a:t>
            </a:r>
          </a:p>
          <a:p>
            <a:pPr marL="0" indent="0">
              <a:spcBef>
                <a:spcPts val="0"/>
              </a:spcBef>
              <a:buNone/>
            </a:pPr>
            <a:r>
              <a:rPr lang="en-US" sz="1800" b="0" dirty="0">
                <a:latin typeface="Century Gothic" panose="020B0502020202020204" pitchFamily="34" charset="0"/>
              </a:rPr>
              <a:t>Tiit Kutser (University of Tartu) </a:t>
            </a:r>
          </a:p>
          <a:p>
            <a:pPr marL="0" indent="0">
              <a:spcBef>
                <a:spcPts val="0"/>
              </a:spcBef>
              <a:buNone/>
            </a:pPr>
            <a:r>
              <a:rPr lang="en-US" sz="1800" b="0" dirty="0">
                <a:latin typeface="Century Gothic" panose="020B0502020202020204" pitchFamily="34" charset="0"/>
              </a:rPr>
              <a:t>Peter Rayner (University of Melbourne)</a:t>
            </a:r>
          </a:p>
          <a:p>
            <a:pPr marL="0" indent="0">
              <a:spcBef>
                <a:spcPts val="0"/>
              </a:spcBef>
              <a:buNone/>
            </a:pPr>
            <a:r>
              <a:rPr lang="en-US" sz="1800" b="0" dirty="0">
                <a:latin typeface="Century Gothic" panose="020B0502020202020204" pitchFamily="34" charset="0"/>
              </a:rPr>
              <a:t>Shubha Sathyendranath (Plymouth Marine Laboratory)</a:t>
            </a:r>
          </a:p>
          <a:p>
            <a:pPr marL="0" indent="0">
              <a:spcBef>
                <a:spcPts val="0"/>
              </a:spcBef>
              <a:buNone/>
            </a:pPr>
            <a:r>
              <a:rPr lang="en-US" sz="1800" b="0" dirty="0">
                <a:solidFill>
                  <a:srgbClr val="BF7400"/>
                </a:solidFill>
                <a:latin typeface="Century Gothic" panose="020B0502020202020204" pitchFamily="34" charset="0"/>
              </a:rPr>
              <a:t>Masanobu Shimada (Japan Aerospace Exploration Agency) </a:t>
            </a:r>
          </a:p>
        </p:txBody>
      </p:sp>
    </p:spTree>
    <p:extLst>
      <p:ext uri="{BB962C8B-B14F-4D97-AF65-F5344CB8AC3E}">
        <p14:creationId xmlns:p14="http://schemas.microsoft.com/office/powerpoint/2010/main" val="31230558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426463" y="36248"/>
            <a:ext cx="7125006" cy="951632"/>
          </a:xfrm>
        </p:spPr>
        <p:txBody>
          <a:bodyPr/>
          <a:lstStyle/>
          <a:p>
            <a:r>
              <a:rPr lang="en-US" altLang="ja-JP" dirty="0" smtClean="0">
                <a:latin typeface="Century Gothic" charset="0"/>
                <a:ea typeface="ＭＳ Ｐゴシック" charset="0"/>
                <a:cs typeface="ＭＳ Ｐゴシック" charset="0"/>
              </a:rPr>
              <a:t>Summary of Recent Events (2)</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49767" y="1361708"/>
            <a:ext cx="9046608" cy="5297731"/>
          </a:xfrm>
        </p:spPr>
        <p:txBody>
          <a:bodyPr/>
          <a:lstStyle/>
          <a:p>
            <a:r>
              <a:rPr lang="en-GB" sz="2000" dirty="0">
                <a:solidFill>
                  <a:schemeClr val="tx1">
                    <a:lumMod val="75000"/>
                  </a:schemeClr>
                </a:solidFill>
              </a:rPr>
              <a:t>19 February 2014:  R</a:t>
            </a:r>
            <a:r>
              <a:rPr lang="en-GB" sz="2000" dirty="0" smtClean="0">
                <a:solidFill>
                  <a:schemeClr val="tx1">
                    <a:lumMod val="75000"/>
                  </a:schemeClr>
                </a:solidFill>
              </a:rPr>
              <a:t>eport </a:t>
            </a:r>
            <a:r>
              <a:rPr lang="en-GB" sz="2000" dirty="0">
                <a:solidFill>
                  <a:schemeClr val="tx1">
                    <a:lumMod val="75000"/>
                  </a:schemeClr>
                </a:solidFill>
              </a:rPr>
              <a:t>and </a:t>
            </a:r>
            <a:r>
              <a:rPr lang="en-GB" sz="2000" dirty="0" smtClean="0">
                <a:solidFill>
                  <a:schemeClr val="tx1">
                    <a:lumMod val="75000"/>
                  </a:schemeClr>
                </a:solidFill>
              </a:rPr>
              <a:t>revised actions </a:t>
            </a:r>
            <a:r>
              <a:rPr lang="en-GB" sz="2000" dirty="0">
                <a:solidFill>
                  <a:schemeClr val="tx1">
                    <a:lumMod val="75000"/>
                  </a:schemeClr>
                </a:solidFill>
              </a:rPr>
              <a:t>briefed to WGCV Plenary</a:t>
            </a:r>
          </a:p>
          <a:p>
            <a:r>
              <a:rPr lang="en-GB" sz="2000" dirty="0">
                <a:solidFill>
                  <a:schemeClr val="tx1">
                    <a:lumMod val="75000"/>
                  </a:schemeClr>
                </a:solidFill>
              </a:rPr>
              <a:t>6 March 2014:  R</a:t>
            </a:r>
            <a:r>
              <a:rPr lang="en-GB" sz="2000" dirty="0" smtClean="0">
                <a:solidFill>
                  <a:schemeClr val="tx1">
                    <a:lumMod val="75000"/>
                  </a:schemeClr>
                </a:solidFill>
              </a:rPr>
              <a:t>eport </a:t>
            </a:r>
            <a:r>
              <a:rPr lang="en-GB" sz="2000" dirty="0">
                <a:solidFill>
                  <a:schemeClr val="tx1">
                    <a:lumMod val="75000"/>
                  </a:schemeClr>
                </a:solidFill>
              </a:rPr>
              <a:t>and </a:t>
            </a:r>
            <a:r>
              <a:rPr lang="en-GB" sz="2000" dirty="0" smtClean="0">
                <a:solidFill>
                  <a:schemeClr val="tx1">
                    <a:lumMod val="75000"/>
                  </a:schemeClr>
                </a:solidFill>
              </a:rPr>
              <a:t>revised actions </a:t>
            </a:r>
            <a:r>
              <a:rPr lang="en-GB" sz="2000" dirty="0">
                <a:solidFill>
                  <a:schemeClr val="tx1">
                    <a:lumMod val="75000"/>
                  </a:schemeClr>
                </a:solidFill>
              </a:rPr>
              <a:t>briefed to </a:t>
            </a:r>
            <a:r>
              <a:rPr lang="en-US" sz="2000" dirty="0"/>
              <a:t>CEOS-CGMS WG Climate </a:t>
            </a:r>
            <a:r>
              <a:rPr lang="en-US" sz="2000" dirty="0" smtClean="0"/>
              <a:t>Plenary</a:t>
            </a:r>
            <a:endParaRPr lang="en-US" sz="2000" dirty="0"/>
          </a:p>
          <a:p>
            <a:r>
              <a:rPr lang="en-GB" sz="2000" dirty="0">
                <a:solidFill>
                  <a:schemeClr val="tx1">
                    <a:lumMod val="75000"/>
                  </a:schemeClr>
                </a:solidFill>
              </a:rPr>
              <a:t>11 March 2014:  </a:t>
            </a:r>
            <a:r>
              <a:rPr lang="en-GB" sz="2000" dirty="0" smtClean="0">
                <a:solidFill>
                  <a:schemeClr val="tx1">
                    <a:lumMod val="75000"/>
                  </a:schemeClr>
                </a:solidFill>
              </a:rPr>
              <a:t>Final report </a:t>
            </a:r>
            <a:r>
              <a:rPr lang="en-GB" sz="2000" dirty="0">
                <a:solidFill>
                  <a:schemeClr val="tx1">
                    <a:lumMod val="75000"/>
                  </a:schemeClr>
                </a:solidFill>
              </a:rPr>
              <a:t>conveyed to SIT Chair Team and posted on the CEOS Web site</a:t>
            </a:r>
          </a:p>
        </p:txBody>
      </p:sp>
    </p:spTree>
    <p:extLst>
      <p:ext uri="{BB962C8B-B14F-4D97-AF65-F5344CB8AC3E}">
        <p14:creationId xmlns:p14="http://schemas.microsoft.com/office/powerpoint/2010/main" val="22174289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Summary of Major Comments (1)</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97392" y="1428383"/>
            <a:ext cx="8911342" cy="5297731"/>
          </a:xfrm>
        </p:spPr>
        <p:txBody>
          <a:bodyPr/>
          <a:lstStyle/>
          <a:p>
            <a:pPr marL="0" indent="0">
              <a:buNone/>
            </a:pPr>
            <a:r>
              <a:rPr lang="en-US" dirty="0"/>
              <a:t>We received </a:t>
            </a:r>
            <a:r>
              <a:rPr lang="en-US" dirty="0" smtClean="0"/>
              <a:t>comments </a:t>
            </a:r>
            <a:r>
              <a:rPr lang="en-US" dirty="0"/>
              <a:t>from 38 people during the open review period – all </a:t>
            </a:r>
            <a:r>
              <a:rPr lang="en-US" dirty="0" smtClean="0"/>
              <a:t>helpful and constructive. </a:t>
            </a:r>
          </a:p>
          <a:p>
            <a:pPr marL="0" indent="0">
              <a:buNone/>
            </a:pPr>
            <a:r>
              <a:rPr lang="en-US" dirty="0" smtClean="0"/>
              <a:t> </a:t>
            </a:r>
          </a:p>
          <a:p>
            <a:r>
              <a:rPr lang="en-US" dirty="0" smtClean="0"/>
              <a:t>The </a:t>
            </a:r>
            <a:r>
              <a:rPr lang="en-US" dirty="0"/>
              <a:t>most </a:t>
            </a:r>
            <a:r>
              <a:rPr lang="en-US" dirty="0" smtClean="0"/>
              <a:t>frequent and significant </a:t>
            </a:r>
            <a:r>
              <a:rPr lang="en-US" dirty="0"/>
              <a:t>of these expressed concern about the nature and wording of the actions recommended, noting </a:t>
            </a:r>
            <a:r>
              <a:rPr lang="en-US" dirty="0" smtClean="0"/>
              <a:t>that several of the more substantive ones were </a:t>
            </a:r>
            <a:r>
              <a:rPr lang="en-US" dirty="0"/>
              <a:t>well beyond the scope of what CEOS can or should do, and </a:t>
            </a:r>
            <a:r>
              <a:rPr lang="en-US" dirty="0">
                <a:solidFill>
                  <a:srgbClr val="0000FF"/>
                </a:solidFill>
              </a:rPr>
              <a:t>made recommendations that only the actions that could be reasonably taken on by CEOS be carried forward into the next draft</a:t>
            </a:r>
            <a:r>
              <a:rPr lang="en-US" dirty="0"/>
              <a:t> (i.e., actions/recommendations need to be modified to be “actionable for CEOS”).  </a:t>
            </a:r>
          </a:p>
        </p:txBody>
      </p:sp>
    </p:spTree>
    <p:extLst>
      <p:ext uri="{BB962C8B-B14F-4D97-AF65-F5344CB8AC3E}">
        <p14:creationId xmlns:p14="http://schemas.microsoft.com/office/powerpoint/2010/main" val="22749862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Summary of Major Comments (2)</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97392" y="1373953"/>
            <a:ext cx="8911342" cy="5297731"/>
          </a:xfrm>
        </p:spPr>
        <p:txBody>
          <a:bodyPr/>
          <a:lstStyle/>
          <a:p>
            <a:pPr marL="0" indent="0">
              <a:buNone/>
            </a:pPr>
            <a:r>
              <a:rPr lang="en-US" dirty="0" smtClean="0"/>
              <a:t>To be responsive to this major criticism, it was necessary to fundamentally reconsider the author team’s approach to how the report’s findings were put forward.  </a:t>
            </a:r>
          </a:p>
          <a:p>
            <a:pPr marL="0" indent="0">
              <a:buNone/>
            </a:pPr>
            <a:r>
              <a:rPr lang="en-US" sz="800" dirty="0" smtClean="0"/>
              <a:t> </a:t>
            </a:r>
          </a:p>
          <a:p>
            <a:r>
              <a:rPr lang="en-US" sz="2000" dirty="0" smtClean="0"/>
              <a:t>The author team felt that if their findings regarding needs and priorities for missions and data products could not be captured in the report’s recommendations, then the scientific and societal rationale for the actions that CEOS could undertake would be lost – and the impact of the report dramatically diminished.</a:t>
            </a:r>
          </a:p>
          <a:p>
            <a:r>
              <a:rPr lang="en-US" sz="2000" dirty="0" smtClean="0"/>
              <a:t>After considerable deliberation, the idea of reporting findings in two ways, as conceptual Challenges and CEOS Actions accompanied by a statement of  Overall Motivation/Rationale, was crafted. </a:t>
            </a:r>
          </a:p>
          <a:p>
            <a:r>
              <a:rPr lang="en-US" sz="2000" dirty="0" smtClean="0"/>
              <a:t>As a consequence, the recommended Actions have changed considerably.  They have been sorted into two types, reorganized and re-numbered, and either re-worded or new actions added to recommend activities that the report author team believes are “actionable for CEOS.”</a:t>
            </a:r>
            <a:endParaRPr lang="en-US" sz="2000" dirty="0"/>
          </a:p>
        </p:txBody>
      </p:sp>
    </p:spTree>
    <p:extLst>
      <p:ext uri="{BB962C8B-B14F-4D97-AF65-F5344CB8AC3E}">
        <p14:creationId xmlns:p14="http://schemas.microsoft.com/office/powerpoint/2010/main" val="31209433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Summary of Major Comments (3)</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59292" y="1380758"/>
            <a:ext cx="9046608" cy="5297731"/>
          </a:xfrm>
        </p:spPr>
        <p:txBody>
          <a:bodyPr/>
          <a:lstStyle/>
          <a:p>
            <a:pPr marL="0" indent="0">
              <a:buNone/>
            </a:pPr>
            <a:r>
              <a:rPr lang="en-US" sz="2000" dirty="0" smtClean="0"/>
              <a:t>Here </a:t>
            </a:r>
            <a:r>
              <a:rPr lang="en-US" sz="2000" dirty="0"/>
              <a:t>is how </a:t>
            </a:r>
            <a:r>
              <a:rPr lang="en-US" sz="2000" dirty="0" smtClean="0"/>
              <a:t>the authors explain their response to </a:t>
            </a:r>
            <a:r>
              <a:rPr lang="en-US" sz="2000" dirty="0"/>
              <a:t>these concerns </a:t>
            </a:r>
            <a:r>
              <a:rPr lang="en-US" sz="2000" dirty="0" smtClean="0"/>
              <a:t>regarding the nature of the actions (quoting </a:t>
            </a:r>
            <a:r>
              <a:rPr lang="en-US" sz="2000" dirty="0"/>
              <a:t>out of the report): </a:t>
            </a:r>
            <a:endParaRPr lang="en-US" sz="2000" dirty="0" smtClean="0"/>
          </a:p>
          <a:p>
            <a:pPr marL="0" indent="0">
              <a:buNone/>
            </a:pPr>
            <a:endParaRPr lang="en-US" sz="800" dirty="0" smtClean="0"/>
          </a:p>
          <a:p>
            <a:r>
              <a:rPr lang="en-US" sz="2000" i="1" dirty="0" smtClean="0"/>
              <a:t>The </a:t>
            </a:r>
            <a:r>
              <a:rPr lang="en-US" sz="2000" i="1" dirty="0"/>
              <a:t>authors of this report have identified high-priority needs for decisions, resources, and actions that go well beyond the scope of what CEOS alone can do and that exceed the mandates and current capacities of many of its agencies.  </a:t>
            </a:r>
            <a:r>
              <a:rPr lang="en-US" sz="2000" i="1" dirty="0">
                <a:solidFill>
                  <a:srgbClr val="002569"/>
                </a:solidFill>
              </a:rPr>
              <a:t>These needs can be viewed as contextual challenges that CEOS should acknowledge.  </a:t>
            </a:r>
            <a:r>
              <a:rPr lang="en-US" sz="2000" i="1" dirty="0"/>
              <a:t>Thus, this report takes the unusual step of offering </a:t>
            </a:r>
            <a:r>
              <a:rPr lang="en-US" sz="2000" i="1" dirty="0">
                <a:solidFill>
                  <a:srgbClr val="0000FF"/>
                </a:solidFill>
              </a:rPr>
              <a:t>recommendations of two types:  Challenges and CEOS Actions.  </a:t>
            </a:r>
            <a:endParaRPr lang="en-US" sz="2000" i="1" dirty="0" smtClean="0">
              <a:solidFill>
                <a:srgbClr val="0000FF"/>
              </a:solidFill>
            </a:endParaRPr>
          </a:p>
          <a:p>
            <a:pPr lvl="1"/>
            <a:r>
              <a:rPr lang="en-US" sz="1800" i="1" dirty="0"/>
              <a:t>The </a:t>
            </a:r>
            <a:r>
              <a:rPr lang="en-US" sz="1800" i="1" dirty="0">
                <a:solidFill>
                  <a:srgbClr val="0000FF"/>
                </a:solidFill>
              </a:rPr>
              <a:t>Challenges</a:t>
            </a:r>
            <a:r>
              <a:rPr lang="en-US" sz="1800" i="1" dirty="0"/>
              <a:t> are recommendations that CEOS will acknowledge as important, legitimate needs and commit to factor into its priorities and the activities it coordinates and acts to influence.  </a:t>
            </a:r>
          </a:p>
          <a:p>
            <a:pPr lvl="1"/>
            <a:r>
              <a:rPr lang="en-US" sz="1800" i="1" dirty="0"/>
              <a:t>The </a:t>
            </a:r>
            <a:r>
              <a:rPr lang="en-US" sz="1800" i="1" dirty="0">
                <a:solidFill>
                  <a:srgbClr val="0000FF"/>
                </a:solidFill>
              </a:rPr>
              <a:t>CEOS Actions </a:t>
            </a:r>
            <a:r>
              <a:rPr lang="en-US" sz="1800" i="1" dirty="0"/>
              <a:t>are specific activities that CEOS commits to implement, track, and report on following established procedures. </a:t>
            </a:r>
          </a:p>
          <a:p>
            <a:r>
              <a:rPr lang="en-US" sz="2000" dirty="0" smtClean="0"/>
              <a:t>Each of the Challenges and CEOS Actions are preceded by a statement of Overall Motivation/Rationale so that the reasons that led to a call for CEOS attention are clearly documented and explained.</a:t>
            </a:r>
          </a:p>
        </p:txBody>
      </p:sp>
    </p:spTree>
    <p:extLst>
      <p:ext uri="{BB962C8B-B14F-4D97-AF65-F5344CB8AC3E}">
        <p14:creationId xmlns:p14="http://schemas.microsoft.com/office/powerpoint/2010/main" val="37300263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1663370" y="0"/>
            <a:ext cx="7735824" cy="987880"/>
          </a:xfrm>
        </p:spPr>
        <p:txBody>
          <a:bodyPr/>
          <a:lstStyle/>
          <a:p>
            <a:pPr algn="l"/>
            <a:r>
              <a:rPr lang="en-US" altLang="ja-JP" dirty="0" smtClean="0">
                <a:latin typeface="Century Gothic" charset="0"/>
                <a:ea typeface="ＭＳ Ｐゴシック" charset="0"/>
                <a:cs typeface="ＭＳ Ｐゴシック" charset="0"/>
              </a:rPr>
              <a:t>Summary of Other Comments (2)</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59292" y="1380758"/>
            <a:ext cx="9046608" cy="5297731"/>
          </a:xfrm>
        </p:spPr>
        <p:txBody>
          <a:bodyPr/>
          <a:lstStyle/>
          <a:p>
            <a:pPr lvl="0"/>
            <a:r>
              <a:rPr lang="en-US" sz="1800" dirty="0" smtClean="0"/>
              <a:t>A </a:t>
            </a:r>
            <a:r>
              <a:rPr lang="en-US" sz="1800" dirty="0"/>
              <a:t>few questioned why </a:t>
            </a:r>
            <a:r>
              <a:rPr lang="en-US" sz="1800" dirty="0">
                <a:solidFill>
                  <a:srgbClr val="0000FF"/>
                </a:solidFill>
              </a:rPr>
              <a:t>fluorescence</a:t>
            </a:r>
            <a:r>
              <a:rPr lang="en-US" sz="1800" dirty="0"/>
              <a:t> was not highlighted as an important </a:t>
            </a:r>
            <a:r>
              <a:rPr lang="en-US" sz="1800" dirty="0" smtClean="0"/>
              <a:t>measurement for </a:t>
            </a:r>
            <a:r>
              <a:rPr lang="en-US" sz="1800" dirty="0"/>
              <a:t>land carbon studies.   (NOTE:  </a:t>
            </a:r>
            <a:r>
              <a:rPr lang="en-US" sz="1800" dirty="0" smtClean="0">
                <a:solidFill>
                  <a:srgbClr val="C00000"/>
                </a:solidFill>
              </a:rPr>
              <a:t>We </a:t>
            </a:r>
            <a:r>
              <a:rPr lang="en-US" sz="1800" dirty="0">
                <a:solidFill>
                  <a:srgbClr val="C00000"/>
                </a:solidFill>
              </a:rPr>
              <a:t>did not alter the report significantly</a:t>
            </a:r>
            <a:r>
              <a:rPr lang="en-US" sz="1800" dirty="0"/>
              <a:t> in response to these comments because </a:t>
            </a:r>
            <a:r>
              <a:rPr lang="en-US" sz="1800" dirty="0" smtClean="0"/>
              <a:t>the </a:t>
            </a:r>
            <a:r>
              <a:rPr lang="en-US" sz="1800" i="1" dirty="0"/>
              <a:t>GEO Carbon Strategy</a:t>
            </a:r>
            <a:r>
              <a:rPr lang="en-US" sz="1800" dirty="0"/>
              <a:t> does not call for measurements of fluorescence over the land, </a:t>
            </a:r>
            <a:r>
              <a:rPr lang="en-US" sz="1800" dirty="0" smtClean="0"/>
              <a:t>and, while this measurement is an exciting and </a:t>
            </a:r>
            <a:r>
              <a:rPr lang="en-US" sz="1800" dirty="0"/>
              <a:t>fundamentally important measurement for ecology, physiology and ecosystem science, </a:t>
            </a:r>
            <a:r>
              <a:rPr lang="en-US" sz="1800" dirty="0" smtClean="0"/>
              <a:t>we did not want the report to </a:t>
            </a:r>
            <a:r>
              <a:rPr lang="en-US" sz="1800" dirty="0"/>
              <a:t>lose </a:t>
            </a:r>
            <a:r>
              <a:rPr lang="en-US" sz="1800" dirty="0" smtClean="0"/>
              <a:t>its </a:t>
            </a:r>
            <a:r>
              <a:rPr lang="en-US" sz="1800" dirty="0"/>
              <a:t>sharp focus on </a:t>
            </a:r>
            <a:r>
              <a:rPr lang="en-US" sz="1800" dirty="0" smtClean="0"/>
              <a:t>carbon.  </a:t>
            </a:r>
            <a:r>
              <a:rPr lang="en-US" sz="1800" dirty="0" smtClean="0">
                <a:solidFill>
                  <a:srgbClr val="C00000"/>
                </a:solidFill>
              </a:rPr>
              <a:t>We did add </a:t>
            </a:r>
            <a:r>
              <a:rPr lang="en-US" sz="1800" dirty="0">
                <a:solidFill>
                  <a:srgbClr val="C00000"/>
                </a:solidFill>
              </a:rPr>
              <a:t>a paragraph explaining this</a:t>
            </a:r>
            <a:r>
              <a:rPr lang="en-US" sz="1800" dirty="0"/>
              <a:t> in section 2.3.2.2 of the </a:t>
            </a:r>
            <a:r>
              <a:rPr lang="en-US" sz="1800" dirty="0" smtClean="0"/>
              <a:t>Land Domain chapter</a:t>
            </a:r>
            <a:r>
              <a:rPr lang="en-US" sz="1800" dirty="0"/>
              <a:t>).</a:t>
            </a:r>
          </a:p>
          <a:p>
            <a:r>
              <a:rPr lang="en-US" sz="1800" dirty="0"/>
              <a:t>Some space agency representatives said they would like to see more </a:t>
            </a:r>
            <a:r>
              <a:rPr lang="en-US" sz="1800" dirty="0">
                <a:solidFill>
                  <a:srgbClr val="0000FF"/>
                </a:solidFill>
              </a:rPr>
              <a:t>detailed specifications regarding the measurements needed and ideal sensors/combinations</a:t>
            </a:r>
            <a:r>
              <a:rPr lang="en-US" sz="1800" dirty="0"/>
              <a:t> needed for carbon science.  (NOTE:  The </a:t>
            </a:r>
            <a:r>
              <a:rPr lang="en-US" sz="1800" i="1" dirty="0"/>
              <a:t>GEO Carbon Strategy</a:t>
            </a:r>
            <a:r>
              <a:rPr lang="en-US" sz="1800" dirty="0"/>
              <a:t> does not provide these details and the </a:t>
            </a:r>
            <a:r>
              <a:rPr lang="en-US" sz="1800" dirty="0">
                <a:solidFill>
                  <a:srgbClr val="C00000"/>
                </a:solidFill>
              </a:rPr>
              <a:t>CTF </a:t>
            </a:r>
            <a:r>
              <a:rPr lang="en-US" sz="1800" dirty="0" smtClean="0">
                <a:solidFill>
                  <a:srgbClr val="C00000"/>
                </a:solidFill>
              </a:rPr>
              <a:t>and report author team did </a:t>
            </a:r>
            <a:r>
              <a:rPr lang="en-US" sz="1800" dirty="0">
                <a:solidFill>
                  <a:srgbClr val="C00000"/>
                </a:solidFill>
              </a:rPr>
              <a:t>not think it within </a:t>
            </a:r>
            <a:r>
              <a:rPr lang="en-US" sz="1800" dirty="0" smtClean="0">
                <a:solidFill>
                  <a:srgbClr val="C00000"/>
                </a:solidFill>
              </a:rPr>
              <a:t>their </a:t>
            </a:r>
            <a:r>
              <a:rPr lang="en-US" sz="1800" dirty="0">
                <a:solidFill>
                  <a:srgbClr val="C00000"/>
                </a:solidFill>
              </a:rPr>
              <a:t>charge to develop them</a:t>
            </a:r>
            <a:r>
              <a:rPr lang="en-US" sz="1800" dirty="0"/>
              <a:t>.  These comments, however, </a:t>
            </a:r>
            <a:r>
              <a:rPr lang="en-US" sz="1800" dirty="0">
                <a:solidFill>
                  <a:srgbClr val="C00000"/>
                </a:solidFill>
              </a:rPr>
              <a:t>did lead to a new action for CEOS </a:t>
            </a:r>
            <a:r>
              <a:rPr lang="en-US" sz="1800" dirty="0"/>
              <a:t>to sponsor/encourage activities that could produce such measurement </a:t>
            </a:r>
            <a:r>
              <a:rPr lang="en-US" sz="1800" dirty="0" smtClean="0"/>
              <a:t>specifications </a:t>
            </a:r>
            <a:r>
              <a:rPr lang="en-US" sz="1800" dirty="0"/>
              <a:t>for carbon science and </a:t>
            </a:r>
            <a:r>
              <a:rPr lang="en-US" sz="1800" dirty="0" smtClean="0"/>
              <a:t>policy – particularly for those that do not match the ECVs.)</a:t>
            </a:r>
          </a:p>
          <a:p>
            <a:r>
              <a:rPr lang="en-US" sz="1800" dirty="0"/>
              <a:t>Most of the other review comments were focused on </a:t>
            </a:r>
            <a:r>
              <a:rPr lang="en-US" sz="1800" dirty="0">
                <a:solidFill>
                  <a:srgbClr val="0000FF"/>
                </a:solidFill>
              </a:rPr>
              <a:t>improving the wording, references, and correcting/augmenting the detailed content </a:t>
            </a:r>
            <a:r>
              <a:rPr lang="en-US" sz="1800" dirty="0"/>
              <a:t>of the report</a:t>
            </a:r>
            <a:r>
              <a:rPr lang="en-US" sz="1800" dirty="0" smtClean="0"/>
              <a:t>. (NOTE: </a:t>
            </a:r>
            <a:r>
              <a:rPr lang="en-US" sz="1800" dirty="0" smtClean="0">
                <a:solidFill>
                  <a:srgbClr val="C00000"/>
                </a:solidFill>
              </a:rPr>
              <a:t>These changes were all incorporated into the final draft</a:t>
            </a:r>
            <a:r>
              <a:rPr lang="en-US" sz="1800" dirty="0" smtClean="0"/>
              <a:t>.)</a:t>
            </a:r>
            <a:endParaRPr lang="en-US" sz="1800" dirty="0"/>
          </a:p>
          <a:p>
            <a:endParaRPr lang="en-US" sz="1800" dirty="0" smtClean="0"/>
          </a:p>
        </p:txBody>
      </p:sp>
    </p:spTree>
    <p:extLst>
      <p:ext uri="{BB962C8B-B14F-4D97-AF65-F5344CB8AC3E}">
        <p14:creationId xmlns:p14="http://schemas.microsoft.com/office/powerpoint/2010/main" val="4171951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6"/>
          <p:cNvSpPr>
            <a:spLocks noGrp="1" noChangeArrowheads="1"/>
          </p:cNvSpPr>
          <p:nvPr>
            <p:ph type="title"/>
          </p:nvPr>
        </p:nvSpPr>
        <p:spPr/>
        <p:txBody>
          <a:bodyPr/>
          <a:lstStyle/>
          <a:p>
            <a:r>
              <a:rPr lang="en-US" altLang="ja-JP" sz="2800" dirty="0" smtClean="0">
                <a:latin typeface="Century Gothic" charset="0"/>
                <a:ea typeface="ＭＳ Ｐゴシック" charset="0"/>
                <a:cs typeface="ＭＳ Ｐゴシック" charset="0"/>
              </a:rPr>
              <a:t> </a:t>
            </a:r>
            <a:endParaRPr lang="en-US" altLang="ja-JP" sz="2800" dirty="0">
              <a:latin typeface="Century Gothic" charset="0"/>
              <a:ea typeface="ＭＳ Ｐゴシック" charset="0"/>
              <a:cs typeface="ＭＳ Ｐゴシック" charset="0"/>
            </a:endParaRPr>
          </a:p>
        </p:txBody>
      </p:sp>
      <p:sp>
        <p:nvSpPr>
          <p:cNvPr id="5122" name="Rectangle 17"/>
          <p:cNvSpPr>
            <a:spLocks noGrp="1" noChangeArrowheads="1"/>
          </p:cNvSpPr>
          <p:nvPr>
            <p:ph type="body" idx="1"/>
          </p:nvPr>
        </p:nvSpPr>
        <p:spPr>
          <a:xfrm>
            <a:off x="2944097" y="2710779"/>
            <a:ext cx="6183202" cy="1814701"/>
          </a:xfrm>
        </p:spPr>
        <p:txBody>
          <a:bodyPr/>
          <a:lstStyle/>
          <a:p>
            <a:pPr>
              <a:buFont typeface="Wingdings" charset="0"/>
              <a:buNone/>
            </a:pPr>
            <a:endParaRPr lang="en-AU" altLang="ja-JP" sz="2000" dirty="0">
              <a:latin typeface="Century Gothic" pitchFamily="34" charset="0"/>
              <a:ea typeface="ＭＳ Ｐゴシック" charset="0"/>
              <a:cs typeface="ＭＳ Ｐゴシック" charset="0"/>
            </a:endParaRPr>
          </a:p>
          <a:p>
            <a:pPr>
              <a:buNone/>
            </a:pPr>
            <a:r>
              <a:rPr lang="en-GB" altLang="ja-JP" sz="4800" dirty="0" smtClean="0">
                <a:latin typeface="Century Gothic" pitchFamily="34" charset="0"/>
                <a:ea typeface="ＭＳ Ｐゴシック" charset="0"/>
                <a:cs typeface="ＭＳ Ｐゴシック" charset="0"/>
              </a:rPr>
              <a:t>Overview of Report</a:t>
            </a:r>
            <a:endParaRPr lang="en-GB" sz="4800" i="1" dirty="0" smtClean="0">
              <a:latin typeface="Century Gothic"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28738"/>
            <a:ext cx="2375389" cy="31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033755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4228</TotalTime>
  <Words>3902</Words>
  <Application>Microsoft Office PowerPoint</Application>
  <PresentationFormat>On-screen Show (4:3)</PresentationFormat>
  <Paragraphs>304</Paragraphs>
  <Slides>37</Slides>
  <Notes>23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4_EUM_template_v03</vt:lpstr>
      <vt:lpstr>CEOS Strategy for Carbon Observations from Space</vt:lpstr>
      <vt:lpstr>CEOS Response to the GEO Carbon Strategy</vt:lpstr>
      <vt:lpstr>Summary of Recent Events (1)</vt:lpstr>
      <vt:lpstr>Summary of Recent Events (2)</vt:lpstr>
      <vt:lpstr>Summary of Major Comments (1)</vt:lpstr>
      <vt:lpstr>Summary of Major Comments (2)</vt:lpstr>
      <vt:lpstr>Summary of Major Comments (3)</vt:lpstr>
      <vt:lpstr>Summary of Other Comments (2)</vt:lpstr>
      <vt:lpstr> </vt:lpstr>
      <vt:lpstr>PowerPoint Presentation</vt:lpstr>
      <vt:lpstr>Purpose and Scope</vt:lpstr>
      <vt:lpstr>Main Messages</vt:lpstr>
      <vt:lpstr>Overview of CEOS Actions Recommended (1)</vt:lpstr>
      <vt:lpstr>Overview of CEOS Actions Recommended (2)</vt:lpstr>
      <vt:lpstr>Overview of CEOS Actions Recommended (3)</vt:lpstr>
      <vt:lpstr>Overview of CEOS Actions Recommended (4)</vt:lpstr>
      <vt:lpstr>Recommended Way Forward</vt:lpstr>
      <vt:lpstr>Acknowledgements – Authors</vt:lpstr>
      <vt:lpstr>Acknowledgements – Reviewers</vt:lpstr>
      <vt:lpstr>Conclusions</vt:lpstr>
      <vt:lpstr> </vt:lpstr>
      <vt:lpstr>Major Actions Recommended Regarding Implementation</vt:lpstr>
      <vt:lpstr>Recommendations on Implementation</vt:lpstr>
      <vt:lpstr>Recommendations on Implementation</vt:lpstr>
      <vt:lpstr>Recommendations on Implementation</vt:lpstr>
      <vt:lpstr>Next Steps toward Implementation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Domain Chapter Authors</vt:lpstr>
      <vt:lpstr>Domain Chapter Authors</vt:lpstr>
      <vt:lpstr>Integration Chapter Authors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dwicklan</cp:lastModifiedBy>
  <cp:revision>449</cp:revision>
  <cp:lastPrinted>2014-03-28T12:57:45Z</cp:lastPrinted>
  <dcterms:created xsi:type="dcterms:W3CDTF">2012-08-31T01:11:17Z</dcterms:created>
  <dcterms:modified xsi:type="dcterms:W3CDTF">2014-03-31T18:15:22Z</dcterms:modified>
</cp:coreProperties>
</file>