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319" r:id="rId2"/>
    <p:sldId id="275" r:id="rId3"/>
    <p:sldId id="352" r:id="rId4"/>
    <p:sldId id="276" r:id="rId5"/>
    <p:sldId id="277" r:id="rId6"/>
    <p:sldId id="318" r:id="rId7"/>
    <p:sldId id="354" r:id="rId8"/>
    <p:sldId id="347" r:id="rId9"/>
    <p:sldId id="278" r:id="rId10"/>
    <p:sldId id="333" r:id="rId11"/>
    <p:sldId id="329" r:id="rId12"/>
    <p:sldId id="339" r:id="rId13"/>
    <p:sldId id="340" r:id="rId14"/>
    <p:sldId id="328" r:id="rId15"/>
    <p:sldId id="331" r:id="rId16"/>
    <p:sldId id="330" r:id="rId17"/>
    <p:sldId id="332" r:id="rId18"/>
    <p:sldId id="348" r:id="rId19"/>
    <p:sldId id="282" r:id="rId20"/>
    <p:sldId id="286" r:id="rId21"/>
    <p:sldId id="294" r:id="rId22"/>
    <p:sldId id="295" r:id="rId23"/>
    <p:sldId id="297" r:id="rId24"/>
    <p:sldId id="301" r:id="rId25"/>
    <p:sldId id="353" r:id="rId26"/>
    <p:sldId id="349" r:id="rId27"/>
    <p:sldId id="334" r:id="rId28"/>
    <p:sldId id="335" r:id="rId29"/>
    <p:sldId id="336" r:id="rId30"/>
    <p:sldId id="337" r:id="rId31"/>
    <p:sldId id="338" r:id="rId32"/>
    <p:sldId id="350" r:id="rId33"/>
    <p:sldId id="303" r:id="rId34"/>
    <p:sldId id="341" r:id="rId35"/>
    <p:sldId id="343" r:id="rId36"/>
    <p:sldId id="345" r:id="rId37"/>
    <p:sldId id="305" r:id="rId38"/>
    <p:sldId id="351" r:id="rId39"/>
    <p:sldId id="314" r:id="rId40"/>
    <p:sldId id="346" r:id="rId41"/>
    <p:sldId id="315" r:id="rId4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en Ward" initials="SW" lastIdx="2" clrIdx="0"/>
  <p:cmAuthor id="1" name="George Dyke"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96FF"/>
    <a:srgbClr val="45D2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65" autoAdjust="0"/>
  </p:normalViewPr>
  <p:slideViewPr>
    <p:cSldViewPr snapToGrid="0" snapToObjects="1">
      <p:cViewPr varScale="1">
        <p:scale>
          <a:sx n="126" d="100"/>
          <a:sy n="126" d="100"/>
        </p:scale>
        <p:origin x="-1768" y="-104"/>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22FF3256-7776-D849-BFA8-3EBEFD886B74}" type="datetime1">
              <a:rPr lang="en-US"/>
              <a:pPr>
                <a:defRPr/>
              </a:pPr>
              <a:t>1/04/2014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ea typeface="ＭＳ Ｐゴシック" pitchFamily="-106" charset="-128"/>
                <a:cs typeface="+mn-cs"/>
              </a:defRPr>
            </a:lvl1pPr>
          </a:lstStyle>
          <a:p>
            <a:pPr>
              <a:defRPr/>
            </a:pPr>
            <a:fld id="{08F8127C-A14C-5045-833B-C71E2D4803DA}" type="slidenum">
              <a:rPr lang="en-US"/>
              <a:pPr>
                <a:defRPr/>
              </a:pPr>
              <a:t>‹#›</a:t>
            </a:fld>
            <a:endParaRPr lang="en-US"/>
          </a:p>
        </p:txBody>
      </p:sp>
    </p:spTree>
    <p:extLst>
      <p:ext uri="{BB962C8B-B14F-4D97-AF65-F5344CB8AC3E}">
        <p14:creationId xmlns:p14="http://schemas.microsoft.com/office/powerpoint/2010/main" val="4583737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4D901C-B0E9-544A-8C58-11D05CA31897}" type="slidenum">
              <a:rPr lang="de-DE" sz="1200">
                <a:latin typeface="Times New Roman" charset="0"/>
              </a:rPr>
              <a:pPr eaLnBrk="1" hangingPunct="1"/>
              <a:t>1</a:t>
            </a:fld>
            <a:endParaRPr lang="de-DE" sz="1200">
              <a:latin typeface="Times New Roman" charset="0"/>
            </a:endParaRPr>
          </a:p>
        </p:txBody>
      </p:sp>
      <p:sp>
        <p:nvSpPr>
          <p:cNvPr id="10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de-DE">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F06FA1-6BE2-2E46-9848-153E78ABE25A}" type="slidenum">
              <a:rPr lang="en-US" sz="1200">
                <a:solidFill>
                  <a:srgbClr val="000000"/>
                </a:solidFill>
                <a:latin typeface="Calibri" charset="0"/>
              </a:rPr>
              <a:pPr eaLnBrk="1" hangingPunct="1"/>
              <a:t>15</a:t>
            </a:fld>
            <a:endParaRPr lang="en-US" sz="1200">
              <a:solidFill>
                <a:srgbClr val="000000"/>
              </a:solidFill>
              <a:latin typeface="Calibri" charset="0"/>
            </a:endParaRPr>
          </a:p>
        </p:txBody>
      </p:sp>
      <p:sp>
        <p:nvSpPr>
          <p:cNvPr id="3379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457200" indent="-457200">
              <a:buFont typeface="Wingdings" charset="2"/>
              <a:buChar char="§"/>
              <a:defRPr/>
            </a:pPr>
            <a:r>
              <a:rPr lang="en-GB" sz="2000" b="1" kern="1200" dirty="0" smtClean="0">
                <a:solidFill>
                  <a:schemeClr val="tx1"/>
                </a:solidFill>
                <a:latin typeface="+mn-lt"/>
                <a:ea typeface="ＭＳ Ｐゴシック" pitchFamily="-106" charset="-128"/>
                <a:cs typeface="ＭＳ Ｐゴシック" pitchFamily="-106" charset="-128"/>
              </a:rPr>
              <a:t>15 GFOI countries for 2013 are covered by 2216 Landsat scenes</a:t>
            </a:r>
            <a:endParaRPr lang="en-AU" sz="2000" b="1" kern="1200" dirty="0" smtClean="0">
              <a:solidFill>
                <a:schemeClr val="tx1"/>
              </a:solidFill>
              <a:latin typeface="+mn-lt"/>
              <a:ea typeface="ＭＳ Ｐゴシック" pitchFamily="-106" charset="-128"/>
              <a:cs typeface="ＭＳ Ｐゴシック" pitchFamily="-106" charset="-128"/>
            </a:endParaRPr>
          </a:p>
          <a:p>
            <a:pPr>
              <a:defRPr/>
            </a:pPr>
            <a:endParaRPr lang="en-US" sz="2000" b="1" kern="1200" dirty="0" smtClean="0">
              <a:solidFill>
                <a:schemeClr val="tx1"/>
              </a:solidFill>
              <a:latin typeface="+mn-lt"/>
              <a:ea typeface="ＭＳ Ｐゴシック" pitchFamily="-106" charset="-128"/>
              <a:cs typeface="ＭＳ Ｐゴシック" pitchFamily="-106" charset="-128"/>
            </a:endParaRPr>
          </a:p>
          <a:p>
            <a:pPr marL="457200" indent="-457200">
              <a:spcAft>
                <a:spcPts val="1200"/>
              </a:spcAft>
              <a:buFont typeface="Wingdings" charset="2"/>
              <a:buChar char="§"/>
              <a:defRPr/>
            </a:pPr>
            <a:r>
              <a:rPr lang="en-GB" sz="2000" b="1" kern="1200" dirty="0" smtClean="0">
                <a:solidFill>
                  <a:schemeClr val="tx1"/>
                </a:solidFill>
                <a:latin typeface="+mn-lt"/>
                <a:ea typeface="ＭＳ Ｐゴシック" pitchFamily="-106" charset="-128"/>
                <a:cs typeface="ＭＳ Ｐゴシック" pitchFamily="-106" charset="-128"/>
              </a:rPr>
              <a:t>Over 30 images are available for most path-row or on average one image every two weeks</a:t>
            </a:r>
          </a:p>
          <a:p>
            <a:pPr marL="914400" lvl="1" indent="-457200">
              <a:buFont typeface="Wingdings" charset="2"/>
              <a:buChar char="§"/>
              <a:defRPr/>
            </a:pPr>
            <a:r>
              <a:rPr lang="en-GB" sz="2000" dirty="0" smtClean="0"/>
              <a:t>40% of the </a:t>
            </a:r>
            <a:r>
              <a:rPr lang="en-GB" sz="2000" u="sng" dirty="0" smtClean="0"/>
              <a:t>best</a:t>
            </a:r>
            <a:r>
              <a:rPr lang="en-GB" sz="2000" dirty="0" smtClean="0"/>
              <a:t> path-row images have close to zero clouds</a:t>
            </a:r>
            <a:r>
              <a:rPr lang="en-AU" sz="2000" dirty="0" smtClean="0"/>
              <a:t> </a:t>
            </a:r>
            <a:endParaRPr lang="en-GB" sz="2000" b="1" dirty="0" smtClean="0">
              <a:ea typeface="ＭＳ Ｐゴシック" pitchFamily="-106" charset="-128"/>
              <a:cs typeface="+mn-cs"/>
            </a:endParaRPr>
          </a:p>
          <a:p>
            <a:pPr marL="914400" lvl="1" indent="-457200">
              <a:buFont typeface="Wingdings" charset="2"/>
              <a:buChar char="§"/>
              <a:defRPr/>
            </a:pPr>
            <a:r>
              <a:rPr lang="en-GB" sz="2000" dirty="0" smtClean="0"/>
              <a:t>70% of the </a:t>
            </a:r>
            <a:r>
              <a:rPr lang="en-GB" sz="2000" u="sng" dirty="0" smtClean="0"/>
              <a:t>best</a:t>
            </a:r>
            <a:r>
              <a:rPr lang="en-GB" sz="2000" dirty="0" smtClean="0"/>
              <a:t> path-row images have cloud cover better than 3%</a:t>
            </a:r>
          </a:p>
          <a:p>
            <a:pPr marL="914400" lvl="1" indent="-457200">
              <a:buFont typeface="Wingdings" charset="2"/>
              <a:buChar char="§"/>
              <a:defRPr/>
            </a:pPr>
            <a:r>
              <a:rPr lang="en-GB" sz="2000" dirty="0" smtClean="0"/>
              <a:t>90% of the </a:t>
            </a:r>
            <a:r>
              <a:rPr lang="en-GB" sz="2000" u="sng" dirty="0" smtClean="0"/>
              <a:t>best</a:t>
            </a:r>
            <a:r>
              <a:rPr lang="en-GB" sz="2000" dirty="0" smtClean="0"/>
              <a:t> path-row images have cloud cover better than 10%</a:t>
            </a:r>
            <a:endParaRPr lang="en-AU" sz="2000" b="1" dirty="0" smtClean="0">
              <a:ea typeface="ＭＳ Ｐゴシック" pitchFamily="-106" charset="-128"/>
              <a:cs typeface="+mn-cs"/>
            </a:endParaRPr>
          </a:p>
          <a:p>
            <a:pPr marL="457200" indent="-457200">
              <a:spcAft>
                <a:spcPts val="1200"/>
              </a:spcAft>
              <a:buFont typeface="Wingdings" charset="2"/>
              <a:buChar char="§"/>
              <a:defRPr/>
            </a:pPr>
            <a:endParaRPr lang="en-AU" sz="2000" b="1" kern="1200" dirty="0" smtClean="0">
              <a:solidFill>
                <a:schemeClr val="tx1"/>
              </a:solidFill>
              <a:latin typeface="+mn-lt"/>
              <a:ea typeface="ＭＳ Ｐゴシック" pitchFamily="-106" charset="-128"/>
              <a:cs typeface="ＭＳ Ｐゴシック" pitchFamily="-106" charset="-128"/>
            </a:endParaRPr>
          </a:p>
          <a:p>
            <a:pPr marL="457200" indent="-457200">
              <a:spcAft>
                <a:spcPts val="1200"/>
              </a:spcAft>
              <a:buFont typeface="Wingdings" charset="2"/>
              <a:buChar char="§"/>
              <a:defRPr/>
            </a:pPr>
            <a:r>
              <a:rPr lang="en-AU" sz="2000" b="1" kern="1200" dirty="0" smtClean="0">
                <a:solidFill>
                  <a:schemeClr val="tx1"/>
                </a:solidFill>
                <a:latin typeface="+mn-lt"/>
                <a:ea typeface="ＭＳ Ｐゴシック" pitchFamily="-106" charset="-128"/>
                <a:cs typeface="ＭＳ Ｐゴシック" pitchFamily="-106" charset="-128"/>
              </a:rPr>
              <a:t>But –</a:t>
            </a:r>
          </a:p>
          <a:p>
            <a:pPr marL="914400" lvl="1" indent="-457200">
              <a:buFont typeface="Wingdings" charset="2"/>
              <a:buChar char="§"/>
              <a:defRPr/>
            </a:pPr>
            <a:r>
              <a:rPr lang="en-GB" sz="2000" dirty="0" smtClean="0"/>
              <a:t>The “worst” best image (path 102; row 63) in Indonesia was 42.42% cloud covered</a:t>
            </a:r>
          </a:p>
          <a:p>
            <a:pPr marL="914400" lvl="1" indent="-457200">
              <a:buFont typeface="Wingdings" charset="2"/>
              <a:buChar char="§"/>
              <a:defRPr/>
            </a:pPr>
            <a:r>
              <a:rPr lang="en-GB" sz="2000" dirty="0" smtClean="0"/>
              <a:t>The next “worst” best image (path 10; row 5) in Panama/Colombia was 41.08% cloud covered</a:t>
            </a:r>
            <a:endParaRPr lang="en-AU" sz="2000" b="1" dirty="0" smtClean="0">
              <a:ea typeface="ＭＳ Ｐゴシック" pitchFamily="-106" charset="-128"/>
              <a:cs typeface="+mn-cs"/>
            </a:endParaRPr>
          </a:p>
          <a:p>
            <a:endParaRPr lang="en-US" dirty="0"/>
          </a:p>
        </p:txBody>
      </p:sp>
      <p:sp>
        <p:nvSpPr>
          <p:cNvPr id="4" name="Slide Number Placeholder 3"/>
          <p:cNvSpPr>
            <a:spLocks noGrp="1"/>
          </p:cNvSpPr>
          <p:nvPr>
            <p:ph type="sldNum" sz="quarter" idx="10"/>
          </p:nvPr>
        </p:nvSpPr>
        <p:spPr/>
        <p:txBody>
          <a:bodyPr/>
          <a:lstStyle/>
          <a:p>
            <a:pPr>
              <a:defRPr/>
            </a:pPr>
            <a:fld id="{08F8127C-A14C-5045-833B-C71E2D4803DA}" type="slidenum">
              <a:rPr lang="en-US" smtClean="0"/>
              <a:pPr>
                <a:defRPr/>
              </a:pPr>
              <a:t>16</a:t>
            </a:fld>
            <a:endParaRPr lang="en-US"/>
          </a:p>
        </p:txBody>
      </p:sp>
    </p:spTree>
    <p:extLst>
      <p:ext uri="{BB962C8B-B14F-4D97-AF65-F5344CB8AC3E}">
        <p14:creationId xmlns:p14="http://schemas.microsoft.com/office/powerpoint/2010/main" val="44249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5BAC98-8904-9044-9825-A0C3FA148C8A}" type="slidenum">
              <a:rPr lang="en-US" sz="1200">
                <a:solidFill>
                  <a:srgbClr val="000000"/>
                </a:solidFill>
                <a:latin typeface="Calibri" charset="0"/>
              </a:rPr>
              <a:pPr eaLnBrk="1" hangingPunct="1"/>
              <a:t>17</a:t>
            </a:fld>
            <a:endParaRPr lang="en-US" sz="1200">
              <a:solidFill>
                <a:srgbClr val="000000"/>
              </a:solidFill>
              <a:latin typeface="Calibri" charset="0"/>
            </a:endParaRPr>
          </a:p>
        </p:txBody>
      </p:sp>
      <p:sp>
        <p:nvSpPr>
          <p:cNvPr id="3686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7F8262-9A1A-594D-85DE-BB890EE2D5AB}" type="slidenum">
              <a:rPr lang="en-US" sz="1200">
                <a:solidFill>
                  <a:srgbClr val="000000"/>
                </a:solidFill>
                <a:latin typeface="Calibri" charset="0"/>
              </a:rPr>
              <a:pPr eaLnBrk="1" hangingPunct="1"/>
              <a:t>19</a:t>
            </a:fld>
            <a:endParaRPr lang="en-US" sz="1200">
              <a:solidFill>
                <a:srgbClr val="000000"/>
              </a:solidFill>
              <a:latin typeface="Calibri" charset="0"/>
            </a:endParaRPr>
          </a:p>
        </p:txBody>
      </p:sp>
      <p:sp>
        <p:nvSpPr>
          <p:cNvPr id="4096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1" dirty="0" smtClean="0">
                <a:latin typeface="Times New Roman" charset="0"/>
                <a:ea typeface="ＭＳ Ｐゴシック" charset="0"/>
                <a:cs typeface="ＭＳ Ｐゴシック" charset="0"/>
              </a:rPr>
              <a:t>Global coverage </a:t>
            </a:r>
            <a:r>
              <a:rPr lang="en-US" dirty="0" smtClean="0">
                <a:latin typeface="Times New Roman" charset="0"/>
                <a:ea typeface="ＭＳ Ｐゴシック" charset="0"/>
                <a:cs typeface="ＭＳ Ｐゴシック" charset="0"/>
              </a:rPr>
              <a:t>– Landsat-7/8</a:t>
            </a:r>
            <a:r>
              <a:rPr lang="en-US" baseline="0" dirty="0" smtClean="0">
                <a:latin typeface="Times New Roman" charset="0"/>
                <a:ea typeface="ＭＳ Ｐゴシック" charset="0"/>
                <a:cs typeface="ＭＳ Ｐゴシック" charset="0"/>
              </a:rPr>
              <a:t> [2012+], Sentinel-1A/1B [2014+], Sentinel-2A/2B [2015+], RCM [2018+]</a:t>
            </a:r>
          </a:p>
          <a:p>
            <a:pPr eaLnBrk="1" hangingPunct="1">
              <a:spcBef>
                <a:spcPct val="0"/>
              </a:spcBef>
            </a:pPr>
            <a:endParaRPr lang="en-US" baseline="0" dirty="0" smtClean="0">
              <a:latin typeface="Times New Roman" charset="0"/>
              <a:ea typeface="ＭＳ Ｐゴシック" charset="0"/>
              <a:cs typeface="ＭＳ Ｐゴシック" charset="0"/>
            </a:endParaRPr>
          </a:p>
          <a:p>
            <a:pPr eaLnBrk="1" hangingPunct="1">
              <a:spcBef>
                <a:spcPct val="0"/>
              </a:spcBef>
            </a:pPr>
            <a:endParaRPr lang="en-US" b="1" baseline="0" dirty="0" smtClean="0">
              <a:latin typeface="Times New Roman" charset="0"/>
              <a:ea typeface="ＭＳ Ｐゴシック" charset="0"/>
              <a:cs typeface="ＭＳ Ｐゴシック" charset="0"/>
            </a:endParaRPr>
          </a:p>
          <a:p>
            <a:pPr eaLnBrk="1" hangingPunct="1">
              <a:spcBef>
                <a:spcPct val="0"/>
              </a:spcBef>
            </a:pPr>
            <a:r>
              <a:rPr lang="en-US" b="1" baseline="0" dirty="0" smtClean="0">
                <a:latin typeface="Times New Roman" charset="0"/>
                <a:ea typeface="ＭＳ Ｐゴシック" charset="0"/>
                <a:cs typeface="ＭＳ Ｐゴシック" charset="0"/>
              </a:rPr>
              <a:t>Regional Focus and Gap Filling </a:t>
            </a:r>
            <a:r>
              <a:rPr lang="en-US" baseline="0" dirty="0" smtClean="0">
                <a:latin typeface="Times New Roman" charset="0"/>
                <a:ea typeface="ＭＳ Ｐゴシック" charset="0"/>
                <a:cs typeface="ＭＳ Ｐゴシック" charset="0"/>
              </a:rPr>
              <a:t>– CBERS-4 [2015+] (South America, South and Southeast Asia, Africa), SAOCOM-1A/1B [2016+] (Pan-tropical)</a:t>
            </a:r>
            <a:endParaRPr lang="en-US" dirty="0">
              <a:latin typeface="Times New Roman" charset="0"/>
              <a:ea typeface="ＭＳ Ｐゴシック" charset="0"/>
              <a:cs typeface="ＭＳ Ｐゴシック"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B7CBD5-BEA7-CA45-8CCC-796F99E4ACEB}" type="slidenum">
              <a:rPr lang="en-US" sz="1200">
                <a:solidFill>
                  <a:srgbClr val="000000"/>
                </a:solidFill>
                <a:latin typeface="Calibri" charset="0"/>
              </a:rPr>
              <a:pPr eaLnBrk="1" hangingPunct="1"/>
              <a:t>20</a:t>
            </a:fld>
            <a:endParaRPr lang="en-US" sz="1200">
              <a:solidFill>
                <a:srgbClr val="000000"/>
              </a:solidFill>
              <a:latin typeface="Calibri" charset="0"/>
            </a:endParaRPr>
          </a:p>
        </p:txBody>
      </p:sp>
      <p:sp>
        <p:nvSpPr>
          <p:cNvPr id="43012"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9D3EBE-8BB7-1E4F-887E-3922B4B427C0}" type="slidenum">
              <a:rPr lang="en-US" sz="1200">
                <a:solidFill>
                  <a:srgbClr val="000000"/>
                </a:solidFill>
                <a:latin typeface="Calibri" charset="0"/>
              </a:rPr>
              <a:pPr eaLnBrk="1" hangingPunct="1"/>
              <a:t>21</a:t>
            </a:fld>
            <a:endParaRPr lang="en-US" sz="1200">
              <a:solidFill>
                <a:srgbClr val="000000"/>
              </a:solidFill>
              <a:latin typeface="Calibri" charset="0"/>
            </a:endParaRPr>
          </a:p>
        </p:txBody>
      </p:sp>
      <p:sp>
        <p:nvSpPr>
          <p:cNvPr id="4506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E795862-B760-6743-A176-8597DA233CFD}" type="slidenum">
              <a:rPr lang="en-US" sz="1200">
                <a:solidFill>
                  <a:srgbClr val="000000"/>
                </a:solidFill>
                <a:latin typeface="Calibri" charset="0"/>
              </a:rPr>
              <a:pPr eaLnBrk="1" hangingPunct="1"/>
              <a:t>22</a:t>
            </a:fld>
            <a:endParaRPr lang="en-US" sz="1200">
              <a:solidFill>
                <a:srgbClr val="000000"/>
              </a:solidFill>
              <a:latin typeface="Calibri" charset="0"/>
            </a:endParaRPr>
          </a:p>
        </p:txBody>
      </p:sp>
      <p:sp>
        <p:nvSpPr>
          <p:cNvPr id="4710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Times New Roman" charset="0"/>
                <a:ea typeface="ＭＳ Ｐゴシック" charset="0"/>
                <a:cs typeface="ＭＳ Ｐゴシック" charset="0"/>
              </a:rPr>
              <a:t>BMU stands for German Ministry of Environment</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C3B7CC-4483-F04E-8B1C-369625FF272B}" type="slidenum">
              <a:rPr lang="en-US" sz="1200">
                <a:solidFill>
                  <a:srgbClr val="000000"/>
                </a:solidFill>
                <a:latin typeface="Calibri" charset="0"/>
              </a:rPr>
              <a:pPr eaLnBrk="1" hangingPunct="1"/>
              <a:t>23</a:t>
            </a:fld>
            <a:endParaRPr lang="en-US" sz="1200">
              <a:solidFill>
                <a:srgbClr val="000000"/>
              </a:solidFill>
              <a:latin typeface="Calibri" charset="0"/>
            </a:endParaRPr>
          </a:p>
        </p:txBody>
      </p:sp>
      <p:sp>
        <p:nvSpPr>
          <p:cNvPr id="4915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A15D2A-B222-D541-ABAF-EEDE3A7B5CD9}" type="slidenum">
              <a:rPr lang="en-US" sz="1200">
                <a:solidFill>
                  <a:srgbClr val="000000"/>
                </a:solidFill>
                <a:latin typeface="Calibri" charset="0"/>
              </a:rPr>
              <a:pPr eaLnBrk="1" hangingPunct="1"/>
              <a:t>24</a:t>
            </a:fld>
            <a:endParaRPr lang="en-US" sz="1200">
              <a:solidFill>
                <a:srgbClr val="000000"/>
              </a:solidFill>
              <a:latin typeface="Calibri" charset="0"/>
            </a:endParaRPr>
          </a:p>
        </p:txBody>
      </p:sp>
      <p:sp>
        <p:nvSpPr>
          <p:cNvPr id="5120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A15D2A-B222-D541-ABAF-EEDE3A7B5CD9}" type="slidenum">
              <a:rPr lang="en-US" sz="1200">
                <a:solidFill>
                  <a:srgbClr val="000000"/>
                </a:solidFill>
                <a:latin typeface="Calibri" charset="0"/>
              </a:rPr>
              <a:pPr eaLnBrk="1" hangingPunct="1"/>
              <a:t>25</a:t>
            </a:fld>
            <a:endParaRPr lang="en-US" sz="1200">
              <a:solidFill>
                <a:srgbClr val="000000"/>
              </a:solidFill>
              <a:latin typeface="Calibri" charset="0"/>
            </a:endParaRPr>
          </a:p>
        </p:txBody>
      </p:sp>
      <p:sp>
        <p:nvSpPr>
          <p:cNvPr id="5120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A34706-B056-9A4B-870F-167C2AEE8637}" type="slidenum">
              <a:rPr lang="en-US" sz="1200">
                <a:solidFill>
                  <a:srgbClr val="000000"/>
                </a:solidFill>
                <a:latin typeface="Calibri" charset="0"/>
              </a:rPr>
              <a:pPr eaLnBrk="1" hangingPunct="1"/>
              <a:t>2</a:t>
            </a:fld>
            <a:endParaRPr lang="en-US" sz="1200">
              <a:solidFill>
                <a:srgbClr val="000000"/>
              </a:solidFill>
              <a:latin typeface="Calibri" charset="0"/>
            </a:endParaRPr>
          </a:p>
        </p:txBody>
      </p:sp>
      <p:sp>
        <p:nvSpPr>
          <p:cNvPr id="12292"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01A11E-6162-1942-80B7-3462444EFAB4}" type="slidenum">
              <a:rPr lang="en-US" sz="1200">
                <a:solidFill>
                  <a:srgbClr val="000000"/>
                </a:solidFill>
                <a:latin typeface="Calibri" charset="0"/>
              </a:rPr>
              <a:pPr eaLnBrk="1" hangingPunct="1"/>
              <a:t>27</a:t>
            </a:fld>
            <a:endParaRPr lang="en-US" sz="1200">
              <a:solidFill>
                <a:srgbClr val="000000"/>
              </a:solidFill>
              <a:latin typeface="Calibri" charset="0"/>
            </a:endParaRPr>
          </a:p>
        </p:txBody>
      </p:sp>
      <p:sp>
        <p:nvSpPr>
          <p:cNvPr id="5530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53F96C-F20E-5A47-BCBB-4D7C9B461DAB}" type="slidenum">
              <a:rPr lang="en-US" sz="1200">
                <a:solidFill>
                  <a:srgbClr val="000000"/>
                </a:solidFill>
                <a:latin typeface="Calibri" charset="0"/>
              </a:rPr>
              <a:pPr eaLnBrk="1" hangingPunct="1"/>
              <a:t>28</a:t>
            </a:fld>
            <a:endParaRPr lang="en-US" sz="1200">
              <a:solidFill>
                <a:srgbClr val="000000"/>
              </a:solidFill>
              <a:latin typeface="Calibri" charset="0"/>
            </a:endParaRPr>
          </a:p>
        </p:txBody>
      </p:sp>
      <p:sp>
        <p:nvSpPr>
          <p:cNvPr id="5734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C894D5-ECE4-F24C-8780-187F0E3C4B6A}" type="slidenum">
              <a:rPr lang="en-US" sz="1200">
                <a:solidFill>
                  <a:srgbClr val="000000"/>
                </a:solidFill>
                <a:latin typeface="Calibri" charset="0"/>
              </a:rPr>
              <a:pPr eaLnBrk="1" hangingPunct="1"/>
              <a:t>29</a:t>
            </a:fld>
            <a:endParaRPr lang="en-US" sz="1200">
              <a:solidFill>
                <a:srgbClr val="000000"/>
              </a:solidFill>
              <a:latin typeface="Calibri" charset="0"/>
            </a:endParaRPr>
          </a:p>
        </p:txBody>
      </p:sp>
      <p:sp>
        <p:nvSpPr>
          <p:cNvPr id="5939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2970EA-C089-374F-AF3B-F5052E3992A7}" type="slidenum">
              <a:rPr lang="en-US" sz="1200">
                <a:solidFill>
                  <a:srgbClr val="000000"/>
                </a:solidFill>
                <a:latin typeface="Calibri" charset="0"/>
              </a:rPr>
              <a:pPr eaLnBrk="1" hangingPunct="1"/>
              <a:t>30</a:t>
            </a:fld>
            <a:endParaRPr lang="en-US" sz="1200">
              <a:solidFill>
                <a:srgbClr val="000000"/>
              </a:solidFill>
              <a:latin typeface="Calibri" charset="0"/>
            </a:endParaRPr>
          </a:p>
        </p:txBody>
      </p:sp>
      <p:sp>
        <p:nvSpPr>
          <p:cNvPr id="6144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8626BC-FC8D-864D-A34C-CF05A26B4BC7}" type="slidenum">
              <a:rPr lang="en-US" sz="1200">
                <a:solidFill>
                  <a:srgbClr val="000000"/>
                </a:solidFill>
                <a:latin typeface="Calibri" charset="0"/>
              </a:rPr>
              <a:pPr eaLnBrk="1" hangingPunct="1"/>
              <a:t>31</a:t>
            </a:fld>
            <a:endParaRPr lang="en-US" sz="1200">
              <a:solidFill>
                <a:srgbClr val="000000"/>
              </a:solidFill>
              <a:latin typeface="Calibri" charset="0"/>
            </a:endParaRPr>
          </a:p>
        </p:txBody>
      </p:sp>
      <p:sp>
        <p:nvSpPr>
          <p:cNvPr id="63492"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406FDD-C4DD-FC4C-84F7-4A372864173D}" type="slidenum">
              <a:rPr lang="en-US" sz="1200">
                <a:solidFill>
                  <a:srgbClr val="000000"/>
                </a:solidFill>
                <a:latin typeface="Calibri" charset="0"/>
              </a:rPr>
              <a:pPr eaLnBrk="1" hangingPunct="1"/>
              <a:t>33</a:t>
            </a:fld>
            <a:endParaRPr lang="en-US" sz="1200">
              <a:solidFill>
                <a:srgbClr val="000000"/>
              </a:solidFill>
              <a:latin typeface="Calibri" charset="0"/>
            </a:endParaRPr>
          </a:p>
        </p:txBody>
      </p:sp>
      <p:sp>
        <p:nvSpPr>
          <p:cNvPr id="6758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68D6D6-AD2B-0741-81B0-CE1FE27CA13F}" type="slidenum">
              <a:rPr lang="en-US" sz="1200">
                <a:solidFill>
                  <a:srgbClr val="000000"/>
                </a:solidFill>
                <a:latin typeface="Calibri" charset="0"/>
              </a:rPr>
              <a:pPr eaLnBrk="1" hangingPunct="1"/>
              <a:t>34</a:t>
            </a:fld>
            <a:endParaRPr lang="en-US" sz="1200">
              <a:solidFill>
                <a:srgbClr val="000000"/>
              </a:solidFill>
              <a:latin typeface="Calibri" charset="0"/>
            </a:endParaRPr>
          </a:p>
        </p:txBody>
      </p:sp>
      <p:sp>
        <p:nvSpPr>
          <p:cNvPr id="7168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A124CF9E-B0C7-144F-9E18-D7215C839E94}" type="slidenum">
              <a:rPr lang="en-US" smtClean="0">
                <a:solidFill>
                  <a:srgbClr val="000000"/>
                </a:solidFill>
              </a:rPr>
              <a:pPr>
                <a:defRPr/>
              </a:pPr>
              <a:t>35</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5124" name="Slide Number Placeholder 3"/>
          <p:cNvSpPr>
            <a:spLocks noGrp="1"/>
          </p:cNvSpPr>
          <p:nvPr>
            <p:ph type="sldNum" sz="quarter" idx="5"/>
          </p:nvPr>
        </p:nvSpPr>
        <p:spPr bwMode="auto">
          <a:ln>
            <a:miter lim="800000"/>
            <a:headEnd/>
            <a:tailEnd/>
          </a:ln>
        </p:spPr>
        <p:txBody>
          <a:bodyPr/>
          <a:lstStyle/>
          <a:p>
            <a:pPr>
              <a:defRPr/>
            </a:pPr>
            <a:fld id="{2F33E45A-E198-5E44-984F-03D66E222DC1}" type="slidenum">
              <a:rPr lang="en-US" smtClean="0">
                <a:solidFill>
                  <a:srgbClr val="000000"/>
                </a:solidFill>
              </a:rPr>
              <a:pPr>
                <a:defRPr/>
              </a:pPr>
              <a:t>36</a:t>
            </a:fld>
            <a:endParaRPr lang="en-US" dirty="0" smtClean="0">
              <a:solidFill>
                <a:srgbClr val="000000"/>
              </a:solidFill>
            </a:endParaRPr>
          </a:p>
        </p:txBody>
      </p:sp>
      <p:sp>
        <p:nvSpPr>
          <p:cNvPr id="5125"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44E52D-BC24-4547-8C2C-71CD0FD0C1FF}" type="slidenum">
              <a:rPr lang="en-US" sz="1200">
                <a:solidFill>
                  <a:srgbClr val="000000"/>
                </a:solidFill>
                <a:latin typeface="Calibri" charset="0"/>
              </a:rPr>
              <a:pPr eaLnBrk="1" hangingPunct="1"/>
              <a:t>37</a:t>
            </a:fld>
            <a:endParaRPr lang="en-US" sz="1200">
              <a:solidFill>
                <a:srgbClr val="000000"/>
              </a:solidFill>
              <a:latin typeface="Calibri" charset="0"/>
            </a:endParaRPr>
          </a:p>
        </p:txBody>
      </p:sp>
      <p:sp>
        <p:nvSpPr>
          <p:cNvPr id="819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9DD6E8-A5B2-E649-8B13-1C6FCF255318}" type="slidenum">
              <a:rPr lang="en-US" sz="1200">
                <a:solidFill>
                  <a:srgbClr val="000000"/>
                </a:solidFill>
                <a:latin typeface="Calibri" charset="0"/>
              </a:rPr>
              <a:pPr eaLnBrk="1" hangingPunct="1"/>
              <a:t>4</a:t>
            </a:fld>
            <a:endParaRPr lang="en-US" sz="1200">
              <a:solidFill>
                <a:srgbClr val="000000"/>
              </a:solidFill>
              <a:latin typeface="Calibri" charset="0"/>
            </a:endParaRPr>
          </a:p>
        </p:txBody>
      </p:sp>
      <p:sp>
        <p:nvSpPr>
          <p:cNvPr id="1434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C1DABE-AE71-B64A-BBDE-67F7E3EC39EE}" type="slidenum">
              <a:rPr lang="en-US" sz="1200">
                <a:solidFill>
                  <a:srgbClr val="000000"/>
                </a:solidFill>
                <a:latin typeface="Calibri" charset="0"/>
              </a:rPr>
              <a:pPr eaLnBrk="1" hangingPunct="1"/>
              <a:t>39</a:t>
            </a:fld>
            <a:endParaRPr lang="en-US" sz="1200">
              <a:solidFill>
                <a:srgbClr val="000000"/>
              </a:solidFill>
              <a:latin typeface="Calibri" charset="0"/>
            </a:endParaRPr>
          </a:p>
        </p:txBody>
      </p:sp>
      <p:sp>
        <p:nvSpPr>
          <p:cNvPr id="86020"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F9BB5-58B7-1F47-B058-641593E7BA1F}" type="slidenum">
              <a:rPr lang="en-US" sz="1200">
                <a:solidFill>
                  <a:srgbClr val="000000"/>
                </a:solidFill>
                <a:latin typeface="Calibri" charset="0"/>
              </a:rPr>
              <a:pPr eaLnBrk="1" hangingPunct="1"/>
              <a:t>40</a:t>
            </a:fld>
            <a:endParaRPr lang="en-US" sz="1200">
              <a:solidFill>
                <a:srgbClr val="000000"/>
              </a:solidFill>
              <a:latin typeface="Calibri" charset="0"/>
            </a:endParaRPr>
          </a:p>
        </p:txBody>
      </p:sp>
      <p:sp>
        <p:nvSpPr>
          <p:cNvPr id="8806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5215F0-C061-1745-999C-1D7143456C27}" type="slidenum">
              <a:rPr lang="en-US" sz="1200">
                <a:solidFill>
                  <a:srgbClr val="000000"/>
                </a:solidFill>
                <a:latin typeface="Calibri" charset="0"/>
              </a:rPr>
              <a:pPr eaLnBrk="1" hangingPunct="1"/>
              <a:t>41</a:t>
            </a:fld>
            <a:endParaRPr lang="en-US" sz="1200">
              <a:solidFill>
                <a:srgbClr val="000000"/>
              </a:solidFill>
              <a:latin typeface="Calibri" charset="0"/>
            </a:endParaRPr>
          </a:p>
        </p:txBody>
      </p:sp>
      <p:sp>
        <p:nvSpPr>
          <p:cNvPr id="9011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451090-D727-0C43-9812-C50B08A329A3}" type="slidenum">
              <a:rPr lang="en-US" sz="1200">
                <a:solidFill>
                  <a:srgbClr val="000000"/>
                </a:solidFill>
                <a:latin typeface="Calibri" charset="0"/>
              </a:rPr>
              <a:pPr eaLnBrk="1" hangingPunct="1"/>
              <a:t>5</a:t>
            </a:fld>
            <a:endParaRPr lang="en-US" sz="1200">
              <a:solidFill>
                <a:srgbClr val="000000"/>
              </a:solidFill>
              <a:latin typeface="Calibri" charset="0"/>
            </a:endParaRPr>
          </a:p>
        </p:txBody>
      </p:sp>
      <p:sp>
        <p:nvSpPr>
          <p:cNvPr id="16388"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162945-4713-8F41-899B-2B0BD7938FF7}" type="slidenum">
              <a:rPr lang="en-US" sz="1200">
                <a:solidFill>
                  <a:srgbClr val="000000"/>
                </a:solidFill>
                <a:latin typeface="Calibri" charset="0"/>
              </a:rPr>
              <a:pPr eaLnBrk="1" hangingPunct="1"/>
              <a:t>6</a:t>
            </a:fld>
            <a:endParaRPr lang="en-US" sz="1200">
              <a:solidFill>
                <a:srgbClr val="000000"/>
              </a:solidFill>
              <a:latin typeface="Calibri" charset="0"/>
            </a:endParaRPr>
          </a:p>
        </p:txBody>
      </p:sp>
      <p:sp>
        <p:nvSpPr>
          <p:cNvPr id="1843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162945-4713-8F41-899B-2B0BD7938FF7}" type="slidenum">
              <a:rPr lang="en-US" sz="1200">
                <a:solidFill>
                  <a:srgbClr val="000000"/>
                </a:solidFill>
                <a:latin typeface="Calibri" charset="0"/>
              </a:rPr>
              <a:pPr eaLnBrk="1" hangingPunct="1"/>
              <a:t>7</a:t>
            </a:fld>
            <a:endParaRPr lang="en-US" sz="1200">
              <a:solidFill>
                <a:srgbClr val="000000"/>
              </a:solidFill>
              <a:latin typeface="Calibri" charset="0"/>
            </a:endParaRPr>
          </a:p>
        </p:txBody>
      </p:sp>
      <p:sp>
        <p:nvSpPr>
          <p:cNvPr id="1843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0554D6-32B8-0341-B717-578A3F881F6E}" type="slidenum">
              <a:rPr lang="en-US" sz="1200">
                <a:solidFill>
                  <a:srgbClr val="000000"/>
                </a:solidFill>
                <a:latin typeface="Calibri" charset="0"/>
              </a:rPr>
              <a:pPr eaLnBrk="1" hangingPunct="1"/>
              <a:t>9</a:t>
            </a:fld>
            <a:endParaRPr lang="en-US" sz="1200">
              <a:solidFill>
                <a:srgbClr val="000000"/>
              </a:solidFill>
              <a:latin typeface="Calibri" charset="0"/>
            </a:endParaRPr>
          </a:p>
        </p:txBody>
      </p:sp>
      <p:sp>
        <p:nvSpPr>
          <p:cNvPr id="2048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F64BBA-0058-AF4A-9303-06AF66617551}" type="slidenum">
              <a:rPr lang="en-US" sz="1200">
                <a:solidFill>
                  <a:srgbClr val="000000"/>
                </a:solidFill>
                <a:latin typeface="Calibri" charset="0"/>
              </a:rPr>
              <a:pPr eaLnBrk="1" hangingPunct="1"/>
              <a:t>10</a:t>
            </a:fld>
            <a:endParaRPr lang="en-US" sz="1200">
              <a:solidFill>
                <a:srgbClr val="000000"/>
              </a:solidFill>
              <a:latin typeface="Calibri" charset="0"/>
            </a:endParaRPr>
          </a:p>
        </p:txBody>
      </p:sp>
      <p:sp>
        <p:nvSpPr>
          <p:cNvPr id="28676"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a typeface="ＭＳ Ｐゴシック" charset="0"/>
              <a:cs typeface="ＭＳ Ｐゴシック"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BF875A-E295-0349-B9A2-098F4058DED0}" type="slidenum">
              <a:rPr lang="en-US" sz="1200">
                <a:solidFill>
                  <a:srgbClr val="000000"/>
                </a:solidFill>
                <a:latin typeface="Calibri" charset="0"/>
              </a:rPr>
              <a:pPr eaLnBrk="1" hangingPunct="1"/>
              <a:t>11</a:t>
            </a:fld>
            <a:endParaRPr lang="en-US" sz="1200">
              <a:solidFill>
                <a:srgbClr val="000000"/>
              </a:solidFill>
              <a:latin typeface="Calibri" charset="0"/>
            </a:endParaRPr>
          </a:p>
        </p:txBody>
      </p:sp>
      <p:sp>
        <p:nvSpPr>
          <p:cNvPr id="30724"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200">
              <a:solidFill>
                <a:srgbClr val="000000"/>
              </a:solidFill>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132CC78C-9AC1-694D-B5AA-B4384B6120A7}" type="slidenum">
              <a:rPr lang="en-US"/>
              <a:pPr>
                <a:defRPr/>
              </a:pPr>
              <a:t>‹#›</a:t>
            </a:fld>
            <a:endParaRPr lang="en-US"/>
          </a:p>
        </p:txBody>
      </p:sp>
    </p:spTree>
    <p:extLst>
      <p:ext uri="{BB962C8B-B14F-4D97-AF65-F5344CB8AC3E}">
        <p14:creationId xmlns:p14="http://schemas.microsoft.com/office/powerpoint/2010/main" val="71387058"/>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144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1401686792"/>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a:lstStyle/>
          <a:p>
            <a:pPr lvl="0"/>
            <a:r>
              <a:rPr lang="en-GB" dirty="0" smtClean="0"/>
              <a:t>Click to edit Master title style</a:t>
            </a:r>
          </a:p>
        </p:txBody>
      </p:sp>
      <p:sp>
        <p:nvSpPr>
          <p:cNvPr id="4" name="Rectangle 4"/>
          <p:cNvSpPr>
            <a:spLocks noGrp="1" noChangeArrowheads="1"/>
          </p:cNvSpPr>
          <p:nvPr>
            <p:ph type="sldNum" sz="quarter" idx="12"/>
          </p:nvPr>
        </p:nvSpPr>
        <p:spPr>
          <a:xfrm>
            <a:off x="7278688" y="6567488"/>
            <a:ext cx="1639887" cy="204787"/>
          </a:xfrm>
        </p:spPr>
        <p:txBody>
          <a:bodyPr/>
          <a:lstStyle>
            <a:lvl1pPr>
              <a:defRPr sz="1000">
                <a:latin typeface="Century Gothic" pitchFamily="34" charset="0"/>
              </a:defRPr>
            </a:lvl1pPr>
          </a:lstStyle>
          <a:p>
            <a:pPr>
              <a:defRPr/>
            </a:pPr>
            <a:fld id="{62B9DBA5-D367-D748-A91C-CFDFB83BDAE1}" type="slidenum">
              <a:rPr lang="en-US"/>
              <a:pPr>
                <a:defRPr/>
              </a:pPr>
              <a:t>‹#›</a:t>
            </a:fld>
            <a:endParaRPr lang="en-US" dirty="0"/>
          </a:p>
        </p:txBody>
      </p:sp>
    </p:spTree>
    <p:extLst>
      <p:ext uri="{BB962C8B-B14F-4D97-AF65-F5344CB8AC3E}">
        <p14:creationId xmlns:p14="http://schemas.microsoft.com/office/powerpoint/2010/main" val="3431145453"/>
      </p:ext>
    </p:extLst>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240142" y="1440873"/>
            <a:ext cx="8686800" cy="5126182"/>
          </a:xfrm>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a:lstStyle/>
          <a:p>
            <a:pPr lvl="0"/>
            <a:r>
              <a:rPr lang="en-GB" dirty="0" smtClean="0"/>
              <a:t>Click to edit Master title style</a:t>
            </a:r>
          </a:p>
        </p:txBody>
      </p:sp>
      <p:sp>
        <p:nvSpPr>
          <p:cNvPr id="4" name="Rectangle 4"/>
          <p:cNvSpPr>
            <a:spLocks noGrp="1" noChangeArrowheads="1"/>
          </p:cNvSpPr>
          <p:nvPr>
            <p:ph type="sldNum" sz="quarter" idx="12"/>
          </p:nvPr>
        </p:nvSpPr>
        <p:spPr>
          <a:xfrm>
            <a:off x="7278688" y="6567488"/>
            <a:ext cx="1639887" cy="204787"/>
          </a:xfrm>
        </p:spPr>
        <p:txBody>
          <a:bodyPr/>
          <a:lstStyle>
            <a:lvl1pPr>
              <a:defRPr sz="1000">
                <a:latin typeface="Century Gothic" pitchFamily="34" charset="0"/>
              </a:defRPr>
            </a:lvl1pPr>
          </a:lstStyle>
          <a:p>
            <a:pPr>
              <a:defRPr/>
            </a:pPr>
            <a:fld id="{407C9F4F-1BB6-AE48-9732-41F053B92718}" type="slidenum">
              <a:rPr lang="en-US"/>
              <a:pPr>
                <a:defRPr/>
              </a:pPr>
              <a:t>‹#›</a:t>
            </a:fld>
            <a:endParaRPr lang="en-US" dirty="0"/>
          </a:p>
        </p:txBody>
      </p:sp>
    </p:spTree>
    <p:extLst>
      <p:ext uri="{BB962C8B-B14F-4D97-AF65-F5344CB8AC3E}">
        <p14:creationId xmlns:p14="http://schemas.microsoft.com/office/powerpoint/2010/main" val="1624545247"/>
      </p:ext>
    </p:extLst>
  </p:cSld>
  <p:clrMapOvr>
    <a:masterClrMapping/>
  </p:clrMapOvr>
  <p:transition xmlns:p14="http://schemas.microsoft.com/office/powerpoint/2010/mai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1347788"/>
            <a:ext cx="9144000" cy="5510212"/>
          </a:xfrm>
          <a:prstGeom prst="rect">
            <a:avLst/>
          </a:prstGeom>
          <a:solidFill>
            <a:schemeClr val="bg1"/>
          </a:solidFill>
          <a:ln w="9525">
            <a:solidFill>
              <a:schemeClr val="bg1"/>
            </a:solidFill>
            <a:round/>
            <a:headEnd/>
            <a:tailEnd/>
          </a:ln>
        </p:spPr>
        <p:txBody>
          <a:bodyPr wrap="none" anchor="ctr"/>
          <a:lstStyle/>
          <a:p>
            <a:pPr algn="r" defTabSz="914400" eaLnBrk="0" hangingPunct="0"/>
            <a:endParaRPr lang="en-US" sz="1500">
              <a:solidFill>
                <a:srgbClr val="000000"/>
              </a:solidFill>
              <a:latin typeface="Tahoma" charset="0"/>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TextBox 3"/>
          <p:cNvSpPr txBox="1">
            <a:spLocks noChangeArrowheads="1"/>
          </p:cNvSpPr>
          <p:nvPr userDrawn="1"/>
        </p:nvSpPr>
        <p:spPr bwMode="auto">
          <a:xfrm>
            <a:off x="19050" y="482600"/>
            <a:ext cx="16208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SIT-29 Meeting</a:t>
            </a:r>
          </a:p>
          <a:p>
            <a:pPr defTabSz="91440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Toulouse, France</a:t>
            </a:r>
            <a:br>
              <a:rPr lang="en-US" sz="1000" b="1" dirty="0" smtClean="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-10</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April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ea typeface="ＭＳ Ｐゴシック" pitchFamily="-106" charset="-128"/>
                <a:cs typeface="Calibri" pitchFamily="-106" charset="0"/>
              </a:defRPr>
            </a:lvl1pPr>
          </a:lstStyle>
          <a:p>
            <a:pPr>
              <a:defRPr/>
            </a:pPr>
            <a:fld id="{429018A8-05B2-4740-A650-1FCC15EE86CA}" type="slidenum">
              <a:rPr lang="en-US"/>
              <a:pPr>
                <a:defRPr/>
              </a:pPr>
              <a:t>‹#›</a:t>
            </a:fld>
            <a:endParaRPr lang="en-US"/>
          </a:p>
        </p:txBody>
      </p:sp>
      <p:pic>
        <p:nvPicPr>
          <p:cNvPr id="1031" name="Picture 4" descr="CEOS_logo_trans_SMALL.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613" y="119063"/>
            <a:ext cx="9159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8" r:id="rId3"/>
    <p:sldLayoutId id="2147483720" r:id="rId4"/>
  </p:sldLayoutIdLst>
  <p:transition xmlns:p14="http://schemas.microsoft.com/office/powerpoint/2010/mai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charset="0"/>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6.xml"/><Relationship Id="rId5" Type="http://schemas.openxmlformats.org/officeDocument/2006/relationships/image" Target="../media/image8.png"/><Relationship Id="rId1" Type="http://schemas.microsoft.com/office/2007/relationships/media" Target="file://localhost/Users/stephenward/Documents/GFOI/GFOI%202013-14/SDCG/SIT-29/GFOI%20sharing%20data,%20sharing%20knowledge%20%5B720p%5D.mp4" TargetMode="External"/><Relationship Id="rId2" Type="http://schemas.openxmlformats.org/officeDocument/2006/relationships/video" Target="file://localhost/Users/stephenward/Documents/GFOI/GFOI%202013-14/SDCG/SIT-29/GFOI%20sharing%20data,%20sharing%20knowledge%20%5B720p%5D.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44"/>
          <p:cNvSpPr>
            <a:spLocks noGrp="1" noChangeArrowheads="1"/>
          </p:cNvSpPr>
          <p:nvPr>
            <p:ph type="ctrTitle"/>
          </p:nvPr>
        </p:nvSpPr>
        <p:spPr>
          <a:xfrm>
            <a:off x="3814763" y="0"/>
            <a:ext cx="5205412" cy="1671638"/>
          </a:xfrm>
        </p:spPr>
        <p:txBody>
          <a:bodyPr/>
          <a:lstStyle/>
          <a:p>
            <a:pPr algn="l"/>
            <a:r>
              <a:rPr lang="en-US" sz="2800">
                <a:ea typeface="ＭＳ Ｐゴシック" charset="0"/>
                <a:cs typeface="ＭＳ Ｐゴシック" charset="0"/>
              </a:rPr>
              <a:t>Title</a:t>
            </a:r>
            <a:endParaRPr lang="en-US" sz="2800">
              <a:solidFill>
                <a:srgbClr val="FFFF00"/>
              </a:solidFill>
              <a:ea typeface="ＭＳ Ｐゴシック" charset="0"/>
              <a:cs typeface="ＭＳ Ｐゴシック" charset="0"/>
            </a:endParaRPr>
          </a:p>
        </p:txBody>
      </p:sp>
      <p:sp>
        <p:nvSpPr>
          <p:cNvPr id="9218" name="Subtitle 1"/>
          <p:cNvSpPr>
            <a:spLocks noGrp="1"/>
          </p:cNvSpPr>
          <p:nvPr>
            <p:ph type="subTitle" sz="quarter" idx="1"/>
          </p:nvPr>
        </p:nvSpPr>
        <p:spPr>
          <a:xfrm>
            <a:off x="3814763" y="2201863"/>
            <a:ext cx="4826000" cy="1563687"/>
          </a:xfrm>
        </p:spPr>
        <p:txBody>
          <a:bodyPr/>
          <a:lstStyle/>
          <a:p>
            <a:r>
              <a:rPr lang="en-US" b="0">
                <a:latin typeface="Century Gothic" charset="0"/>
                <a:ea typeface="ＭＳ Ｐゴシック" charset="0"/>
                <a:cs typeface="ＭＳ Ｐゴシック" charset="0"/>
              </a:rPr>
              <a:t>Name</a:t>
            </a:r>
            <a:br>
              <a:rPr lang="en-US" b="0">
                <a:latin typeface="Century Gothic" charset="0"/>
                <a:ea typeface="ＭＳ Ｐゴシック" charset="0"/>
                <a:cs typeface="ＭＳ Ｐゴシック" charset="0"/>
              </a:rPr>
            </a:br>
            <a:r>
              <a:rPr lang="en-US" b="0">
                <a:latin typeface="Century Gothic" charset="0"/>
                <a:ea typeface="ＭＳ Ｐゴシック" charset="0"/>
                <a:cs typeface="ＭＳ Ｐゴシック" charset="0"/>
              </a:rPr>
              <a:t>Organization</a:t>
            </a:r>
            <a:br>
              <a:rPr lang="en-US" b="0">
                <a:latin typeface="Century Gothic" charset="0"/>
                <a:ea typeface="ＭＳ Ｐゴシック" charset="0"/>
                <a:cs typeface="ＭＳ Ｐゴシック" charset="0"/>
              </a:rPr>
            </a:br>
            <a:r>
              <a:rPr lang="en-US" b="0">
                <a:latin typeface="Century Gothic" charset="0"/>
                <a:ea typeface="ＭＳ Ｐゴシック" charset="0"/>
                <a:cs typeface="ＭＳ Ｐゴシック" charset="0"/>
              </a:rPr>
              <a:t>CEOS SIT-28 Meeting</a:t>
            </a:r>
          </a:p>
          <a:p>
            <a:r>
              <a:rPr lang="en-US" b="0">
                <a:latin typeface="Century Gothic" charset="0"/>
                <a:ea typeface="ＭＳ Ｐゴシック" charset="0"/>
                <a:cs typeface="ＭＳ Ｐゴシック" charset="0"/>
              </a:rPr>
              <a:t>Hampton , Virginia, USA</a:t>
            </a:r>
            <a:br>
              <a:rPr lang="en-US" b="0">
                <a:latin typeface="Century Gothic" charset="0"/>
                <a:ea typeface="ＭＳ Ｐゴシック" charset="0"/>
                <a:cs typeface="ＭＳ Ｐゴシック" charset="0"/>
              </a:rPr>
            </a:br>
            <a:r>
              <a:rPr lang="en-US" b="0">
                <a:latin typeface="Century Gothic" charset="0"/>
                <a:ea typeface="ＭＳ Ｐゴシック" charset="0"/>
                <a:cs typeface="ＭＳ Ｐゴシック" charset="0"/>
              </a:rPr>
              <a:t>Date</a:t>
            </a:r>
          </a:p>
        </p:txBody>
      </p:sp>
      <p:cxnSp>
        <p:nvCxnSpPr>
          <p:cNvPr id="9219" name="Straight Arrow Connector 6"/>
          <p:cNvCxnSpPr>
            <a:cxnSpLocks noChangeShapeType="1"/>
          </p:cNvCxnSpPr>
          <p:nvPr/>
        </p:nvCxnSpPr>
        <p:spPr bwMode="auto">
          <a:xfrm flipH="1">
            <a:off x="3814763" y="4006850"/>
            <a:ext cx="1633537" cy="347663"/>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pic>
        <p:nvPicPr>
          <p:cNvPr id="9220" name="Picture 1" descr="cover_reduced_siz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82" y="0"/>
            <a:ext cx="9472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6648D121-6F04-A741-BDC9-DB42BD4F738A}" type="slidenum">
              <a:rPr lang="en-US" sz="1000">
                <a:solidFill>
                  <a:srgbClr val="002569"/>
                </a:solidFill>
                <a:latin typeface="Calibri" charset="0"/>
                <a:cs typeface="Calibri" charset="0"/>
              </a:rPr>
              <a:pPr eaLnBrk="1" hangingPunct="1">
                <a:spcBef>
                  <a:spcPct val="0"/>
                </a:spcBef>
              </a:pPr>
              <a:t>10</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Global Strategy: Context &amp; Process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86044"/>
            <a:ext cx="8710613" cy="6986529"/>
          </a:xfrm>
          <a:prstGeom prst="rect">
            <a:avLst/>
          </a:prstGeom>
          <a:noFill/>
        </p:spPr>
        <p:txBody>
          <a:bodyPr>
            <a:spAutoFit/>
          </a:bodyPr>
          <a:lstStyle/>
          <a:p>
            <a:pPr marL="457200" indent="-457200">
              <a:buFont typeface="Wingdings" charset="2"/>
              <a:buChar char="§"/>
              <a:defRPr/>
            </a:pPr>
            <a:r>
              <a:rPr lang="en-US" sz="2000" b="1" dirty="0">
                <a:ea typeface="ＭＳ Ｐゴシック" pitchFamily="-106" charset="-128"/>
                <a:cs typeface="+mn-cs"/>
              </a:rPr>
              <a:t>Coordination of satellite data supply is fundamental to GFOI objectives and supports all countries’ participation in reporting</a:t>
            </a:r>
          </a:p>
          <a:p>
            <a:pPr marL="457200" indent="-457200">
              <a:buFont typeface="Wingdings" charset="2"/>
              <a:buChar char="§"/>
              <a:defRPr/>
            </a:pPr>
            <a:endParaRPr lang="en-US" sz="2000" b="1" dirty="0">
              <a:ea typeface="ＭＳ Ｐゴシック" pitchFamily="-106" charset="-128"/>
              <a:cs typeface="+mn-cs"/>
            </a:endParaRPr>
          </a:p>
          <a:p>
            <a:pPr>
              <a:defRPr/>
            </a:pPr>
            <a:r>
              <a:rPr lang="en-US" sz="2000" b="1" dirty="0">
                <a:ea typeface="ＭＳ Ｐゴシック" pitchFamily="-106" charset="-128"/>
                <a:cs typeface="+mn-cs"/>
              </a:rPr>
              <a:t>CEOS Strategy for GFOI has 3 </a:t>
            </a:r>
            <a:r>
              <a:rPr lang="en-US" sz="2000" b="1" dirty="0" smtClean="0">
                <a:ea typeface="ＭＳ Ｐゴシック" pitchFamily="-106" charset="-128"/>
                <a:cs typeface="+mn-cs"/>
              </a:rPr>
              <a:t>Elements, coordinated by SDCG:</a:t>
            </a:r>
            <a:endParaRPr lang="en-US" sz="2000" b="1" dirty="0">
              <a:ea typeface="ＭＳ Ｐゴシック" pitchFamily="-106" charset="-128"/>
              <a:cs typeface="+mn-cs"/>
            </a:endParaRPr>
          </a:p>
          <a:p>
            <a:pPr marL="457200" indent="-457200">
              <a:buFont typeface="Wingdings" charset="2"/>
              <a:buChar char="§"/>
              <a:defRPr/>
            </a:pPr>
            <a:endParaRPr lang="en-US" sz="2000" b="1" dirty="0">
              <a:ea typeface="ＭＳ Ｐゴシック" pitchFamily="-106" charset="-128"/>
              <a:cs typeface="+mn-cs"/>
            </a:endParaRPr>
          </a:p>
          <a:p>
            <a:pPr marL="457200" indent="-457200">
              <a:buFont typeface="Wingdings" charset="2"/>
              <a:buChar char="§"/>
              <a:defRPr/>
            </a:pPr>
            <a:r>
              <a:rPr lang="en-AU" sz="1800" b="1" dirty="0">
                <a:solidFill>
                  <a:srgbClr val="008000"/>
                </a:solidFill>
                <a:ea typeface="ＭＳ Ｐゴシック" pitchFamily="-106" charset="-128"/>
                <a:cs typeface="+mn-cs"/>
              </a:rPr>
              <a:t>Element 1: </a:t>
            </a:r>
            <a:r>
              <a:rPr lang="en-GB" sz="1800" b="1" dirty="0">
                <a:ea typeface="ＭＳ Ｐゴシック" pitchFamily="-106" charset="-128"/>
                <a:cs typeface="+mn-cs"/>
              </a:rPr>
              <a:t>A baseline, coordinated global data acquisition strategy involving a number of ‘Core data streams’ that can be used free-of-charge and openly for GFOI purposes. This will involve global, systematic and sustained wall-to-wall acquisitions of forested areas</a:t>
            </a:r>
          </a:p>
          <a:p>
            <a:pPr marL="457200" indent="-457200">
              <a:buFont typeface="Wingdings" charset="2"/>
              <a:buChar char="§"/>
              <a:defRPr/>
            </a:pPr>
            <a:endParaRPr lang="en-GB" sz="1800" b="1" dirty="0">
              <a:ea typeface="ＭＳ Ｐゴシック" pitchFamily="-106" charset="-128"/>
              <a:cs typeface="+mn-cs"/>
            </a:endParaRPr>
          </a:p>
          <a:p>
            <a:pPr marL="457200" indent="-457200">
              <a:buFont typeface="Wingdings" charset="2"/>
              <a:buChar char="§"/>
              <a:defRPr/>
            </a:pPr>
            <a:r>
              <a:rPr lang="en-GB" sz="1800" b="1" dirty="0">
                <a:solidFill>
                  <a:srgbClr val="008000"/>
                </a:solidFill>
                <a:ea typeface="ＭＳ Ｐゴシック" pitchFamily="-106" charset="-128"/>
                <a:cs typeface="+mn-cs"/>
              </a:rPr>
              <a:t>Element 2: </a:t>
            </a:r>
            <a:r>
              <a:rPr lang="en-GB" sz="1800" b="1" dirty="0">
                <a:ea typeface="ＭＳ Ｐゴシック" pitchFamily="-106" charset="-128"/>
                <a:cs typeface="+mn-cs"/>
              </a:rPr>
              <a:t>Coordinated strategies for national data </a:t>
            </a:r>
            <a:r>
              <a:rPr lang="en-GB" sz="1800" b="1" dirty="0" smtClean="0">
                <a:ea typeface="ＭＳ Ｐゴシック" pitchFamily="-106" charset="-128"/>
                <a:cs typeface="+mn-cs"/>
              </a:rPr>
              <a:t>acquisitions including </a:t>
            </a:r>
            <a:r>
              <a:rPr lang="en-GB" sz="1800" b="1" dirty="0">
                <a:ea typeface="ＭＳ Ｐゴシック" pitchFamily="-106" charset="-128"/>
                <a:cs typeface="+mn-cs"/>
              </a:rPr>
              <a:t>historical coverage characterization, impartial data needs assessment, </a:t>
            </a:r>
            <a:r>
              <a:rPr lang="en-GB" sz="1800" b="1" dirty="0" smtClean="0">
                <a:ea typeface="ＭＳ Ｐゴシック" pitchFamily="-106" charset="-128"/>
                <a:cs typeface="+mn-cs"/>
              </a:rPr>
              <a:t>and data delivery.</a:t>
            </a:r>
            <a:endParaRPr lang="en-GB" sz="1800" b="1" dirty="0">
              <a:ea typeface="ＭＳ Ｐゴシック" pitchFamily="-106" charset="-128"/>
              <a:cs typeface="+mn-cs"/>
            </a:endParaRPr>
          </a:p>
          <a:p>
            <a:pPr marL="457200" indent="-457200">
              <a:buFont typeface="Wingdings" charset="2"/>
              <a:buChar char="§"/>
              <a:defRPr/>
            </a:pPr>
            <a:endParaRPr lang="en-GB" sz="1800" b="1" dirty="0">
              <a:ea typeface="ＭＳ Ｐゴシック" pitchFamily="-106" charset="-128"/>
              <a:cs typeface="+mn-cs"/>
            </a:endParaRPr>
          </a:p>
          <a:p>
            <a:pPr marL="457200" indent="-457200">
              <a:buFont typeface="Wingdings" charset="2"/>
              <a:buChar char="§"/>
              <a:defRPr/>
            </a:pPr>
            <a:r>
              <a:rPr lang="en-GB" sz="1800" b="1" dirty="0">
                <a:solidFill>
                  <a:srgbClr val="008000"/>
                </a:solidFill>
                <a:ea typeface="ＭＳ Ｐゴシック" pitchFamily="-106" charset="-128"/>
                <a:cs typeface="+mn-cs"/>
              </a:rPr>
              <a:t>Element 3: </a:t>
            </a:r>
            <a:r>
              <a:rPr lang="en-GB" sz="1800" b="1" dirty="0">
                <a:ea typeface="ＭＳ Ｐゴシック" pitchFamily="-106" charset="-128"/>
                <a:cs typeface="+mn-cs"/>
              </a:rPr>
              <a:t>Data supply in support of the GFOI R&amp;D activities, including in support of: the science studies assisting the development and evolution of the Methods and Guidance document for GFOI</a:t>
            </a:r>
            <a:endParaRPr lang="en-AU" sz="1800" b="1" dirty="0">
              <a:ea typeface="ＭＳ Ｐゴシック" pitchFamily="-106" charset="-128"/>
              <a:cs typeface="+mn-cs"/>
            </a:endParaRPr>
          </a:p>
          <a:p>
            <a:pPr marL="457200" indent="-457200">
              <a:buFont typeface="Wingdings" charset="2"/>
              <a:buChar char="§"/>
              <a:defRPr/>
            </a:pPr>
            <a:endParaRPr lang="en-US" sz="1600" b="1" dirty="0">
              <a:ea typeface="ＭＳ Ｐゴシック" pitchFamily="-106" charset="-128"/>
              <a:cs typeface="+mn-cs"/>
            </a:endParaRPr>
          </a:p>
          <a:p>
            <a:pPr marL="457200" indent="-457200">
              <a:buFont typeface="Wingdings" charset="2"/>
              <a:buChar char="§"/>
              <a:defRPr/>
            </a:pPr>
            <a:endParaRPr lang="en-US" sz="1600" b="1" dirty="0">
              <a:ea typeface="ＭＳ Ｐゴシック" pitchFamily="-106" charset="-128"/>
              <a:cs typeface="+mn-cs"/>
            </a:endParaRPr>
          </a:p>
          <a:p>
            <a:pPr marL="914400" lvl="1" indent="-457200">
              <a:buFont typeface="Wingdings" charset="2"/>
              <a:buChar char="§"/>
              <a:defRPr/>
            </a:pPr>
            <a:endParaRPr lang="en-US" sz="2000" b="1" dirty="0">
              <a:ea typeface="ＭＳ Ｐゴシック" pitchFamily="-106" charset="-128"/>
              <a:cs typeface="+mn-cs"/>
            </a:endParaRPr>
          </a:p>
          <a:p>
            <a:pPr marL="800100" lvl="1"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a:p>
            <a:pPr marL="342900"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5405619F-8E08-8346-8B8F-27D9F1D6854E}" type="slidenum">
              <a:rPr lang="en-US" sz="1000">
                <a:solidFill>
                  <a:srgbClr val="002569"/>
                </a:solidFill>
                <a:latin typeface="Calibri" charset="0"/>
                <a:cs typeface="Calibri" charset="0"/>
              </a:rPr>
              <a:pPr eaLnBrk="1" hangingPunct="1">
                <a:spcBef>
                  <a:spcPct val="0"/>
                </a:spcBef>
              </a:pPr>
              <a:t>11</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Baseline 2013: Objectives Reminder</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919288"/>
            <a:ext cx="8710613" cy="3170099"/>
          </a:xfrm>
          <a:prstGeom prst="rect">
            <a:avLst/>
          </a:prstGeom>
          <a:noFill/>
        </p:spPr>
        <p:txBody>
          <a:bodyPr>
            <a:spAutoFit/>
          </a:bodyPr>
          <a:lstStyle/>
          <a:p>
            <a:pPr marL="457200" indent="-457200">
              <a:buFont typeface="Wingdings" charset="2"/>
              <a:buChar char="§"/>
              <a:defRPr/>
            </a:pPr>
            <a:r>
              <a:rPr lang="en-US" sz="2000" b="1" dirty="0">
                <a:ea typeface="ＭＳ Ｐゴシック" pitchFamily="-106" charset="-128"/>
                <a:cs typeface="+mn-cs"/>
              </a:rPr>
              <a:t>Promote the systematic and sustained wall-to-wall acquisition of Space Data of forested </a:t>
            </a:r>
            <a:r>
              <a:rPr lang="en-US" sz="2000" b="1" dirty="0" smtClean="0">
                <a:ea typeface="ＭＳ Ｐゴシック" pitchFamily="-106" charset="-128"/>
                <a:cs typeface="+mn-cs"/>
              </a:rPr>
              <a:t>areas</a:t>
            </a:r>
            <a:endParaRPr lang="en-US" sz="2000" b="1" dirty="0">
              <a:ea typeface="ＭＳ Ｐゴシック" pitchFamily="-106" charset="-128"/>
              <a:cs typeface="+mn-cs"/>
            </a:endParaRPr>
          </a:p>
          <a:p>
            <a:pPr marL="457200" indent="-457200">
              <a:buFont typeface="Wingdings" charset="2"/>
              <a:buChar char="§"/>
              <a:defRPr/>
            </a:pPr>
            <a:endParaRPr lang="en-US" sz="2000" b="1" dirty="0">
              <a:ea typeface="ＭＳ Ｐゴシック" pitchFamily="-106" charset="-128"/>
              <a:cs typeface="+mn-cs"/>
            </a:endParaRPr>
          </a:p>
          <a:p>
            <a:pPr marL="457200" indent="-457200">
              <a:buFont typeface="Wingdings" charset="2"/>
              <a:buChar char="§"/>
              <a:defRPr/>
            </a:pPr>
            <a:r>
              <a:rPr lang="en-US" sz="2000" b="1" dirty="0">
                <a:ea typeface="ＭＳ Ｐゴシック" pitchFamily="-106" charset="-128"/>
                <a:cs typeface="+mn-cs"/>
              </a:rPr>
              <a:t>Aims to provides the default </a:t>
            </a:r>
            <a:r>
              <a:rPr lang="en-US" sz="2000" b="1" dirty="0" smtClean="0">
                <a:ea typeface="ＭＳ Ｐゴシック" pitchFamily="-106" charset="-128"/>
                <a:cs typeface="+mn-cs"/>
              </a:rPr>
              <a:t>consistent time-series of forest observation </a:t>
            </a:r>
            <a:r>
              <a:rPr lang="en-US" sz="2000" b="1" dirty="0">
                <a:ea typeface="ＭＳ Ｐゴシック" pitchFamily="-106" charset="-128"/>
                <a:cs typeface="+mn-cs"/>
              </a:rPr>
              <a:t>data for all countries without specific technical requirements, heritage or data preference </a:t>
            </a:r>
          </a:p>
          <a:p>
            <a:pPr marL="457200" indent="-457200">
              <a:buFont typeface="Wingdings" charset="2"/>
              <a:buChar char="§"/>
              <a:defRPr/>
            </a:pPr>
            <a:endParaRPr lang="en-AU" sz="2000" b="1" dirty="0">
              <a:ea typeface="ＭＳ Ｐゴシック" pitchFamily="-106" charset="-128"/>
              <a:cs typeface="+mn-cs"/>
            </a:endParaRPr>
          </a:p>
          <a:p>
            <a:pPr marL="457200" indent="-457200">
              <a:buFont typeface="Wingdings" charset="2"/>
              <a:buChar char="§"/>
              <a:defRPr/>
            </a:pPr>
            <a:r>
              <a:rPr lang="en-AU" sz="2000" b="1" dirty="0">
                <a:ea typeface="ＭＳ Ｐゴシック" pitchFamily="-106" charset="-128"/>
                <a:cs typeface="+mn-cs"/>
              </a:rPr>
              <a:t>Guarantee the minimum </a:t>
            </a:r>
            <a:r>
              <a:rPr lang="en-AU" sz="2000" b="1" dirty="0" smtClean="0">
                <a:ea typeface="ＭＳ Ｐゴシック" pitchFamily="-106" charset="-128"/>
                <a:cs typeface="+mn-cs"/>
              </a:rPr>
              <a:t>consistent, quantitative, and wall-to-wall forest observation data necessary </a:t>
            </a:r>
            <a:r>
              <a:rPr lang="en-AU" sz="2000" b="1" dirty="0">
                <a:ea typeface="ＭＳ Ｐゴシック" pitchFamily="-106" charset="-128"/>
                <a:cs typeface="+mn-cs"/>
              </a:rPr>
              <a:t>for all interested countries to engage in MRV development in support of UNFCCC reporting</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Global Baseline Core Satellite Data</a:t>
            </a:r>
            <a:endParaRPr lang="en-US" sz="3200" b="1" i="1" kern="0" dirty="0">
              <a:solidFill>
                <a:schemeClr val="bg1"/>
              </a:solidFill>
              <a:latin typeface="Tahoma" pitchFamily="-106" charset="0"/>
              <a:ea typeface="ＭＳ Ｐゴシック" pitchFamily="-106" charset="-128"/>
              <a:cs typeface="Tahoma" pitchFamily="-106" charset="0"/>
            </a:endParaRPr>
          </a:p>
        </p:txBody>
      </p:sp>
      <p:pic>
        <p:nvPicPr>
          <p:cNvPr id="2" name="Picture 1" descr="satellite supply_core_1_4_2014-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49" y="1522040"/>
            <a:ext cx="7926132" cy="5227187"/>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Global Baseline Contributing Satellite Data</a:t>
            </a:r>
            <a:endParaRPr lang="en-US" sz="3200" b="1" i="1" kern="0" dirty="0">
              <a:solidFill>
                <a:schemeClr val="bg1"/>
              </a:solidFill>
              <a:latin typeface="Tahoma" pitchFamily="-106" charset="0"/>
              <a:ea typeface="ＭＳ Ｐゴシック" pitchFamily="-106" charset="-128"/>
              <a:cs typeface="Tahoma" pitchFamily="-106" charset="0"/>
            </a:endParaRPr>
          </a:p>
        </p:txBody>
      </p:sp>
      <p:pic>
        <p:nvPicPr>
          <p:cNvPr id="3" name="Picture 2" descr="satellite supply_contributing_28_3_2014_v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04" y="1455590"/>
            <a:ext cx="7437283" cy="5293622"/>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Screen Shot 2014-03-25 at 1.24.3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63738"/>
            <a:ext cx="9144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Baseline 2013: Expansion Scenario</a:t>
            </a:r>
            <a:endParaRPr lang="en-US" sz="3200" b="1" kern="0" dirty="0">
              <a:solidFill>
                <a:schemeClr val="bg1"/>
              </a:solidFill>
              <a:latin typeface="Tahoma" pitchFamily="-106" charset="0"/>
              <a:ea typeface="ＭＳ Ｐゴシック" pitchFamily="-106" charset="-128"/>
              <a:cs typeface="Tahoma" pitchFamily="-106"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7047DBF9-7038-B64B-B754-8F5E9D5DBA29}" type="slidenum">
              <a:rPr lang="en-US" sz="1000">
                <a:solidFill>
                  <a:srgbClr val="002569"/>
                </a:solidFill>
                <a:latin typeface="Calibri" charset="0"/>
                <a:cs typeface="Calibri" charset="0"/>
              </a:rPr>
              <a:pPr eaLnBrk="1" hangingPunct="1">
                <a:spcBef>
                  <a:spcPct val="0"/>
                </a:spcBef>
              </a:pPr>
              <a:t>15</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Baseline 2013: Coverage Summary</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919288"/>
            <a:ext cx="8710613" cy="4862512"/>
          </a:xfrm>
          <a:prstGeom prst="rect">
            <a:avLst/>
          </a:prstGeom>
          <a:noFill/>
        </p:spPr>
        <p:txBody>
          <a:bodyPr>
            <a:spAutoFit/>
          </a:bodyPr>
          <a:lstStyle/>
          <a:p>
            <a:pPr marL="457200" indent="-457200">
              <a:buFont typeface="Wingdings" charset="2"/>
              <a:buChar char="§"/>
              <a:defRPr/>
            </a:pPr>
            <a:r>
              <a:rPr lang="en-GB" sz="2000" b="1" dirty="0">
                <a:ea typeface="ＭＳ Ｐゴシック" pitchFamily="-106" charset="-128"/>
                <a:cs typeface="+mn-cs"/>
              </a:rPr>
              <a:t>15 GFOI countries for 2013 are covered by 2216 Landsat scenes</a:t>
            </a:r>
            <a:endParaRPr lang="en-AU" sz="2000" b="1" dirty="0">
              <a:ea typeface="ＭＳ Ｐゴシック" pitchFamily="-106" charset="-128"/>
              <a:cs typeface="+mn-cs"/>
            </a:endParaRPr>
          </a:p>
          <a:p>
            <a:pPr>
              <a:defRPr/>
            </a:pPr>
            <a:endParaRPr lang="en-US" sz="2000" b="1" dirty="0">
              <a:ea typeface="ＭＳ Ｐゴシック" pitchFamily="-106" charset="-128"/>
              <a:cs typeface="+mn-cs"/>
            </a:endParaRPr>
          </a:p>
          <a:p>
            <a:pPr marL="457200" indent="-457200">
              <a:spcAft>
                <a:spcPts val="1200"/>
              </a:spcAft>
              <a:buFont typeface="Wingdings" charset="2"/>
              <a:buChar char="§"/>
              <a:defRPr/>
            </a:pPr>
            <a:r>
              <a:rPr lang="en-GB" sz="2000" b="1" dirty="0">
                <a:ea typeface="ＭＳ Ｐゴシック" pitchFamily="-106" charset="-128"/>
                <a:cs typeface="+mn-cs"/>
              </a:rPr>
              <a:t>Over 30 images are available for most path-row or on average one image every two weeks</a:t>
            </a:r>
          </a:p>
          <a:p>
            <a:pPr marL="914400" lvl="1" indent="-457200">
              <a:buFont typeface="Wingdings" charset="2"/>
              <a:buChar char="§"/>
              <a:defRPr/>
            </a:pPr>
            <a:r>
              <a:rPr lang="en-GB" sz="2000" dirty="0"/>
              <a:t>40% of the </a:t>
            </a:r>
            <a:r>
              <a:rPr lang="en-GB" sz="2000" u="sng" dirty="0"/>
              <a:t>best</a:t>
            </a:r>
            <a:r>
              <a:rPr lang="en-GB" sz="2000" dirty="0"/>
              <a:t> path-row images have close to zero clouds</a:t>
            </a:r>
            <a:r>
              <a:rPr lang="en-AU" sz="2000" dirty="0"/>
              <a:t> </a:t>
            </a:r>
            <a:endParaRPr lang="en-GB" sz="2000" b="1" dirty="0">
              <a:ea typeface="ＭＳ Ｐゴシック" pitchFamily="-106" charset="-128"/>
              <a:cs typeface="+mn-cs"/>
            </a:endParaRPr>
          </a:p>
          <a:p>
            <a:pPr marL="914400" lvl="1" indent="-457200">
              <a:buFont typeface="Wingdings" charset="2"/>
              <a:buChar char="§"/>
              <a:defRPr/>
            </a:pPr>
            <a:r>
              <a:rPr lang="en-GB" sz="2000" dirty="0"/>
              <a:t>70% of the </a:t>
            </a:r>
            <a:r>
              <a:rPr lang="en-GB" sz="2000" u="sng" dirty="0"/>
              <a:t>best</a:t>
            </a:r>
            <a:r>
              <a:rPr lang="en-GB" sz="2000" dirty="0"/>
              <a:t> path-row images have cloud cover better than 3%</a:t>
            </a:r>
          </a:p>
          <a:p>
            <a:pPr marL="914400" lvl="1" indent="-457200">
              <a:buFont typeface="Wingdings" charset="2"/>
              <a:buChar char="§"/>
              <a:defRPr/>
            </a:pPr>
            <a:r>
              <a:rPr lang="en-GB" sz="2000" dirty="0"/>
              <a:t>90% of the </a:t>
            </a:r>
            <a:r>
              <a:rPr lang="en-GB" sz="2000" u="sng" dirty="0"/>
              <a:t>best</a:t>
            </a:r>
            <a:r>
              <a:rPr lang="en-GB" sz="2000" dirty="0"/>
              <a:t> path-row images have cloud cover better than 10%</a:t>
            </a:r>
            <a:endParaRPr lang="en-AU" sz="2000" b="1" dirty="0">
              <a:ea typeface="ＭＳ Ｐゴシック" pitchFamily="-106" charset="-128"/>
              <a:cs typeface="+mn-cs"/>
            </a:endParaRPr>
          </a:p>
          <a:p>
            <a:pPr marL="457200" indent="-457200">
              <a:spcAft>
                <a:spcPts val="1200"/>
              </a:spcAft>
              <a:buFont typeface="Wingdings" charset="2"/>
              <a:buChar char="§"/>
              <a:defRPr/>
            </a:pPr>
            <a:endParaRPr lang="en-AU" sz="2000" b="1" dirty="0">
              <a:ea typeface="ＭＳ Ｐゴシック" pitchFamily="-106" charset="-128"/>
              <a:cs typeface="+mn-cs"/>
            </a:endParaRPr>
          </a:p>
          <a:p>
            <a:pPr marL="457200" indent="-457200">
              <a:spcAft>
                <a:spcPts val="1200"/>
              </a:spcAft>
              <a:buFont typeface="Wingdings" charset="2"/>
              <a:buChar char="§"/>
              <a:defRPr/>
            </a:pPr>
            <a:r>
              <a:rPr lang="en-AU" sz="2000" b="1" dirty="0">
                <a:ea typeface="ＭＳ Ｐゴシック" pitchFamily="-106" charset="-128"/>
                <a:cs typeface="+mn-cs"/>
              </a:rPr>
              <a:t>But –</a:t>
            </a:r>
          </a:p>
          <a:p>
            <a:pPr marL="914400" lvl="1" indent="-457200">
              <a:buFont typeface="Wingdings" charset="2"/>
              <a:buChar char="§"/>
              <a:defRPr/>
            </a:pPr>
            <a:r>
              <a:rPr lang="en-GB" sz="2000" dirty="0"/>
              <a:t>The “worst” best image (path 102; row 63) in Indonesia was 42.42% cloud covered</a:t>
            </a:r>
          </a:p>
          <a:p>
            <a:pPr marL="914400" lvl="1" indent="-457200">
              <a:buFont typeface="Wingdings" charset="2"/>
              <a:buChar char="§"/>
              <a:defRPr/>
            </a:pPr>
            <a:r>
              <a:rPr lang="en-GB" sz="2000" dirty="0"/>
              <a:t>The next “worst” best image (path 10; row 5) in Panama/Colombia was 41.08% cloud covered</a:t>
            </a:r>
            <a:endParaRPr lang="en-AU" sz="2000" b="1" dirty="0">
              <a:ea typeface="ＭＳ Ｐゴシック" pitchFamily="-106" charset="-128"/>
              <a:cs typeface="+mn-cs"/>
            </a:endParaRPr>
          </a:p>
          <a:p>
            <a:pPr marL="457200" indent="-457200">
              <a:buFont typeface="Wingdings" charset="2"/>
              <a:buChar char="§"/>
              <a:defRPr/>
            </a:pPr>
            <a:endParaRPr lang="en-US" sz="2000" b="1" dirty="0">
              <a:ea typeface="ＭＳ Ｐゴシック" pitchFamily="-106" charset="-128"/>
              <a:cs typeface="+mn-cs"/>
            </a:endParaRPr>
          </a:p>
        </p:txBody>
      </p:sp>
      <p:cxnSp>
        <p:nvCxnSpPr>
          <p:cNvPr id="32772" name="Straight Connector 3"/>
          <p:cNvCxnSpPr>
            <a:cxnSpLocks noChangeShapeType="1"/>
          </p:cNvCxnSpPr>
          <p:nvPr/>
        </p:nvCxnSpPr>
        <p:spPr bwMode="auto">
          <a:xfrm>
            <a:off x="739775" y="4306888"/>
            <a:ext cx="230505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32773" name="Straight Connector 7"/>
          <p:cNvCxnSpPr>
            <a:cxnSpLocks noChangeShapeType="1"/>
          </p:cNvCxnSpPr>
          <p:nvPr/>
        </p:nvCxnSpPr>
        <p:spPr bwMode="auto">
          <a:xfrm>
            <a:off x="-100013" y="4448175"/>
            <a:ext cx="3459163" cy="809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Baseline 2013: Landsat Coverage</a:t>
            </a:r>
            <a:endParaRPr lang="en-US" sz="3200" b="1" kern="0" dirty="0">
              <a:solidFill>
                <a:schemeClr val="bg1"/>
              </a:solidFill>
              <a:latin typeface="Tahoma" pitchFamily="-106" charset="0"/>
              <a:ea typeface="ＭＳ Ｐゴシック" pitchFamily="-106" charset="-128"/>
              <a:cs typeface="Tahoma" pitchFamily="-106" charset="0"/>
            </a:endParaRPr>
          </a:p>
        </p:txBody>
      </p:sp>
      <p:pic>
        <p:nvPicPr>
          <p:cNvPr id="34818" name="Picture 3" descr="Macintosh HD:Users:fosnight:Documents:CEOS &amp; GEO:qgis:Figures 2.4-7:figure 2.7 total 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3148013"/>
            <a:ext cx="90995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4-03-25 at 1.24.31 pm.png"/>
          <p:cNvPicPr>
            <a:picLocks noChangeAspect="1"/>
          </p:cNvPicPr>
          <p:nvPr/>
        </p:nvPicPr>
        <p:blipFill rotWithShape="1">
          <a:blip r:embed="rId4">
            <a:extLst>
              <a:ext uri="{28A0092B-C50C-407E-A947-70E740481C1C}">
                <a14:useLocalDpi xmlns:a14="http://schemas.microsoft.com/office/drawing/2010/main" val="0"/>
              </a:ext>
            </a:extLst>
          </a:blip>
          <a:srcRect t="408" b="65893"/>
          <a:stretch/>
        </p:blipFill>
        <p:spPr>
          <a:xfrm>
            <a:off x="7938" y="1379538"/>
            <a:ext cx="9144000" cy="1390650"/>
          </a:xfrm>
          <a:prstGeom prst="rect">
            <a:avLst/>
          </a:prstGeom>
          <a:ln w="38100" cmpd="sng">
            <a:solidFill>
              <a:schemeClr val="accent4"/>
            </a:solidFill>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27E95346-D768-E541-9C2F-FD71B109D656}" type="slidenum">
              <a:rPr lang="en-US" sz="1000">
                <a:solidFill>
                  <a:srgbClr val="002569"/>
                </a:solidFill>
                <a:latin typeface="Calibri" charset="0"/>
                <a:cs typeface="Calibri" charset="0"/>
              </a:rPr>
              <a:pPr eaLnBrk="1" hangingPunct="1">
                <a:spcBef>
                  <a:spcPct val="0"/>
                </a:spcBef>
              </a:pPr>
              <a:t>17</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Baseline 2013: Coverage Summary</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919288"/>
            <a:ext cx="8710613" cy="4708525"/>
          </a:xfrm>
          <a:prstGeom prst="rect">
            <a:avLst/>
          </a:prstGeom>
          <a:noFill/>
        </p:spPr>
        <p:txBody>
          <a:bodyPr>
            <a:spAutoFit/>
          </a:bodyPr>
          <a:lstStyle/>
          <a:p>
            <a:pPr marL="457200" indent="-457200">
              <a:buFont typeface="Wingdings" charset="2"/>
              <a:buChar char="§"/>
              <a:defRPr/>
            </a:pPr>
            <a:r>
              <a:rPr lang="en-GB" sz="2000" b="1" dirty="0">
                <a:ea typeface="ＭＳ Ｐゴシック" pitchFamily="-106" charset="-128"/>
                <a:cs typeface="+mn-cs"/>
              </a:rPr>
              <a:t>The 2013 requirement for cloud free data cannot be met solely with Landsat data</a:t>
            </a:r>
          </a:p>
          <a:p>
            <a:pPr marL="457200" indent="-457200">
              <a:buFont typeface="Wingdings" charset="2"/>
              <a:buChar char="§"/>
              <a:defRPr/>
            </a:pPr>
            <a:endParaRPr lang="en-GB" sz="2000" b="1" dirty="0">
              <a:ea typeface="ＭＳ Ｐゴシック" pitchFamily="-106" charset="-128"/>
              <a:cs typeface="+mn-cs"/>
            </a:endParaRPr>
          </a:p>
          <a:p>
            <a:pPr marL="457200" indent="-457200">
              <a:buFont typeface="Wingdings" charset="2"/>
              <a:buChar char="§"/>
              <a:defRPr/>
            </a:pPr>
            <a:r>
              <a:rPr lang="en-GB" sz="2000" b="1" dirty="0">
                <a:ea typeface="ＭＳ Ｐゴシック" pitchFamily="-106" charset="-128"/>
                <a:cs typeface="+mn-cs"/>
              </a:rPr>
              <a:t>For all but a few path-rows, it should be possible to get cloud free estimates of the Earth’s surface using more than one image</a:t>
            </a:r>
          </a:p>
          <a:p>
            <a:pPr marL="914400" lvl="1" indent="-457200">
              <a:buFont typeface="Wingdings" charset="2"/>
              <a:buChar char="§"/>
              <a:defRPr/>
            </a:pPr>
            <a:r>
              <a:rPr lang="en-GB" sz="2000" i="1" dirty="0">
                <a:ea typeface="ＭＳ Ｐゴシック" pitchFamily="-106" charset="-128"/>
                <a:cs typeface="+mn-cs"/>
              </a:rPr>
              <a:t>i.e. cloud free mosaics</a:t>
            </a:r>
          </a:p>
          <a:p>
            <a:pPr marL="457200" indent="-457200">
              <a:buFont typeface="Wingdings" charset="2"/>
              <a:buChar char="§"/>
              <a:defRPr/>
            </a:pPr>
            <a:endParaRPr lang="en-GB" sz="2000" b="1" dirty="0">
              <a:ea typeface="ＭＳ Ｐゴシック" pitchFamily="-106" charset="-128"/>
              <a:cs typeface="+mn-cs"/>
            </a:endParaRPr>
          </a:p>
          <a:p>
            <a:pPr marL="457200" indent="-457200">
              <a:buFont typeface="Wingdings" charset="2"/>
              <a:buChar char="§"/>
              <a:defRPr/>
            </a:pPr>
            <a:r>
              <a:rPr lang="en-GB" sz="2000" b="1" dirty="0">
                <a:ea typeface="ＭＳ Ｐゴシック" pitchFamily="-106" charset="-128"/>
                <a:cs typeface="+mn-cs"/>
              </a:rPr>
              <a:t>The inclusion of the </a:t>
            </a:r>
            <a:r>
              <a:rPr lang="en-GB" sz="2000" b="1" dirty="0" smtClean="0">
                <a:ea typeface="ＭＳ Ｐゴシック" pitchFamily="-106" charset="-128"/>
                <a:cs typeface="+mn-cs"/>
              </a:rPr>
              <a:t>Sentinel-2 </a:t>
            </a:r>
            <a:r>
              <a:rPr lang="en-GB" sz="2000" b="1" dirty="0">
                <a:ea typeface="ＭＳ Ｐゴシック" pitchFamily="-106" charset="-128"/>
                <a:cs typeface="+mn-cs"/>
              </a:rPr>
              <a:t>and CBERS satellites should show a corresponding improvement, once data from these sensors </a:t>
            </a:r>
            <a:r>
              <a:rPr lang="en-GB" sz="2000" b="1" dirty="0" smtClean="0">
                <a:ea typeface="ＭＳ Ｐゴシック" pitchFamily="-106" charset="-128"/>
                <a:cs typeface="+mn-cs"/>
              </a:rPr>
              <a:t>becomes </a:t>
            </a:r>
            <a:r>
              <a:rPr lang="en-GB" sz="2000" b="1" dirty="0">
                <a:ea typeface="ＭＳ Ｐゴシック" pitchFamily="-106" charset="-128"/>
                <a:cs typeface="+mn-cs"/>
              </a:rPr>
              <a:t>available</a:t>
            </a:r>
          </a:p>
          <a:p>
            <a:pPr marL="457200" indent="-457200">
              <a:buFont typeface="Wingdings" charset="2"/>
              <a:buChar char="§"/>
              <a:defRPr/>
            </a:pPr>
            <a:endParaRPr lang="en-GB" sz="2000" b="1" dirty="0">
              <a:ea typeface="ＭＳ Ｐゴシック" pitchFamily="-106" charset="-128"/>
              <a:cs typeface="+mn-cs"/>
            </a:endParaRPr>
          </a:p>
          <a:p>
            <a:pPr marL="457200" indent="-457200">
              <a:buFont typeface="Wingdings" charset="2"/>
              <a:buChar char="§"/>
              <a:defRPr/>
            </a:pPr>
            <a:r>
              <a:rPr lang="en-GB" sz="2000" b="1" dirty="0">
                <a:ea typeface="ＭＳ Ｐゴシック" pitchFamily="-106" charset="-128"/>
                <a:cs typeface="+mn-cs"/>
              </a:rPr>
              <a:t>Even with more optical sensors, some persistently cloudy locations will exist where multiple dates of images in themselves will be not be sufficient to yield cloud free looks at the Earth</a:t>
            </a:r>
          </a:p>
          <a:p>
            <a:pPr marL="914400" lvl="1" indent="-457200">
              <a:buFont typeface="Wingdings" charset="2"/>
              <a:buChar char="§"/>
              <a:defRPr/>
            </a:pPr>
            <a:r>
              <a:rPr lang="en-GB" sz="2000" i="1" dirty="0">
                <a:ea typeface="ＭＳ Ｐゴシック" pitchFamily="-106" charset="-128"/>
                <a:cs typeface="+mn-cs"/>
              </a:rPr>
              <a:t>Other methodologies, such as SAR, will be required</a:t>
            </a:r>
            <a:endParaRPr lang="en-US" sz="2000" i="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v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61" y="-8311"/>
            <a:ext cx="9497435" cy="6875788"/>
          </a:xfrm>
          <a:prstGeom prst="rect">
            <a:avLst/>
          </a:prstGeom>
        </p:spPr>
      </p:pic>
      <p:sp>
        <p:nvSpPr>
          <p:cNvPr id="4" name="Rectangle 3"/>
          <p:cNvSpPr/>
          <p:nvPr/>
        </p:nvSpPr>
        <p:spPr>
          <a:xfrm>
            <a:off x="28055" y="1451597"/>
            <a:ext cx="9231672" cy="369332"/>
          </a:xfrm>
          <a:prstGeom prst="rect">
            <a:avLst/>
          </a:prstGeom>
        </p:spPr>
        <p:txBody>
          <a:bodyPr wrap="square">
            <a:spAutoFit/>
          </a:bodyPr>
          <a:lstStyle/>
          <a:p>
            <a:pPr>
              <a:defRPr/>
            </a:pPr>
            <a:r>
              <a:rPr lang="en-US" sz="1800" b="1" dirty="0">
                <a:solidFill>
                  <a:schemeClr val="bg1"/>
                </a:solidFill>
                <a:ea typeface="ＭＳ Ｐゴシック" pitchFamily="-106" charset="-128"/>
              </a:rPr>
              <a:t>Endorsement of the </a:t>
            </a:r>
            <a:r>
              <a:rPr lang="en-US" sz="1800" b="1" dirty="0" smtClean="0">
                <a:solidFill>
                  <a:schemeClr val="bg1"/>
                </a:solidFill>
                <a:ea typeface="ＭＳ Ｐゴシック" pitchFamily="-106" charset="-128"/>
              </a:rPr>
              <a:t>Global Baseline Data Acquisition Strategy 2014 Update</a:t>
            </a:r>
            <a:endParaRPr lang="en-US" sz="1800" b="1" dirty="0">
              <a:solidFill>
                <a:schemeClr val="bg1"/>
              </a:solidFill>
              <a:ea typeface="ＭＳ Ｐゴシック" pitchFamily="-106" charset="-128"/>
            </a:endParaRPr>
          </a:p>
        </p:txBody>
      </p:sp>
    </p:spTree>
    <p:extLst>
      <p:ext uri="{BB962C8B-B14F-4D97-AF65-F5344CB8AC3E}">
        <p14:creationId xmlns:p14="http://schemas.microsoft.com/office/powerpoint/2010/main" val="22292355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2543772-45F8-CC49-A72E-AC385F50AD94}" type="slidenum">
              <a:rPr lang="en-US" sz="1000">
                <a:solidFill>
                  <a:srgbClr val="002569"/>
                </a:solidFill>
                <a:latin typeface="Calibri" charset="0"/>
                <a:cs typeface="Calibri" charset="0"/>
              </a:rPr>
              <a:pPr eaLnBrk="1" hangingPunct="1">
                <a:spcBef>
                  <a:spcPct val="0"/>
                </a:spcBef>
              </a:pPr>
              <a:t>19</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Global Strategy: Context &amp; Process</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919288"/>
            <a:ext cx="8710613" cy="3785652"/>
          </a:xfrm>
          <a:prstGeom prst="rect">
            <a:avLst/>
          </a:prstGeom>
          <a:noFill/>
        </p:spPr>
        <p:txBody>
          <a:bodyPr>
            <a:spAutoFit/>
          </a:bodyPr>
          <a:lstStyle/>
          <a:p>
            <a:pPr lvl="1" indent="-457200">
              <a:buFont typeface="Wingdings" charset="2"/>
              <a:buChar char="§"/>
              <a:defRPr/>
            </a:pPr>
            <a:r>
              <a:rPr lang="en-AU" sz="2000" b="1" dirty="0" smtClean="0">
                <a:solidFill>
                  <a:srgbClr val="008000"/>
                </a:solidFill>
                <a:ea typeface="ＭＳ Ｐゴシック" pitchFamily="-106" charset="-128"/>
              </a:rPr>
              <a:t>2011 </a:t>
            </a:r>
            <a:r>
              <a:rPr lang="en-AU" sz="2000" b="1" dirty="0">
                <a:solidFill>
                  <a:srgbClr val="008000"/>
                </a:solidFill>
                <a:ea typeface="ＭＳ Ｐゴシック" pitchFamily="-106" charset="-128"/>
              </a:rPr>
              <a:t>CEOS Plenary </a:t>
            </a:r>
            <a:r>
              <a:rPr lang="en-AU" sz="2000" b="1" dirty="0" smtClean="0">
                <a:ea typeface="ＭＳ Ｐゴシック" pitchFamily="-106" charset="-128"/>
              </a:rPr>
              <a:t>endorsed t</a:t>
            </a:r>
            <a:r>
              <a:rPr lang="en-GB" sz="2000" b="1" dirty="0" smtClean="0">
                <a:ea typeface="ＭＳ Ｐゴシック" pitchFamily="-106" charset="-128"/>
              </a:rPr>
              <a:t>he three-element </a:t>
            </a:r>
            <a:r>
              <a:rPr lang="en-GB" sz="2000" b="1" dirty="0">
                <a:solidFill>
                  <a:srgbClr val="008000"/>
                </a:solidFill>
                <a:ea typeface="ＭＳ Ｐゴシック" pitchFamily="-106" charset="-128"/>
              </a:rPr>
              <a:t>CEOS Strategy for Space Data Coverage and Continuity in Support of GFOI </a:t>
            </a:r>
            <a:r>
              <a:rPr lang="en-GB" sz="2000" b="1" dirty="0">
                <a:ea typeface="ＭＳ Ｐゴシック" pitchFamily="-106" charset="-128"/>
              </a:rPr>
              <a:t>and the establishment of the ad-hoc Space Data Coordination Group for GFOI</a:t>
            </a:r>
            <a:endParaRPr lang="en-AU" sz="2000" b="1" dirty="0">
              <a:ea typeface="ＭＳ Ｐゴシック" pitchFamily="-106" charset="-128"/>
            </a:endParaRPr>
          </a:p>
          <a:p>
            <a:pPr marL="457200" indent="-457200">
              <a:buFont typeface="Wingdings" charset="2"/>
              <a:buChar char="§"/>
              <a:defRPr/>
            </a:pPr>
            <a:endParaRPr lang="en-US" sz="2000" b="1" dirty="0">
              <a:ea typeface="ＭＳ Ｐゴシック" pitchFamily="-106" charset="-128"/>
              <a:cs typeface="+mn-cs"/>
            </a:endParaRPr>
          </a:p>
          <a:p>
            <a:pPr marL="457200" indent="-457200">
              <a:buFont typeface="Wingdings" charset="2"/>
              <a:buChar char="§"/>
              <a:defRPr/>
            </a:pPr>
            <a:r>
              <a:rPr lang="en-US" sz="2000" b="1" dirty="0" smtClean="0">
                <a:ea typeface="ＭＳ Ｐゴシック" pitchFamily="-106" charset="-128"/>
                <a:cs typeface="+mn-cs"/>
              </a:rPr>
              <a:t>SIT</a:t>
            </a:r>
            <a:r>
              <a:rPr lang="en-US" sz="2000" b="1" dirty="0">
                <a:ea typeface="ＭＳ Ｐゴシック" pitchFamily="-106" charset="-128"/>
                <a:cs typeface="+mn-cs"/>
              </a:rPr>
              <a:t>-</a:t>
            </a:r>
            <a:r>
              <a:rPr lang="en-US" sz="2000" b="1" dirty="0" smtClean="0">
                <a:ea typeface="ＭＳ Ｐゴシック" pitchFamily="-106" charset="-128"/>
                <a:cs typeface="+mn-cs"/>
              </a:rPr>
              <a:t>28 endorsed </a:t>
            </a:r>
            <a:r>
              <a:rPr lang="en-AU" sz="2000" b="1" dirty="0" smtClean="0">
                <a:solidFill>
                  <a:srgbClr val="008000"/>
                </a:solidFill>
                <a:ea typeface="ＭＳ Ｐゴシック" pitchFamily="-106" charset="-128"/>
                <a:cs typeface="+mn-cs"/>
              </a:rPr>
              <a:t>The </a:t>
            </a:r>
            <a:r>
              <a:rPr lang="en-AU" sz="2000" b="1" dirty="0">
                <a:solidFill>
                  <a:srgbClr val="008000"/>
                </a:solidFill>
                <a:ea typeface="ＭＳ Ｐゴシック" pitchFamily="-106" charset="-128"/>
                <a:cs typeface="+mn-cs"/>
              </a:rPr>
              <a:t>Global Baseline </a:t>
            </a:r>
            <a:r>
              <a:rPr lang="en-AU" sz="2000" b="1" dirty="0" smtClean="0">
                <a:solidFill>
                  <a:srgbClr val="008000"/>
                </a:solidFill>
                <a:ea typeface="ＭＳ Ｐゴシック" pitchFamily="-106" charset="-128"/>
                <a:cs typeface="+mn-cs"/>
              </a:rPr>
              <a:t>Data Acquisition </a:t>
            </a:r>
            <a:r>
              <a:rPr lang="en-AU" sz="2000" b="1" dirty="0">
                <a:solidFill>
                  <a:srgbClr val="008000"/>
                </a:solidFill>
                <a:ea typeface="ＭＳ Ｐゴシック" pitchFamily="-106" charset="-128"/>
                <a:cs typeface="+mn-cs"/>
              </a:rPr>
              <a:t>Strategy for </a:t>
            </a:r>
            <a:r>
              <a:rPr lang="en-AU" sz="2000" b="1" dirty="0" smtClean="0">
                <a:solidFill>
                  <a:srgbClr val="008000"/>
                </a:solidFill>
                <a:ea typeface="ＭＳ Ｐゴシック" pitchFamily="-106" charset="-128"/>
                <a:cs typeface="+mn-cs"/>
              </a:rPr>
              <a:t>GFOI (Element 1)</a:t>
            </a:r>
            <a:endParaRPr lang="en-AU" sz="2000" b="1" dirty="0">
              <a:ea typeface="ＭＳ Ｐゴシック" pitchFamily="-106" charset="-128"/>
              <a:cs typeface="+mn-cs"/>
            </a:endParaRPr>
          </a:p>
          <a:p>
            <a:pPr marL="457200" indent="-457200">
              <a:buFont typeface="Wingdings" charset="2"/>
              <a:buChar char="§"/>
              <a:defRPr/>
            </a:pPr>
            <a:endParaRPr lang="en-AU" sz="2000" b="1" dirty="0">
              <a:ea typeface="ＭＳ Ｐゴシック" pitchFamily="-106" charset="-128"/>
              <a:cs typeface="+mn-cs"/>
            </a:endParaRPr>
          </a:p>
          <a:p>
            <a:pPr marL="457200" indent="-457200">
              <a:buFont typeface="Wingdings" charset="2"/>
              <a:buChar char="§"/>
              <a:defRPr/>
            </a:pPr>
            <a:r>
              <a:rPr lang="en-AU" sz="2000" b="1" dirty="0" smtClean="0">
                <a:ea typeface="ＭＳ Ｐゴシック" pitchFamily="-106" charset="-128"/>
                <a:cs typeface="+mn-cs"/>
              </a:rPr>
              <a:t>SDCG undertakes to report annually on the acquisitions results and to update the strategy to reflect latest requirements, mission status </a:t>
            </a:r>
            <a:r>
              <a:rPr lang="en-AU" sz="2000" b="1" dirty="0" err="1" smtClean="0">
                <a:ea typeface="ＭＳ Ｐゴシック" pitchFamily="-106" charset="-128"/>
                <a:cs typeface="+mn-cs"/>
              </a:rPr>
              <a:t>etc</a:t>
            </a:r>
            <a:r>
              <a:rPr lang="en-AU" sz="2000" b="1" dirty="0" smtClean="0">
                <a:ea typeface="ＭＳ Ｐゴシック" pitchFamily="-106" charset="-128"/>
                <a:cs typeface="+mn-cs"/>
              </a:rPr>
              <a:t> for SIT endorsement. </a:t>
            </a:r>
            <a:r>
              <a:rPr lang="en-AU" sz="2000" b="1" dirty="0" smtClean="0">
                <a:solidFill>
                  <a:srgbClr val="FF6600"/>
                </a:solidFill>
                <a:ea typeface="ＭＳ Ｐゴシック" pitchFamily="-106" charset="-128"/>
                <a:cs typeface="+mn-cs"/>
              </a:rPr>
              <a:t>At SIT-29 we seek endorsement of the 2014 update to the Global Baseline Data Acquisition Strategy.</a:t>
            </a:r>
            <a:endParaRPr lang="en-US" sz="2000" b="1" dirty="0">
              <a:solidFill>
                <a:srgbClr val="FF6600"/>
              </a:solidFill>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D018E3F5-AA57-6145-9A47-31B75974CA6F}" type="slidenum">
              <a:rPr lang="en-US" sz="1000">
                <a:solidFill>
                  <a:srgbClr val="002569"/>
                </a:solidFill>
                <a:latin typeface="Calibri" charset="0"/>
                <a:cs typeface="Calibri" charset="0"/>
              </a:rPr>
              <a:pPr eaLnBrk="1" hangingPunct="1">
                <a:spcBef>
                  <a:spcPct val="0"/>
                </a:spcBef>
              </a:pPr>
              <a:t>2</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ea typeface="ＭＳ Ｐゴシック" pitchFamily="-106" charset="-128"/>
                <a:cs typeface="Tahoma" pitchFamily="-106" charset="0"/>
              </a:rPr>
              <a:t>Contents</a:t>
            </a:r>
          </a:p>
        </p:txBody>
      </p:sp>
      <p:sp>
        <p:nvSpPr>
          <p:cNvPr id="7" name="TextBox 6"/>
          <p:cNvSpPr txBox="1"/>
          <p:nvPr/>
        </p:nvSpPr>
        <p:spPr>
          <a:xfrm>
            <a:off x="177800" y="1919288"/>
            <a:ext cx="8710613" cy="4094162"/>
          </a:xfrm>
          <a:prstGeom prst="rect">
            <a:avLst/>
          </a:prstGeom>
          <a:noFill/>
        </p:spPr>
        <p:txBody>
          <a:bodyPr>
            <a:spAutoFit/>
          </a:bodyPr>
          <a:lstStyle/>
          <a:p>
            <a:pPr marL="457200" indent="-457200">
              <a:buFontTx/>
              <a:buAutoNum type="arabicPeriod"/>
              <a:defRPr/>
            </a:pPr>
            <a:r>
              <a:rPr lang="en-US" sz="2000" b="1" dirty="0" smtClean="0">
                <a:ea typeface="ＭＳ Ｐゴシック" pitchFamily="-106" charset="-128"/>
                <a:cs typeface="+mn-cs"/>
              </a:rPr>
              <a:t>General update </a:t>
            </a:r>
            <a:r>
              <a:rPr lang="en-US" sz="2000" b="1" dirty="0">
                <a:ea typeface="ＭＳ Ｐゴシック" pitchFamily="-106" charset="-128"/>
                <a:cs typeface="+mn-cs"/>
              </a:rPr>
              <a:t>on GFOI</a:t>
            </a:r>
          </a:p>
          <a:p>
            <a:pPr marL="457200" indent="-457200">
              <a:buFontTx/>
              <a:buAutoNum type="arabicPeriod"/>
              <a:defRPr/>
            </a:pPr>
            <a:endParaRPr lang="en-US" sz="2000" b="1" dirty="0">
              <a:ea typeface="ＭＳ Ｐゴシック" pitchFamily="-106" charset="-128"/>
              <a:cs typeface="+mn-cs"/>
            </a:endParaRPr>
          </a:p>
          <a:p>
            <a:pPr marL="457200" indent="-457200">
              <a:buFontTx/>
              <a:buAutoNum type="arabicPeriod"/>
              <a:defRPr/>
            </a:pPr>
            <a:r>
              <a:rPr lang="en-US" sz="2000" b="1" dirty="0">
                <a:ea typeface="ＭＳ Ｐゴシック" pitchFamily="-106" charset="-128"/>
                <a:cs typeface="+mn-cs"/>
              </a:rPr>
              <a:t>2013 </a:t>
            </a:r>
            <a:r>
              <a:rPr lang="en-US" sz="2000" b="1" dirty="0" smtClean="0">
                <a:ea typeface="ＭＳ Ｐゴシック" pitchFamily="-106" charset="-128"/>
                <a:cs typeface="+mn-cs"/>
              </a:rPr>
              <a:t>Global Baseline Data </a:t>
            </a:r>
            <a:r>
              <a:rPr lang="en-US" sz="2000" b="1" dirty="0">
                <a:ea typeface="ＭＳ Ｐゴシック" pitchFamily="-106" charset="-128"/>
                <a:cs typeface="+mn-cs"/>
              </a:rPr>
              <a:t>Acquisitions implementation report</a:t>
            </a:r>
          </a:p>
          <a:p>
            <a:pPr>
              <a:defRPr/>
            </a:pPr>
            <a:endParaRPr lang="en-US" sz="2000" b="1" dirty="0">
              <a:ea typeface="ＭＳ Ｐゴシック" pitchFamily="-106" charset="-128"/>
              <a:cs typeface="+mn-cs"/>
            </a:endParaRPr>
          </a:p>
          <a:p>
            <a:pPr marL="457200" indent="-457200">
              <a:buFontTx/>
              <a:buAutoNum type="arabicPeriod"/>
              <a:defRPr/>
            </a:pPr>
            <a:r>
              <a:rPr lang="en-US" sz="2000" b="1" dirty="0">
                <a:ea typeface="ＭＳ Ｐゴシック" pitchFamily="-106" charset="-128"/>
                <a:cs typeface="+mn-cs"/>
              </a:rPr>
              <a:t>Endorsement of the </a:t>
            </a:r>
            <a:r>
              <a:rPr lang="en-US" sz="2000" b="1" dirty="0" smtClean="0">
                <a:ea typeface="ＭＳ Ｐゴシック" pitchFamily="-106" charset="-128"/>
                <a:cs typeface="+mn-cs"/>
              </a:rPr>
              <a:t>2014 Update of the Global </a:t>
            </a:r>
            <a:r>
              <a:rPr lang="en-US" sz="2000" b="1" dirty="0">
                <a:ea typeface="ＭＳ Ｐゴシック" pitchFamily="-106" charset="-128"/>
                <a:cs typeface="+mn-cs"/>
              </a:rPr>
              <a:t>Baseline </a:t>
            </a:r>
            <a:r>
              <a:rPr lang="en-US" sz="2000" b="1" dirty="0" smtClean="0">
                <a:ea typeface="ＭＳ Ｐゴシック" pitchFamily="-106" charset="-128"/>
                <a:cs typeface="+mn-cs"/>
              </a:rPr>
              <a:t>Data </a:t>
            </a:r>
            <a:r>
              <a:rPr lang="en-US" sz="2000" b="1" dirty="0">
                <a:ea typeface="ＭＳ Ｐゴシック" pitchFamily="-106" charset="-128"/>
                <a:cs typeface="+mn-cs"/>
              </a:rPr>
              <a:t>Acquisition </a:t>
            </a:r>
            <a:r>
              <a:rPr lang="en-US" sz="2000" b="1" dirty="0" smtClean="0">
                <a:ea typeface="ＭＳ Ｐゴシック" pitchFamily="-106" charset="-128"/>
                <a:cs typeface="+mn-cs"/>
              </a:rPr>
              <a:t>Strategy for GFOI</a:t>
            </a:r>
            <a:endParaRPr lang="en-US" sz="2000" b="1" dirty="0">
              <a:ea typeface="ＭＳ Ｐゴシック" pitchFamily="-106" charset="-128"/>
              <a:cs typeface="+mn-cs"/>
            </a:endParaRPr>
          </a:p>
          <a:p>
            <a:pPr marL="457200" indent="-457200">
              <a:buFontTx/>
              <a:buAutoNum type="arabicPeriod"/>
              <a:defRPr/>
            </a:pPr>
            <a:endParaRPr lang="en-US" sz="2000" b="1" dirty="0">
              <a:ea typeface="ＭＳ Ｐゴシック" pitchFamily="-106" charset="-128"/>
              <a:cs typeface="+mn-cs"/>
            </a:endParaRPr>
          </a:p>
          <a:p>
            <a:pPr marL="457200" indent="-457200">
              <a:buFontTx/>
              <a:buAutoNum type="arabicPeriod"/>
              <a:defRPr/>
            </a:pPr>
            <a:r>
              <a:rPr lang="en-US" sz="2000" b="1" dirty="0">
                <a:ea typeface="ＭＳ Ｐゴシック" pitchFamily="-106" charset="-128"/>
                <a:cs typeface="+mn-cs"/>
              </a:rPr>
              <a:t>Endorsement of Space Data Services Strategy for GFOI</a:t>
            </a:r>
          </a:p>
          <a:p>
            <a:pPr marL="457200" indent="-457200">
              <a:buFontTx/>
              <a:buAutoNum type="arabicPeriod"/>
              <a:defRPr/>
            </a:pPr>
            <a:endParaRPr lang="en-US" sz="2000" b="1" dirty="0">
              <a:ea typeface="ＭＳ Ｐゴシック" pitchFamily="-106" charset="-128"/>
              <a:cs typeface="+mn-cs"/>
            </a:endParaRPr>
          </a:p>
          <a:p>
            <a:pPr marL="457200" indent="-457200">
              <a:buFontTx/>
              <a:buAutoNum type="arabicPeriod"/>
              <a:defRPr/>
            </a:pPr>
            <a:r>
              <a:rPr lang="en-US" sz="2000" b="1" dirty="0" smtClean="0">
                <a:ea typeface="ＭＳ Ｐゴシック" pitchFamily="-106" charset="-128"/>
                <a:cs typeface="+mn-cs"/>
              </a:rPr>
              <a:t>2014 outlook</a:t>
            </a: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a:p>
            <a:pPr marL="457200" indent="-457200">
              <a:buFontTx/>
              <a:buAutoNum type="arabicPeriod"/>
              <a:defRPr/>
            </a:pPr>
            <a:r>
              <a:rPr lang="en-US" sz="2000" b="1" dirty="0" smtClean="0">
                <a:ea typeface="ＭＳ Ｐゴシック" pitchFamily="-106" charset="-128"/>
              </a:rPr>
              <a:t>Future </a:t>
            </a:r>
            <a:r>
              <a:rPr lang="en-US" sz="2000" b="1" dirty="0" smtClean="0">
                <a:ea typeface="ＭＳ Ｐゴシック" pitchFamily="-106" charset="-128"/>
                <a:cs typeface="+mn-cs"/>
              </a:rPr>
              <a:t>of </a:t>
            </a:r>
            <a:r>
              <a:rPr lang="en-US" sz="2000" b="1" dirty="0">
                <a:ea typeface="ＭＳ Ｐゴシック" pitchFamily="-106" charset="-128"/>
                <a:cs typeface="+mn-cs"/>
              </a:rPr>
              <a:t>the Ad-hoc SDCG </a:t>
            </a:r>
          </a:p>
          <a:p>
            <a:pPr>
              <a:defRPr/>
            </a:pPr>
            <a:endParaRPr lang="en-US" sz="2000"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910C5758-E0DE-C54E-8548-16300D9D0C9C}" type="slidenum">
              <a:rPr lang="en-US" sz="1000">
                <a:solidFill>
                  <a:srgbClr val="002569"/>
                </a:solidFill>
                <a:latin typeface="Calibri" charset="0"/>
                <a:cs typeface="Calibri" charset="0"/>
              </a:rPr>
              <a:pPr eaLnBrk="1" hangingPunct="1">
                <a:spcBef>
                  <a:spcPct val="0"/>
                </a:spcBef>
              </a:pPr>
              <a:t>20</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Global Baseline Strategy</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297600" y="1835414"/>
            <a:ext cx="8710613" cy="4401205"/>
          </a:xfrm>
          <a:prstGeom prst="rect">
            <a:avLst/>
          </a:prstGeom>
          <a:noFill/>
        </p:spPr>
        <p:txBody>
          <a:bodyPr>
            <a:spAutoFit/>
          </a:bodyPr>
          <a:lstStyle/>
          <a:p>
            <a:pPr marL="457200" indent="-457200">
              <a:buFont typeface="Wingdings" charset="2"/>
              <a:buChar char="§"/>
              <a:defRPr/>
            </a:pPr>
            <a:r>
              <a:rPr lang="en-US" sz="2000" b="1" dirty="0">
                <a:ea typeface="ＭＳ Ｐゴシック" pitchFamily="-106" charset="-128"/>
                <a:cs typeface="+mn-cs"/>
              </a:rPr>
              <a:t>Core data stream concept agreed in 2011 and prevails</a:t>
            </a:r>
          </a:p>
          <a:p>
            <a:pPr marL="457200" indent="-457200">
              <a:buFont typeface="Wingdings" charset="2"/>
              <a:buChar char="§"/>
              <a:defRPr/>
            </a:pPr>
            <a:endParaRPr lang="en-US" sz="2000" b="1" dirty="0">
              <a:ea typeface="ＭＳ Ｐゴシック" pitchFamily="-106" charset="-128"/>
              <a:cs typeface="+mn-cs"/>
            </a:endParaRPr>
          </a:p>
          <a:p>
            <a:pPr marL="800100" lvl="1" indent="-342900">
              <a:buFontTx/>
              <a:buChar char="-"/>
              <a:defRPr/>
            </a:pPr>
            <a:r>
              <a:rPr lang="en-GB" sz="2000" b="1" dirty="0">
                <a:ea typeface="ＭＳ Ｐゴシック" pitchFamily="-106" charset="-128"/>
                <a:cs typeface="+mn-cs"/>
              </a:rPr>
              <a:t>provide data, at medium resolutions or finer, free-of-charge and openly shareable for GFOI purposes, consistent with being available in support of any country’s information requirements</a:t>
            </a:r>
          </a:p>
          <a:p>
            <a:pPr marL="800100" lvl="1" indent="-342900">
              <a:buFontTx/>
              <a:buChar char="-"/>
              <a:defRPr/>
            </a:pPr>
            <a:r>
              <a:rPr lang="en-GB" sz="2000" b="1" dirty="0">
                <a:ea typeface="ＭＳ Ｐゴシック" pitchFamily="-106" charset="-128"/>
                <a:cs typeface="+mn-cs"/>
              </a:rPr>
              <a:t>sustained and long-term capacity in coverage, processing and distribution which is consistent with the large (global) scale data requirements of the GFOI.</a:t>
            </a:r>
            <a:r>
              <a:rPr lang="en-AU" sz="2000" b="1" dirty="0">
                <a:ea typeface="ＭＳ Ｐゴシック" pitchFamily="-106" charset="-128"/>
                <a:cs typeface="+mn-cs"/>
              </a:rPr>
              <a:t> </a:t>
            </a:r>
          </a:p>
          <a:p>
            <a:pPr lvl="1">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Landsat-7, Landsat-8</a:t>
            </a:r>
          </a:p>
          <a:p>
            <a:pPr marL="342900" indent="-342900">
              <a:buFont typeface="Wingdings" charset="2"/>
              <a:buChar char="§"/>
              <a:defRPr/>
            </a:pPr>
            <a:r>
              <a:rPr lang="en-AU" sz="2000" b="1" dirty="0">
                <a:ea typeface="ＭＳ Ｐゴシック" pitchFamily="-106" charset="-128"/>
                <a:cs typeface="+mn-cs"/>
              </a:rPr>
              <a:t>Sentinel-1A/B, Sentinel-2A/B</a:t>
            </a:r>
          </a:p>
          <a:p>
            <a:pPr marL="342900" indent="-342900">
              <a:buFont typeface="Wingdings" charset="2"/>
              <a:buChar char="§"/>
              <a:defRPr/>
            </a:pPr>
            <a:r>
              <a:rPr lang="en-AU" sz="2000" b="1" dirty="0">
                <a:ea typeface="ＭＳ Ｐゴシック" pitchFamily="-106" charset="-128"/>
                <a:cs typeface="+mn-cs"/>
              </a:rPr>
              <a:t>CBERS-4</a:t>
            </a:r>
          </a:p>
          <a:p>
            <a:pPr marL="342900" indent="-342900">
              <a:buFont typeface="Wingdings" charset="2"/>
              <a:buChar char="§"/>
              <a:defRPr/>
            </a:pPr>
            <a:r>
              <a:rPr lang="en-AU" sz="2000" b="1" dirty="0">
                <a:ea typeface="ＭＳ Ｐゴシック" pitchFamily="-106" charset="-128"/>
                <a:cs typeface="+mn-cs"/>
              </a:rPr>
              <a:t>RCM</a:t>
            </a:r>
          </a:p>
          <a:p>
            <a:pPr marL="342900" indent="-342900">
              <a:buFont typeface="Wingdings" charset="2"/>
              <a:buChar char="§"/>
              <a:defRPr/>
            </a:pPr>
            <a:r>
              <a:rPr lang="en-AU" sz="2000" b="1" dirty="0">
                <a:ea typeface="ＭＳ Ｐゴシック" pitchFamily="-106" charset="-128"/>
                <a:cs typeface="+mn-cs"/>
              </a:rPr>
              <a:t>(SAOCOM-1 series)</a:t>
            </a:r>
            <a:endParaRPr lang="en-US" sz="2000" b="1" dirty="0">
              <a:ea typeface="ＭＳ Ｐゴシック" pitchFamily="-106" charset="-128"/>
              <a:cs typeface="+mn-cs"/>
            </a:endParaRPr>
          </a:p>
        </p:txBody>
      </p:sp>
      <p:sp>
        <p:nvSpPr>
          <p:cNvPr id="41988" name="TextBox 1"/>
          <p:cNvSpPr txBox="1">
            <a:spLocks noChangeArrowheads="1"/>
          </p:cNvSpPr>
          <p:nvPr/>
        </p:nvSpPr>
        <p:spPr bwMode="auto">
          <a:xfrm rot="-1381917">
            <a:off x="4918075" y="5275263"/>
            <a:ext cx="3463925" cy="70802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FF0000"/>
                </a:solidFill>
              </a:rPr>
              <a:t>NASA, USGS, ESA, China, Brazil, Canada, (Argentina)</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60C602B8-8B1C-2A42-A9C8-FF9EBAA84AF0}" type="slidenum">
              <a:rPr lang="en-US" sz="1000">
                <a:solidFill>
                  <a:srgbClr val="002569"/>
                </a:solidFill>
                <a:latin typeface="Calibri" charset="0"/>
                <a:cs typeface="Calibri" charset="0"/>
              </a:rPr>
              <a:pPr eaLnBrk="1" hangingPunct="1">
                <a:spcBef>
                  <a:spcPct val="0"/>
                </a:spcBef>
              </a:pPr>
              <a:t>21</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Core Data Stream Roles</a:t>
            </a:r>
            <a:endParaRPr lang="en-US" sz="3200" b="1" i="1" kern="0" dirty="0">
              <a:solidFill>
                <a:schemeClr val="bg1"/>
              </a:solidFill>
              <a:latin typeface="Tahoma" pitchFamily="-106" charset="0"/>
              <a:ea typeface="ＭＳ Ｐゴシック" pitchFamily="-106" charset="-128"/>
              <a:cs typeface="Tahoma" pitchFamily="-106" charset="0"/>
            </a:endParaRPr>
          </a:p>
        </p:txBody>
      </p:sp>
      <p:graphicFrame>
        <p:nvGraphicFramePr>
          <p:cNvPr id="3" name="Table 2"/>
          <p:cNvGraphicFramePr>
            <a:graphicFrameLocks noGrp="1"/>
          </p:cNvGraphicFramePr>
          <p:nvPr/>
        </p:nvGraphicFramePr>
        <p:xfrm>
          <a:off x="444500" y="1965325"/>
          <a:ext cx="8286750" cy="2879725"/>
        </p:xfrm>
        <a:graphic>
          <a:graphicData uri="http://schemas.openxmlformats.org/drawingml/2006/table">
            <a:tbl>
              <a:tblPr firstRow="1" bandRow="1">
                <a:tableStyleId>{125E5076-3810-47DD-B79F-674D7AD40C01}</a:tableStyleId>
              </a:tblPr>
              <a:tblGrid>
                <a:gridCol w="3929223"/>
                <a:gridCol w="4357527"/>
              </a:tblGrid>
              <a:tr h="579382">
                <a:tc>
                  <a:txBody>
                    <a:bodyPr/>
                    <a:lstStyle/>
                    <a:p>
                      <a:pPr algn="ctr"/>
                      <a:r>
                        <a:rPr lang="en-US" sz="1800" dirty="0" smtClean="0"/>
                        <a:t>GLOBAL COVERAGE</a:t>
                      </a:r>
                      <a:endParaRPr lang="en-US" sz="1800" dirty="0"/>
                    </a:p>
                  </a:txBody>
                  <a:tcPr marT="45741" marB="457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smtClean="0"/>
                        <a:t>REGIONAL FOCUS AND GAP FILLING</a:t>
                      </a:r>
                      <a:endParaRPr lang="en-US" sz="1800" dirty="0"/>
                    </a:p>
                  </a:txBody>
                  <a:tcPr marT="45741" marB="457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300343">
                <a:tc>
                  <a:txBody>
                    <a:bodyPr/>
                    <a:lstStyle/>
                    <a:p>
                      <a:r>
                        <a:rPr lang="en-US" sz="1800" dirty="0" smtClean="0"/>
                        <a:t>Landsat-7/-8 [2012+]</a:t>
                      </a:r>
                    </a:p>
                    <a:p>
                      <a:endParaRPr lang="en-US" sz="1800" dirty="0" smtClean="0"/>
                    </a:p>
                    <a:p>
                      <a:r>
                        <a:rPr lang="en-US" sz="1800" dirty="0" smtClean="0"/>
                        <a:t>Sentinel-1A/-1B [2014+]</a:t>
                      </a:r>
                    </a:p>
                    <a:p>
                      <a:endParaRPr lang="en-US" sz="1800" dirty="0" smtClean="0"/>
                    </a:p>
                    <a:p>
                      <a:r>
                        <a:rPr lang="en-US" sz="1800" dirty="0" smtClean="0"/>
                        <a:t>Sentinel-2A/-2B [2015+]</a:t>
                      </a:r>
                    </a:p>
                    <a:p>
                      <a:endParaRPr lang="en-US" sz="1800" dirty="0" smtClean="0"/>
                    </a:p>
                    <a:p>
                      <a:r>
                        <a:rPr lang="en-US" sz="1800" dirty="0" smtClean="0"/>
                        <a:t>RCM [2018+]</a:t>
                      </a:r>
                      <a:endParaRPr lang="en-US" sz="1800" dirty="0"/>
                    </a:p>
                  </a:txBody>
                  <a:tcPr marT="45741" marB="457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800" dirty="0" smtClean="0"/>
                        <a:t>CBERS-4 [2015+]</a:t>
                      </a:r>
                    </a:p>
                    <a:p>
                      <a:r>
                        <a:rPr lang="en-US" sz="1800" dirty="0" smtClean="0"/>
                        <a:t>(South America, South- and Southeast Asia, Africa)</a:t>
                      </a:r>
                    </a:p>
                    <a:p>
                      <a:endParaRPr lang="en-US" sz="1800" dirty="0" smtClean="0"/>
                    </a:p>
                    <a:p>
                      <a:r>
                        <a:rPr lang="en-US" sz="1800" dirty="0" smtClean="0"/>
                        <a:t>SAOCOM-1A/-1B [2016+]</a:t>
                      </a:r>
                    </a:p>
                    <a:p>
                      <a:r>
                        <a:rPr lang="en-US" sz="1800" dirty="0" smtClean="0"/>
                        <a:t>(Pan-tropical)</a:t>
                      </a:r>
                      <a:endParaRPr lang="en-US" sz="1800" dirty="0"/>
                    </a:p>
                  </a:txBody>
                  <a:tcPr marT="45741" marB="45741">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91DA7C58-1A2D-984E-B0CB-1F6B934EB987}" type="slidenum">
              <a:rPr lang="en-US" sz="1000">
                <a:solidFill>
                  <a:srgbClr val="002569"/>
                </a:solidFill>
                <a:latin typeface="Calibri" charset="0"/>
                <a:cs typeface="Calibri" charset="0"/>
              </a:rPr>
              <a:pPr eaLnBrk="1" hangingPunct="1">
                <a:spcBef>
                  <a:spcPct val="0"/>
                </a:spcBef>
              </a:pPr>
              <a:t>22</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Contributing Data Stream Roles</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419080"/>
            <a:ext cx="8710613" cy="5447645"/>
          </a:xfrm>
          <a:prstGeom prst="rect">
            <a:avLst/>
          </a:prstGeom>
          <a:noFill/>
        </p:spPr>
        <p:txBody>
          <a:bodyPr>
            <a:spAutoFit/>
          </a:bodyPr>
          <a:lstStyle/>
          <a:p>
            <a:pPr>
              <a:defRPr/>
            </a:pPr>
            <a:endParaRPr lang="en-AU" sz="2000" b="1" dirty="0">
              <a:ea typeface="ＭＳ Ｐゴシック" pitchFamily="-106" charset="-128"/>
              <a:cs typeface="+mn-cs"/>
            </a:endParaRPr>
          </a:p>
          <a:p>
            <a:pPr marL="342900" indent="-342900">
              <a:buFont typeface="Wingdings" charset="2"/>
              <a:buChar char="§"/>
              <a:defRPr/>
            </a:pPr>
            <a:r>
              <a:rPr lang="en-GB" sz="2000" b="1" dirty="0">
                <a:ea typeface="ＭＳ Ｐゴシック" pitchFamily="-106" charset="-128"/>
                <a:cs typeface="+mn-cs"/>
              </a:rPr>
              <a:t>RapidEye, SPOT, RADARSAT-2, ALOS-2, TerraSAR-X/TanDEM-X all have important capabilities</a:t>
            </a:r>
          </a:p>
          <a:p>
            <a:pPr marL="342900" indent="-342900">
              <a:buFont typeface="Wingdings" charset="2"/>
              <a:buChar char="§"/>
              <a:defRPr/>
            </a:pPr>
            <a:endParaRPr lang="en-GB" sz="2000" b="1" dirty="0">
              <a:ea typeface="ＭＳ Ｐゴシック" pitchFamily="-106" charset="-128"/>
              <a:cs typeface="+mn-cs"/>
            </a:endParaRPr>
          </a:p>
          <a:p>
            <a:pPr marL="342900" indent="-342900">
              <a:buFont typeface="Wingdings" charset="2"/>
              <a:buChar char="§"/>
              <a:defRPr/>
            </a:pPr>
            <a:r>
              <a:rPr lang="en-GB" sz="2000" b="1" dirty="0">
                <a:ea typeface="ＭＳ Ｐゴシック" pitchFamily="-106" charset="-128"/>
                <a:cs typeface="+mn-cs"/>
              </a:rPr>
              <a:t>Relevant to national-level coverage and gap-filling as data supply allows.</a:t>
            </a:r>
          </a:p>
          <a:p>
            <a:pPr>
              <a:defRPr/>
            </a:pPr>
            <a:endParaRPr lang="en-AU" sz="2000" b="1" dirty="0">
              <a:ea typeface="ＭＳ Ｐゴシック" pitchFamily="-106" charset="-128"/>
              <a:cs typeface="+mn-cs"/>
            </a:endParaRPr>
          </a:p>
          <a:p>
            <a:pPr marL="342900" indent="-342900">
              <a:buFont typeface="Wingdings" charset="2"/>
              <a:buChar char="§"/>
              <a:defRPr/>
            </a:pPr>
            <a:r>
              <a:rPr lang="en-GB" sz="2000" b="1" dirty="0">
                <a:ea typeface="ＭＳ Ｐゴシック" pitchFamily="-106" charset="-128"/>
              </a:rPr>
              <a:t>Coordination under Space Data Services Strategy for GFOI (nationally focused Element 2 Strategy, more shortly)</a:t>
            </a:r>
          </a:p>
          <a:p>
            <a:pPr marL="342900" indent="-342900">
              <a:buFont typeface="Wingdings" charset="2"/>
              <a:buChar char="§"/>
              <a:defRPr/>
            </a:pPr>
            <a:endParaRPr lang="en-GB" sz="2000" b="1" dirty="0">
              <a:ea typeface="ＭＳ Ｐゴシック" pitchFamily="-106" charset="-128"/>
              <a:cs typeface="+mn-cs"/>
            </a:endParaRPr>
          </a:p>
          <a:p>
            <a:pPr marL="342900" indent="-342900">
              <a:buFont typeface="Wingdings" charset="2"/>
              <a:buChar char="§"/>
              <a:defRPr/>
            </a:pPr>
            <a:r>
              <a:rPr lang="en-GB" sz="2000" b="1" dirty="0">
                <a:ea typeface="ＭＳ Ｐゴシック" pitchFamily="-106" charset="-128"/>
                <a:cs typeface="+mn-cs"/>
              </a:rPr>
              <a:t>ALOS 50m annual global mosaics recently made available free and open, and represent an important “special core data set”</a:t>
            </a:r>
          </a:p>
          <a:p>
            <a:pPr marL="800100" lvl="1" indent="-342900">
              <a:buFont typeface="Wingdings" charset="2"/>
              <a:buChar char="§"/>
              <a:defRPr/>
            </a:pPr>
            <a:r>
              <a:rPr lang="en-GB" sz="2000" dirty="0">
                <a:ea typeface="ＭＳ Ｐゴシック" pitchFamily="-106" charset="-128"/>
                <a:cs typeface="+mn-cs"/>
              </a:rPr>
              <a:t>Release of 25m and ALOS-2 mosaics </a:t>
            </a:r>
            <a:r>
              <a:rPr lang="en-GB" sz="2000" dirty="0" smtClean="0">
                <a:ea typeface="ＭＳ Ｐゴシック" pitchFamily="-106" charset="-128"/>
                <a:cs typeface="+mn-cs"/>
              </a:rPr>
              <a:t>anticipated mid-2014</a:t>
            </a:r>
            <a:endParaRPr lang="en-GB" sz="2000" dirty="0">
              <a:ea typeface="ＭＳ Ｐゴシック" pitchFamily="-106" charset="-128"/>
              <a:cs typeface="+mn-cs"/>
            </a:endParaRPr>
          </a:p>
          <a:p>
            <a:pPr marL="800100" lvl="1" indent="-342900">
              <a:buFont typeface="Wingdings" charset="2"/>
              <a:buChar char="§"/>
              <a:defRPr/>
            </a:pPr>
            <a:r>
              <a:rPr lang="en-GB" sz="2000" dirty="0">
                <a:ea typeface="ＭＳ Ｐゴシック" pitchFamily="-106" charset="-128"/>
                <a:cs typeface="+mn-cs"/>
              </a:rPr>
              <a:t>ALOS/ALOS-2 BOS ensures </a:t>
            </a:r>
            <a:r>
              <a:rPr lang="en-GB" sz="2000" dirty="0" smtClean="0">
                <a:ea typeface="ＭＳ Ｐゴシック" pitchFamily="-106" charset="-128"/>
                <a:cs typeface="+mn-cs"/>
              </a:rPr>
              <a:t>sustained annual </a:t>
            </a:r>
            <a:r>
              <a:rPr lang="en-GB" sz="2000" dirty="0">
                <a:ea typeface="ＭＳ Ｐゴシック" pitchFamily="-106" charset="-128"/>
                <a:cs typeface="+mn-cs"/>
              </a:rPr>
              <a:t>global </a:t>
            </a:r>
            <a:r>
              <a:rPr lang="en-GB" sz="2000" dirty="0" smtClean="0">
                <a:ea typeface="ＭＳ Ｐゴシック" pitchFamily="-106" charset="-128"/>
                <a:cs typeface="+mn-cs"/>
              </a:rPr>
              <a:t>coverage</a:t>
            </a:r>
          </a:p>
          <a:p>
            <a:pPr marL="800100" lvl="1" indent="-342900">
              <a:buFont typeface="Wingdings" charset="2"/>
              <a:buChar char="§"/>
              <a:defRPr/>
            </a:pPr>
            <a:endParaRPr lang="en-GB" sz="2000" dirty="0">
              <a:ea typeface="ＭＳ Ｐゴシック" pitchFamily="-106" charset="-128"/>
              <a:cs typeface="+mn-cs"/>
            </a:endParaRPr>
          </a:p>
          <a:p>
            <a:pPr marL="342900" indent="-342900">
              <a:buFont typeface="Wingdings" charset="2"/>
              <a:buChar char="§"/>
              <a:defRPr/>
            </a:pPr>
            <a:r>
              <a:rPr lang="en-US" sz="2000" b="1" dirty="0"/>
              <a:t>SPOT 1-5 archived data &gt;5 years old available free and open</a:t>
            </a:r>
            <a:r>
              <a:rPr lang="en-GB" sz="2000" b="1" dirty="0" smtClean="0">
                <a:ea typeface="ＭＳ Ｐゴシック" pitchFamily="-106" charset="-128"/>
              </a:rPr>
              <a:t>. </a:t>
            </a:r>
            <a:r>
              <a:rPr lang="en-GB" sz="2000" b="1" dirty="0">
                <a:ea typeface="ＭＳ Ｐゴシック" pitchFamily="-106" charset="-128"/>
              </a:rPr>
              <a:t>Special access to recent data over the Congo Basin.</a:t>
            </a:r>
            <a:endParaRPr lang="en-US" sz="20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E9A699E7-E942-1D45-AA43-77A581383822}" type="slidenum">
              <a:rPr lang="en-US" sz="1000">
                <a:solidFill>
                  <a:srgbClr val="002569"/>
                </a:solidFill>
                <a:latin typeface="Calibri" charset="0"/>
                <a:cs typeface="Calibri" charset="0"/>
              </a:rPr>
              <a:pPr eaLnBrk="1" hangingPunct="1">
                <a:spcBef>
                  <a:spcPct val="0"/>
                </a:spcBef>
              </a:pPr>
              <a:t>23</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2800" b="1" kern="0" dirty="0">
                <a:solidFill>
                  <a:schemeClr val="bg1"/>
                </a:solidFill>
                <a:latin typeface="Tahoma" pitchFamily="-106" charset="0"/>
                <a:ea typeface="ＭＳ Ｐゴシック" pitchFamily="-106" charset="-128"/>
                <a:cs typeface="Tahoma" pitchFamily="-106" charset="0"/>
              </a:rPr>
              <a:t>Phasing </a:t>
            </a:r>
            <a:endParaRPr lang="en-US" sz="3200" b="1" i="1" kern="0" dirty="0">
              <a:solidFill>
                <a:srgbClr val="FF0000"/>
              </a:solidFill>
              <a:latin typeface="Tahoma" pitchFamily="-106" charset="0"/>
              <a:ea typeface="ＭＳ Ｐゴシック" pitchFamily="-106" charset="-128"/>
              <a:cs typeface="Tahoma" pitchFamily="-106" charset="0"/>
            </a:endParaRPr>
          </a:p>
        </p:txBody>
      </p:sp>
      <p:pic>
        <p:nvPicPr>
          <p:cNvPr id="48131" name="Picture 2" descr="Screen Shot 2014-03-25 at 5.37.12 pm.png"/>
          <p:cNvPicPr>
            <a:picLocks noChangeAspect="1"/>
          </p:cNvPicPr>
          <p:nvPr/>
        </p:nvPicPr>
        <p:blipFill rotWithShape="1">
          <a:blip r:embed="rId3">
            <a:extLst>
              <a:ext uri="{28A0092B-C50C-407E-A947-70E740481C1C}">
                <a14:useLocalDpi xmlns:a14="http://schemas.microsoft.com/office/drawing/2010/main" val="0"/>
              </a:ext>
            </a:extLst>
          </a:blip>
          <a:srcRect b="14594"/>
          <a:stretch/>
        </p:blipFill>
        <p:spPr bwMode="auto">
          <a:xfrm>
            <a:off x="134779" y="2040744"/>
            <a:ext cx="8874442" cy="413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58E9E89-6C3D-5945-9D59-52DF51F5E182}" type="slidenum">
              <a:rPr lang="en-US" sz="1000">
                <a:solidFill>
                  <a:srgbClr val="002569"/>
                </a:solidFill>
                <a:latin typeface="Calibri" charset="0"/>
                <a:cs typeface="Calibri" charset="0"/>
              </a:rPr>
              <a:pPr eaLnBrk="1" hangingPunct="1">
                <a:spcBef>
                  <a:spcPct val="0"/>
                </a:spcBef>
              </a:pPr>
              <a:t>24</a:t>
            </a:fld>
            <a:endParaRPr lang="en-US" sz="1000">
              <a:solidFill>
                <a:srgbClr val="002569"/>
              </a:solidFill>
              <a:latin typeface="Calibri" charset="0"/>
              <a:cs typeface="Calibri" charset="0"/>
            </a:endParaRPr>
          </a:p>
        </p:txBody>
      </p:sp>
      <p:sp>
        <p:nvSpPr>
          <p:cNvPr id="6" name="Title 1"/>
          <p:cNvSpPr txBox="1">
            <a:spLocks/>
          </p:cNvSpPr>
          <p:nvPr/>
        </p:nvSpPr>
        <p:spPr bwMode="auto">
          <a:xfrm>
            <a:off x="1066800" y="109538"/>
            <a:ext cx="7727950"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Global </a:t>
            </a:r>
            <a:r>
              <a:rPr lang="en-US" b="1" kern="0" dirty="0" smtClean="0">
                <a:solidFill>
                  <a:schemeClr val="bg1"/>
                </a:solidFill>
                <a:latin typeface="Tahoma" pitchFamily="-106" charset="0"/>
                <a:ea typeface="ＭＳ Ｐゴシック" pitchFamily="-106" charset="-128"/>
                <a:cs typeface="Tahoma" pitchFamily="-106" charset="0"/>
              </a:rPr>
              <a:t>Baseline: Main Updates for 2014</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77988"/>
            <a:ext cx="8710613" cy="5016758"/>
          </a:xfrm>
          <a:prstGeom prst="rect">
            <a:avLst/>
          </a:prstGeom>
          <a:noFill/>
        </p:spPr>
        <p:txBody>
          <a:bodyPr>
            <a:spAutoFit/>
          </a:bodyPr>
          <a:lstStyle/>
          <a:p>
            <a:pPr marL="342900" indent="-342900">
              <a:buFont typeface="Wingdings" charset="2"/>
              <a:buChar char="§"/>
              <a:defRPr/>
            </a:pPr>
            <a:r>
              <a:rPr lang="en-AU" sz="2000" b="1" dirty="0" smtClean="0">
                <a:ea typeface="ＭＳ Ｐゴシック" pitchFamily="-106" charset="-128"/>
                <a:cs typeface="+mn-cs"/>
              </a:rPr>
              <a:t>Adjustments based on mission status and launch date changes</a:t>
            </a:r>
          </a:p>
          <a:p>
            <a:pPr marL="800100" lvl="1" indent="-342900">
              <a:buFont typeface="Wingdings" charset="2"/>
              <a:buChar char="§"/>
              <a:defRPr/>
            </a:pPr>
            <a:r>
              <a:rPr lang="en-AU" sz="2000" b="1" dirty="0" smtClean="0">
                <a:ea typeface="ＭＳ Ｐゴシック" pitchFamily="-106" charset="-128"/>
                <a:cs typeface="+mn-cs"/>
              </a:rPr>
              <a:t>Landsat-8 launch; CBERS-3 failure; CBERS-4, Sentinel-1A, Sentinel-2A, and ALOS-2 launch dates</a:t>
            </a:r>
          </a:p>
          <a:p>
            <a:pPr marL="800100" lvl="1" indent="-342900">
              <a:buFont typeface="Wingdings" charset="2"/>
              <a:buChar char="§"/>
              <a:defRPr/>
            </a:pPr>
            <a:r>
              <a:rPr lang="en-AU" sz="2000" b="1" dirty="0" smtClean="0">
                <a:ea typeface="ＭＳ Ｐゴシック" pitchFamily="-106" charset="-128"/>
                <a:cs typeface="+mn-cs"/>
              </a:rPr>
              <a:t>ALOS mosaic and SPOT archive availability</a:t>
            </a:r>
            <a:endParaRPr lang="en-AU" sz="2000" b="1" dirty="0">
              <a:ea typeface="ＭＳ Ｐゴシック" pitchFamily="-106" charset="-128"/>
              <a:cs typeface="+mn-cs"/>
            </a:endParaRPr>
          </a:p>
          <a:p>
            <a:pPr marL="342900" indent="-342900">
              <a:buFont typeface="Wingdings" charset="2"/>
              <a:buChar char="§"/>
              <a:defRPr/>
            </a:pPr>
            <a:r>
              <a:rPr lang="en-AU" sz="2000" b="1" dirty="0" smtClean="0">
                <a:ea typeface="ＭＳ Ｐゴシック" pitchFamily="-106" charset="-128"/>
                <a:cs typeface="+mn-cs"/>
              </a:rPr>
              <a:t>Refinements of Landsat coverage assessment based on operations</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smtClean="0">
                <a:ea typeface="ＭＳ Ｐゴシック" pitchFamily="-106" charset="-128"/>
                <a:cs typeface="+mn-cs"/>
              </a:rPr>
              <a:t>Refinements to Sentinel expected coverage assessment based on development</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smtClean="0">
                <a:ea typeface="ＭＳ Ｐゴシック" pitchFamily="-106" charset="-128"/>
                <a:cs typeface="+mn-cs"/>
              </a:rPr>
              <a:t>References and linkages to the Space Data Services Strategy where appropriate</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smtClean="0">
                <a:ea typeface="ＭＳ Ｐゴシック" pitchFamily="-106" charset="-128"/>
                <a:cs typeface="+mn-cs"/>
              </a:rPr>
              <a:t>Summary of 2013 implementation, and detailing of 2014 implementation plans</a:t>
            </a:r>
            <a:endParaRPr lang="en-US" sz="2000" b="1" dirty="0">
              <a:ea typeface="ＭＳ Ｐゴシック" pitchFamily="-106" charset="-128"/>
              <a:cs typeface="+mn-cs"/>
            </a:endParaRPr>
          </a:p>
          <a:p>
            <a:pPr marL="342900" indent="-342900">
              <a:buFont typeface="Wingdings" charset="2"/>
              <a:buChar char="§"/>
              <a:defRPr/>
            </a:pPr>
            <a:endParaRPr lang="en-US" sz="2000" b="1" dirty="0">
              <a:ea typeface="ＭＳ Ｐゴシック" pitchFamily="-106" charset="-128"/>
              <a:cs typeface="+mn-cs"/>
            </a:endParaRPr>
          </a:p>
          <a:p>
            <a:pPr marL="342900" indent="-342900">
              <a:buFont typeface="Wingdings" charset="2"/>
              <a:buChar char="§"/>
              <a:defRPr/>
            </a:pPr>
            <a:r>
              <a:rPr lang="en-AU" sz="2000" b="1" dirty="0" smtClean="0">
                <a:ea typeface="ＭＳ Ｐゴシック" pitchFamily="-106" charset="-128"/>
                <a:cs typeface="+mn-cs"/>
              </a:rPr>
              <a:t>Scoping of 2015 and 2016+ implementation plan</a:t>
            </a:r>
            <a:endParaRPr lang="en-AU" sz="20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58E9E89-6C3D-5945-9D59-52DF51F5E182}" type="slidenum">
              <a:rPr lang="en-US" sz="1000">
                <a:solidFill>
                  <a:srgbClr val="002569"/>
                </a:solidFill>
                <a:latin typeface="Calibri" charset="0"/>
                <a:cs typeface="Calibri" charset="0"/>
              </a:rPr>
              <a:pPr eaLnBrk="1" hangingPunct="1">
                <a:spcBef>
                  <a:spcPct val="0"/>
                </a:spcBef>
              </a:pPr>
              <a:t>25</a:t>
            </a:fld>
            <a:endParaRPr lang="en-US" sz="1000">
              <a:solidFill>
                <a:srgbClr val="002569"/>
              </a:solidFill>
              <a:latin typeface="Calibri" charset="0"/>
              <a:cs typeface="Calibri" charset="0"/>
            </a:endParaRPr>
          </a:p>
        </p:txBody>
      </p:sp>
      <p:sp>
        <p:nvSpPr>
          <p:cNvPr id="6" name="Title 1"/>
          <p:cNvSpPr txBox="1">
            <a:spLocks/>
          </p:cNvSpPr>
          <p:nvPr/>
        </p:nvSpPr>
        <p:spPr bwMode="auto">
          <a:xfrm>
            <a:off x="1066800" y="109538"/>
            <a:ext cx="7727950"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Global Baseline Data Acquisition Strategy</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213740" y="1642042"/>
            <a:ext cx="8710613" cy="5016758"/>
          </a:xfrm>
          <a:prstGeom prst="rect">
            <a:avLst/>
          </a:prstGeom>
          <a:noFill/>
        </p:spPr>
        <p:txBody>
          <a:bodyPr>
            <a:spAutoFit/>
          </a:bodyPr>
          <a:lstStyle/>
          <a:p>
            <a:pPr marL="342900" indent="-342900">
              <a:buFont typeface="Wingdings" charset="2"/>
              <a:buChar char="§"/>
              <a:defRPr/>
            </a:pPr>
            <a:r>
              <a:rPr lang="en-AU" sz="2000" b="1" dirty="0">
                <a:ea typeface="ＭＳ Ｐゴシック" pitchFamily="-106" charset="-128"/>
              </a:rPr>
              <a:t>Global Baseline Strategy implementation commenced successfully in 2013</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Strategy updated with revised implementation plan for 2014</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Communicable &amp; defensible</a:t>
            </a:r>
          </a:p>
          <a:p>
            <a:pPr marL="342900" indent="-342900">
              <a:buFont typeface="Wingdings" charset="2"/>
              <a:buChar char="§"/>
              <a:defRPr/>
            </a:pPr>
            <a:endParaRPr lang="en-AU" sz="2000" b="1" u="sng"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Provides ongoing community confidence that the organisational and technical capacity will exist to support reporting of all countries</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Core data stream (&amp; Contributing data stream) agencies have been engaged throughout the process and subscribe</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u="sng" dirty="0">
                <a:solidFill>
                  <a:srgbClr val="FF6600"/>
                </a:solidFill>
                <a:ea typeface="ＭＳ Ｐゴシック" pitchFamily="-106" charset="-128"/>
                <a:cs typeface="+mn-cs"/>
              </a:rPr>
              <a:t>Seeking endorsement of CEOS SIT (@ SIT-29) for the </a:t>
            </a:r>
            <a:r>
              <a:rPr lang="en-AU" sz="2000" b="1" i="1" u="sng" dirty="0">
                <a:solidFill>
                  <a:srgbClr val="FF6600"/>
                </a:solidFill>
                <a:ea typeface="ＭＳ Ｐゴシック" pitchFamily="-106" charset="-128"/>
                <a:cs typeface="+mn-cs"/>
              </a:rPr>
              <a:t>updated</a:t>
            </a:r>
            <a:r>
              <a:rPr lang="en-AU" sz="2000" b="1" u="sng" dirty="0">
                <a:solidFill>
                  <a:srgbClr val="FF6600"/>
                </a:solidFill>
                <a:ea typeface="ＭＳ Ｐゴシック" pitchFamily="-106" charset="-128"/>
                <a:cs typeface="+mn-cs"/>
              </a:rPr>
              <a:t> Strategy</a:t>
            </a:r>
            <a:endParaRPr lang="en-US" sz="2000" b="1" dirty="0">
              <a:ea typeface="ＭＳ Ｐゴシック" pitchFamily="-106" charset="-128"/>
              <a:cs typeface="+mn-cs"/>
            </a:endParaRPr>
          </a:p>
        </p:txBody>
      </p:sp>
    </p:spTree>
    <p:extLst>
      <p:ext uri="{BB962C8B-B14F-4D97-AF65-F5344CB8AC3E}">
        <p14:creationId xmlns:p14="http://schemas.microsoft.com/office/powerpoint/2010/main" val="5917705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v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61" y="-8311"/>
            <a:ext cx="9497435" cy="6875788"/>
          </a:xfrm>
          <a:prstGeom prst="rect">
            <a:avLst/>
          </a:prstGeom>
        </p:spPr>
      </p:pic>
      <p:sp>
        <p:nvSpPr>
          <p:cNvPr id="4" name="Rectangle 3"/>
          <p:cNvSpPr/>
          <p:nvPr/>
        </p:nvSpPr>
        <p:spPr>
          <a:xfrm>
            <a:off x="-28813" y="1426197"/>
            <a:ext cx="9231672" cy="400110"/>
          </a:xfrm>
          <a:prstGeom prst="rect">
            <a:avLst/>
          </a:prstGeom>
        </p:spPr>
        <p:txBody>
          <a:bodyPr wrap="square">
            <a:spAutoFit/>
          </a:bodyPr>
          <a:lstStyle/>
          <a:p>
            <a:pPr>
              <a:defRPr/>
            </a:pPr>
            <a:r>
              <a:rPr lang="en-US" sz="2000" b="1" dirty="0">
                <a:solidFill>
                  <a:schemeClr val="bg1"/>
                </a:solidFill>
                <a:ea typeface="ＭＳ Ｐゴシック" pitchFamily="-106" charset="-128"/>
              </a:rPr>
              <a:t>Endorsement of Space Data Services Strategy for </a:t>
            </a:r>
            <a:r>
              <a:rPr lang="en-US" sz="2000" b="1" dirty="0" smtClean="0">
                <a:solidFill>
                  <a:schemeClr val="bg1"/>
                </a:solidFill>
                <a:ea typeface="ＭＳ Ｐゴシック" pitchFamily="-106" charset="-128"/>
              </a:rPr>
              <a:t>GFOI</a:t>
            </a:r>
            <a:endParaRPr lang="en-US" sz="2000" b="1" dirty="0">
              <a:solidFill>
                <a:schemeClr val="bg1"/>
              </a:solidFill>
              <a:ea typeface="ＭＳ Ｐゴシック" pitchFamily="-106" charset="-128"/>
            </a:endParaRPr>
          </a:p>
        </p:txBody>
      </p:sp>
    </p:spTree>
    <p:extLst>
      <p:ext uri="{BB962C8B-B14F-4D97-AF65-F5344CB8AC3E}">
        <p14:creationId xmlns:p14="http://schemas.microsoft.com/office/powerpoint/2010/main" val="38628834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58A9AF47-F427-6B42-9CB9-F2FBB9D8F817}" type="slidenum">
              <a:rPr lang="en-US" sz="1000">
                <a:solidFill>
                  <a:srgbClr val="002569"/>
                </a:solidFill>
                <a:latin typeface="Calibri" charset="0"/>
                <a:cs typeface="Calibri" charset="0"/>
              </a:rPr>
              <a:pPr eaLnBrk="1" hangingPunct="1">
                <a:spcBef>
                  <a:spcPct val="0"/>
                </a:spcBef>
              </a:pPr>
              <a:t>27</a:t>
            </a:fld>
            <a:endParaRPr lang="en-US" sz="1000">
              <a:solidFill>
                <a:srgbClr val="002569"/>
              </a:solidFill>
              <a:latin typeface="Calibri" charset="0"/>
              <a:cs typeface="Calibri" charset="0"/>
            </a:endParaRPr>
          </a:p>
        </p:txBody>
      </p:sp>
      <p:sp>
        <p:nvSpPr>
          <p:cNvPr id="6" name="Title 1"/>
          <p:cNvSpPr txBox="1">
            <a:spLocks/>
          </p:cNvSpPr>
          <p:nvPr/>
        </p:nvSpPr>
        <p:spPr bwMode="auto">
          <a:xfrm>
            <a:off x="1066800" y="109538"/>
            <a:ext cx="7727950"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Space Data Services Strategy</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261660" y="1543410"/>
            <a:ext cx="8710613" cy="4094162"/>
          </a:xfrm>
          <a:prstGeom prst="rect">
            <a:avLst/>
          </a:prstGeom>
          <a:noFill/>
        </p:spPr>
        <p:txBody>
          <a:bodyPr>
            <a:spAutoFit/>
          </a:bodyPr>
          <a:lstStyle/>
          <a:p>
            <a:pPr marL="342900" indent="-342900">
              <a:buFont typeface="Wingdings" charset="2"/>
              <a:buChar char="§"/>
              <a:defRPr/>
            </a:pPr>
            <a:r>
              <a:rPr lang="en-GB" sz="2000" b="1" dirty="0"/>
              <a:t>Element 2: Coordinated strategies for national data acquisitions</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t>Designed to address the fundamental </a:t>
            </a:r>
            <a:r>
              <a:rPr lang="en-AU" sz="2000" b="1" dirty="0" smtClean="0"/>
              <a:t>national information </a:t>
            </a:r>
            <a:r>
              <a:rPr lang="en-AU" sz="2000" b="1" dirty="0"/>
              <a:t>requirements for GFOI </a:t>
            </a:r>
            <a:endParaRPr lang="en-AU" sz="2000" dirty="0"/>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National-level complement to the Global Baseline Strategy</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Developed in consultation with 17 countries at SDCG and </a:t>
            </a:r>
            <a:r>
              <a:rPr lang="en-AU" sz="2000" b="1" dirty="0" err="1">
                <a:ea typeface="ＭＳ Ｐゴシック" pitchFamily="-106" charset="-128"/>
                <a:cs typeface="+mn-cs"/>
              </a:rPr>
              <a:t>SilvaCarbon</a:t>
            </a:r>
            <a:r>
              <a:rPr lang="en-AU" sz="2000" b="1" dirty="0">
                <a:ea typeface="ＭＳ Ｐゴシック" pitchFamily="-106" charset="-128"/>
                <a:cs typeface="+mn-cs"/>
              </a:rPr>
              <a:t> meetings</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Provides a </a:t>
            </a:r>
            <a:r>
              <a:rPr lang="en-AU" sz="2000" b="1" dirty="0">
                <a:solidFill>
                  <a:srgbClr val="FF6600"/>
                </a:solidFill>
                <a:ea typeface="ＭＳ Ｐゴシック" pitchFamily="-106" charset="-128"/>
                <a:cs typeface="+mn-cs"/>
              </a:rPr>
              <a:t>GFOI Space Data Services </a:t>
            </a:r>
            <a:r>
              <a:rPr lang="en-AU" sz="2000" b="1" dirty="0">
                <a:ea typeface="ＭＳ Ｐゴシック" pitchFamily="-106" charset="-128"/>
                <a:cs typeface="+mn-cs"/>
              </a:rPr>
              <a:t>‘menu’ for countries to choose from in support of their national forest monitoring systems’ needs </a:t>
            </a:r>
            <a:endParaRPr lang="en-US" sz="1600" b="1" dirty="0">
              <a:ea typeface="ＭＳ Ｐゴシック" pitchFamily="-106" charset="-128"/>
              <a:cs typeface="+mn-cs"/>
            </a:endParaRPr>
          </a:p>
        </p:txBody>
      </p:sp>
      <p:pic>
        <p:nvPicPr>
          <p:cNvPr id="54276" name="Picture 1" descr="Screen Shot 2014-03-26 at 12.21.3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5413942"/>
            <a:ext cx="499268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D940B80-F8DE-FB48-9393-0B00BB979D5A}" type="slidenum">
              <a:rPr lang="en-US" sz="1000">
                <a:solidFill>
                  <a:srgbClr val="002569"/>
                </a:solidFill>
                <a:latin typeface="Calibri" charset="0"/>
                <a:cs typeface="Calibri" charset="0"/>
              </a:rPr>
              <a:pPr eaLnBrk="1" hangingPunct="1">
                <a:spcBef>
                  <a:spcPct val="0"/>
                </a:spcBef>
              </a:pPr>
              <a:t>28</a:t>
            </a:fld>
            <a:endParaRPr lang="en-US" sz="1000">
              <a:solidFill>
                <a:srgbClr val="002569"/>
              </a:solidFill>
              <a:latin typeface="Calibri" charset="0"/>
              <a:cs typeface="Calibri" charset="0"/>
            </a:endParaRPr>
          </a:p>
        </p:txBody>
      </p:sp>
      <p:sp>
        <p:nvSpPr>
          <p:cNvPr id="6" name="Title 1"/>
          <p:cNvSpPr txBox="1">
            <a:spLocks/>
          </p:cNvSpPr>
          <p:nvPr/>
        </p:nvSpPr>
        <p:spPr bwMode="auto">
          <a:xfrm>
            <a:off x="1066800" y="109538"/>
            <a:ext cx="7727950"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Space Data Services Menu</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18078"/>
            <a:ext cx="8710613" cy="5016759"/>
          </a:xfrm>
          <a:prstGeom prst="rect">
            <a:avLst/>
          </a:prstGeom>
          <a:noFill/>
        </p:spPr>
        <p:txBody>
          <a:bodyPr>
            <a:spAutoFit/>
          </a:bodyPr>
          <a:lstStyle/>
          <a:p>
            <a:pPr>
              <a:defRPr/>
            </a:pPr>
            <a:r>
              <a:rPr lang="en-US" sz="1600" b="1" dirty="0" smtClean="0">
                <a:ea typeface="ＭＳ Ｐゴシック" pitchFamily="-106" charset="-128"/>
                <a:cs typeface="+mn-cs"/>
              </a:rPr>
              <a:t>1.	Regional GFOI </a:t>
            </a:r>
            <a:r>
              <a:rPr lang="en-US" sz="1600" b="1" dirty="0">
                <a:ea typeface="ＭＳ Ｐゴシック" pitchFamily="-106" charset="-128"/>
                <a:cs typeface="+mn-cs"/>
              </a:rPr>
              <a:t>Space Data Workshops (USGS/</a:t>
            </a:r>
            <a:r>
              <a:rPr lang="en-US" sz="1600" b="1" dirty="0" err="1">
                <a:ea typeface="ＭＳ Ｐゴシック" pitchFamily="-106" charset="-128"/>
                <a:cs typeface="+mn-cs"/>
              </a:rPr>
              <a:t>SilvaCarbon</a:t>
            </a:r>
            <a:r>
              <a:rPr lang="en-US" sz="1600" b="1" dirty="0">
                <a:ea typeface="ＭＳ Ｐゴシック" pitchFamily="-106" charset="-128"/>
                <a:cs typeface="+mn-cs"/>
              </a:rPr>
              <a:t>)</a:t>
            </a:r>
            <a:endParaRPr lang="en-US" sz="1600" dirty="0"/>
          </a:p>
          <a:p>
            <a:pPr marL="800100" lvl="1" indent="-342900">
              <a:buFont typeface="Wingdings" charset="2"/>
              <a:buChar char="§"/>
              <a:defRPr/>
            </a:pPr>
            <a:r>
              <a:rPr lang="en-US" sz="1600" dirty="0"/>
              <a:t>Leveraging </a:t>
            </a:r>
            <a:r>
              <a:rPr lang="en-US" sz="1600" dirty="0" err="1"/>
              <a:t>SilvaCarbon</a:t>
            </a:r>
            <a:r>
              <a:rPr lang="en-US" sz="1600" dirty="0"/>
              <a:t> in Africa, South America and Asia</a:t>
            </a:r>
            <a:endParaRPr lang="en-US" sz="1600" b="1" dirty="0">
              <a:ea typeface="ＭＳ Ｐゴシック" pitchFamily="-106" charset="-128"/>
              <a:cs typeface="+mn-cs"/>
            </a:endParaRPr>
          </a:p>
          <a:p>
            <a:pPr marL="342900" indent="-342900">
              <a:buFont typeface="+mj-lt"/>
              <a:buAutoNum type="arabicPeriod"/>
              <a:defRPr/>
            </a:pPr>
            <a:endParaRPr lang="en-US" sz="1600" b="1" dirty="0">
              <a:ea typeface="ＭＳ Ｐゴシック" pitchFamily="-106" charset="-128"/>
              <a:cs typeface="+mn-cs"/>
            </a:endParaRPr>
          </a:p>
          <a:p>
            <a:pPr>
              <a:defRPr/>
            </a:pPr>
            <a:r>
              <a:rPr lang="en-US" sz="1600" b="1" dirty="0" smtClean="0">
                <a:ea typeface="ＭＳ Ｐゴシック" pitchFamily="-106" charset="-128"/>
                <a:cs typeface="+mn-cs"/>
              </a:rPr>
              <a:t>2.	Impartial </a:t>
            </a:r>
            <a:r>
              <a:rPr lang="en-US" sz="1600" b="1" dirty="0">
                <a:ea typeface="ＭＳ Ｐゴシック" pitchFamily="-106" charset="-128"/>
                <a:cs typeface="+mn-cs"/>
              </a:rPr>
              <a:t>National Space Data Needs Assessments (SDCG and SEO)</a:t>
            </a:r>
          </a:p>
          <a:p>
            <a:pPr marL="800100" lvl="1" indent="-342900">
              <a:buFont typeface="Wingdings" charset="2"/>
              <a:buChar char="§"/>
              <a:defRPr/>
            </a:pPr>
            <a:r>
              <a:rPr lang="en-US" sz="1600" dirty="0"/>
              <a:t>Service to individual governments seeking to establish their MRV strategies and the role of space data therein </a:t>
            </a:r>
            <a:endParaRPr lang="en-US" sz="1600" b="1" dirty="0">
              <a:ea typeface="ＭＳ Ｐゴシック" pitchFamily="-106" charset="-128"/>
              <a:cs typeface="+mn-cs"/>
            </a:endParaRPr>
          </a:p>
          <a:p>
            <a:pPr marL="342900" indent="-342900">
              <a:buFont typeface="+mj-lt"/>
              <a:buAutoNum type="arabicPeriod" startAt="2"/>
              <a:defRPr/>
            </a:pPr>
            <a:endParaRPr lang="en-US" sz="1600" b="1" dirty="0">
              <a:ea typeface="ＭＳ Ｐゴシック" pitchFamily="-106" charset="-128"/>
              <a:cs typeface="+mn-cs"/>
            </a:endParaRPr>
          </a:p>
          <a:p>
            <a:pPr>
              <a:defRPr/>
            </a:pPr>
            <a:r>
              <a:rPr lang="en-US" sz="1600" b="1" dirty="0" smtClean="0">
                <a:ea typeface="ＭＳ Ｐゴシック" pitchFamily="-106" charset="-128"/>
                <a:cs typeface="+mn-cs"/>
              </a:rPr>
              <a:t>3.	National </a:t>
            </a:r>
            <a:r>
              <a:rPr lang="en-US" sz="1600" b="1" dirty="0">
                <a:ea typeface="ＭＳ Ｐゴシック" pitchFamily="-106" charset="-128"/>
                <a:cs typeface="+mn-cs"/>
              </a:rPr>
              <a:t>Historical Coverage Reports (SDCG and SEO)</a:t>
            </a:r>
          </a:p>
          <a:p>
            <a:pPr marL="800100" lvl="1" indent="-342900">
              <a:buFont typeface="Wingdings" charset="2"/>
              <a:buChar char="§"/>
              <a:defRPr/>
            </a:pPr>
            <a:r>
              <a:rPr lang="en-US" sz="1600" dirty="0"/>
              <a:t>By </a:t>
            </a:r>
            <a:r>
              <a:rPr lang="en-US" sz="1600" dirty="0" smtClean="0"/>
              <a:t>request, </a:t>
            </a:r>
            <a:r>
              <a:rPr lang="en-US" sz="1600" dirty="0"/>
              <a:t>assessment </a:t>
            </a:r>
            <a:r>
              <a:rPr lang="en-US" sz="1600" dirty="0" smtClean="0"/>
              <a:t>of what </a:t>
            </a:r>
            <a:r>
              <a:rPr lang="en-US" sz="1600" dirty="0"/>
              <a:t>satellite data exist for a given country or region for past years to support establishment of reference </a:t>
            </a:r>
            <a:r>
              <a:rPr lang="en-US" sz="1600" dirty="0" smtClean="0"/>
              <a:t>levels</a:t>
            </a:r>
            <a:endParaRPr lang="en-US" sz="1600" b="1" dirty="0">
              <a:ea typeface="ＭＳ Ｐゴシック" pitchFamily="-106" charset="-128"/>
              <a:cs typeface="+mn-cs"/>
            </a:endParaRPr>
          </a:p>
          <a:p>
            <a:pPr marL="342900" indent="-342900">
              <a:buFont typeface="+mj-lt"/>
              <a:buAutoNum type="arabicPeriod" startAt="2"/>
              <a:defRPr/>
            </a:pPr>
            <a:endParaRPr lang="en-US" sz="1600" b="1" dirty="0">
              <a:ea typeface="ＭＳ Ｐゴシック" pitchFamily="-106" charset="-128"/>
              <a:cs typeface="+mn-cs"/>
            </a:endParaRPr>
          </a:p>
          <a:p>
            <a:pPr>
              <a:defRPr/>
            </a:pPr>
            <a:r>
              <a:rPr lang="en-US" sz="1600" b="1" dirty="0" smtClean="0">
                <a:ea typeface="ＭＳ Ｐゴシック" pitchFamily="-106" charset="-128"/>
                <a:cs typeface="+mn-cs"/>
              </a:rPr>
              <a:t>4.	Ensured </a:t>
            </a:r>
            <a:r>
              <a:rPr lang="en-US" sz="1600" b="1" dirty="0">
                <a:ea typeface="ＭＳ Ｐゴシック" pitchFamily="-106" charset="-128"/>
                <a:cs typeface="+mn-cs"/>
              </a:rPr>
              <a:t>On-going Coverage (SDCG and Core Data Stream providers)</a:t>
            </a:r>
          </a:p>
          <a:p>
            <a:pPr marL="800100" lvl="1" indent="-342900">
              <a:buFont typeface="Wingdings" charset="2"/>
              <a:buChar char="§"/>
              <a:defRPr/>
            </a:pPr>
            <a:r>
              <a:rPr lang="en-US" sz="1600" dirty="0"/>
              <a:t>Tailored support to ensure </a:t>
            </a:r>
            <a:r>
              <a:rPr lang="en-US" sz="1600" dirty="0" smtClean="0"/>
              <a:t>on</a:t>
            </a:r>
            <a:r>
              <a:rPr lang="en-US" sz="1600" dirty="0"/>
              <a:t>-going national baseline acquisitions (Element 1)</a:t>
            </a:r>
            <a:endParaRPr lang="en-US" sz="1600" b="1" dirty="0">
              <a:ea typeface="ＭＳ Ｐゴシック" pitchFamily="-106" charset="-128"/>
              <a:cs typeface="+mn-cs"/>
            </a:endParaRPr>
          </a:p>
          <a:p>
            <a:pPr marL="342900" indent="-342900">
              <a:buFont typeface="+mj-lt"/>
              <a:buAutoNum type="arabicPeriod" startAt="2"/>
              <a:defRPr/>
            </a:pPr>
            <a:endParaRPr lang="en-US" sz="1600" b="1" dirty="0">
              <a:ea typeface="ＭＳ Ｐゴシック" pitchFamily="-106" charset="-128"/>
              <a:cs typeface="+mn-cs"/>
            </a:endParaRPr>
          </a:p>
          <a:p>
            <a:pPr>
              <a:defRPr/>
            </a:pPr>
            <a:r>
              <a:rPr lang="en-US" sz="1600" b="1" dirty="0" smtClean="0">
                <a:ea typeface="ＭＳ Ｐゴシック" pitchFamily="-106" charset="-128"/>
                <a:cs typeface="+mn-cs"/>
              </a:rPr>
              <a:t>5.	Satellite </a:t>
            </a:r>
            <a:r>
              <a:rPr lang="en-US" sz="1600" b="1" dirty="0">
                <a:ea typeface="ＭＳ Ｐゴシック" pitchFamily="-106" charset="-128"/>
                <a:cs typeface="+mn-cs"/>
              </a:rPr>
              <a:t>Data Discovery, Assembly and Delivery (SDCG, SEO, and CDS providers)</a:t>
            </a:r>
          </a:p>
          <a:p>
            <a:pPr marL="800100" lvl="1" indent="-342900">
              <a:buFont typeface="Wingdings" charset="2"/>
              <a:buChar char="§"/>
              <a:defRPr/>
            </a:pPr>
            <a:r>
              <a:rPr lang="en-US" sz="1600" dirty="0"/>
              <a:t>Support to core data handling and delivery</a:t>
            </a:r>
          </a:p>
          <a:p>
            <a:pPr>
              <a:defRPr/>
            </a:pPr>
            <a:endParaRPr lang="en-US" sz="1600" b="1" dirty="0">
              <a:ea typeface="ＭＳ Ｐゴシック" pitchFamily="-106" charset="-128"/>
              <a:cs typeface="+mn-cs"/>
            </a:endParaRPr>
          </a:p>
          <a:p>
            <a:pPr>
              <a:defRPr/>
            </a:pPr>
            <a:r>
              <a:rPr lang="en-US" sz="1600" b="1" dirty="0" smtClean="0">
                <a:ea typeface="ＭＳ Ｐゴシック" pitchFamily="-106" charset="-128"/>
                <a:cs typeface="+mn-cs"/>
              </a:rPr>
              <a:t>6.	Cloud </a:t>
            </a:r>
            <a:r>
              <a:rPr lang="en-US" sz="1600" b="1" dirty="0">
                <a:ea typeface="ＭＳ Ｐゴシック" pitchFamily="-106" charset="-128"/>
                <a:cs typeface="+mn-cs"/>
              </a:rPr>
              <a:t>Storage, Processing and Analysis of Satellite Data (SDCG, SEO, FAO)</a:t>
            </a:r>
          </a:p>
          <a:p>
            <a:pPr marL="800100" lvl="1" indent="-342900">
              <a:buFont typeface="Wingdings" charset="2"/>
              <a:buChar char="§"/>
              <a:defRPr/>
            </a:pPr>
            <a:r>
              <a:rPr lang="en-US" sz="1600" dirty="0"/>
              <a:t>Collaboration </a:t>
            </a:r>
            <a:r>
              <a:rPr lang="en-US" sz="1600" dirty="0" smtClean="0"/>
              <a:t>with FAO and SEO </a:t>
            </a:r>
            <a:r>
              <a:rPr lang="en-US" sz="1600" dirty="0"/>
              <a:t>on data delivery and processing </a:t>
            </a:r>
            <a:r>
              <a:rPr lang="en-US" sz="1600" dirty="0" smtClean="0"/>
              <a:t>infrastructure contributed by Norway</a:t>
            </a:r>
            <a:endParaRPr lang="en-US" sz="16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BFD8C731-2C4C-324A-9685-2DD107AA7B29}" type="slidenum">
              <a:rPr lang="en-US" sz="1000">
                <a:solidFill>
                  <a:srgbClr val="002569"/>
                </a:solidFill>
                <a:latin typeface="Calibri" charset="0"/>
                <a:cs typeface="Calibri" charset="0"/>
              </a:rPr>
              <a:pPr eaLnBrk="1" hangingPunct="1">
                <a:spcBef>
                  <a:spcPct val="0"/>
                </a:spcBef>
              </a:pPr>
              <a:t>29</a:t>
            </a:fld>
            <a:endParaRPr lang="en-US" sz="1000">
              <a:solidFill>
                <a:srgbClr val="002569"/>
              </a:solidFill>
              <a:latin typeface="Calibri" charset="0"/>
              <a:cs typeface="Calibri" charset="0"/>
            </a:endParaRPr>
          </a:p>
        </p:txBody>
      </p:sp>
      <p:sp>
        <p:nvSpPr>
          <p:cNvPr id="6" name="Title 1"/>
          <p:cNvSpPr txBox="1">
            <a:spLocks/>
          </p:cNvSpPr>
          <p:nvPr/>
        </p:nvSpPr>
        <p:spPr bwMode="auto">
          <a:xfrm>
            <a:off x="1066800" y="109538"/>
            <a:ext cx="7727950"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Space Data Services Implementation Roles</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58371" name="TextBox 6"/>
          <p:cNvSpPr txBox="1">
            <a:spLocks noChangeArrowheads="1"/>
          </p:cNvSpPr>
          <p:nvPr/>
        </p:nvSpPr>
        <p:spPr bwMode="auto">
          <a:xfrm>
            <a:off x="237700" y="1594114"/>
            <a:ext cx="8710613"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
            </a:pPr>
            <a:r>
              <a:rPr lang="en-US" sz="2000" b="1" dirty="0"/>
              <a:t>SDCG: </a:t>
            </a:r>
            <a:r>
              <a:rPr lang="en-US" sz="2000" dirty="0"/>
              <a:t>On-going coordination, linkages between contributors</a:t>
            </a:r>
          </a:p>
          <a:p>
            <a:pPr eaLnBrk="1" hangingPunct="1">
              <a:buFont typeface="Wingdings" charset="0"/>
              <a:buChar char="§"/>
            </a:pPr>
            <a:endParaRPr lang="en-US" sz="2000" dirty="0"/>
          </a:p>
          <a:p>
            <a:pPr eaLnBrk="1" hangingPunct="1">
              <a:buFont typeface="Wingdings" charset="0"/>
              <a:buChar char="§"/>
            </a:pPr>
            <a:r>
              <a:rPr lang="en-US" sz="2000" b="1" dirty="0"/>
              <a:t>SEO: </a:t>
            </a:r>
            <a:r>
              <a:rPr lang="en-US" sz="2000" dirty="0"/>
              <a:t>Service and tool development (e.g. SDMS), other pilot projects</a:t>
            </a:r>
          </a:p>
          <a:p>
            <a:pPr eaLnBrk="1" hangingPunct="1">
              <a:buFont typeface="Wingdings" charset="0"/>
              <a:buChar char="§"/>
            </a:pPr>
            <a:endParaRPr lang="en-US" sz="2000" dirty="0"/>
          </a:p>
          <a:p>
            <a:pPr eaLnBrk="1" hangingPunct="1">
              <a:buFont typeface="Wingdings" charset="0"/>
              <a:buChar char="§"/>
            </a:pPr>
            <a:r>
              <a:rPr lang="en-US" sz="2000" b="1" dirty="0"/>
              <a:t>SilvaCarbon: </a:t>
            </a:r>
            <a:r>
              <a:rPr lang="en-US" sz="2000" dirty="0"/>
              <a:t>Coordination of workshops in Americas, Africa, and Asia</a:t>
            </a:r>
          </a:p>
          <a:p>
            <a:pPr eaLnBrk="1" hangingPunct="1">
              <a:buFont typeface="Wingdings" charset="0"/>
              <a:buChar char="§"/>
            </a:pPr>
            <a:endParaRPr lang="en-US" sz="2000" dirty="0"/>
          </a:p>
          <a:p>
            <a:pPr eaLnBrk="1" hangingPunct="1">
              <a:buFont typeface="Wingdings" charset="0"/>
              <a:buChar char="§"/>
            </a:pPr>
            <a:r>
              <a:rPr lang="en-US" sz="2000" b="1" dirty="0"/>
              <a:t>GFOI Leads/Office: </a:t>
            </a:r>
            <a:r>
              <a:rPr lang="en-US" sz="2000" dirty="0"/>
              <a:t>Over-arching coordination between </a:t>
            </a:r>
            <a:r>
              <a:rPr lang="en-US" sz="2000" dirty="0" smtClean="0"/>
              <a:t>all four components </a:t>
            </a:r>
            <a:r>
              <a:rPr lang="en-US" sz="2000" dirty="0"/>
              <a:t>of GFOI (Space Data, MGD, R&amp;D, Capacity Building) </a:t>
            </a:r>
          </a:p>
          <a:p>
            <a:pPr eaLnBrk="1" hangingPunct="1">
              <a:buFont typeface="Wingdings" charset="0"/>
              <a:buChar char="§"/>
            </a:pPr>
            <a:endParaRPr lang="en-US" sz="2000" dirty="0"/>
          </a:p>
          <a:p>
            <a:pPr eaLnBrk="1" hangingPunct="1">
              <a:buFont typeface="Wingdings" charset="0"/>
              <a:buChar char="§"/>
            </a:pPr>
            <a:r>
              <a:rPr lang="en-US" sz="2000" b="1" dirty="0"/>
              <a:t>FAO/UN-REDD and World Bank/FCPF: </a:t>
            </a:r>
            <a:r>
              <a:rPr lang="en-US" sz="2000" dirty="0"/>
              <a:t>In-country capacity and heritage in support of the development and delivery of the Services </a:t>
            </a:r>
          </a:p>
          <a:p>
            <a:pPr eaLnBrk="1" hangingPunct="1">
              <a:buFont typeface="Wingdings" charset="0"/>
              <a:buChar char="§"/>
            </a:pPr>
            <a:endParaRPr lang="en-US" sz="2000" dirty="0"/>
          </a:p>
          <a:p>
            <a:pPr eaLnBrk="1" hangingPunct="1">
              <a:buFont typeface="Wingdings" charset="0"/>
              <a:buChar char="§"/>
            </a:pPr>
            <a:r>
              <a:rPr lang="en-US" sz="2000" b="1" dirty="0"/>
              <a:t>Countries: </a:t>
            </a:r>
            <a:r>
              <a:rPr lang="en-US" sz="2000" dirty="0"/>
              <a:t>Defining requirements, development and delivery feedback</a:t>
            </a:r>
          </a:p>
          <a:p>
            <a:pPr eaLnBrk="1" hangingPunct="1">
              <a:buFont typeface="Wingdings" charset="0"/>
              <a:buChar char="§"/>
            </a:pPr>
            <a:endParaRPr lang="en-US" sz="2000" dirty="0"/>
          </a:p>
          <a:p>
            <a:pPr eaLnBrk="1" hangingPunct="1">
              <a:buFont typeface="Wingdings" charset="0"/>
              <a:buChar char="§"/>
            </a:pPr>
            <a:r>
              <a:rPr lang="en-US" sz="2000" b="1" dirty="0"/>
              <a:t>Data Providers</a:t>
            </a:r>
            <a:r>
              <a:rPr lang="en-US" sz="2000" dirty="0"/>
              <a:t>: Provision of standard products in alignment with data policy and terms</a:t>
            </a:r>
            <a:endParaRPr lang="en-US" sz="2000" b="1"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v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61" y="-8311"/>
            <a:ext cx="9497435" cy="6875788"/>
          </a:xfrm>
          <a:prstGeom prst="rect">
            <a:avLst/>
          </a:prstGeom>
        </p:spPr>
      </p:pic>
      <p:sp>
        <p:nvSpPr>
          <p:cNvPr id="4" name="Rectangle 3"/>
          <p:cNvSpPr/>
          <p:nvPr/>
        </p:nvSpPr>
        <p:spPr>
          <a:xfrm>
            <a:off x="-9857" y="1445151"/>
            <a:ext cx="9231672" cy="400110"/>
          </a:xfrm>
          <a:prstGeom prst="rect">
            <a:avLst/>
          </a:prstGeom>
        </p:spPr>
        <p:txBody>
          <a:bodyPr wrap="square">
            <a:spAutoFit/>
          </a:bodyPr>
          <a:lstStyle/>
          <a:p>
            <a:pPr>
              <a:defRPr/>
            </a:pPr>
            <a:r>
              <a:rPr lang="en-US" sz="2000" b="1" dirty="0">
                <a:solidFill>
                  <a:schemeClr val="bg1"/>
                </a:solidFill>
                <a:ea typeface="ＭＳ Ｐゴシック" pitchFamily="-106" charset="-128"/>
              </a:rPr>
              <a:t>General update on GFOI</a:t>
            </a:r>
          </a:p>
        </p:txBody>
      </p:sp>
    </p:spTree>
    <p:extLst>
      <p:ext uri="{BB962C8B-B14F-4D97-AF65-F5344CB8AC3E}">
        <p14:creationId xmlns:p14="http://schemas.microsoft.com/office/powerpoint/2010/main" val="29213411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10C06AAC-C20A-734D-BB9E-D27A966309FA}" type="slidenum">
              <a:rPr lang="en-US" sz="1000">
                <a:solidFill>
                  <a:srgbClr val="002569"/>
                </a:solidFill>
                <a:latin typeface="Calibri" charset="0"/>
                <a:cs typeface="Calibri" charset="0"/>
              </a:rPr>
              <a:pPr eaLnBrk="1" hangingPunct="1">
                <a:spcBef>
                  <a:spcPct val="0"/>
                </a:spcBef>
              </a:pPr>
              <a:t>30</a:t>
            </a:fld>
            <a:endParaRPr lang="en-US" sz="1000">
              <a:solidFill>
                <a:srgbClr val="002569"/>
              </a:solidFill>
              <a:latin typeface="Calibri" charset="0"/>
              <a:cs typeface="Calibri" charset="0"/>
            </a:endParaRPr>
          </a:p>
        </p:txBody>
      </p:sp>
      <p:sp>
        <p:nvSpPr>
          <p:cNvPr id="6" name="Title 1"/>
          <p:cNvSpPr txBox="1">
            <a:spLocks/>
          </p:cNvSpPr>
          <p:nvPr/>
        </p:nvSpPr>
        <p:spPr bwMode="auto">
          <a:xfrm>
            <a:off x="1066800" y="109538"/>
            <a:ext cx="7727950"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Space Data Services Milestones</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60419" name="TextBox 6"/>
          <p:cNvSpPr txBox="1">
            <a:spLocks noChangeArrowheads="1"/>
          </p:cNvSpPr>
          <p:nvPr/>
        </p:nvSpPr>
        <p:spPr bwMode="auto">
          <a:xfrm>
            <a:off x="213740" y="1677988"/>
            <a:ext cx="871061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
            </a:pPr>
            <a:r>
              <a:rPr lang="en-US" sz="2000" b="1" dirty="0"/>
              <a:t>SDCG-5, Feb 2014: </a:t>
            </a:r>
            <a:r>
              <a:rPr lang="en-US" sz="2000" dirty="0"/>
              <a:t>Confirmation of the Strategy with </a:t>
            </a:r>
            <a:r>
              <a:rPr lang="en-US" sz="2000" dirty="0" smtClean="0"/>
              <a:t>agencies and coordination with GEOGLAM in a joint session</a:t>
            </a:r>
            <a:endParaRPr lang="en-US" sz="2000" dirty="0"/>
          </a:p>
          <a:p>
            <a:pPr eaLnBrk="1" hangingPunct="1">
              <a:buFont typeface="Wingdings" charset="0"/>
              <a:buChar char="§"/>
            </a:pPr>
            <a:endParaRPr lang="en-US" sz="2000" dirty="0"/>
          </a:p>
          <a:p>
            <a:pPr eaLnBrk="1" hangingPunct="1">
              <a:buFont typeface="Wingdings" charset="0"/>
              <a:buChar char="§"/>
            </a:pPr>
            <a:r>
              <a:rPr lang="en-US" sz="2000" b="1" dirty="0"/>
              <a:t>SIT-29: </a:t>
            </a:r>
            <a:r>
              <a:rPr lang="en-US" sz="2000" dirty="0"/>
              <a:t>Seeking endorsement of the Strategy</a:t>
            </a:r>
          </a:p>
          <a:p>
            <a:pPr eaLnBrk="1" hangingPunct="1">
              <a:buFont typeface="Wingdings" charset="0"/>
              <a:buChar char="§"/>
            </a:pPr>
            <a:endParaRPr lang="en-US" sz="2000" b="1" dirty="0"/>
          </a:p>
          <a:p>
            <a:pPr eaLnBrk="1" hangingPunct="1">
              <a:buFont typeface="Wingdings" charset="0"/>
              <a:buChar char="§"/>
            </a:pPr>
            <a:r>
              <a:rPr lang="en-US" sz="2000" b="1" dirty="0"/>
              <a:t>GFOI Leads, July 2014: </a:t>
            </a:r>
            <a:r>
              <a:rPr lang="en-US" sz="2000" dirty="0"/>
              <a:t>Review architecture, approach, and prototypes</a:t>
            </a:r>
          </a:p>
          <a:p>
            <a:pPr eaLnBrk="1" hangingPunct="1">
              <a:buFont typeface="Wingdings" charset="0"/>
              <a:buChar char="§"/>
            </a:pPr>
            <a:endParaRPr lang="en-US" sz="2000" dirty="0"/>
          </a:p>
          <a:p>
            <a:pPr eaLnBrk="1" hangingPunct="1">
              <a:buFont typeface="Wingdings" charset="0"/>
              <a:buChar char="§"/>
            </a:pPr>
            <a:r>
              <a:rPr lang="en-US" sz="2000" b="1" dirty="0"/>
              <a:t>May-Sept 2014: </a:t>
            </a:r>
            <a:r>
              <a:rPr lang="en-US" sz="2000" dirty="0"/>
              <a:t>Engagement with 2-3 countries on piloting of </a:t>
            </a:r>
            <a:r>
              <a:rPr lang="en-US" sz="2000" dirty="0" smtClean="0"/>
              <a:t>Space Data Services</a:t>
            </a:r>
            <a:endParaRPr lang="en-US" sz="2000" dirty="0"/>
          </a:p>
          <a:p>
            <a:pPr eaLnBrk="1" hangingPunct="1">
              <a:buFont typeface="Wingdings" charset="0"/>
              <a:buChar char="§"/>
            </a:pPr>
            <a:endParaRPr lang="en-US" sz="2000" dirty="0"/>
          </a:p>
          <a:p>
            <a:pPr eaLnBrk="1" hangingPunct="1">
              <a:buFont typeface="Wingdings" charset="0"/>
              <a:buChar char="§"/>
            </a:pPr>
            <a:r>
              <a:rPr lang="en-US" sz="2000" b="1" dirty="0"/>
              <a:t>SDCG-6, Oct 2014: </a:t>
            </a:r>
            <a:r>
              <a:rPr lang="en-US" sz="2000" dirty="0"/>
              <a:t>Review status of pilot Services</a:t>
            </a:r>
          </a:p>
          <a:p>
            <a:pPr eaLnBrk="1" hangingPunct="1">
              <a:buFont typeface="Wingdings" charset="0"/>
              <a:buChar char="§"/>
            </a:pPr>
            <a:endParaRPr lang="en-US" sz="2000" dirty="0"/>
          </a:p>
          <a:p>
            <a:pPr eaLnBrk="1" hangingPunct="1">
              <a:buFont typeface="Wingdings" charset="0"/>
              <a:buChar char="§"/>
            </a:pPr>
            <a:r>
              <a:rPr lang="en-US" sz="2000" b="1" dirty="0"/>
              <a:t>CEOS Plenary, Oct 2014: </a:t>
            </a:r>
            <a:r>
              <a:rPr lang="en-US" sz="2000" dirty="0"/>
              <a:t>Implementation status update, seeking feedback and confirmation of continuing mandate for SCDG</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1E9E467A-F7E2-BF49-BF94-CFC600C94924}" type="slidenum">
              <a:rPr lang="en-US" sz="1000">
                <a:solidFill>
                  <a:srgbClr val="002569"/>
                </a:solidFill>
                <a:latin typeface="Calibri" charset="0"/>
                <a:cs typeface="Calibri" charset="0"/>
              </a:rPr>
              <a:pPr eaLnBrk="1" hangingPunct="1">
                <a:spcBef>
                  <a:spcPct val="0"/>
                </a:spcBef>
              </a:pPr>
              <a:t>31</a:t>
            </a:fld>
            <a:endParaRPr lang="en-US" sz="1000">
              <a:solidFill>
                <a:srgbClr val="002569"/>
              </a:solidFill>
              <a:latin typeface="Calibri" charset="0"/>
              <a:cs typeface="Calibri" charset="0"/>
            </a:endParaRPr>
          </a:p>
        </p:txBody>
      </p:sp>
      <p:sp>
        <p:nvSpPr>
          <p:cNvPr id="6" name="Title 1"/>
          <p:cNvSpPr txBox="1">
            <a:spLocks/>
          </p:cNvSpPr>
          <p:nvPr/>
        </p:nvSpPr>
        <p:spPr bwMode="auto">
          <a:xfrm>
            <a:off x="1066800" y="109538"/>
            <a:ext cx="7727950"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Space Data Services Strategy for GFOI</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77988"/>
            <a:ext cx="8710613" cy="4401205"/>
          </a:xfrm>
          <a:prstGeom prst="rect">
            <a:avLst/>
          </a:prstGeom>
          <a:noFill/>
        </p:spPr>
        <p:txBody>
          <a:bodyPr>
            <a:spAutoFit/>
          </a:bodyPr>
          <a:lstStyle/>
          <a:p>
            <a:pPr marL="342900" indent="-342900">
              <a:buFont typeface="Wingdings" charset="2"/>
              <a:buChar char="§"/>
              <a:defRPr/>
            </a:pPr>
            <a:r>
              <a:rPr lang="en-AU" sz="2000" b="1" dirty="0">
                <a:ea typeface="ＭＳ Ｐゴシック" pitchFamily="-106" charset="-128"/>
              </a:rPr>
              <a:t>National-level complement to the Global </a:t>
            </a:r>
            <a:r>
              <a:rPr lang="en-AU" sz="2000" b="1" dirty="0" smtClean="0">
                <a:ea typeface="ＭＳ Ｐゴシック" pitchFamily="-106" charset="-128"/>
              </a:rPr>
              <a:t>Baseline Data Acquisition Strategy (Element-1)</a:t>
            </a:r>
            <a:endParaRPr lang="en-AU" sz="2000" b="1" dirty="0">
              <a:ea typeface="ＭＳ Ｐゴシック" pitchFamily="-106" charset="-128"/>
            </a:endParaRPr>
          </a:p>
          <a:p>
            <a:pPr marL="342900" indent="-342900">
              <a:buFont typeface="Wingdings" charset="2"/>
              <a:buChar char="§"/>
              <a:defRPr/>
            </a:pPr>
            <a:endParaRPr lang="en-AU" sz="2000" b="1" dirty="0">
              <a:ea typeface="ＭＳ Ｐゴシック" pitchFamily="-106" charset="-128"/>
            </a:endParaRPr>
          </a:p>
          <a:p>
            <a:pPr marL="342900" indent="-342900">
              <a:buFont typeface="Wingdings" charset="2"/>
              <a:buChar char="§"/>
              <a:defRPr/>
            </a:pPr>
            <a:r>
              <a:rPr lang="en-AU" sz="2000" b="1" dirty="0">
                <a:ea typeface="ＭＳ Ｐゴシック" pitchFamily="-106" charset="-128"/>
              </a:rPr>
              <a:t>Developed in consultation with countries, contributing CEOS agencies, and in-country actors like FAO and the World Bank</a:t>
            </a:r>
          </a:p>
          <a:p>
            <a:pPr marL="342900" indent="-342900">
              <a:buFont typeface="Wingdings" charset="2"/>
              <a:buChar char="§"/>
              <a:defRPr/>
            </a:pPr>
            <a:endParaRPr lang="en-AU" sz="2000" b="1" dirty="0">
              <a:ea typeface="ＭＳ Ｐゴシック" pitchFamily="-106" charset="-128"/>
            </a:endParaRPr>
          </a:p>
          <a:p>
            <a:pPr marL="342900" indent="-342900">
              <a:buFont typeface="Wingdings" charset="2"/>
              <a:buChar char="§"/>
              <a:defRPr/>
            </a:pPr>
            <a:r>
              <a:rPr lang="en-AU" sz="2000" b="1" dirty="0">
                <a:ea typeface="ＭＳ Ｐゴシック" pitchFamily="-106" charset="-128"/>
              </a:rPr>
              <a:t>Initial implementation roles and resources identified</a:t>
            </a:r>
          </a:p>
          <a:p>
            <a:pPr marL="342900" indent="-342900">
              <a:buFont typeface="Wingdings" charset="2"/>
              <a:buChar char="§"/>
              <a:defRPr/>
            </a:pPr>
            <a:endParaRPr lang="en-AU" sz="2000" b="1" dirty="0">
              <a:ea typeface="ＭＳ Ｐゴシック" pitchFamily="-106" charset="-128"/>
            </a:endParaRPr>
          </a:p>
          <a:p>
            <a:pPr marL="342900" indent="-342900">
              <a:buFont typeface="Wingdings" charset="2"/>
              <a:buChar char="§"/>
              <a:defRPr/>
            </a:pPr>
            <a:r>
              <a:rPr lang="en-AU" sz="2000" b="1" dirty="0">
                <a:ea typeface="ＭＳ Ｐゴシック" pitchFamily="-106" charset="-128"/>
              </a:rPr>
              <a:t>Implementation plan for 2014 ready for execution; plans for 2015 and 2016+ scoped</a:t>
            </a:r>
          </a:p>
          <a:p>
            <a:pPr marL="342900" indent="-342900">
              <a:buFont typeface="Wingdings" charset="2"/>
              <a:buChar char="§"/>
              <a:defRPr/>
            </a:pPr>
            <a:endParaRPr lang="en-AU" sz="2000" b="1" dirty="0">
              <a:ea typeface="ＭＳ Ｐゴシック" pitchFamily="-106" charset="-128"/>
            </a:endParaRPr>
          </a:p>
          <a:p>
            <a:pPr marL="342900" indent="-342900">
              <a:buFont typeface="Wingdings" charset="2"/>
              <a:buChar char="§"/>
              <a:defRPr/>
            </a:pPr>
            <a:r>
              <a:rPr lang="en-AU" sz="2000" b="1" dirty="0">
                <a:ea typeface="ＭＳ Ｐゴシック" pitchFamily="-106" charset="-128"/>
              </a:rPr>
              <a:t>2014 candidate pilot countries (2-3) have been identified</a:t>
            </a:r>
          </a:p>
          <a:p>
            <a:pPr marL="342900" indent="-342900">
              <a:buFont typeface="Wingdings" charset="2"/>
              <a:buChar char="§"/>
              <a:defRPr/>
            </a:pPr>
            <a:endParaRPr lang="en-AU" sz="2000" b="1" dirty="0">
              <a:ea typeface="ＭＳ Ｐゴシック" pitchFamily="-106" charset="-128"/>
            </a:endParaRPr>
          </a:p>
          <a:p>
            <a:pPr marL="342900" indent="-342900">
              <a:buFont typeface="Wingdings" charset="2"/>
              <a:buChar char="§"/>
              <a:defRPr/>
            </a:pPr>
            <a:r>
              <a:rPr lang="en-AU" sz="2000" b="1" u="sng" dirty="0">
                <a:solidFill>
                  <a:srgbClr val="FF6600"/>
                </a:solidFill>
                <a:ea typeface="ＭＳ Ｐゴシック" pitchFamily="-106" charset="-128"/>
              </a:rPr>
              <a:t>Seeking endorsement of CEOS SIT (@ SIT-29) for the </a:t>
            </a:r>
            <a:r>
              <a:rPr lang="en-AU" sz="2000" b="1" u="sng" dirty="0" smtClean="0">
                <a:solidFill>
                  <a:srgbClr val="FF6600"/>
                </a:solidFill>
                <a:ea typeface="ＭＳ Ｐゴシック" pitchFamily="-106" charset="-128"/>
              </a:rPr>
              <a:t>Strategy</a:t>
            </a:r>
            <a:endParaRPr lang="en-AU" sz="2000" b="1" u="sng" dirty="0">
              <a:solidFill>
                <a:srgbClr val="FF6600"/>
              </a:solidFill>
              <a:ea typeface="ＭＳ Ｐゴシック" pitchFamily="-106" charset="-128"/>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v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61" y="-8311"/>
            <a:ext cx="9497435" cy="6875788"/>
          </a:xfrm>
          <a:prstGeom prst="rect">
            <a:avLst/>
          </a:prstGeom>
        </p:spPr>
      </p:pic>
      <p:sp>
        <p:nvSpPr>
          <p:cNvPr id="4" name="Rectangle 3"/>
          <p:cNvSpPr/>
          <p:nvPr/>
        </p:nvSpPr>
        <p:spPr>
          <a:xfrm>
            <a:off x="-19335" y="1435674"/>
            <a:ext cx="9231672" cy="400110"/>
          </a:xfrm>
          <a:prstGeom prst="rect">
            <a:avLst/>
          </a:prstGeom>
        </p:spPr>
        <p:txBody>
          <a:bodyPr wrap="square">
            <a:spAutoFit/>
          </a:bodyPr>
          <a:lstStyle/>
          <a:p>
            <a:pPr>
              <a:defRPr/>
            </a:pPr>
            <a:r>
              <a:rPr lang="en-US" sz="2000" b="1" dirty="0">
                <a:solidFill>
                  <a:schemeClr val="bg1"/>
                </a:solidFill>
                <a:ea typeface="ＭＳ Ｐゴシック" pitchFamily="-106" charset="-128"/>
              </a:rPr>
              <a:t>2014 Outlook</a:t>
            </a:r>
          </a:p>
        </p:txBody>
      </p:sp>
    </p:spTree>
    <p:extLst>
      <p:ext uri="{BB962C8B-B14F-4D97-AF65-F5344CB8AC3E}">
        <p14:creationId xmlns:p14="http://schemas.microsoft.com/office/powerpoint/2010/main" val="198438747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9461CD6D-AC55-594E-90B7-CD60BF23DAAE}" type="slidenum">
              <a:rPr lang="en-US" sz="1000">
                <a:solidFill>
                  <a:srgbClr val="002569"/>
                </a:solidFill>
                <a:latin typeface="Calibri" charset="0"/>
                <a:cs typeface="Calibri" charset="0"/>
              </a:rPr>
              <a:pPr eaLnBrk="1" hangingPunct="1">
                <a:spcBef>
                  <a:spcPct val="0"/>
                </a:spcBef>
              </a:pPr>
              <a:t>33</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2014 </a:t>
            </a:r>
            <a:r>
              <a:rPr lang="en-US" b="1" kern="0" dirty="0" smtClean="0">
                <a:solidFill>
                  <a:schemeClr val="bg1"/>
                </a:solidFill>
                <a:latin typeface="Tahoma" pitchFamily="-106" charset="0"/>
                <a:ea typeface="ＭＳ Ｐゴシック" pitchFamily="-106" charset="-128"/>
                <a:cs typeface="Tahoma" pitchFamily="-106" charset="0"/>
              </a:rPr>
              <a:t>Outlook: </a:t>
            </a:r>
            <a:r>
              <a:rPr lang="en-US" b="1" kern="0" dirty="0">
                <a:solidFill>
                  <a:schemeClr val="bg1"/>
                </a:solidFill>
                <a:latin typeface="Tahoma" pitchFamily="-106" charset="0"/>
                <a:ea typeface="ＭＳ Ｐゴシック" pitchFamily="-106" charset="-128"/>
                <a:cs typeface="Tahoma" pitchFamily="-106" charset="0"/>
              </a:rPr>
              <a:t>Global Baseline</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77988"/>
            <a:ext cx="8710613" cy="6986528"/>
          </a:xfrm>
          <a:prstGeom prst="rect">
            <a:avLst/>
          </a:prstGeom>
          <a:noFill/>
        </p:spPr>
        <p:txBody>
          <a:bodyPr>
            <a:spAutoFit/>
          </a:bodyPr>
          <a:lstStyle/>
          <a:p>
            <a:pPr marL="342900" indent="-342900">
              <a:buFont typeface="Wingdings" charset="2"/>
              <a:buChar char="§"/>
              <a:defRPr/>
            </a:pPr>
            <a:r>
              <a:rPr lang="en-AU" sz="2000" b="1" dirty="0">
                <a:ea typeface="ＭＳ Ｐゴシック" pitchFamily="-106" charset="-128"/>
                <a:cs typeface="+mn-cs"/>
              </a:rPr>
              <a:t>Continuing ramp-up </a:t>
            </a:r>
            <a:r>
              <a:rPr lang="en-AU" sz="2000" b="1" dirty="0" smtClean="0">
                <a:ea typeface="ＭＳ Ｐゴシック" pitchFamily="-106" charset="-128"/>
                <a:cs typeface="+mn-cs"/>
              </a:rPr>
              <a:t>towards </a:t>
            </a:r>
            <a:r>
              <a:rPr lang="en-AU" sz="2000" b="1" dirty="0">
                <a:ea typeface="ＭＳ Ｐゴシック" pitchFamily="-106" charset="-128"/>
                <a:cs typeface="+mn-cs"/>
              </a:rPr>
              <a:t>global coverage by </a:t>
            </a:r>
            <a:r>
              <a:rPr lang="en-AU" sz="2000" b="1" dirty="0" smtClean="0">
                <a:ea typeface="ＭＳ Ｐゴシック" pitchFamily="-106" charset="-128"/>
                <a:cs typeface="+mn-cs"/>
              </a:rPr>
              <a:t>2016</a:t>
            </a:r>
          </a:p>
          <a:p>
            <a:pPr marL="342900" indent="-342900">
              <a:buFont typeface="Wingdings" charset="2"/>
              <a:buChar char="§"/>
              <a:defRPr/>
            </a:pPr>
            <a:endParaRPr lang="en-AU" sz="2000" b="1" u="sng" dirty="0" smtClean="0">
              <a:ea typeface="ＭＳ Ｐゴシック" pitchFamily="-106" charset="-128"/>
              <a:cs typeface="+mn-cs"/>
            </a:endParaRPr>
          </a:p>
          <a:p>
            <a:pPr marL="342900" indent="-342900">
              <a:buFont typeface="Wingdings" charset="2"/>
              <a:buChar char="§"/>
              <a:defRPr/>
            </a:pPr>
            <a:r>
              <a:rPr lang="en-AU" sz="2000" b="1" dirty="0" smtClean="0">
                <a:ea typeface="ＭＳ Ｐゴシック" pitchFamily="-106" charset="-128"/>
                <a:cs typeface="+mn-cs"/>
              </a:rPr>
              <a:t>Adding </a:t>
            </a:r>
            <a:r>
              <a:rPr lang="en-AU" sz="2000" b="1" dirty="0">
                <a:ea typeface="ＭＳ Ｐゴシック" pitchFamily="-106" charset="-128"/>
                <a:cs typeface="+mn-cs"/>
              </a:rPr>
              <a:t>19 countries, 18.5 Mkm</a:t>
            </a:r>
            <a:r>
              <a:rPr lang="en-AU" sz="2000" b="1" baseline="30000" dirty="0">
                <a:ea typeface="ＭＳ Ｐゴシック" pitchFamily="-106" charset="-128"/>
                <a:cs typeface="+mn-cs"/>
              </a:rPr>
              <a:t>2</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Landsat-7 and Landsat-8 will continue to be the main </a:t>
            </a:r>
            <a:r>
              <a:rPr lang="en-AU" sz="2000" b="1" dirty="0" smtClean="0">
                <a:ea typeface="ＭＳ Ｐゴシック" pitchFamily="-106" charset="-128"/>
                <a:cs typeface="+mn-cs"/>
              </a:rPr>
              <a:t>providers during 2014</a:t>
            </a:r>
            <a:endParaRPr lang="en-AU" sz="2000" b="1" dirty="0">
              <a:ea typeface="ＭＳ Ｐゴシック" pitchFamily="-106" charset="-128"/>
              <a:cs typeface="+mn-cs"/>
            </a:endParaRPr>
          </a:p>
          <a:p>
            <a:pPr marL="800100" lvl="1" indent="-342900">
              <a:buFont typeface="Wingdings" charset="2"/>
              <a:buChar char="§"/>
              <a:defRPr/>
            </a:pPr>
            <a:r>
              <a:rPr lang="en-AU" sz="2000" dirty="0">
                <a:ea typeface="ＭＳ Ｐゴシック" pitchFamily="-106" charset="-128"/>
                <a:cs typeface="+mn-cs"/>
              </a:rPr>
              <a:t>Optimisation of </a:t>
            </a:r>
            <a:r>
              <a:rPr lang="en-AU" sz="2000" dirty="0" smtClean="0">
                <a:ea typeface="ＭＳ Ｐゴシック" pitchFamily="-106" charset="-128"/>
                <a:cs typeface="+mn-cs"/>
              </a:rPr>
              <a:t>Landsat LTAP acquisition </a:t>
            </a:r>
            <a:r>
              <a:rPr lang="en-AU" sz="2000" dirty="0">
                <a:ea typeface="ＭＳ Ｐゴシック" pitchFamily="-106" charset="-128"/>
                <a:cs typeface="+mn-cs"/>
              </a:rPr>
              <a:t>strategy continues</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Continuing development (by NASA/USGS) of WELD global mosaics</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Launch of new data streams: Sentinel-1, ALOS-2, CBERS-4</a:t>
            </a:r>
          </a:p>
          <a:p>
            <a:pPr marL="800100" lvl="1" indent="-342900">
              <a:buFont typeface="Wingdings" charset="2"/>
              <a:buChar char="§"/>
              <a:defRPr/>
            </a:pPr>
            <a:r>
              <a:rPr lang="en-AU" sz="1800" dirty="0">
                <a:ea typeface="ＭＳ Ｐゴシック" pitchFamily="-106" charset="-128"/>
                <a:cs typeface="+mn-cs"/>
              </a:rPr>
              <a:t>Ramp-up of these missions to operational is expected to conclude in </a:t>
            </a:r>
            <a:r>
              <a:rPr lang="en-AU" sz="1800" dirty="0" smtClean="0">
                <a:ea typeface="ＭＳ Ｐゴシック" pitchFamily="-106" charset="-128"/>
                <a:cs typeface="+mn-cs"/>
              </a:rPr>
              <a:t>2014 (ALOS-2) and 2015 (Sentinel-1A and CBERS-4)</a:t>
            </a:r>
            <a:endParaRPr lang="en-AU" sz="1800"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a:defRPr/>
            </a:pPr>
            <a:endParaRPr lang="en-US" sz="1600" b="1" dirty="0">
              <a:ea typeface="ＭＳ Ｐゴシック" pitchFamily="-106" charset="-128"/>
              <a:cs typeface="+mn-cs"/>
            </a:endParaRPr>
          </a:p>
          <a:p>
            <a:pPr marL="457200" indent="-457200">
              <a:buFont typeface="Wingdings" charset="2"/>
              <a:buChar char="§"/>
              <a:defRPr/>
            </a:pPr>
            <a:endParaRPr lang="en-US" sz="1600" b="1" dirty="0">
              <a:ea typeface="ＭＳ Ｐゴシック" pitchFamily="-106" charset="-128"/>
              <a:cs typeface="+mn-cs"/>
            </a:endParaRPr>
          </a:p>
          <a:p>
            <a:pPr marL="914400" lvl="1" indent="-457200">
              <a:buFont typeface="Wingdings" charset="2"/>
              <a:buChar char="§"/>
              <a:defRPr/>
            </a:pPr>
            <a:endParaRPr lang="en-US" sz="2000" b="1" dirty="0">
              <a:ea typeface="ＭＳ Ｐゴシック" pitchFamily="-106" charset="-128"/>
              <a:cs typeface="+mn-cs"/>
            </a:endParaRPr>
          </a:p>
          <a:p>
            <a:pPr marL="800100" lvl="1"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a:p>
            <a:pPr marL="342900"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10271C29-1B3C-1048-86DD-34148BA28716}" type="slidenum">
              <a:rPr lang="en-US" sz="1000">
                <a:solidFill>
                  <a:srgbClr val="002569"/>
                </a:solidFill>
                <a:latin typeface="Calibri" charset="0"/>
                <a:cs typeface="Calibri" charset="0"/>
              </a:rPr>
              <a:pPr eaLnBrk="1" hangingPunct="1">
                <a:spcBef>
                  <a:spcPct val="0"/>
                </a:spcBef>
              </a:pPr>
              <a:t>34</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2014 Implementation: Space Data Services</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77988"/>
            <a:ext cx="8710613" cy="4094162"/>
          </a:xfrm>
          <a:prstGeom prst="rect">
            <a:avLst/>
          </a:prstGeom>
          <a:noFill/>
        </p:spPr>
        <p:txBody>
          <a:bodyPr>
            <a:spAutoFit/>
          </a:bodyPr>
          <a:lstStyle/>
          <a:p>
            <a:pPr marL="342900" indent="-342900">
              <a:buFont typeface="Wingdings" charset="2"/>
              <a:buChar char="§"/>
              <a:defRPr/>
            </a:pPr>
            <a:r>
              <a:rPr lang="en-AU" sz="2000" b="1" dirty="0">
                <a:ea typeface="ＭＳ Ｐゴシック" pitchFamily="-106" charset="-128"/>
                <a:cs typeface="+mn-cs"/>
              </a:rPr>
              <a:t>Development of prototypes for each of the six GFOI Space Data Services and prototyping of their value with a number of countries</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t>In depth engagement with 2-3 countries, focused on trialling the delivery of the Services, in the months before SDCG-6.</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t>“</a:t>
            </a:r>
            <a:r>
              <a:rPr lang="en-AU" sz="2000" b="1" i="1" dirty="0"/>
              <a:t>Country </a:t>
            </a:r>
            <a:r>
              <a:rPr lang="en-AU" sz="2000" b="1" i="1" dirty="0" smtClean="0"/>
              <a:t>Day</a:t>
            </a:r>
            <a:r>
              <a:rPr lang="en-AU" sz="2000" b="1" dirty="0"/>
              <a:t>” at SDCG-6 to seek feedback on the pilot services, and detailed follow-up from SDCG-6 on pilot service delivery and optimisation </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t>Pilot version of a Space Data Management System (SDMS) to be developed by the SEO in collaboration with FAO and UN-REDD to prototype the relevance and effectiveness </a:t>
            </a:r>
            <a:endParaRPr lang="en-US" sz="16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2D4061-1EE6-5842-B61C-ADBF1889600F}" type="slidenum">
              <a:rPr lang="en-US" sz="1000">
                <a:solidFill>
                  <a:srgbClr val="002569"/>
                </a:solidFill>
                <a:latin typeface="Century Gothic" charset="0"/>
                <a:cs typeface="Calibri" charset="0"/>
              </a:rPr>
              <a:pPr/>
              <a:t>35</a:t>
            </a:fld>
            <a:endParaRPr lang="en-US" sz="1000">
              <a:solidFill>
                <a:srgbClr val="002569"/>
              </a:solidFill>
              <a:latin typeface="Century Gothic" charset="0"/>
              <a:cs typeface="Calibri" charset="0"/>
            </a:endParaRPr>
          </a:p>
        </p:txBody>
      </p:sp>
      <p:sp>
        <p:nvSpPr>
          <p:cNvPr id="76802" name="Title 1"/>
          <p:cNvSpPr>
            <a:spLocks noGrp="1"/>
          </p:cNvSpPr>
          <p:nvPr>
            <p:ph type="title"/>
          </p:nvPr>
        </p:nvSpPr>
        <p:spPr>
          <a:xfrm>
            <a:off x="1385888" y="188913"/>
            <a:ext cx="7681912" cy="501650"/>
          </a:xfrm>
          <a:ln/>
        </p:spPr>
        <p:txBody>
          <a:bodyPr/>
          <a:lstStyle/>
          <a:p>
            <a:r>
              <a:rPr lang="en-US">
                <a:ea typeface="ＭＳ Ｐゴシック" charset="0"/>
                <a:cs typeface="ＭＳ Ｐゴシック" charset="0"/>
              </a:rPr>
              <a:t>SDMS Pilot Project Plan</a:t>
            </a:r>
          </a:p>
        </p:txBody>
      </p:sp>
      <p:sp>
        <p:nvSpPr>
          <p:cNvPr id="6" name="Rectangle 3"/>
          <p:cNvSpPr txBox="1">
            <a:spLocks noChangeArrowheads="1"/>
          </p:cNvSpPr>
          <p:nvPr/>
        </p:nvSpPr>
        <p:spPr bwMode="auto">
          <a:xfrm>
            <a:off x="146050" y="1466850"/>
            <a:ext cx="5905500" cy="5100638"/>
          </a:xfrm>
          <a:prstGeom prst="rect">
            <a:avLst/>
          </a:prstGeom>
          <a:noFill/>
          <a:ln w="9525">
            <a:noFill/>
            <a:miter lim="800000"/>
            <a:headEnd/>
            <a:tailEnd/>
          </a:ln>
          <a:effectLst/>
        </p:spPr>
        <p:txBody>
          <a:bodyPr/>
          <a:lstStyle/>
          <a:p>
            <a:pPr marL="461963" lvl="1" indent="-342900">
              <a:spcBef>
                <a:spcPct val="20000"/>
              </a:spcBef>
              <a:buClr>
                <a:srgbClr val="3B812F"/>
              </a:buClr>
              <a:buSzPct val="60000"/>
              <a:buFont typeface="Wingdings" charset="2"/>
              <a:buChar char="§"/>
              <a:defRPr/>
            </a:pPr>
            <a:r>
              <a:rPr lang="en-US" sz="2000" b="1" kern="0" dirty="0">
                <a:latin typeface="Arial"/>
              </a:rPr>
              <a:t>United Nations FAO (Food and Agriculture Organization) Forestry Department, KSAT (Kongsberg Satellite Services), NASA’s CEOS Systems Engineering Office (SEO), and AMA (Analytical Mechanics and Associates, Inc.) are partnering to develop and demonstrate a prototype Space Data Management System (SDMS).</a:t>
            </a:r>
          </a:p>
          <a:p>
            <a:pPr marL="461963" lvl="1" indent="-342900">
              <a:spcBef>
                <a:spcPct val="20000"/>
              </a:spcBef>
              <a:buClr>
                <a:srgbClr val="3B812F"/>
              </a:buClr>
              <a:buSzPct val="60000"/>
              <a:buFont typeface="Wingdings" charset="2"/>
              <a:buChar char="§"/>
              <a:defRPr/>
            </a:pPr>
            <a:r>
              <a:rPr lang="en-US" sz="2000" b="1" kern="0" dirty="0">
                <a:latin typeface="Arial"/>
              </a:rPr>
              <a:t>The 8-month effort (Dec 2013 through July 2014) will develop an operational prototype SDMS focused on 3 pilot countries: </a:t>
            </a:r>
            <a:br>
              <a:rPr lang="en-US" sz="2000" b="1" kern="0" dirty="0">
                <a:latin typeface="Arial"/>
              </a:rPr>
            </a:br>
            <a:r>
              <a:rPr lang="en-US" sz="2000" b="1" kern="0" dirty="0">
                <a:latin typeface="Arial"/>
              </a:rPr>
              <a:t>Ecuador, Tanzania and Uganda.</a:t>
            </a:r>
          </a:p>
          <a:p>
            <a:pPr marL="461963" lvl="1" indent="-342900">
              <a:spcBef>
                <a:spcPct val="20000"/>
              </a:spcBef>
              <a:buClr>
                <a:srgbClr val="3B812F"/>
              </a:buClr>
              <a:buSzPct val="60000"/>
              <a:buFont typeface="Wingdings" charset="2"/>
              <a:buChar char="§"/>
              <a:defRPr/>
            </a:pPr>
            <a:r>
              <a:rPr lang="en-US" sz="2000" b="1" kern="0" dirty="0">
                <a:latin typeface="Arial"/>
              </a:rPr>
              <a:t>Successfull completion of this pilot project is expected to lead to a 3-year development supporting up to 16 REDD+ countries.</a:t>
            </a:r>
          </a:p>
          <a:p>
            <a:pPr marL="347663" lvl="1" indent="-228600">
              <a:spcBef>
                <a:spcPct val="20000"/>
              </a:spcBef>
              <a:buClr>
                <a:srgbClr val="3B812F"/>
              </a:buClr>
              <a:buSzPct val="60000"/>
              <a:buFont typeface="Wingdings" pitchFamily="2" charset="2"/>
              <a:buChar char="q"/>
              <a:defRPr/>
            </a:pPr>
            <a:endParaRPr lang="en-US" sz="2000" b="1" kern="0" dirty="0">
              <a:latin typeface="Arial"/>
            </a:endParaRPr>
          </a:p>
          <a:p>
            <a:pPr marL="347663" lvl="1" indent="-228600">
              <a:spcBef>
                <a:spcPct val="20000"/>
              </a:spcBef>
              <a:buClr>
                <a:srgbClr val="3B812F"/>
              </a:buClr>
              <a:buSzPct val="60000"/>
              <a:buFont typeface="Wingdings" pitchFamily="2" charset="2"/>
              <a:buChar char="q"/>
              <a:defRPr/>
            </a:pPr>
            <a:endParaRPr lang="en-US" sz="2000" b="1" kern="0" dirty="0">
              <a:latin typeface="Arial"/>
            </a:endParaRPr>
          </a:p>
        </p:txBody>
      </p:sp>
      <p:pic>
        <p:nvPicPr>
          <p:cNvPr id="7680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94463" y="1466850"/>
            <a:ext cx="242411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4463" y="4016375"/>
            <a:ext cx="1687512"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4975" y="5475288"/>
            <a:ext cx="12207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4" descr="SEO_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4925" y="3533775"/>
            <a:ext cx="17875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Picture 7" descr="nasa_logo.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54988" y="3506788"/>
            <a:ext cx="860425"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39C5E10-284D-DF4D-B77D-EFB42BBDF000}" type="slidenum">
              <a:rPr lang="en-US" sz="1000">
                <a:solidFill>
                  <a:srgbClr val="002569"/>
                </a:solidFill>
                <a:latin typeface="Century Gothic" charset="0"/>
                <a:cs typeface="Calibri" charset="0"/>
              </a:rPr>
              <a:pPr/>
              <a:t>36</a:t>
            </a:fld>
            <a:endParaRPr lang="en-US" sz="1000">
              <a:solidFill>
                <a:srgbClr val="002569"/>
              </a:solidFill>
              <a:latin typeface="Century Gothic" charset="0"/>
              <a:cs typeface="Calibri" charset="0"/>
            </a:endParaRPr>
          </a:p>
        </p:txBody>
      </p:sp>
      <p:sp>
        <p:nvSpPr>
          <p:cNvPr id="74754" name="Title 1"/>
          <p:cNvSpPr>
            <a:spLocks noGrp="1"/>
          </p:cNvSpPr>
          <p:nvPr>
            <p:ph type="title"/>
          </p:nvPr>
        </p:nvSpPr>
        <p:spPr>
          <a:xfrm>
            <a:off x="2136775" y="188913"/>
            <a:ext cx="6931025" cy="501650"/>
          </a:xfrm>
          <a:ln/>
        </p:spPr>
        <p:txBody>
          <a:bodyPr/>
          <a:lstStyle/>
          <a:p>
            <a:r>
              <a:rPr lang="en-US">
                <a:ea typeface="ＭＳ Ｐゴシック" charset="0"/>
                <a:cs typeface="ＭＳ Ｐゴシック" charset="0"/>
              </a:rPr>
              <a:t>What are the SDMS features?</a:t>
            </a:r>
          </a:p>
        </p:txBody>
      </p:sp>
      <p:sp>
        <p:nvSpPr>
          <p:cNvPr id="6" name="Rectangle 3"/>
          <p:cNvSpPr txBox="1">
            <a:spLocks noChangeArrowheads="1"/>
          </p:cNvSpPr>
          <p:nvPr/>
        </p:nvSpPr>
        <p:spPr bwMode="auto">
          <a:xfrm>
            <a:off x="146050" y="1466850"/>
            <a:ext cx="6035675" cy="5100638"/>
          </a:xfrm>
          <a:prstGeom prst="rect">
            <a:avLst/>
          </a:prstGeom>
          <a:noFill/>
          <a:ln w="9525">
            <a:noFill/>
            <a:miter lim="800000"/>
            <a:headEnd/>
            <a:tailEnd/>
          </a:ln>
          <a:effectLst/>
        </p:spPr>
        <p:txBody>
          <a:bodyPr/>
          <a:lstStyle/>
          <a:p>
            <a:pPr marL="404813" lvl="1" indent="-285750">
              <a:spcBef>
                <a:spcPct val="20000"/>
              </a:spcBef>
              <a:buClr>
                <a:srgbClr val="3B812F"/>
              </a:buClr>
              <a:buSzPct val="60000"/>
              <a:buFont typeface="Wingdings" charset="2"/>
              <a:buChar char="§"/>
              <a:defRPr/>
            </a:pPr>
            <a:r>
              <a:rPr lang="en-US" sz="1600" b="1" kern="0" dirty="0">
                <a:solidFill>
                  <a:srgbClr val="002569"/>
                </a:solidFill>
                <a:latin typeface="Arial"/>
              </a:rPr>
              <a:t>A dedicated cloud-based architecture to store, process and access space-based Earth observation data.</a:t>
            </a:r>
          </a:p>
          <a:p>
            <a:pPr marL="404813" lvl="1" indent="-285750">
              <a:spcBef>
                <a:spcPct val="20000"/>
              </a:spcBef>
              <a:buClr>
                <a:srgbClr val="3B812F"/>
              </a:buClr>
              <a:buSzPct val="60000"/>
              <a:buFont typeface="Wingdings" charset="2"/>
              <a:buChar char="§"/>
              <a:defRPr/>
            </a:pPr>
            <a:r>
              <a:rPr lang="en-US" sz="1600" b="1" kern="0" dirty="0">
                <a:solidFill>
                  <a:srgbClr val="002569"/>
                </a:solidFill>
                <a:latin typeface="Arial"/>
              </a:rPr>
              <a:t>Country-specific datasets for rapid access, processing and product development.</a:t>
            </a:r>
          </a:p>
          <a:p>
            <a:pPr marL="404813" lvl="1" indent="-285750">
              <a:spcBef>
                <a:spcPct val="20000"/>
              </a:spcBef>
              <a:buClr>
                <a:srgbClr val="3B812F"/>
              </a:buClr>
              <a:buSzPct val="60000"/>
              <a:buFont typeface="Wingdings" charset="2"/>
              <a:buChar char="§"/>
              <a:defRPr/>
            </a:pPr>
            <a:r>
              <a:rPr lang="en-US" sz="1600" b="1" kern="0" dirty="0">
                <a:solidFill>
                  <a:srgbClr val="002569"/>
                </a:solidFill>
                <a:latin typeface="Arial"/>
              </a:rPr>
              <a:t>Country-specific secure access to open datasets and purchased commercial datasets.</a:t>
            </a:r>
          </a:p>
          <a:p>
            <a:pPr marL="404813" lvl="1" indent="-285750">
              <a:spcBef>
                <a:spcPct val="20000"/>
              </a:spcBef>
              <a:buClr>
                <a:srgbClr val="3B812F"/>
              </a:buClr>
              <a:buSzPct val="60000"/>
              <a:buFont typeface="Wingdings" charset="2"/>
              <a:buChar char="§"/>
              <a:defRPr/>
            </a:pPr>
            <a:r>
              <a:rPr lang="en-US" sz="1600" b="1" kern="0" dirty="0">
                <a:solidFill>
                  <a:srgbClr val="002569"/>
                </a:solidFill>
                <a:latin typeface="Arial"/>
              </a:rPr>
              <a:t>Coverage analysis tool to analyze historical archives and identify and select relevant scenes for processing or download.</a:t>
            </a:r>
          </a:p>
          <a:p>
            <a:pPr marL="404813" lvl="1" indent="-285750">
              <a:spcBef>
                <a:spcPct val="20000"/>
              </a:spcBef>
              <a:buClr>
                <a:srgbClr val="3B812F"/>
              </a:buClr>
              <a:buSzPct val="60000"/>
              <a:buFont typeface="Wingdings" charset="2"/>
              <a:buChar char="§"/>
              <a:defRPr/>
            </a:pPr>
            <a:r>
              <a:rPr lang="en-US" sz="1600" b="1" kern="0" dirty="0">
                <a:solidFill>
                  <a:srgbClr val="002569"/>
                </a:solidFill>
                <a:latin typeface="Arial"/>
              </a:rPr>
              <a:t>Pre-processing tools and algorithms for advanced product development.</a:t>
            </a:r>
          </a:p>
          <a:p>
            <a:pPr marL="404813" lvl="1" indent="-285750">
              <a:spcBef>
                <a:spcPct val="20000"/>
              </a:spcBef>
              <a:buClr>
                <a:srgbClr val="3B812F"/>
              </a:buClr>
              <a:buSzPct val="60000"/>
              <a:buFont typeface="Wingdings" charset="2"/>
              <a:buChar char="§"/>
              <a:defRPr/>
            </a:pPr>
            <a:r>
              <a:rPr lang="en-US" sz="1600" b="1" kern="0" dirty="0">
                <a:solidFill>
                  <a:srgbClr val="002569"/>
                </a:solidFill>
                <a:latin typeface="Arial"/>
              </a:rPr>
              <a:t>Potential </a:t>
            </a:r>
            <a:r>
              <a:rPr lang="en-US" sz="1600" b="1" kern="0" dirty="0" smtClean="0">
                <a:solidFill>
                  <a:srgbClr val="002569"/>
                </a:solidFill>
                <a:latin typeface="Arial"/>
              </a:rPr>
              <a:t>links </a:t>
            </a:r>
            <a:r>
              <a:rPr lang="en-US" sz="1600" b="1" kern="0" dirty="0">
                <a:solidFill>
                  <a:srgbClr val="002569"/>
                </a:solidFill>
                <a:latin typeface="Arial"/>
              </a:rPr>
              <a:t>to </a:t>
            </a:r>
            <a:r>
              <a:rPr lang="en-US" sz="1600" b="1" kern="0" dirty="0" smtClean="0">
                <a:solidFill>
                  <a:srgbClr val="002569"/>
                </a:solidFill>
                <a:latin typeface="Arial"/>
              </a:rPr>
              <a:t>forest </a:t>
            </a:r>
            <a:r>
              <a:rPr lang="en-US" sz="1600" b="1" kern="0" dirty="0">
                <a:solidFill>
                  <a:srgbClr val="002569"/>
                </a:solidFill>
                <a:latin typeface="Arial"/>
              </a:rPr>
              <a:t>cover mosaics and deforestation products. </a:t>
            </a:r>
          </a:p>
          <a:p>
            <a:pPr marL="404813" lvl="1" indent="-285750">
              <a:spcBef>
                <a:spcPct val="20000"/>
              </a:spcBef>
              <a:buClr>
                <a:srgbClr val="3B812F"/>
              </a:buClr>
              <a:buSzPct val="60000"/>
              <a:buFont typeface="Wingdings" charset="2"/>
              <a:buChar char="§"/>
              <a:defRPr/>
            </a:pPr>
            <a:r>
              <a:rPr lang="en-US" sz="1600" b="1" kern="0" dirty="0">
                <a:solidFill>
                  <a:srgbClr val="002569"/>
                </a:solidFill>
                <a:latin typeface="Arial"/>
              </a:rPr>
              <a:t>Modular approach to allow expansion to multiple countries and the addition of new features.</a:t>
            </a:r>
          </a:p>
          <a:p>
            <a:pPr marL="404813" lvl="1" indent="-285750">
              <a:spcBef>
                <a:spcPct val="20000"/>
              </a:spcBef>
              <a:buClr>
                <a:srgbClr val="3B812F"/>
              </a:buClr>
              <a:buSzPct val="60000"/>
              <a:buFont typeface="Wingdings" charset="2"/>
              <a:buChar char="§"/>
              <a:defRPr/>
            </a:pPr>
            <a:r>
              <a:rPr lang="en-US" sz="1600" b="1" kern="0" dirty="0">
                <a:solidFill>
                  <a:srgbClr val="002569"/>
                </a:solidFill>
                <a:latin typeface="Arial"/>
              </a:rPr>
              <a:t>Web-based functionality that is sensitive to low bandwidth.</a:t>
            </a:r>
          </a:p>
          <a:p>
            <a:pPr marL="404813" lvl="1" indent="-285750">
              <a:spcBef>
                <a:spcPct val="20000"/>
              </a:spcBef>
              <a:buClr>
                <a:srgbClr val="3B812F"/>
              </a:buClr>
              <a:buSzPct val="60000"/>
              <a:buFont typeface="Wingdings" charset="2"/>
              <a:buChar char="§"/>
              <a:defRPr/>
            </a:pPr>
            <a:r>
              <a:rPr lang="en-US" sz="1600" b="1" kern="0" dirty="0">
                <a:solidFill>
                  <a:srgbClr val="002569"/>
                </a:solidFill>
                <a:latin typeface="Arial"/>
              </a:rPr>
              <a:t>Consideration of alternative delivery approaches such as local computers for countries without internet or mobile devices.</a:t>
            </a:r>
          </a:p>
          <a:p>
            <a:pPr marL="404813" lvl="1" indent="-285750">
              <a:spcBef>
                <a:spcPct val="20000"/>
              </a:spcBef>
              <a:buClr>
                <a:srgbClr val="3B812F"/>
              </a:buClr>
              <a:buSzPct val="60000"/>
              <a:buFont typeface="Wingdings" charset="2"/>
              <a:buChar char="§"/>
              <a:defRPr/>
            </a:pPr>
            <a:endParaRPr lang="en-US" sz="1600" b="1" kern="0" dirty="0">
              <a:solidFill>
                <a:srgbClr val="002569"/>
              </a:solidFill>
              <a:latin typeface="Arial"/>
            </a:endParaRPr>
          </a:p>
        </p:txBody>
      </p:sp>
      <p:pic>
        <p:nvPicPr>
          <p:cNvPr id="747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322388"/>
            <a:ext cx="281305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Box 6"/>
          <p:cNvSpPr txBox="1">
            <a:spLocks noChangeArrowheads="1"/>
          </p:cNvSpPr>
          <p:nvPr/>
        </p:nvSpPr>
        <p:spPr bwMode="auto">
          <a:xfrm>
            <a:off x="7381875" y="1592263"/>
            <a:ext cx="1268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Cloud</a:t>
            </a:r>
            <a:br>
              <a:rPr lang="en-US" sz="1600" b="1"/>
            </a:br>
            <a:r>
              <a:rPr lang="en-US" sz="1600" b="1"/>
              <a:t>Computing</a:t>
            </a:r>
          </a:p>
        </p:txBody>
      </p:sp>
      <p:pic>
        <p:nvPicPr>
          <p:cNvPr id="7475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9675" y="3543300"/>
            <a:ext cx="236061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TextBox 8"/>
          <p:cNvSpPr txBox="1">
            <a:spLocks noChangeArrowheads="1"/>
          </p:cNvSpPr>
          <p:nvPr/>
        </p:nvSpPr>
        <p:spPr bwMode="auto">
          <a:xfrm>
            <a:off x="6480175" y="6261100"/>
            <a:ext cx="2376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t>Coverage Analyzer</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388ABEC0-CCCE-994A-ACBB-F9B1E932376F}" type="slidenum">
              <a:rPr lang="en-US" sz="1000">
                <a:solidFill>
                  <a:srgbClr val="002569"/>
                </a:solidFill>
                <a:latin typeface="Calibri" charset="0"/>
                <a:cs typeface="Calibri" charset="0"/>
              </a:rPr>
              <a:pPr eaLnBrk="1" hangingPunct="1">
                <a:spcBef>
                  <a:spcPct val="0"/>
                </a:spcBef>
              </a:pPr>
              <a:t>37</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2014 Implementation - ACTIONS</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77988"/>
            <a:ext cx="8710613" cy="7971413"/>
          </a:xfrm>
          <a:prstGeom prst="rect">
            <a:avLst/>
          </a:prstGeom>
          <a:noFill/>
        </p:spPr>
        <p:txBody>
          <a:bodyPr>
            <a:spAutoFit/>
          </a:bodyPr>
          <a:lstStyle/>
          <a:p>
            <a:pPr marL="342900" indent="-342900">
              <a:buFont typeface="Wingdings" charset="2"/>
              <a:buChar char="§"/>
              <a:defRPr/>
            </a:pPr>
            <a:r>
              <a:rPr lang="en-AU" sz="2000" b="1" dirty="0">
                <a:ea typeface="ＭＳ Ｐゴシック" pitchFamily="-106" charset="-128"/>
                <a:cs typeface="+mn-cs"/>
              </a:rPr>
              <a:t>SIT-29 Actions:</a:t>
            </a:r>
          </a:p>
          <a:p>
            <a:pPr marL="342900" indent="-342900">
              <a:buFont typeface="Wingdings" charset="2"/>
              <a:buChar char="§"/>
              <a:defRPr/>
            </a:pPr>
            <a:endParaRPr lang="en-AU" sz="2000" b="1" dirty="0">
              <a:ea typeface="ＭＳ Ｐゴシック" pitchFamily="-106" charset="-128"/>
              <a:cs typeface="+mn-cs"/>
            </a:endParaRPr>
          </a:p>
          <a:p>
            <a:pPr marL="457200" indent="-457200">
              <a:buFontTx/>
              <a:buAutoNum type="arabicParenR"/>
              <a:defRPr/>
            </a:pPr>
            <a:r>
              <a:rPr lang="en-AU" sz="2000" b="1" dirty="0"/>
              <a:t>Core data </a:t>
            </a:r>
            <a:r>
              <a:rPr lang="en-AU" sz="2000" b="1" dirty="0" smtClean="0"/>
              <a:t>stream providers </a:t>
            </a:r>
            <a:r>
              <a:rPr lang="en-AU" sz="2000" b="1" dirty="0"/>
              <a:t>(USGS, ESA, INPE/CRESDA, CSA, CONAE) to work with SDCG </a:t>
            </a:r>
            <a:r>
              <a:rPr lang="en-AU" sz="2000" b="1" dirty="0" smtClean="0"/>
              <a:t>to implement the global baseline data acquisition </a:t>
            </a:r>
            <a:r>
              <a:rPr lang="en-AU" sz="2000" b="1" dirty="0"/>
              <a:t>strategy for GFOI </a:t>
            </a:r>
            <a:r>
              <a:rPr lang="en-AU" sz="2000" b="1" dirty="0" smtClean="0"/>
              <a:t>in 2014.</a:t>
            </a:r>
            <a:endParaRPr lang="en-AU" sz="2000" dirty="0"/>
          </a:p>
          <a:p>
            <a:pPr>
              <a:defRPr/>
            </a:pPr>
            <a:endParaRPr lang="en-AU" sz="2000" b="1" dirty="0"/>
          </a:p>
          <a:p>
            <a:pPr marL="457200" indent="-457200">
              <a:buFontTx/>
              <a:buAutoNum type="arabicParenR"/>
              <a:defRPr/>
            </a:pPr>
            <a:r>
              <a:rPr lang="en-AU" sz="2000" b="1" dirty="0"/>
              <a:t>SDCG to work with the SEO, contributing agencies, FAO/World </a:t>
            </a:r>
            <a:r>
              <a:rPr lang="en-AU" sz="2000" b="1" dirty="0" smtClean="0"/>
              <a:t>Bank</a:t>
            </a:r>
            <a:r>
              <a:rPr lang="en-AU" sz="2000" b="1" dirty="0"/>
              <a:t> </a:t>
            </a:r>
            <a:r>
              <a:rPr lang="en-AU" sz="2000" b="1" dirty="0" smtClean="0"/>
              <a:t>to </a:t>
            </a:r>
            <a:r>
              <a:rPr lang="en-AU" sz="2000" b="1" dirty="0"/>
              <a:t>develop prototypes of the six space data services for GFOI (including the SDMS), and perform </a:t>
            </a:r>
            <a:r>
              <a:rPr lang="en-AU" sz="2000" b="1" dirty="0" smtClean="0"/>
              <a:t>an in-depth pilot </a:t>
            </a:r>
            <a:r>
              <a:rPr lang="en-AU" sz="2000" b="1" dirty="0"/>
              <a:t>with 2-3 countries</a:t>
            </a:r>
            <a:r>
              <a:rPr lang="en-AU" sz="2000" b="1" dirty="0" smtClean="0"/>
              <a:t>.</a:t>
            </a:r>
          </a:p>
          <a:p>
            <a:pPr marL="457200" indent="-457200">
              <a:buFontTx/>
              <a:buAutoNum type="arabicParenR"/>
              <a:defRPr/>
            </a:pPr>
            <a:endParaRPr lang="en-AU" sz="2000" b="1" dirty="0">
              <a:ea typeface="ＭＳ Ｐゴシック" pitchFamily="-106" charset="-128"/>
              <a:cs typeface="+mn-cs"/>
            </a:endParaRPr>
          </a:p>
          <a:p>
            <a:pPr marL="457200" indent="-457200">
              <a:buFontTx/>
              <a:buAutoNum type="arabicParenR"/>
              <a:defRPr/>
            </a:pPr>
            <a:r>
              <a:rPr lang="en-AU" sz="2000" b="1" dirty="0" smtClean="0">
                <a:ea typeface="ＭＳ Ｐゴシック" pitchFamily="-106" charset="-128"/>
                <a:cs typeface="+mn-cs"/>
              </a:rPr>
              <a:t>SDCG to define and develop the third Element of the </a:t>
            </a:r>
            <a:r>
              <a:rPr lang="en-US" sz="2000" b="1" dirty="0">
                <a:ea typeface="ＭＳ Ｐゴシック" pitchFamily="-106" charset="-128"/>
              </a:rPr>
              <a:t>CEOS Strategy for GFOI </a:t>
            </a:r>
            <a:r>
              <a:rPr lang="en-US" sz="2000" b="1" dirty="0" smtClean="0">
                <a:ea typeface="ＭＳ Ｐゴシック" pitchFamily="-106" charset="-128"/>
              </a:rPr>
              <a:t>(acquisitions for R&amp;D) for presentation and endorsement at SIT-30.</a:t>
            </a: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a:defRPr/>
            </a:pPr>
            <a:endParaRPr lang="en-US" sz="1600" b="1" dirty="0">
              <a:ea typeface="ＭＳ Ｐゴシック" pitchFamily="-106" charset="-128"/>
              <a:cs typeface="+mn-cs"/>
            </a:endParaRPr>
          </a:p>
          <a:p>
            <a:pPr marL="457200" indent="-457200">
              <a:buFont typeface="Wingdings" charset="2"/>
              <a:buChar char="§"/>
              <a:defRPr/>
            </a:pPr>
            <a:endParaRPr lang="en-US" sz="1600" b="1" dirty="0">
              <a:ea typeface="ＭＳ Ｐゴシック" pitchFamily="-106" charset="-128"/>
              <a:cs typeface="+mn-cs"/>
            </a:endParaRPr>
          </a:p>
          <a:p>
            <a:pPr marL="914400" lvl="1" indent="-457200">
              <a:buFont typeface="Wingdings" charset="2"/>
              <a:buChar char="§"/>
              <a:defRPr/>
            </a:pPr>
            <a:endParaRPr lang="en-US" sz="2000" b="1" dirty="0">
              <a:ea typeface="ＭＳ Ｐゴシック" pitchFamily="-106" charset="-128"/>
              <a:cs typeface="+mn-cs"/>
            </a:endParaRPr>
          </a:p>
          <a:p>
            <a:pPr marL="800100" lvl="1"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a:p>
            <a:pPr marL="342900"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v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61" y="-8311"/>
            <a:ext cx="9497435" cy="6875788"/>
          </a:xfrm>
          <a:prstGeom prst="rect">
            <a:avLst/>
          </a:prstGeom>
        </p:spPr>
      </p:pic>
      <p:sp>
        <p:nvSpPr>
          <p:cNvPr id="4" name="Rectangle 3"/>
          <p:cNvSpPr/>
          <p:nvPr/>
        </p:nvSpPr>
        <p:spPr>
          <a:xfrm>
            <a:off x="-19335" y="1435674"/>
            <a:ext cx="9231672" cy="400110"/>
          </a:xfrm>
          <a:prstGeom prst="rect">
            <a:avLst/>
          </a:prstGeom>
        </p:spPr>
        <p:txBody>
          <a:bodyPr wrap="square">
            <a:spAutoFit/>
          </a:bodyPr>
          <a:lstStyle/>
          <a:p>
            <a:pPr>
              <a:defRPr/>
            </a:pPr>
            <a:r>
              <a:rPr lang="en-US" sz="2000" b="1" dirty="0">
                <a:solidFill>
                  <a:schemeClr val="bg1"/>
                </a:solidFill>
                <a:ea typeface="ＭＳ Ｐゴシック" pitchFamily="-106" charset="-128"/>
              </a:rPr>
              <a:t>Future </a:t>
            </a:r>
            <a:r>
              <a:rPr lang="en-US" sz="2000" b="1" dirty="0" smtClean="0">
                <a:solidFill>
                  <a:schemeClr val="bg1"/>
                </a:solidFill>
                <a:ea typeface="ＭＳ Ｐゴシック" pitchFamily="-106" charset="-128"/>
              </a:rPr>
              <a:t>of </a:t>
            </a:r>
            <a:r>
              <a:rPr lang="en-US" sz="2000" b="1" dirty="0">
                <a:solidFill>
                  <a:schemeClr val="bg1"/>
                </a:solidFill>
                <a:ea typeface="ＭＳ Ｐゴシック" pitchFamily="-106" charset="-128"/>
              </a:rPr>
              <a:t>the ad hoc SDCG for GFOI</a:t>
            </a:r>
          </a:p>
        </p:txBody>
      </p:sp>
    </p:spTree>
    <p:extLst>
      <p:ext uri="{BB962C8B-B14F-4D97-AF65-F5344CB8AC3E}">
        <p14:creationId xmlns:p14="http://schemas.microsoft.com/office/powerpoint/2010/main" val="20965831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0407139E-9BB0-8044-91CE-FD3E7DA6F51B}" type="slidenum">
              <a:rPr lang="en-US" sz="1000">
                <a:solidFill>
                  <a:srgbClr val="002569"/>
                </a:solidFill>
                <a:latin typeface="Calibri" charset="0"/>
                <a:cs typeface="Calibri" charset="0"/>
              </a:rPr>
              <a:pPr eaLnBrk="1" hangingPunct="1">
                <a:spcBef>
                  <a:spcPct val="0"/>
                </a:spcBef>
              </a:pPr>
              <a:t>39</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SDCG Next Steps</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77988"/>
            <a:ext cx="8710613" cy="7663637"/>
          </a:xfrm>
          <a:prstGeom prst="rect">
            <a:avLst/>
          </a:prstGeom>
          <a:noFill/>
        </p:spPr>
        <p:txBody>
          <a:bodyPr>
            <a:spAutoFit/>
          </a:bodyPr>
          <a:lstStyle/>
          <a:p>
            <a:pPr marL="342900" indent="-342900">
              <a:buFont typeface="Wingdings" charset="2"/>
              <a:buChar char="§"/>
              <a:defRPr/>
            </a:pPr>
            <a:r>
              <a:rPr lang="en-AU" sz="2000" b="1" dirty="0">
                <a:ea typeface="ＭＳ Ｐゴシック" pitchFamily="-106" charset="-128"/>
                <a:cs typeface="+mn-cs"/>
              </a:rPr>
              <a:t>The </a:t>
            </a:r>
            <a:r>
              <a:rPr lang="en-GB" sz="2000" b="1" dirty="0">
                <a:ea typeface="ＭＳ Ｐゴシック" pitchFamily="-106" charset="-128"/>
              </a:rPr>
              <a:t>CEOS Strategy for Space Data Coverage and Continuity in Support of GFOI contains three Elements</a:t>
            </a:r>
          </a:p>
          <a:p>
            <a:pPr marL="800100" lvl="1" indent="-342900">
              <a:buFont typeface="Wingdings" charset="2"/>
              <a:buChar char="§"/>
              <a:defRPr/>
            </a:pPr>
            <a:endParaRPr lang="en-GB" sz="2000" b="1" dirty="0">
              <a:ea typeface="ＭＳ Ｐゴシック" pitchFamily="-106" charset="-128"/>
            </a:endParaRPr>
          </a:p>
          <a:p>
            <a:pPr marL="342900" indent="-342900">
              <a:buFont typeface="Wingdings" charset="2"/>
              <a:buChar char="§"/>
              <a:defRPr/>
            </a:pPr>
            <a:r>
              <a:rPr lang="en-GB" sz="2000" b="1" dirty="0">
                <a:ea typeface="ＭＳ Ｐゴシック" pitchFamily="-106" charset="-128"/>
              </a:rPr>
              <a:t>Element 1, Global Baseline: 2014 continuing implementation</a:t>
            </a:r>
          </a:p>
          <a:p>
            <a:pPr marL="342900" indent="-342900">
              <a:buFont typeface="Wingdings" charset="2"/>
              <a:buChar char="§"/>
              <a:defRPr/>
            </a:pPr>
            <a:endParaRPr lang="en-GB" sz="2000" b="1" dirty="0">
              <a:ea typeface="ＭＳ Ｐゴシック" pitchFamily="-106" charset="-128"/>
            </a:endParaRPr>
          </a:p>
          <a:p>
            <a:pPr marL="342900" indent="-342900">
              <a:buFont typeface="Wingdings" charset="2"/>
              <a:buChar char="§"/>
              <a:defRPr/>
            </a:pPr>
            <a:r>
              <a:rPr lang="en-GB" sz="2000" b="1" dirty="0">
                <a:ea typeface="ＭＳ Ｐゴシック" pitchFamily="-106" charset="-128"/>
              </a:rPr>
              <a:t>Element 2, National Services: 2014 pilot implementation</a:t>
            </a:r>
          </a:p>
          <a:p>
            <a:pPr marL="342900" indent="-342900">
              <a:buFont typeface="Wingdings" charset="2"/>
              <a:buChar char="§"/>
              <a:defRPr/>
            </a:pPr>
            <a:endParaRPr lang="en-GB" sz="2000" b="1" dirty="0">
              <a:ea typeface="ＭＳ Ｐゴシック" pitchFamily="-106" charset="-128"/>
            </a:endParaRPr>
          </a:p>
          <a:p>
            <a:pPr marL="342900" indent="-342900">
              <a:buFont typeface="Wingdings" charset="2"/>
              <a:buChar char="§"/>
              <a:defRPr/>
            </a:pPr>
            <a:r>
              <a:rPr lang="en-GB" sz="2000" b="1" dirty="0">
                <a:ea typeface="ＭＳ Ｐゴシック" pitchFamily="-106" charset="-128"/>
              </a:rPr>
              <a:t>Element 3</a:t>
            </a:r>
            <a:r>
              <a:rPr lang="en-GB" sz="2000" b="1" dirty="0" smtClean="0">
                <a:ea typeface="ＭＳ Ｐゴシック" pitchFamily="-106" charset="-128"/>
              </a:rPr>
              <a:t>, Acquisitions for </a:t>
            </a:r>
            <a:r>
              <a:rPr lang="en-GB" sz="2000" b="1" dirty="0">
                <a:ea typeface="ＭＳ Ｐゴシック" pitchFamily="-106" charset="-128"/>
              </a:rPr>
              <a:t>R&amp;</a:t>
            </a:r>
            <a:r>
              <a:rPr lang="en-GB" sz="2000" b="1" dirty="0" smtClean="0">
                <a:ea typeface="ＭＳ Ｐゴシック" pitchFamily="-106" charset="-128"/>
              </a:rPr>
              <a:t>D: </a:t>
            </a:r>
            <a:r>
              <a:rPr lang="en-GB" sz="2000" b="1" dirty="0">
                <a:ea typeface="ＭＳ Ｐゴシック" pitchFamily="-106" charset="-128"/>
              </a:rPr>
              <a:t>2014 develop strategy for SIT-30</a:t>
            </a:r>
          </a:p>
          <a:p>
            <a:pP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CEOS Plenary -</a:t>
            </a:r>
          </a:p>
          <a:p>
            <a:pPr marL="800100" lvl="1" indent="-342900">
              <a:buFont typeface="Wingdings" charset="2"/>
              <a:buChar char="§"/>
              <a:defRPr/>
            </a:pPr>
            <a:endParaRPr lang="en-AU" sz="2000" b="1" dirty="0">
              <a:ea typeface="ＭＳ Ｐゴシック" pitchFamily="-106" charset="-128"/>
              <a:cs typeface="+mn-cs"/>
            </a:endParaRPr>
          </a:p>
          <a:p>
            <a:pPr marL="800100" lvl="1" indent="-342900">
              <a:buFont typeface="Wingdings" charset="2"/>
              <a:buChar char="§"/>
              <a:defRPr/>
            </a:pPr>
            <a:r>
              <a:rPr lang="en-AU" sz="2000" b="1" dirty="0">
                <a:ea typeface="ＭＳ Ｐゴシック" pitchFamily="-106" charset="-128"/>
                <a:cs typeface="+mn-cs"/>
              </a:rPr>
              <a:t>Global Baseline implementation update</a:t>
            </a:r>
          </a:p>
          <a:p>
            <a:pPr marL="800100" lvl="1" indent="-342900">
              <a:buFont typeface="Wingdings" charset="2"/>
              <a:buChar char="§"/>
              <a:defRPr/>
            </a:pPr>
            <a:r>
              <a:rPr lang="en-AU" sz="2000" b="1" dirty="0">
                <a:ea typeface="ＭＳ Ｐゴシック" pitchFamily="-106" charset="-128"/>
                <a:cs typeface="+mn-cs"/>
              </a:rPr>
              <a:t>Space Data Services pilot update</a:t>
            </a:r>
          </a:p>
          <a:p>
            <a:pPr marL="800100" lvl="1" indent="-342900">
              <a:buFont typeface="Wingdings" charset="2"/>
              <a:buChar char="§"/>
              <a:defRPr/>
            </a:pPr>
            <a:r>
              <a:rPr lang="en-AU" sz="2000" b="1" dirty="0">
                <a:ea typeface="ＭＳ Ｐゴシック" pitchFamily="-106" charset="-128"/>
                <a:cs typeface="+mn-cs"/>
              </a:rPr>
              <a:t>Request continuing mandate for </a:t>
            </a:r>
            <a:r>
              <a:rPr lang="en-AU" sz="2000" b="1" i="1" dirty="0">
                <a:ea typeface="ＭＳ Ｐゴシック" pitchFamily="-106" charset="-128"/>
                <a:cs typeface="+mn-cs"/>
              </a:rPr>
              <a:t>ad hoc </a:t>
            </a:r>
            <a:r>
              <a:rPr lang="en-AU" sz="2000" b="1" dirty="0">
                <a:ea typeface="ＭＳ Ｐゴシック" pitchFamily="-106" charset="-128"/>
                <a:cs typeface="+mn-cs"/>
              </a:rPr>
              <a:t>SDCG</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a:defRPr/>
            </a:pPr>
            <a:endParaRPr lang="en-US" sz="1600" b="1" dirty="0">
              <a:ea typeface="ＭＳ Ｐゴシック" pitchFamily="-106" charset="-128"/>
              <a:cs typeface="+mn-cs"/>
            </a:endParaRPr>
          </a:p>
          <a:p>
            <a:pPr marL="457200" indent="-457200">
              <a:buFont typeface="Wingdings" charset="2"/>
              <a:buChar char="§"/>
              <a:defRPr/>
            </a:pPr>
            <a:endParaRPr lang="en-US" sz="1600" b="1" dirty="0">
              <a:ea typeface="ＭＳ Ｐゴシック" pitchFamily="-106" charset="-128"/>
              <a:cs typeface="+mn-cs"/>
            </a:endParaRPr>
          </a:p>
          <a:p>
            <a:pPr marL="914400" lvl="1" indent="-457200">
              <a:buFont typeface="Wingdings" charset="2"/>
              <a:buChar char="§"/>
              <a:defRPr/>
            </a:pPr>
            <a:endParaRPr lang="en-US" sz="2000" b="1" dirty="0">
              <a:ea typeface="ＭＳ Ｐゴシック" pitchFamily="-106" charset="-128"/>
              <a:cs typeface="+mn-cs"/>
            </a:endParaRPr>
          </a:p>
          <a:p>
            <a:pPr marL="800100" lvl="1"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a:p>
            <a:pPr marL="342900"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5C44E794-5AC0-724A-981B-760CDAF0237A}" type="slidenum">
              <a:rPr lang="en-US" sz="1000">
                <a:solidFill>
                  <a:srgbClr val="002569"/>
                </a:solidFill>
                <a:latin typeface="Calibri" charset="0"/>
                <a:cs typeface="Calibri" charset="0"/>
              </a:rPr>
              <a:pPr eaLnBrk="1" hangingPunct="1">
                <a:spcBef>
                  <a:spcPct val="0"/>
                </a:spcBef>
              </a:pPr>
              <a:t>4</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ea typeface="ＭＳ Ｐゴシック" pitchFamily="-106" charset="-128"/>
                <a:cs typeface="Tahoma" pitchFamily="-106" charset="0"/>
              </a:rPr>
              <a:t>Update on GFOI</a:t>
            </a:r>
          </a:p>
        </p:txBody>
      </p:sp>
      <p:sp>
        <p:nvSpPr>
          <p:cNvPr id="7" name="TextBox 6"/>
          <p:cNvSpPr txBox="1"/>
          <p:nvPr/>
        </p:nvSpPr>
        <p:spPr>
          <a:xfrm>
            <a:off x="177800" y="1613567"/>
            <a:ext cx="8710613" cy="1323439"/>
          </a:xfrm>
          <a:prstGeom prst="rect">
            <a:avLst/>
          </a:prstGeom>
          <a:noFill/>
        </p:spPr>
        <p:txBody>
          <a:bodyPr>
            <a:spAutoFit/>
          </a:bodyPr>
          <a:lstStyle/>
          <a:p>
            <a:pPr marL="457200" indent="-457200">
              <a:buFont typeface="Wingdings" charset="2"/>
              <a:buChar char="§"/>
              <a:defRPr/>
            </a:pPr>
            <a:r>
              <a:rPr lang="en-US" sz="2000" b="1" dirty="0">
                <a:ea typeface="ＭＳ Ｐゴシック" pitchFamily="-106" charset="-128"/>
                <a:cs typeface="+mn-cs"/>
              </a:rPr>
              <a:t>CEOS represented on the GFOI Leads group and </a:t>
            </a:r>
            <a:r>
              <a:rPr lang="en-US" sz="2000" b="1" dirty="0" smtClean="0">
                <a:ea typeface="ＭＳ Ｐゴシック" pitchFamily="-106" charset="-128"/>
                <a:cs typeface="+mn-cs"/>
              </a:rPr>
              <a:t>Advisory Committee</a:t>
            </a:r>
            <a:endParaRPr lang="en-US" sz="2000" b="1" dirty="0">
              <a:ea typeface="ＭＳ Ｐゴシック" pitchFamily="-106" charset="-128"/>
              <a:cs typeface="+mn-cs"/>
            </a:endParaRPr>
          </a:p>
          <a:p>
            <a:pPr marL="800100" lvl="1" indent="-342900">
              <a:buFont typeface="Lucida Grande"/>
              <a:buChar char="-"/>
              <a:defRPr/>
            </a:pPr>
            <a:r>
              <a:rPr lang="en-US" sz="2000" b="1" dirty="0">
                <a:ea typeface="ＭＳ Ｐゴシック" pitchFamily="-106" charset="-128"/>
                <a:cs typeface="+mn-cs"/>
              </a:rPr>
              <a:t>Stephen Briggs, ESA</a:t>
            </a:r>
          </a:p>
          <a:p>
            <a:pPr>
              <a:defRPr/>
            </a:pPr>
            <a:endParaRPr lang="en-US" sz="2000" b="1" dirty="0">
              <a:ea typeface="ＭＳ Ｐゴシック" pitchFamily="-106" charset="-128"/>
              <a:cs typeface="+mn-cs"/>
            </a:endParaRPr>
          </a:p>
        </p:txBody>
      </p:sp>
      <p:pic>
        <p:nvPicPr>
          <p:cNvPr id="5" name="Picture 4"/>
          <p:cNvPicPr>
            <a:picLocks noChangeAspect="1"/>
          </p:cNvPicPr>
          <p:nvPr/>
        </p:nvPicPr>
        <p:blipFill>
          <a:blip r:embed="rId3"/>
          <a:stretch>
            <a:fillRect/>
          </a:stretch>
        </p:blipFill>
        <p:spPr>
          <a:xfrm>
            <a:off x="846771" y="2697762"/>
            <a:ext cx="7497491" cy="399019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DCEA1166-08A1-754C-BDE4-F4BC3EFCA7BD}" type="slidenum">
              <a:rPr lang="en-US" sz="1000">
                <a:solidFill>
                  <a:srgbClr val="002569"/>
                </a:solidFill>
                <a:latin typeface="Calibri" charset="0"/>
                <a:cs typeface="Calibri" charset="0"/>
              </a:rPr>
              <a:pPr eaLnBrk="1" hangingPunct="1">
                <a:spcBef>
                  <a:spcPct val="0"/>
                </a:spcBef>
              </a:pPr>
              <a:t>40</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SDCG Future</a:t>
            </a:r>
            <a:endParaRPr lang="en-US" sz="3200" b="1" i="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77988"/>
            <a:ext cx="8710613" cy="8894743"/>
          </a:xfrm>
          <a:prstGeom prst="rect">
            <a:avLst/>
          </a:prstGeom>
          <a:noFill/>
        </p:spPr>
        <p:txBody>
          <a:bodyPr>
            <a:spAutoFit/>
          </a:bodyPr>
          <a:lstStyle/>
          <a:p>
            <a:pPr marL="342900" indent="-342900">
              <a:buFont typeface="Wingdings" charset="2"/>
              <a:buChar char="§"/>
              <a:defRPr/>
            </a:pPr>
            <a:r>
              <a:rPr lang="en-AU" sz="2000" b="1" dirty="0">
                <a:ea typeface="ＭＳ Ｐゴシック" pitchFamily="-106" charset="-128"/>
                <a:cs typeface="+mn-cs"/>
              </a:rPr>
              <a:t>2013 CEOS Plenary agreed to continue operation of </a:t>
            </a:r>
            <a:r>
              <a:rPr lang="en-AU" sz="2000" b="1" i="1" dirty="0">
                <a:ea typeface="ＭＳ Ｐゴシック" pitchFamily="-106" charset="-128"/>
                <a:cs typeface="+mn-cs"/>
              </a:rPr>
              <a:t>ad hoc </a:t>
            </a:r>
            <a:r>
              <a:rPr lang="en-AU" sz="2000" b="1" dirty="0">
                <a:ea typeface="ＭＳ Ｐゴシック" pitchFamily="-106" charset="-128"/>
                <a:cs typeface="+mn-cs"/>
              </a:rPr>
              <a:t>SDCG for GFOI</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SDCG has been extremely busy with the strategy development and implementation</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Takes CEOS &amp; GEO a step closer to delivering to </a:t>
            </a:r>
            <a:r>
              <a:rPr lang="en-AU" sz="2000" b="1" dirty="0" smtClean="0">
                <a:ea typeface="ＭＳ Ｐゴシック" pitchFamily="-106" charset="-128"/>
                <a:cs typeface="+mn-cs"/>
              </a:rPr>
              <a:t>individual governments</a:t>
            </a: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Ongoing discussion about moving closer to GEOGLAM, but questions remain</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r>
              <a:rPr lang="en-AU" sz="2000" b="1" dirty="0">
                <a:ea typeface="ＭＳ Ｐゴシック" pitchFamily="-106" charset="-128"/>
                <a:cs typeface="+mn-cs"/>
              </a:rPr>
              <a:t>The overall </a:t>
            </a:r>
            <a:r>
              <a:rPr lang="en-AU" sz="2000" b="1" dirty="0" smtClean="0">
                <a:ea typeface="ＭＳ Ｐゴシック" pitchFamily="-106" charset="-128"/>
                <a:cs typeface="+mn-cs"/>
              </a:rPr>
              <a:t>multi-mission acquisition and interoperability </a:t>
            </a:r>
            <a:r>
              <a:rPr lang="en-AU" sz="2000" b="1" dirty="0">
                <a:ea typeface="ＭＳ Ｐゴシック" pitchFamily="-106" charset="-128"/>
                <a:cs typeface="+mn-cs"/>
              </a:rPr>
              <a:t>strategy needs to be optimised – CEOS needs a view and a plan, reflecting available capacity</a:t>
            </a: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marL="342900" indent="-342900">
              <a:buFont typeface="Wingdings" charset="2"/>
              <a:buChar char="§"/>
              <a:defRPr/>
            </a:pPr>
            <a:endParaRPr lang="en-AU" sz="2000" b="1" dirty="0">
              <a:ea typeface="ＭＳ Ｐゴシック" pitchFamily="-106" charset="-128"/>
              <a:cs typeface="+mn-cs"/>
            </a:endParaRPr>
          </a:p>
          <a:p>
            <a:pPr>
              <a:defRPr/>
            </a:pPr>
            <a:endParaRPr lang="en-US" sz="1600" b="1" dirty="0">
              <a:ea typeface="ＭＳ Ｐゴシック" pitchFamily="-106" charset="-128"/>
              <a:cs typeface="+mn-cs"/>
            </a:endParaRPr>
          </a:p>
          <a:p>
            <a:pPr marL="457200" indent="-457200">
              <a:buFont typeface="Wingdings" charset="2"/>
              <a:buChar char="§"/>
              <a:defRPr/>
            </a:pPr>
            <a:endParaRPr lang="en-US" sz="1600" b="1" dirty="0">
              <a:ea typeface="ＭＳ Ｐゴシック" pitchFamily="-106" charset="-128"/>
              <a:cs typeface="+mn-cs"/>
            </a:endParaRPr>
          </a:p>
          <a:p>
            <a:pPr marL="914400" lvl="1" indent="-457200">
              <a:buFont typeface="Wingdings" charset="2"/>
              <a:buChar char="§"/>
              <a:defRPr/>
            </a:pPr>
            <a:endParaRPr lang="en-US" sz="2000" b="1" dirty="0">
              <a:ea typeface="ＭＳ Ｐゴシック" pitchFamily="-106" charset="-128"/>
              <a:cs typeface="+mn-cs"/>
            </a:endParaRPr>
          </a:p>
          <a:p>
            <a:pPr marL="800100" lvl="1"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a:p>
            <a:pPr marL="342900"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26F9E1C3-2B74-D640-9DCA-C2CD4B7DF124}" type="slidenum">
              <a:rPr lang="en-US" sz="1000">
                <a:solidFill>
                  <a:srgbClr val="002569"/>
                </a:solidFill>
                <a:latin typeface="Calibri" charset="0"/>
                <a:cs typeface="Calibri" charset="0"/>
              </a:rPr>
              <a:pPr eaLnBrk="1" hangingPunct="1">
                <a:spcBef>
                  <a:spcPct val="0"/>
                </a:spcBef>
              </a:pPr>
              <a:t>41</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3200" b="1" kern="0" dirty="0">
                <a:solidFill>
                  <a:schemeClr val="bg1"/>
                </a:solidFill>
                <a:latin typeface="Tahoma" pitchFamily="-106" charset="0"/>
                <a:ea typeface="ＭＳ Ｐゴシック" pitchFamily="-106" charset="-128"/>
                <a:cs typeface="Tahoma" pitchFamily="-106" charset="0"/>
              </a:rPr>
              <a:t>SDCG</a:t>
            </a:r>
          </a:p>
        </p:txBody>
      </p:sp>
      <p:sp>
        <p:nvSpPr>
          <p:cNvPr id="7" name="TextBox 6"/>
          <p:cNvSpPr txBox="1"/>
          <p:nvPr/>
        </p:nvSpPr>
        <p:spPr>
          <a:xfrm>
            <a:off x="161925" y="2168525"/>
            <a:ext cx="8710613" cy="400050"/>
          </a:xfrm>
          <a:prstGeom prst="rect">
            <a:avLst/>
          </a:prstGeom>
          <a:noFill/>
        </p:spPr>
        <p:txBody>
          <a:bodyPr>
            <a:spAutoFit/>
          </a:bodyPr>
          <a:lstStyle/>
          <a:p>
            <a:pPr algn="ctr">
              <a:defRPr/>
            </a:pPr>
            <a:r>
              <a:rPr lang="en-US" sz="2000" b="1" i="1" dirty="0">
                <a:ea typeface="ＭＳ Ｐゴシック" pitchFamily="-106" charset="-128"/>
                <a:cs typeface="+mn-cs"/>
              </a:rPr>
              <a:t>Thanks for your attention!</a:t>
            </a:r>
            <a:endParaRPr lang="en-US" sz="20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59E2BB62-36BE-E648-9E64-81B091770242}" type="slidenum">
              <a:rPr lang="en-US" sz="1000">
                <a:solidFill>
                  <a:srgbClr val="002569"/>
                </a:solidFill>
                <a:latin typeface="Calibri" charset="0"/>
                <a:cs typeface="Calibri" charset="0"/>
              </a:rPr>
              <a:pPr eaLnBrk="1" hangingPunct="1">
                <a:spcBef>
                  <a:spcPct val="0"/>
                </a:spcBef>
              </a:pPr>
              <a:t>5</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ea typeface="ＭＳ Ｐゴシック" pitchFamily="-106" charset="-128"/>
                <a:cs typeface="Tahoma" pitchFamily="-106" charset="0"/>
              </a:rPr>
              <a:t>Progress since SIT-28</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0" y="1516835"/>
            <a:ext cx="6208975" cy="6109364"/>
          </a:xfrm>
          <a:prstGeom prst="rect">
            <a:avLst/>
          </a:prstGeom>
          <a:noFill/>
        </p:spPr>
        <p:txBody>
          <a:bodyPr wrap="square">
            <a:spAutoFit/>
          </a:bodyPr>
          <a:lstStyle/>
          <a:p>
            <a:pPr marL="457200" indent="-457200">
              <a:buFont typeface="Wingdings" charset="2"/>
              <a:buChar char="§"/>
              <a:defRPr/>
            </a:pPr>
            <a:r>
              <a:rPr lang="en-US" sz="1700" b="1" dirty="0" smtClean="0">
                <a:ea typeface="ＭＳ Ｐゴシック" pitchFamily="-106" charset="-128"/>
                <a:cs typeface="+mn-cs"/>
              </a:rPr>
              <a:t>First version of the Methods and Guidance developed and published at GEO-X Plenary</a:t>
            </a:r>
          </a:p>
          <a:p>
            <a:pPr marL="914400" lvl="1" indent="-457200">
              <a:buFont typeface="Wingdings" charset="2"/>
              <a:buChar char="§"/>
              <a:defRPr/>
            </a:pPr>
            <a:r>
              <a:rPr lang="en-US" sz="1700" b="1" dirty="0" smtClean="0">
                <a:ea typeface="ＭＳ Ｐゴシック" pitchFamily="-106" charset="-128"/>
                <a:cs typeface="+mn-cs"/>
              </a:rPr>
              <a:t>Key GFOI deliverable for countries, in addition to space data </a:t>
            </a:r>
          </a:p>
          <a:p>
            <a:pPr marL="914400" lvl="1" indent="-457200">
              <a:buFont typeface="Wingdings" charset="2"/>
              <a:buChar char="§"/>
              <a:defRPr/>
            </a:pPr>
            <a:endParaRPr lang="en-US" sz="1700" b="1" dirty="0" smtClean="0">
              <a:ea typeface="ＭＳ Ｐゴシック" pitchFamily="-106" charset="-128"/>
              <a:cs typeface="+mn-cs"/>
            </a:endParaRPr>
          </a:p>
          <a:p>
            <a:pPr marL="457200" indent="-457200">
              <a:buFont typeface="Wingdings" charset="2"/>
              <a:buChar char="§"/>
              <a:defRPr/>
            </a:pPr>
            <a:r>
              <a:rPr lang="en-US" sz="1700" b="1" dirty="0" smtClean="0">
                <a:solidFill>
                  <a:srgbClr val="002569"/>
                </a:solidFill>
                <a:ea typeface="ＭＳ Ｐゴシック" pitchFamily="-106" charset="-128"/>
              </a:rPr>
              <a:t>2014 </a:t>
            </a:r>
            <a:r>
              <a:rPr lang="en-US" sz="1700" b="1" dirty="0">
                <a:solidFill>
                  <a:srgbClr val="002569"/>
                </a:solidFill>
                <a:ea typeface="ＭＳ Ｐゴシック" pitchFamily="-106" charset="-128"/>
              </a:rPr>
              <a:t>update of </a:t>
            </a:r>
            <a:r>
              <a:rPr lang="en-US" sz="1700" b="1" dirty="0" smtClean="0">
                <a:solidFill>
                  <a:srgbClr val="002569"/>
                </a:solidFill>
                <a:ea typeface="ＭＳ Ｐゴシック" pitchFamily="-106" charset="-128"/>
              </a:rPr>
              <a:t>the Global Baseline Data Acquisition Strategy </a:t>
            </a:r>
            <a:r>
              <a:rPr lang="en-US" sz="1700" b="1" dirty="0">
                <a:solidFill>
                  <a:srgbClr val="002569"/>
                </a:solidFill>
                <a:ea typeface="ＭＳ Ｐゴシック" pitchFamily="-106" charset="-128"/>
              </a:rPr>
              <a:t>and </a:t>
            </a:r>
            <a:r>
              <a:rPr lang="en-US" sz="1700" b="1" dirty="0" smtClean="0">
                <a:solidFill>
                  <a:srgbClr val="002569"/>
                </a:solidFill>
                <a:ea typeface="ＭＳ Ｐゴシック" pitchFamily="-106" charset="-128"/>
              </a:rPr>
              <a:t>the Space </a:t>
            </a:r>
            <a:r>
              <a:rPr lang="en-US" sz="1700" b="1" dirty="0">
                <a:solidFill>
                  <a:srgbClr val="002569"/>
                </a:solidFill>
                <a:ea typeface="ＭＳ Ｐゴシック" pitchFamily="-106" charset="-128"/>
              </a:rPr>
              <a:t>D</a:t>
            </a:r>
            <a:r>
              <a:rPr lang="en-US" sz="1700" b="1" dirty="0" smtClean="0">
                <a:solidFill>
                  <a:srgbClr val="002569"/>
                </a:solidFill>
                <a:ea typeface="ＭＳ Ｐゴシック" pitchFamily="-106" charset="-128"/>
              </a:rPr>
              <a:t>ata </a:t>
            </a:r>
            <a:r>
              <a:rPr lang="en-US" sz="1700" b="1" dirty="0">
                <a:solidFill>
                  <a:srgbClr val="002569"/>
                </a:solidFill>
                <a:ea typeface="ＭＳ Ｐゴシック" pitchFamily="-106" charset="-128"/>
              </a:rPr>
              <a:t>S</a:t>
            </a:r>
            <a:r>
              <a:rPr lang="en-US" sz="1700" b="1" dirty="0" smtClean="0">
                <a:solidFill>
                  <a:srgbClr val="002569"/>
                </a:solidFill>
                <a:ea typeface="ＭＳ Ｐゴシック" pitchFamily="-106" charset="-128"/>
              </a:rPr>
              <a:t>ervices for GFOI.</a:t>
            </a:r>
            <a:endParaRPr lang="en-US" sz="1700" b="1" dirty="0">
              <a:solidFill>
                <a:srgbClr val="002569"/>
              </a:solidFill>
              <a:ea typeface="ＭＳ Ｐゴシック" pitchFamily="-106" charset="-128"/>
            </a:endParaRPr>
          </a:p>
          <a:p>
            <a:pPr marL="457200" indent="-457200">
              <a:buFont typeface="Wingdings" charset="2"/>
              <a:buChar char="§"/>
              <a:defRPr/>
            </a:pPr>
            <a:endParaRPr lang="en-US" sz="1700" b="1" dirty="0" smtClean="0">
              <a:ea typeface="ＭＳ Ｐゴシック" pitchFamily="-106" charset="-128"/>
              <a:cs typeface="+mn-cs"/>
            </a:endParaRPr>
          </a:p>
          <a:p>
            <a:pPr marL="457200" indent="-457200">
              <a:buFont typeface="Wingdings" charset="2"/>
              <a:buChar char="§"/>
              <a:defRPr/>
            </a:pPr>
            <a:r>
              <a:rPr lang="en-US" sz="1700" b="1" dirty="0" smtClean="0">
                <a:ea typeface="ＭＳ Ｐゴシック" pitchFamily="-106" charset="-128"/>
                <a:cs typeface="+mn-cs"/>
              </a:rPr>
              <a:t>Continued Capacity Building workshops by SilvaCarbon in S America and first regional workshops held in SE Asia and Africa</a:t>
            </a:r>
          </a:p>
          <a:p>
            <a:pPr marL="457200" indent="-457200">
              <a:buFont typeface="Wingdings" charset="2"/>
              <a:buChar char="§"/>
              <a:defRPr/>
            </a:pPr>
            <a:endParaRPr lang="en-US" sz="1700" b="1" dirty="0">
              <a:ea typeface="ＭＳ Ｐゴシック" pitchFamily="-106" charset="-128"/>
              <a:cs typeface="+mn-cs"/>
            </a:endParaRPr>
          </a:p>
          <a:p>
            <a:pPr marL="457200" indent="-457200">
              <a:buFont typeface="Wingdings" charset="2"/>
              <a:buChar char="§"/>
              <a:defRPr/>
            </a:pPr>
            <a:r>
              <a:rPr lang="en-US" sz="1700" b="1" dirty="0" smtClean="0">
                <a:ea typeface="ＭＳ Ｐゴシック" pitchFamily="-106" charset="-128"/>
                <a:cs typeface="+mn-cs"/>
              </a:rPr>
              <a:t>GFOI Project Office established and staffed in Geneva – Leads propose to move the Office to Rome, embedded in FAO HQ</a:t>
            </a:r>
          </a:p>
          <a:p>
            <a:pPr marL="457200" indent="-457200">
              <a:buFont typeface="Wingdings" charset="2"/>
              <a:buChar char="§"/>
              <a:defRPr/>
            </a:pPr>
            <a:endParaRPr lang="en-US" sz="1700" b="1" dirty="0">
              <a:ea typeface="ＭＳ Ｐゴシック" pitchFamily="-106" charset="-128"/>
              <a:cs typeface="+mn-cs"/>
            </a:endParaRPr>
          </a:p>
          <a:p>
            <a:pPr marL="457200" indent="-457200">
              <a:buFont typeface="Wingdings" charset="2"/>
              <a:buChar char="§"/>
              <a:defRPr/>
            </a:pPr>
            <a:r>
              <a:rPr lang="en-US" sz="1700" b="1" dirty="0" smtClean="0">
                <a:ea typeface="ＭＳ Ｐゴシック" pitchFamily="-106" charset="-128"/>
                <a:cs typeface="+mn-cs"/>
              </a:rPr>
              <a:t>GFOI Review of Priority R&amp;D Topics published - </a:t>
            </a:r>
            <a:r>
              <a:rPr lang="en-US" sz="1700" b="1" dirty="0">
                <a:ea typeface="ＭＳ Ｐゴシック" pitchFamily="-106" charset="-128"/>
              </a:rPr>
              <a:t>to address common challenges like data interoperability and degradation</a:t>
            </a:r>
            <a:endParaRPr lang="en-US" sz="1700" b="1" dirty="0" smtClean="0">
              <a:ea typeface="ＭＳ Ｐゴシック" pitchFamily="-106" charset="-128"/>
              <a:cs typeface="+mn-cs"/>
            </a:endParaRPr>
          </a:p>
          <a:p>
            <a:pPr marL="457200" indent="-457200">
              <a:buFont typeface="Wingdings" charset="2"/>
              <a:buChar char="§"/>
              <a:defRPr/>
            </a:pPr>
            <a:endParaRPr lang="en-US" sz="1700" b="1" dirty="0">
              <a:ea typeface="ＭＳ Ｐゴシック" pitchFamily="-106" charset="-128"/>
              <a:cs typeface="+mn-cs"/>
            </a:endParaRPr>
          </a:p>
          <a:p>
            <a:pPr>
              <a:defRPr/>
            </a:pPr>
            <a:endParaRPr lang="en-US" sz="1700" b="1" dirty="0">
              <a:ea typeface="ＭＳ Ｐゴシック" pitchFamily="-106" charset="-128"/>
              <a:cs typeface="+mn-cs"/>
            </a:endParaRPr>
          </a:p>
          <a:p>
            <a:pPr marL="457200" indent="-457200">
              <a:buFont typeface="Wingdings" charset="2"/>
              <a:buChar char="§"/>
              <a:defRPr/>
            </a:pPr>
            <a:endParaRPr lang="en-US" sz="1700" b="1" dirty="0">
              <a:ea typeface="ＭＳ Ｐゴシック" pitchFamily="-106" charset="-128"/>
              <a:cs typeface="+mn-cs"/>
            </a:endParaRPr>
          </a:p>
          <a:p>
            <a:pPr>
              <a:defRPr/>
            </a:pPr>
            <a:endParaRPr lang="en-US" sz="1700" b="1" dirty="0">
              <a:ea typeface="ＭＳ Ｐゴシック" pitchFamily="-106" charset="-128"/>
              <a:cs typeface="+mn-cs"/>
            </a:endParaRPr>
          </a:p>
        </p:txBody>
      </p:sp>
      <p:pic>
        <p:nvPicPr>
          <p:cNvPr id="2" name="Picture 1"/>
          <p:cNvPicPr>
            <a:picLocks noChangeAspect="1"/>
          </p:cNvPicPr>
          <p:nvPr/>
        </p:nvPicPr>
        <p:blipFill>
          <a:blip r:embed="rId3"/>
          <a:stretch>
            <a:fillRect/>
          </a:stretch>
        </p:blipFill>
        <p:spPr>
          <a:xfrm>
            <a:off x="6376643" y="1426129"/>
            <a:ext cx="2508433" cy="35127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8B9FD666-75B3-484E-9C04-885EEC180BF9}" type="slidenum">
              <a:rPr lang="en-US" sz="1000">
                <a:solidFill>
                  <a:srgbClr val="002569"/>
                </a:solidFill>
                <a:latin typeface="Calibri" charset="0"/>
                <a:cs typeface="Calibri" charset="0"/>
              </a:rPr>
              <a:pPr eaLnBrk="1" hangingPunct="1">
                <a:spcBef>
                  <a:spcPct val="0"/>
                </a:spcBef>
              </a:pPr>
              <a:t>6</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ea typeface="ＭＳ Ｐゴシック" pitchFamily="-106" charset="-128"/>
                <a:cs typeface="Tahoma" pitchFamily="-106" charset="0"/>
              </a:rPr>
              <a:t>Promoting GFOI</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919288"/>
            <a:ext cx="8710613" cy="5324535"/>
          </a:xfrm>
          <a:prstGeom prst="rect">
            <a:avLst/>
          </a:prstGeom>
          <a:noFill/>
        </p:spPr>
        <p:txBody>
          <a:bodyPr>
            <a:spAutoFit/>
          </a:bodyPr>
          <a:lstStyle/>
          <a:p>
            <a:pPr marL="457200" indent="-457200">
              <a:buFont typeface="Wingdings" charset="2"/>
              <a:buChar char="§"/>
              <a:defRPr/>
            </a:pPr>
            <a:r>
              <a:rPr lang="en-US" sz="2000" b="1" dirty="0" smtClean="0">
                <a:ea typeface="ＭＳ Ｐゴシック" pitchFamily="-106" charset="-128"/>
                <a:cs typeface="+mn-cs"/>
              </a:rPr>
              <a:t>Uptake by countries with National Forest Monitoring Systems is the priority</a:t>
            </a:r>
          </a:p>
          <a:p>
            <a:pPr marL="457200" indent="-457200">
              <a:buFont typeface="Wingdings" charset="2"/>
              <a:buChar char="§"/>
              <a:defRPr/>
            </a:pPr>
            <a:endParaRPr lang="en-US" sz="2000" b="1" dirty="0">
              <a:ea typeface="ＭＳ Ｐゴシック" pitchFamily="-106" charset="-128"/>
              <a:cs typeface="+mn-cs"/>
            </a:endParaRPr>
          </a:p>
          <a:p>
            <a:pPr marL="457200" indent="-457200">
              <a:buFont typeface="Wingdings" charset="2"/>
              <a:buChar char="§"/>
              <a:defRPr/>
            </a:pPr>
            <a:r>
              <a:rPr lang="en-US" sz="2000" b="1" dirty="0" smtClean="0">
                <a:ea typeface="ＭＳ Ｐゴシック" pitchFamily="-106" charset="-128"/>
                <a:cs typeface="+mn-cs"/>
              </a:rPr>
              <a:t>SDCG </a:t>
            </a:r>
            <a:r>
              <a:rPr lang="en-US" sz="2000" b="1" i="1" dirty="0" smtClean="0">
                <a:ea typeface="ＭＳ Ｐゴシック" pitchFamily="-106" charset="-128"/>
                <a:cs typeface="+mn-cs"/>
              </a:rPr>
              <a:t>Country </a:t>
            </a:r>
            <a:r>
              <a:rPr lang="en-US" sz="2000" b="1" i="1" dirty="0">
                <a:ea typeface="ＭＳ Ｐゴシック" pitchFamily="-106" charset="-128"/>
                <a:cs typeface="+mn-cs"/>
              </a:rPr>
              <a:t>D</a:t>
            </a:r>
            <a:r>
              <a:rPr lang="en-US" sz="2000" b="1" i="1" dirty="0" smtClean="0">
                <a:ea typeface="ＭＳ Ｐゴシック" pitchFamily="-106" charset="-128"/>
                <a:cs typeface="+mn-cs"/>
              </a:rPr>
              <a:t>ays </a:t>
            </a:r>
            <a:r>
              <a:rPr lang="en-US" sz="2000" b="1" dirty="0" smtClean="0">
                <a:ea typeface="ＭＳ Ｐゴシック" pitchFamily="-106" charset="-128"/>
                <a:cs typeface="+mn-cs"/>
              </a:rPr>
              <a:t>have been leading the way in engaging countries – supplemented by SilvaCarbon workshops</a:t>
            </a:r>
          </a:p>
          <a:p>
            <a:pPr marL="457200" indent="-457200">
              <a:buFont typeface="Wingdings" charset="2"/>
              <a:buChar char="§"/>
              <a:defRPr/>
            </a:pPr>
            <a:endParaRPr lang="en-US" sz="2000" b="1" dirty="0">
              <a:ea typeface="ＭＳ Ｐゴシック" pitchFamily="-106" charset="-128"/>
              <a:cs typeface="+mn-cs"/>
            </a:endParaRPr>
          </a:p>
          <a:p>
            <a:pPr marL="457200" indent="-457200">
              <a:buFont typeface="Wingdings" charset="2"/>
              <a:buChar char="§"/>
              <a:defRPr/>
            </a:pPr>
            <a:r>
              <a:rPr lang="en-US" sz="2000" b="1" dirty="0" smtClean="0">
                <a:solidFill>
                  <a:srgbClr val="002569"/>
                </a:solidFill>
                <a:ea typeface="ＭＳ Ｐゴシック" pitchFamily="-106" charset="-128"/>
              </a:rPr>
              <a:t>An Australian</a:t>
            </a:r>
            <a:r>
              <a:rPr lang="en-US" sz="2000" b="1" dirty="0">
                <a:solidFill>
                  <a:srgbClr val="002569"/>
                </a:solidFill>
                <a:ea typeface="ＭＳ Ｐゴシック" pitchFamily="-106" charset="-128"/>
              </a:rPr>
              <a:t>-ESA side event at SBSTA-38 </a:t>
            </a:r>
            <a:r>
              <a:rPr lang="en-US" sz="2000" b="1" dirty="0" smtClean="0">
                <a:solidFill>
                  <a:srgbClr val="002569"/>
                </a:solidFill>
                <a:ea typeface="ＭＳ Ｐゴシック" pitchFamily="-106" charset="-128"/>
              </a:rPr>
              <a:t>promoted </a:t>
            </a:r>
            <a:r>
              <a:rPr lang="en-US" sz="2000" b="1" dirty="0">
                <a:solidFill>
                  <a:srgbClr val="002569"/>
                </a:solidFill>
                <a:ea typeface="ＭＳ Ｐゴシック" pitchFamily="-106" charset="-128"/>
              </a:rPr>
              <a:t>the Methods and Guidance Documentation to negotiators for REDD+ at </a:t>
            </a:r>
            <a:r>
              <a:rPr lang="en-US" sz="2000" b="1" dirty="0" smtClean="0">
                <a:solidFill>
                  <a:srgbClr val="002569"/>
                </a:solidFill>
                <a:ea typeface="ＭＳ Ｐゴシック" pitchFamily="-106" charset="-128"/>
              </a:rPr>
              <a:t>UNFCCC.</a:t>
            </a:r>
            <a:endParaRPr lang="en-US" sz="2000" b="1" dirty="0" smtClean="0">
              <a:solidFill>
                <a:srgbClr val="002569"/>
              </a:solidFill>
              <a:ea typeface="ＭＳ Ｐゴシック" pitchFamily="-106" charset="-128"/>
              <a:cs typeface="+mn-cs"/>
            </a:endParaRPr>
          </a:p>
          <a:p>
            <a:pPr marL="457200" indent="-457200">
              <a:buFont typeface="Wingdings" charset="2"/>
              <a:buChar char="§"/>
              <a:defRPr/>
            </a:pPr>
            <a:endParaRPr lang="en-US" sz="2000" b="1" dirty="0" smtClean="0">
              <a:ea typeface="ＭＳ Ｐゴシック" pitchFamily="-106" charset="-128"/>
              <a:cs typeface="+mn-cs"/>
            </a:endParaRPr>
          </a:p>
          <a:p>
            <a:pPr marL="457200" indent="-457200">
              <a:buFont typeface="Wingdings" charset="2"/>
              <a:buChar char="§"/>
              <a:defRPr/>
            </a:pPr>
            <a:r>
              <a:rPr lang="en-US" sz="2000" b="1" dirty="0" smtClean="0">
                <a:ea typeface="ＭＳ Ｐゴシック" pitchFamily="-106" charset="-128"/>
                <a:cs typeface="+mn-cs"/>
              </a:rPr>
              <a:t>Norway funding promo videos to explain the GFOI objectives</a:t>
            </a:r>
          </a:p>
          <a:p>
            <a:pPr marL="914400" lvl="1" indent="-457200">
              <a:buFont typeface="Wingdings" charset="2"/>
              <a:buChar char="§"/>
              <a:defRPr/>
            </a:pPr>
            <a:r>
              <a:rPr lang="en-US" sz="2000" dirty="0">
                <a:ea typeface="ＭＳ Ｐゴシック" pitchFamily="-106" charset="-128"/>
                <a:cs typeface="+mn-cs"/>
              </a:rPr>
              <a:t>https://</a:t>
            </a:r>
            <a:r>
              <a:rPr lang="en-US" sz="2000" dirty="0" err="1">
                <a:ea typeface="ＭＳ Ｐゴシック" pitchFamily="-106" charset="-128"/>
                <a:cs typeface="+mn-cs"/>
              </a:rPr>
              <a:t>www.youtube.com</a:t>
            </a:r>
            <a:r>
              <a:rPr lang="en-US" sz="2000" dirty="0">
                <a:ea typeface="ＭＳ Ｐゴシック" pitchFamily="-106" charset="-128"/>
                <a:cs typeface="+mn-cs"/>
              </a:rPr>
              <a:t>/</a:t>
            </a:r>
            <a:r>
              <a:rPr lang="en-US" sz="2000" dirty="0" err="1">
                <a:ea typeface="ＭＳ Ｐゴシック" pitchFamily="-106" charset="-128"/>
                <a:cs typeface="+mn-cs"/>
              </a:rPr>
              <a:t>watch?v</a:t>
            </a:r>
            <a:r>
              <a:rPr lang="en-US" sz="2000" dirty="0">
                <a:ea typeface="ＭＳ Ｐゴシック" pitchFamily="-106" charset="-128"/>
                <a:cs typeface="+mn-cs"/>
              </a:rPr>
              <a:t>=Hhb_Ed8sLOs</a:t>
            </a:r>
            <a:endParaRPr lang="en-US" sz="2000" dirty="0" smtClean="0">
              <a:ea typeface="ＭＳ Ｐゴシック" pitchFamily="-106" charset="-128"/>
              <a:cs typeface="+mn-cs"/>
            </a:endParaRPr>
          </a:p>
          <a:p>
            <a:pPr marL="457200" indent="-457200">
              <a:buFont typeface="Wingdings" charset="2"/>
              <a:buChar char="§"/>
              <a:defRPr/>
            </a:pPr>
            <a:endParaRPr lang="en-US" sz="2000" b="1" dirty="0">
              <a:ea typeface="ＭＳ Ｐゴシック" pitchFamily="-106" charset="-128"/>
              <a:cs typeface="+mn-cs"/>
            </a:endParaRPr>
          </a:p>
          <a:p>
            <a:pPr lvl="3">
              <a:defRPr/>
            </a:pPr>
            <a:endParaRPr lang="en-US" sz="2000" b="1" dirty="0" smtClean="0">
              <a:solidFill>
                <a:srgbClr val="FF0000"/>
              </a:solidFill>
              <a:ea typeface="ＭＳ Ｐゴシック" pitchFamily="-106" charset="-128"/>
              <a:cs typeface="+mn-cs"/>
            </a:endParaRPr>
          </a:p>
          <a:p>
            <a:pPr marL="457200" indent="-457200">
              <a:buFont typeface="Wingdings" charset="2"/>
              <a:buChar char="§"/>
              <a:defRPr/>
            </a:pPr>
            <a:endParaRPr lang="en-US" sz="2000" b="1" dirty="0" smtClean="0">
              <a:ea typeface="ＭＳ Ｐゴシック" pitchFamily="-106" charset="-128"/>
              <a:cs typeface="+mn-cs"/>
            </a:endParaRPr>
          </a:p>
          <a:p>
            <a:pPr marL="457200" indent="-457200">
              <a:buFont typeface="Wingdings" charset="2"/>
              <a:buChar char="§"/>
              <a:defRPr/>
            </a:pPr>
            <a:endParaRPr lang="en-US" sz="2000" b="1" dirty="0">
              <a:ea typeface="ＭＳ Ｐゴシック" pitchFamily="-106" charset="-128"/>
              <a:cs typeface="+mn-cs"/>
            </a:endParaRPr>
          </a:p>
          <a:p>
            <a:pPr lvl="1">
              <a:defRPr/>
            </a:pPr>
            <a:endParaRPr lang="en-US" sz="2000" b="1" dirty="0">
              <a:ea typeface="ＭＳ Ｐゴシック" pitchFamily="-106" charset="-128"/>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8B9FD666-75B3-484E-9C04-885EEC180BF9}" type="slidenum">
              <a:rPr lang="en-US" sz="1000">
                <a:solidFill>
                  <a:srgbClr val="002569"/>
                </a:solidFill>
                <a:latin typeface="Calibri" charset="0"/>
                <a:cs typeface="Calibri" charset="0"/>
              </a:rPr>
              <a:pPr eaLnBrk="1" hangingPunct="1">
                <a:spcBef>
                  <a:spcPct val="0"/>
                </a:spcBef>
              </a:pPr>
              <a:t>7</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sz="3200" b="1" kern="0" dirty="0" smtClean="0">
                <a:solidFill>
                  <a:schemeClr val="bg1"/>
                </a:solidFill>
                <a:latin typeface="Tahoma" pitchFamily="-106" charset="0"/>
                <a:ea typeface="ＭＳ Ｐゴシック" pitchFamily="-106" charset="-128"/>
                <a:cs typeface="Tahoma" pitchFamily="-106" charset="0"/>
              </a:rPr>
              <a:t>Promoting GFOI</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919288"/>
            <a:ext cx="8710613" cy="1631216"/>
          </a:xfrm>
          <a:prstGeom prst="rect">
            <a:avLst/>
          </a:prstGeom>
          <a:noFill/>
        </p:spPr>
        <p:txBody>
          <a:bodyPr>
            <a:spAutoFit/>
          </a:bodyPr>
          <a:lstStyle/>
          <a:p>
            <a:pPr>
              <a:defRPr/>
            </a:pPr>
            <a:endParaRPr lang="en-US" sz="2000" b="1" dirty="0">
              <a:ea typeface="ＭＳ Ｐゴシック" pitchFamily="-106" charset="-128"/>
              <a:cs typeface="+mn-cs"/>
            </a:endParaRPr>
          </a:p>
          <a:p>
            <a:pPr lvl="3">
              <a:defRPr/>
            </a:pPr>
            <a:endParaRPr lang="en-US" sz="2000" b="1" dirty="0" smtClean="0">
              <a:solidFill>
                <a:srgbClr val="FF0000"/>
              </a:solidFill>
              <a:ea typeface="ＭＳ Ｐゴシック" pitchFamily="-106" charset="-128"/>
              <a:cs typeface="+mn-cs"/>
            </a:endParaRPr>
          </a:p>
          <a:p>
            <a:pPr marL="457200" indent="-457200">
              <a:buFont typeface="Wingdings" charset="2"/>
              <a:buChar char="§"/>
              <a:defRPr/>
            </a:pPr>
            <a:endParaRPr lang="en-US" sz="2000" b="1" dirty="0" smtClean="0">
              <a:ea typeface="ＭＳ Ｐゴシック" pitchFamily="-106" charset="-128"/>
              <a:cs typeface="+mn-cs"/>
            </a:endParaRPr>
          </a:p>
          <a:p>
            <a:pPr marL="457200" indent="-457200">
              <a:buFont typeface="Wingdings" charset="2"/>
              <a:buChar char="§"/>
              <a:defRPr/>
            </a:pPr>
            <a:endParaRPr lang="en-US" sz="2000" b="1" dirty="0">
              <a:ea typeface="ＭＳ Ｐゴシック" pitchFamily="-106" charset="-128"/>
              <a:cs typeface="+mn-cs"/>
            </a:endParaRPr>
          </a:p>
          <a:p>
            <a:pPr lvl="1">
              <a:defRPr/>
            </a:pPr>
            <a:endParaRPr lang="en-US" sz="2000" b="1" dirty="0">
              <a:ea typeface="ＭＳ Ｐゴシック" pitchFamily="-106" charset="-128"/>
              <a:cs typeface="+mn-cs"/>
            </a:endParaRPr>
          </a:p>
        </p:txBody>
      </p:sp>
      <p:pic>
        <p:nvPicPr>
          <p:cNvPr id="2" name="GFOI sharing data, sharing knowledge [720p].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857250"/>
            <a:ext cx="9144000" cy="5143500"/>
          </a:xfrm>
          <a:prstGeom prst="rect">
            <a:avLst/>
          </a:prstGeom>
        </p:spPr>
      </p:pic>
    </p:spTree>
    <p:extLst>
      <p:ext uri="{BB962C8B-B14F-4D97-AF65-F5344CB8AC3E}">
        <p14:creationId xmlns:p14="http://schemas.microsoft.com/office/powerpoint/2010/main" val="165083356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vi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61" y="-8311"/>
            <a:ext cx="9497435" cy="6875788"/>
          </a:xfrm>
          <a:prstGeom prst="rect">
            <a:avLst/>
          </a:prstGeom>
        </p:spPr>
      </p:pic>
      <p:sp>
        <p:nvSpPr>
          <p:cNvPr id="4" name="Rectangle 3"/>
          <p:cNvSpPr/>
          <p:nvPr/>
        </p:nvSpPr>
        <p:spPr>
          <a:xfrm>
            <a:off x="-9857" y="1426197"/>
            <a:ext cx="9231672" cy="400110"/>
          </a:xfrm>
          <a:prstGeom prst="rect">
            <a:avLst/>
          </a:prstGeom>
        </p:spPr>
        <p:txBody>
          <a:bodyPr wrap="square">
            <a:spAutoFit/>
          </a:bodyPr>
          <a:lstStyle/>
          <a:p>
            <a:pPr>
              <a:defRPr/>
            </a:pPr>
            <a:r>
              <a:rPr lang="en-US" sz="2000" b="1" dirty="0">
                <a:solidFill>
                  <a:schemeClr val="bg1"/>
                </a:solidFill>
                <a:ea typeface="ＭＳ Ｐゴシック" pitchFamily="-106" charset="-128"/>
              </a:rPr>
              <a:t>2013 Global Baseline Data Acquisitions </a:t>
            </a:r>
            <a:r>
              <a:rPr lang="en-US" sz="2000" b="1" dirty="0" smtClean="0">
                <a:solidFill>
                  <a:schemeClr val="bg1"/>
                </a:solidFill>
                <a:ea typeface="ＭＳ Ｐゴシック" pitchFamily="-106" charset="-128"/>
              </a:rPr>
              <a:t>Implementation Report</a:t>
            </a:r>
            <a:endParaRPr lang="en-US" sz="2000" b="1" dirty="0">
              <a:solidFill>
                <a:schemeClr val="bg1"/>
              </a:solidFill>
              <a:ea typeface="ＭＳ Ｐゴシック" pitchFamily="-106" charset="-128"/>
            </a:endParaRPr>
          </a:p>
        </p:txBody>
      </p:sp>
    </p:spTree>
    <p:extLst>
      <p:ext uri="{BB962C8B-B14F-4D97-AF65-F5344CB8AC3E}">
        <p14:creationId xmlns:p14="http://schemas.microsoft.com/office/powerpoint/2010/main" val="317728773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517772F0-9249-DD40-9F8C-02B7BCBFA424}" type="slidenum">
              <a:rPr lang="en-US" sz="1000">
                <a:solidFill>
                  <a:srgbClr val="002569"/>
                </a:solidFill>
                <a:latin typeface="Calibri" charset="0"/>
                <a:cs typeface="Calibri" charset="0"/>
              </a:rPr>
              <a:pPr eaLnBrk="1" hangingPunct="1">
                <a:spcBef>
                  <a:spcPct val="0"/>
                </a:spcBef>
              </a:pPr>
              <a:t>9</a:t>
            </a:fld>
            <a:endParaRPr lang="en-US" sz="1000">
              <a:solidFill>
                <a:srgbClr val="002569"/>
              </a:solidFill>
              <a:latin typeface="Calibri" charset="0"/>
              <a:cs typeface="Calibri" charset="0"/>
            </a:endParaRPr>
          </a:p>
        </p:txBody>
      </p:sp>
      <p:sp>
        <p:nvSpPr>
          <p:cNvPr id="6" name="Title 1"/>
          <p:cNvSpPr txBox="1">
            <a:spLocks/>
          </p:cNvSpPr>
          <p:nvPr/>
        </p:nvSpPr>
        <p:spPr bwMode="auto">
          <a:xfrm>
            <a:off x="1550988" y="109538"/>
            <a:ext cx="7243762" cy="609600"/>
          </a:xfrm>
          <a:prstGeom prst="rect">
            <a:avLst/>
          </a:prstGeom>
          <a:noFill/>
          <a:ln w="9525">
            <a:noFill/>
            <a:miter lim="800000"/>
            <a:headEnd/>
            <a:tailEnd/>
          </a:ln>
        </p:spPr>
        <p:txBody>
          <a:bodyPr anchor="ctr"/>
          <a:lstStyle/>
          <a:p>
            <a:pPr algn="r" defTabSz="914400">
              <a:defRPr/>
            </a:pPr>
            <a:r>
              <a:rPr lang="en-US" b="1" kern="0" dirty="0">
                <a:solidFill>
                  <a:schemeClr val="bg1"/>
                </a:solidFill>
                <a:latin typeface="Tahoma" pitchFamily="-106" charset="0"/>
                <a:ea typeface="ＭＳ Ｐゴシック" pitchFamily="-106" charset="-128"/>
                <a:cs typeface="Tahoma" pitchFamily="-106" charset="0"/>
              </a:rPr>
              <a:t>Your Ad-hoc SDCG for GFOI</a:t>
            </a:r>
            <a:endParaRPr lang="en-US" sz="3200" b="1" kern="0" dirty="0">
              <a:solidFill>
                <a:schemeClr val="bg1"/>
              </a:solidFill>
              <a:latin typeface="Tahoma" pitchFamily="-106" charset="0"/>
              <a:ea typeface="ＭＳ Ｐゴシック" pitchFamily="-106" charset="-128"/>
              <a:cs typeface="Tahoma" pitchFamily="-106" charset="0"/>
            </a:endParaRPr>
          </a:p>
        </p:txBody>
      </p:sp>
      <p:sp>
        <p:nvSpPr>
          <p:cNvPr id="7" name="TextBox 6"/>
          <p:cNvSpPr txBox="1"/>
          <p:nvPr/>
        </p:nvSpPr>
        <p:spPr>
          <a:xfrm>
            <a:off x="177800" y="1652588"/>
            <a:ext cx="8858250" cy="7171194"/>
          </a:xfrm>
          <a:prstGeom prst="rect">
            <a:avLst/>
          </a:prstGeom>
          <a:noFill/>
        </p:spPr>
        <p:txBody>
          <a:bodyPr>
            <a:spAutoFit/>
          </a:bodyPr>
          <a:lstStyle/>
          <a:p>
            <a:pPr marL="457200" indent="-457200">
              <a:buFont typeface="Wingdings" charset="2"/>
              <a:buChar char="§"/>
              <a:defRPr/>
            </a:pPr>
            <a:r>
              <a:rPr lang="en-US" sz="2000" b="1" dirty="0">
                <a:ea typeface="ＭＳ Ｐゴシック" pitchFamily="-106" charset="-128"/>
                <a:cs typeface="+mn-cs"/>
              </a:rPr>
              <a:t>SDCG Exec:</a:t>
            </a:r>
          </a:p>
          <a:p>
            <a:pPr marL="987425" lvl="1" indent="-361950">
              <a:buFontTx/>
              <a:buChar char="-"/>
              <a:defRPr/>
            </a:pPr>
            <a:r>
              <a:rPr lang="en-US" sz="2000" b="1" dirty="0">
                <a:ea typeface="ＭＳ Ｐゴシック" pitchFamily="-106" charset="-128"/>
                <a:cs typeface="+mn-cs"/>
              </a:rPr>
              <a:t>Co-chairs: USGS </a:t>
            </a:r>
            <a:r>
              <a:rPr lang="en-US" sz="2000" b="1" dirty="0" smtClean="0">
                <a:ea typeface="ＭＳ Ｐゴシック" pitchFamily="-106" charset="-128"/>
                <a:cs typeface="+mn-cs"/>
              </a:rPr>
              <a:t>(</a:t>
            </a:r>
            <a:r>
              <a:rPr lang="en-US" sz="2000" b="1" dirty="0">
                <a:ea typeface="ＭＳ Ｐゴシック" pitchFamily="-106" charset="-128"/>
              </a:rPr>
              <a:t>John Faundeen </a:t>
            </a:r>
            <a:r>
              <a:rPr lang="en-US" sz="2000" b="1" dirty="0">
                <a:ea typeface="ＭＳ Ｐゴシック" pitchFamily="-106" charset="-128"/>
                <a:sym typeface="Wingdings"/>
              </a:rPr>
              <a:t> </a:t>
            </a:r>
            <a:r>
              <a:rPr lang="en-US" sz="2000" b="1" dirty="0" smtClean="0">
                <a:solidFill>
                  <a:srgbClr val="008000"/>
                </a:solidFill>
                <a:ea typeface="ＭＳ Ｐゴシック" pitchFamily="-106" charset="-128"/>
                <a:cs typeface="+mn-cs"/>
              </a:rPr>
              <a:t>Gene </a:t>
            </a:r>
            <a:r>
              <a:rPr lang="en-US" sz="2000" b="1" dirty="0">
                <a:solidFill>
                  <a:srgbClr val="008000"/>
                </a:solidFill>
                <a:ea typeface="ＭＳ Ｐゴシック" pitchFamily="-106" charset="-128"/>
                <a:cs typeface="+mn-cs"/>
              </a:rPr>
              <a:t>Fosnight</a:t>
            </a:r>
            <a:r>
              <a:rPr lang="en-US" sz="2000" b="1" dirty="0">
                <a:ea typeface="ＭＳ Ｐゴシック" pitchFamily="-106" charset="-128"/>
                <a:cs typeface="+mn-cs"/>
              </a:rPr>
              <a:t>), ESA (Frank Martin Seifert), NSC (Ake Rosenqvist)</a:t>
            </a:r>
          </a:p>
          <a:p>
            <a:pPr marL="987425" lvl="1" indent="-361950">
              <a:buFontTx/>
              <a:buChar char="-"/>
              <a:defRPr/>
            </a:pPr>
            <a:r>
              <a:rPr lang="en-US" sz="2000" b="1" dirty="0">
                <a:ea typeface="ＭＳ Ｐゴシック" pitchFamily="-106" charset="-128"/>
                <a:cs typeface="+mn-cs"/>
              </a:rPr>
              <a:t>SEC: </a:t>
            </a:r>
            <a:r>
              <a:rPr lang="en-US" sz="2000" b="1" dirty="0" smtClean="0">
                <a:ea typeface="ＭＳ Ｐゴシック" pitchFamily="-106" charset="-128"/>
                <a:cs typeface="+mn-cs"/>
              </a:rPr>
              <a:t>Govt. Australia (</a:t>
            </a:r>
            <a:r>
              <a:rPr lang="en-US" sz="2000" b="1" dirty="0">
                <a:ea typeface="ＭＳ Ｐゴシック" pitchFamily="-106" charset="-128"/>
                <a:cs typeface="+mn-cs"/>
              </a:rPr>
              <a:t>Stephen Ward, </a:t>
            </a:r>
            <a:r>
              <a:rPr lang="en-US" sz="2000" b="1" dirty="0">
                <a:ea typeface="ＭＳ Ｐゴシック" pitchFamily="-106" charset="-128"/>
              </a:rPr>
              <a:t>George Dyke &amp; </a:t>
            </a:r>
            <a:r>
              <a:rPr lang="en-US" sz="2000" b="1" dirty="0">
                <a:solidFill>
                  <a:srgbClr val="008000"/>
                </a:solidFill>
                <a:ea typeface="ＭＳ Ｐゴシック" pitchFamily="-106" charset="-128"/>
              </a:rPr>
              <a:t>Matthew Steventon</a:t>
            </a:r>
            <a:r>
              <a:rPr lang="en-US" sz="2000" b="1" dirty="0">
                <a:ea typeface="ＭＳ Ｐゴシック" pitchFamily="-106" charset="-128"/>
                <a:cs typeface="+mn-cs"/>
              </a:rPr>
              <a:t>)</a:t>
            </a:r>
          </a:p>
          <a:p>
            <a:pPr marL="914400" lvl="1" indent="-457200">
              <a:buFont typeface="Wingdings" charset="2"/>
              <a:buChar char="§"/>
              <a:defRPr/>
            </a:pPr>
            <a:endParaRPr lang="en-US" sz="2000" b="1" dirty="0">
              <a:ea typeface="ＭＳ Ｐゴシック" pitchFamily="-106" charset="-128"/>
              <a:cs typeface="+mn-cs"/>
            </a:endParaRPr>
          </a:p>
          <a:p>
            <a:pPr marL="457200" indent="-457200">
              <a:buFont typeface="Wingdings" charset="2"/>
              <a:buChar char="§"/>
              <a:defRPr/>
            </a:pPr>
            <a:r>
              <a:rPr lang="en-US" sz="2000" b="1" dirty="0">
                <a:ea typeface="ＭＳ Ｐゴシック" pitchFamily="-106" charset="-128"/>
                <a:cs typeface="+mn-cs"/>
              </a:rPr>
              <a:t> Very active participation of:</a:t>
            </a:r>
          </a:p>
          <a:p>
            <a:pPr marL="987425" lvl="1" indent="-361950">
              <a:buFontTx/>
              <a:buChar char="-"/>
              <a:defRPr/>
            </a:pPr>
            <a:r>
              <a:rPr lang="en-US" sz="2000" b="1" dirty="0">
                <a:ea typeface="ＭＳ Ｐゴシック" pitchFamily="-106" charset="-128"/>
              </a:rPr>
              <a:t>CNES – Steven Hosford</a:t>
            </a:r>
          </a:p>
          <a:p>
            <a:pPr marL="987425" lvl="1" indent="-361950">
              <a:buFontTx/>
              <a:buChar char="-"/>
              <a:defRPr/>
            </a:pPr>
            <a:r>
              <a:rPr lang="en-US" sz="2000" b="1" dirty="0">
                <a:ea typeface="ＭＳ Ｐゴシック" pitchFamily="-106" charset="-128"/>
              </a:rPr>
              <a:t>CONAE – Laura </a:t>
            </a:r>
            <a:r>
              <a:rPr lang="en-US" sz="2000" b="1" dirty="0" smtClean="0">
                <a:ea typeface="ＭＳ Ｐゴシック" pitchFamily="-106" charset="-128"/>
              </a:rPr>
              <a:t>Frulla</a:t>
            </a:r>
          </a:p>
          <a:p>
            <a:pPr marL="987425" lvl="1" indent="-361950">
              <a:buFontTx/>
              <a:buChar char="-"/>
              <a:defRPr/>
            </a:pPr>
            <a:r>
              <a:rPr lang="en-US" sz="2000" b="1" dirty="0">
                <a:ea typeface="ＭＳ Ｐゴシック" pitchFamily="-106" charset="-128"/>
              </a:rPr>
              <a:t>CSA – Yves </a:t>
            </a:r>
            <a:r>
              <a:rPr lang="en-US" sz="2000" b="1" dirty="0" smtClean="0">
                <a:ea typeface="ＭＳ Ｐゴシック" pitchFamily="-106" charset="-128"/>
              </a:rPr>
              <a:t>Crevier</a:t>
            </a:r>
          </a:p>
          <a:p>
            <a:pPr marL="987425" lvl="1" indent="-361950">
              <a:buFontTx/>
              <a:buChar char="-"/>
              <a:defRPr/>
            </a:pPr>
            <a:r>
              <a:rPr lang="en-US" sz="2000" b="1" dirty="0">
                <a:ea typeface="ＭＳ Ｐゴシック" pitchFamily="-106" charset="-128"/>
              </a:rPr>
              <a:t>DLR – Helmut </a:t>
            </a:r>
            <a:r>
              <a:rPr lang="en-US" sz="2000" b="1" dirty="0" smtClean="0">
                <a:ea typeface="ＭＳ Ｐゴシック" pitchFamily="-106" charset="-128"/>
              </a:rPr>
              <a:t>Staudenrausch</a:t>
            </a:r>
          </a:p>
          <a:p>
            <a:pPr marL="987425" lvl="1" indent="-361950">
              <a:buFontTx/>
              <a:buChar char="-"/>
              <a:defRPr/>
            </a:pPr>
            <a:r>
              <a:rPr lang="en-US" sz="2000" b="1" dirty="0">
                <a:ea typeface="ＭＳ Ｐゴシック" pitchFamily="-106" charset="-128"/>
              </a:rPr>
              <a:t>GEOSEC – </a:t>
            </a:r>
            <a:r>
              <a:rPr lang="en-US" sz="2000" b="1" dirty="0">
                <a:solidFill>
                  <a:srgbClr val="008000"/>
                </a:solidFill>
                <a:ea typeface="ＭＳ Ｐゴシック" pitchFamily="-106" charset="-128"/>
              </a:rPr>
              <a:t>Osamu Ochiai</a:t>
            </a:r>
          </a:p>
          <a:p>
            <a:pPr marL="987425" lvl="1" indent="-361950">
              <a:buFontTx/>
              <a:buChar char="-"/>
              <a:defRPr/>
            </a:pPr>
            <a:r>
              <a:rPr lang="en-US" sz="2000" b="1" dirty="0">
                <a:ea typeface="ＭＳ Ｐゴシック" pitchFamily="-106" charset="-128"/>
              </a:rPr>
              <a:t>GFOI Office – Simon </a:t>
            </a:r>
            <a:r>
              <a:rPr lang="en-US" sz="2000" b="1" dirty="0" smtClean="0">
                <a:ea typeface="ＭＳ Ｐゴシック" pitchFamily="-106" charset="-128"/>
              </a:rPr>
              <a:t>Eggleston</a:t>
            </a:r>
          </a:p>
          <a:p>
            <a:pPr marL="987425" lvl="1" indent="-361950">
              <a:buFontTx/>
              <a:buChar char="-"/>
              <a:defRPr/>
            </a:pPr>
            <a:r>
              <a:rPr lang="en-US" sz="2000" b="1" dirty="0">
                <a:ea typeface="ＭＳ Ｐゴシック" pitchFamily="-106" charset="-128"/>
              </a:rPr>
              <a:t>INPE – </a:t>
            </a:r>
            <a:r>
              <a:rPr lang="en-US" sz="2000" b="1" dirty="0">
                <a:solidFill>
                  <a:srgbClr val="008000"/>
                </a:solidFill>
                <a:ea typeface="ＭＳ Ｐゴシック" pitchFamily="-106" charset="-128"/>
              </a:rPr>
              <a:t>Ivan </a:t>
            </a:r>
            <a:r>
              <a:rPr lang="en-US" sz="2000" b="1" dirty="0" smtClean="0">
                <a:solidFill>
                  <a:srgbClr val="008000"/>
                </a:solidFill>
                <a:ea typeface="ＭＳ Ｐゴシック" pitchFamily="-106" charset="-128"/>
              </a:rPr>
              <a:t>Barbosa</a:t>
            </a:r>
          </a:p>
          <a:p>
            <a:pPr marL="987425" lvl="1" indent="-361950">
              <a:buFontTx/>
              <a:buChar char="-"/>
              <a:defRPr/>
            </a:pPr>
            <a:r>
              <a:rPr lang="en-US" sz="2000" b="1" dirty="0">
                <a:solidFill>
                  <a:srgbClr val="002569"/>
                </a:solidFill>
                <a:ea typeface="ＭＳ Ｐゴシック" pitchFamily="-106" charset="-128"/>
              </a:rPr>
              <a:t>JAXA – Masanobu </a:t>
            </a:r>
            <a:r>
              <a:rPr lang="en-US" sz="2000" b="1" dirty="0" smtClean="0">
                <a:solidFill>
                  <a:srgbClr val="002569"/>
                </a:solidFill>
                <a:ea typeface="ＭＳ Ｐゴシック" pitchFamily="-106" charset="-128"/>
              </a:rPr>
              <a:t>Shimada</a:t>
            </a:r>
            <a:endParaRPr lang="en-US" sz="2000" b="1" dirty="0">
              <a:solidFill>
                <a:srgbClr val="002569"/>
              </a:solidFill>
              <a:ea typeface="ＭＳ Ｐゴシック" pitchFamily="-106" charset="-128"/>
            </a:endParaRPr>
          </a:p>
          <a:p>
            <a:pPr marL="987425" lvl="1" indent="-361950">
              <a:buFontTx/>
              <a:buChar char="-"/>
              <a:defRPr/>
            </a:pPr>
            <a:r>
              <a:rPr lang="en-US" sz="2000" b="1" dirty="0" smtClean="0">
                <a:ea typeface="ＭＳ Ｐゴシック" pitchFamily="-106" charset="-128"/>
                <a:cs typeface="+mn-cs"/>
              </a:rPr>
              <a:t>NASA</a:t>
            </a:r>
            <a:r>
              <a:rPr lang="en-US" sz="2000" b="1" dirty="0">
                <a:ea typeface="ＭＳ Ｐゴシック" pitchFamily="-106" charset="-128"/>
                <a:cs typeface="+mn-cs"/>
              </a:rPr>
              <a:t>/SEO – Brian Killough</a:t>
            </a:r>
          </a:p>
          <a:p>
            <a:pPr marL="914400" lvl="1" indent="-457200">
              <a:buFont typeface="Wingdings" charset="2"/>
              <a:buChar char="§"/>
              <a:defRPr/>
            </a:pPr>
            <a:endParaRPr lang="en-US" sz="2000" b="1" dirty="0">
              <a:ea typeface="ＭＳ Ｐゴシック" pitchFamily="-106" charset="-128"/>
              <a:cs typeface="+mn-cs"/>
            </a:endParaRPr>
          </a:p>
          <a:p>
            <a:pPr marL="457200" indent="-457200">
              <a:buFont typeface="Wingdings" charset="2"/>
              <a:buChar char="§"/>
              <a:defRPr/>
            </a:pPr>
            <a:endParaRPr lang="en-US" sz="2000" b="1" dirty="0">
              <a:ea typeface="ＭＳ Ｐゴシック" pitchFamily="-106" charset="-128"/>
              <a:cs typeface="+mn-cs"/>
            </a:endParaRPr>
          </a:p>
          <a:p>
            <a:pPr marL="914400" lvl="1" indent="-457200">
              <a:buFont typeface="Wingdings" charset="2"/>
              <a:buChar char="§"/>
              <a:defRPr/>
            </a:pPr>
            <a:endParaRPr lang="en-US" sz="2000" b="1" dirty="0">
              <a:ea typeface="ＭＳ Ｐゴシック" pitchFamily="-106" charset="-128"/>
              <a:cs typeface="+mn-cs"/>
            </a:endParaRPr>
          </a:p>
          <a:p>
            <a:pPr marL="800100" lvl="1"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a:p>
            <a:pPr marL="342900" indent="-342900">
              <a:buFont typeface="Lucida Grande"/>
              <a:buChar char="-"/>
              <a:defRPr/>
            </a:pPr>
            <a:endParaRPr lang="en-US" sz="2000" b="1" dirty="0">
              <a:ea typeface="ＭＳ Ｐゴシック" pitchFamily="-106" charset="-128"/>
              <a:cs typeface="+mn-cs"/>
            </a:endParaRPr>
          </a:p>
          <a:p>
            <a:pPr>
              <a:defRPr/>
            </a:pPr>
            <a:endParaRPr lang="en-US" sz="2000" b="1" dirty="0">
              <a:ea typeface="ＭＳ Ｐゴシック" pitchFamily="-106" charset="-128"/>
              <a:cs typeface="+mn-cs"/>
            </a:endParaRPr>
          </a:p>
        </p:txBody>
      </p:sp>
      <p:sp>
        <p:nvSpPr>
          <p:cNvPr id="19460" name="TextBox 2"/>
          <p:cNvSpPr txBox="1">
            <a:spLocks noChangeArrowheads="1"/>
          </p:cNvSpPr>
          <p:nvPr/>
        </p:nvSpPr>
        <p:spPr bwMode="auto">
          <a:xfrm>
            <a:off x="6018213" y="6519863"/>
            <a:ext cx="3038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i="1">
                <a:solidFill>
                  <a:srgbClr val="008000"/>
                </a:solidFill>
              </a:rPr>
              <a:t>Changes since SIT-28 in Green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6347</TotalTime>
  <Words>2821</Words>
  <Application>Microsoft Macintosh PowerPoint</Application>
  <PresentationFormat>On-screen Show (4:3)</PresentationFormat>
  <Paragraphs>444</Paragraphs>
  <Slides>41</Slides>
  <Notes>32</Notes>
  <HiddenSlides>2</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4_EUM_template_v03</vt:lpstr>
      <vt:lpstr>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SDMS Pilot Project Plan</vt:lpstr>
      <vt:lpstr>What are the SDMS features?</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
  <cp:keywords/>
  <dc:description/>
  <cp:lastModifiedBy>Matthew Steventon</cp:lastModifiedBy>
  <cp:revision>753</cp:revision>
  <dcterms:created xsi:type="dcterms:W3CDTF">2012-08-31T01:11:17Z</dcterms:created>
  <dcterms:modified xsi:type="dcterms:W3CDTF">2014-04-01T00:52:31Z</dcterms:modified>
  <cp:category/>
</cp:coreProperties>
</file>