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0" r:id="rId2"/>
    <p:sldId id="276" r:id="rId3"/>
    <p:sldId id="277" r:id="rId4"/>
    <p:sldId id="278" r:id="rId5"/>
    <p:sldId id="279" r:id="rId6"/>
    <p:sldId id="280" r:id="rId7"/>
    <p:sldId id="281" r:id="rId8"/>
    <p:sldId id="282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9" autoAdjust="0"/>
    <p:restoredTop sz="95833" autoAdjust="0"/>
  </p:normalViewPr>
  <p:slideViewPr>
    <p:cSldViewPr snapToGrid="0" snapToObjects="1">
      <p:cViewPr varScale="1">
        <p:scale>
          <a:sx n="51" d="100"/>
          <a:sy n="51" d="100"/>
        </p:scale>
        <p:origin x="-1524" y="-96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4/9/2014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8188325" y="6494463"/>
            <a:ext cx="7742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noProof="0" smtClean="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DD4001B4-5F58-42B4-8831-C1ACE5A3B145}" type="slidenum">
              <a:rPr lang="en-US" sz="1200" noProof="0" smtClean="0">
                <a:solidFill>
                  <a:srgbClr val="5F758D"/>
                </a:solidFill>
                <a:latin typeface="Century Gothic" pitchFamily="34" charset="0"/>
              </a:rPr>
              <a:pPr/>
              <a:t>‹N°›</a:t>
            </a:fld>
            <a:endParaRPr lang="en-US" sz="1200" noProof="0">
              <a:solidFill>
                <a:srgbClr val="5F758D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402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62095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SIT-29 Meeting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Toulouse,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9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-10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April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US" sz="2800" dirty="0" smtClean="0"/>
              <a:t>Brief review and wrap-up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2011944"/>
            <a:ext cx="4826977" cy="1564105"/>
          </a:xfrm>
        </p:spPr>
        <p:txBody>
          <a:bodyPr/>
          <a:lstStyle/>
          <a:p>
            <a:r>
              <a:rPr lang="en-US" b="0" dirty="0" smtClean="0"/>
              <a:t>Jean-Louis Fellous</a:t>
            </a:r>
            <a:br>
              <a:rPr lang="en-US" b="0" dirty="0" smtClean="0"/>
            </a:br>
            <a:r>
              <a:rPr lang="en-US" b="0" dirty="0" smtClean="0"/>
              <a:t>SIT Chair Team</a:t>
            </a:r>
          </a:p>
          <a:p>
            <a:r>
              <a:rPr lang="en-US" b="0" dirty="0" smtClean="0"/>
              <a:t>CEOS SIT-29 Meeting – Session 2 – Item 12</a:t>
            </a:r>
          </a:p>
          <a:p>
            <a:r>
              <a:rPr lang="en-US" b="0" dirty="0" smtClean="0"/>
              <a:t>CNES, Toulouse, France</a:t>
            </a:r>
            <a:br>
              <a:rPr lang="en-US" b="0" dirty="0" smtClean="0"/>
            </a:br>
            <a:r>
              <a:rPr lang="en-US" b="0" dirty="0" smtClean="0"/>
              <a:t>9</a:t>
            </a:r>
            <a:r>
              <a:rPr lang="en-US" b="0" baseline="30000" dirty="0" smtClean="0"/>
              <a:t>th</a:t>
            </a:r>
            <a:r>
              <a:rPr lang="en-US" b="0" dirty="0" smtClean="0"/>
              <a:t>-10</a:t>
            </a:r>
            <a:r>
              <a:rPr lang="en-US" b="0" baseline="30000" dirty="0" smtClean="0"/>
              <a:t>th</a:t>
            </a:r>
            <a:r>
              <a:rPr lang="en-US" b="0" dirty="0" smtClean="0"/>
              <a:t> April 2014</a:t>
            </a: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2 agenda</a:t>
            </a:r>
            <a:endParaRPr lang="en-US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09283" y="1506071"/>
          <a:ext cx="8364070" cy="4854387"/>
        </p:xfrm>
        <a:graphic>
          <a:graphicData uri="http://schemas.openxmlformats.org/drawingml/2006/table">
            <a:tbl>
              <a:tblPr/>
              <a:tblGrid>
                <a:gridCol w="363215"/>
                <a:gridCol w="6438188"/>
                <a:gridCol w="1562667"/>
              </a:tblGrid>
              <a:tr h="1656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mbria"/>
                          <a:ea typeface="ＭＳ ゴシック"/>
                          <a:cs typeface="Times New Roman"/>
                        </a:rPr>
                        <a:t>9</a:t>
                      </a:r>
                      <a:endParaRPr lang="fr-FR" sz="12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b="1" i="1" cap="small">
                          <a:solidFill>
                            <a:srgbClr val="365F91"/>
                          </a:solidFill>
                          <a:latin typeface="Cambria"/>
                          <a:ea typeface="ＭＳ ゴシック"/>
                          <a:cs typeface="Times New Roman"/>
                        </a:rPr>
                        <a:t>information/decision – 75 minutes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900" b="1">
                          <a:latin typeface="Cambria"/>
                          <a:ea typeface="ＭＳ ゴシック"/>
                          <a:cs typeface="Times New Roman"/>
                        </a:rPr>
                        <a:t>WG and VC Session </a:t>
                      </a:r>
                      <a:r>
                        <a:rPr lang="en-US" sz="900" b="1">
                          <a:latin typeface="Cambria"/>
                          <a:ea typeface="ＭＳ ゴシック"/>
                          <a:cs typeface="Times New Roman"/>
                        </a:rPr>
                        <a:t>– VC focus (15 mins per topic)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i="1">
                          <a:latin typeface="Cambria"/>
                          <a:ea typeface="ＭＳ ゴシック"/>
                          <a:cs typeface="Times New Roman"/>
                        </a:rPr>
                        <a:t>VC Co-Leads will review briefly the current status and issues for SIT decision/action of their respective VC.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i="1">
                          <a:latin typeface="Cambria"/>
                          <a:ea typeface="ＭＳ ゴシック"/>
                          <a:cs typeface="Times New Roman"/>
                        </a:rPr>
                        <a:t>- OSVW-VC status and issues – training activities, international engagement (P Counet on behalf of P Chang and J Figa)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i="1">
                          <a:latin typeface="Cambria"/>
                          <a:ea typeface="ＭＳ ゴシック"/>
                          <a:cs typeface="Times New Roman"/>
                        </a:rPr>
                        <a:t>- OST-VC status and issues – recent results, continuity (J Lambin)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i="1">
                          <a:latin typeface="Cambria"/>
                          <a:ea typeface="ＭＳ ゴシック"/>
                          <a:cs typeface="Times New Roman"/>
                        </a:rPr>
                        <a:t>- OCR-VC status and issues – relationship with IOCCG, data access (J Lambin)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i="1">
                          <a:latin typeface="Cambria"/>
                          <a:ea typeface="ＭＳ ゴシック"/>
                          <a:cs typeface="Times New Roman"/>
                        </a:rPr>
                        <a:t>- PC-VC status and issues – GPM, continuity, international engagement (R Oki, C Ishida)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900" b="1" i="1">
                          <a:latin typeface="Cambria"/>
                          <a:ea typeface="ＭＳ ゴシック"/>
                          <a:cs typeface="Times New Roman"/>
                        </a:rPr>
                        <a:t>- ACC-VC status and issues – continuity of limb sounding (R Eckman)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mbria"/>
                          <a:ea typeface="ＭＳ ゴシック"/>
                          <a:cs typeface="Times New Roman"/>
                        </a:rPr>
                        <a:t>12:00 – 13:15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21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mbria"/>
                          <a:ea typeface="ＭＳ ゴシック"/>
                          <a:cs typeface="Times New Roman"/>
                        </a:rPr>
                        <a:t>Lunch on site</a:t>
                      </a:r>
                      <a:r>
                        <a:rPr lang="en-US" sz="900" i="1">
                          <a:latin typeface="Cambria"/>
                          <a:ea typeface="ＭＳ ゴシック"/>
                          <a:cs typeface="Times New Roman"/>
                        </a:rPr>
                        <a:t> (hosted)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latin typeface="Cambria"/>
                          <a:ea typeface="MS Mincho"/>
                        </a:rPr>
                        <a:t>13:15 – 14:15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  <a:tr h="10120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mbria"/>
                          <a:ea typeface="ＭＳ ゴシック"/>
                          <a:cs typeface="Times New Roman"/>
                        </a:rPr>
                        <a:t>9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i="1" cap="small" dirty="0">
                          <a:solidFill>
                            <a:srgbClr val="365F91"/>
                          </a:solidFill>
                          <a:latin typeface="Cambria"/>
                          <a:ea typeface="MS Mincho"/>
                        </a:rPr>
                        <a:t>information/decision –  45 minutes</a:t>
                      </a:r>
                      <a:endParaRPr lang="fr-FR" sz="1200" dirty="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900" dirty="0">
                          <a:latin typeface="Cambria"/>
                          <a:ea typeface="MS Mincho"/>
                        </a:rPr>
                        <a:t>WG and VC Session</a:t>
                      </a:r>
                      <a:r>
                        <a:rPr lang="en-US" sz="900" dirty="0">
                          <a:latin typeface="Cambria"/>
                          <a:ea typeface="MS Mincho"/>
                        </a:rPr>
                        <a:t> (continued) (15mins per topic)</a:t>
                      </a:r>
                      <a:endParaRPr lang="fr-FR" sz="1200" dirty="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i="1" dirty="0">
                          <a:latin typeface="Cambria"/>
                          <a:ea typeface="MS Mincho"/>
                        </a:rPr>
                        <a:t>- SST-VC status and issues - Comparison campaign and SST Operational Validation Project (C Donlon remote connection)</a:t>
                      </a:r>
                      <a:endParaRPr lang="fr-FR" sz="1200" dirty="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i="1" dirty="0">
                          <a:latin typeface="Cambria"/>
                          <a:ea typeface="MS Mincho"/>
                        </a:rPr>
                        <a:t>- VC Deliverables (S Hosford)</a:t>
                      </a:r>
                      <a:endParaRPr lang="fr-FR" sz="1200" dirty="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900" i="1" dirty="0">
                          <a:latin typeface="Cambria"/>
                          <a:ea typeface="MS Mincho"/>
                        </a:rPr>
                        <a:t>Discussion and Synthesis (J-L Fellous, moderator)</a:t>
                      </a:r>
                      <a:endParaRPr lang="fr-FR" sz="12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latin typeface="Cambria"/>
                          <a:ea typeface="MS Mincho"/>
                        </a:rPr>
                        <a:t>14:15 – 15:00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mbria"/>
                          <a:ea typeface="ＭＳ ゴシック"/>
                          <a:cs typeface="Times New Roman"/>
                        </a:rPr>
                        <a:t>10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i="1" cap="small">
                          <a:solidFill>
                            <a:srgbClr val="365F91"/>
                          </a:solidFill>
                          <a:latin typeface="Cambria"/>
                          <a:ea typeface="MS Mincho"/>
                        </a:rPr>
                        <a:t>information/decision – 15 minutes 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900">
                          <a:latin typeface="Cambria"/>
                          <a:ea typeface="MS Mincho"/>
                        </a:rPr>
                        <a:t>Land Surface Study Group (</a:t>
                      </a:r>
                      <a:r>
                        <a:rPr lang="en-US" sz="900" i="1">
                          <a:latin typeface="Cambria"/>
                          <a:ea typeface="MS Mincho"/>
                        </a:rPr>
                        <a:t>J Dalge - remote connection</a:t>
                      </a:r>
                      <a:r>
                        <a:rPr lang="en-US" sz="900">
                          <a:latin typeface="Cambria"/>
                          <a:ea typeface="MS Mincho"/>
                        </a:rPr>
                        <a:t>)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latin typeface="Cambria"/>
                          <a:ea typeface="MS Mincho"/>
                        </a:rPr>
                        <a:t>15:00 – 15:15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6121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mbria"/>
                          <a:ea typeface="ＭＳ ゴシック"/>
                          <a:cs typeface="Times New Roman"/>
                        </a:rPr>
                        <a:t>Break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latin typeface="Cambria"/>
                          <a:ea typeface="MS Mincho"/>
                        </a:rPr>
                        <a:t>15:15 – 15:45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  <a:tr h="12180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mbria"/>
                          <a:ea typeface="ＭＳ ゴシック"/>
                          <a:cs typeface="Times New Roman"/>
                        </a:rPr>
                        <a:t>11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i="1" cap="small">
                          <a:solidFill>
                            <a:srgbClr val="365F91"/>
                          </a:solidFill>
                          <a:latin typeface="Cambria"/>
                          <a:ea typeface="MS Mincho"/>
                        </a:rPr>
                        <a:t>information/decision – 45 minutes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900">
                          <a:latin typeface="Cambria"/>
                          <a:ea typeface="MS Mincho"/>
                        </a:rPr>
                        <a:t>VC and WG Session – </a:t>
                      </a:r>
                      <a:r>
                        <a:rPr lang="en-US" sz="900" b="1">
                          <a:latin typeface="Cambria"/>
                          <a:ea typeface="MS Mincho"/>
                        </a:rPr>
                        <a:t>WG focus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900" i="1">
                          <a:latin typeface="Cambria"/>
                          <a:ea typeface="MS Mincho"/>
                        </a:rPr>
                        <a:t>WG Chair or Vice-chair will review briefly the current status and issues for SIT decision/action of their respective WG.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i="1">
                          <a:latin typeface="Cambria"/>
                          <a:ea typeface="MS Mincho"/>
                        </a:rPr>
                        <a:t>- WGISS issues for SIT decision/action (R Moreno)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i="1">
                          <a:latin typeface="Cambria"/>
                          <a:ea typeface="MS Mincho"/>
                        </a:rPr>
                        <a:t>- WGCV issues for SIT decision/action (S Srivastava)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900" i="1">
                          <a:latin typeface="Cambria"/>
                          <a:ea typeface="MS Mincho"/>
                        </a:rPr>
                        <a:t>- WGCapD issues for SIT decision/action (J </a:t>
                      </a:r>
                      <a:r>
                        <a:rPr lang="en-AU" sz="900" i="1">
                          <a:latin typeface="Cambria"/>
                          <a:ea typeface="MS Mincho"/>
                        </a:rPr>
                        <a:t>Olwoch</a:t>
                      </a:r>
                      <a:r>
                        <a:rPr lang="en-US" sz="900" i="1">
                          <a:latin typeface="Cambria"/>
                          <a:ea typeface="MS Mincho"/>
                        </a:rPr>
                        <a:t>)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latin typeface="Cambria"/>
                          <a:ea typeface="MS Mincho"/>
                        </a:rPr>
                        <a:t>15:45 – 16:30</a:t>
                      </a:r>
                      <a:endParaRPr lang="fr-FR" sz="12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22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mbria"/>
                          <a:ea typeface="ＭＳ ゴシック"/>
                          <a:cs typeface="Times New Roman"/>
                        </a:rPr>
                        <a:t>12</a:t>
                      </a:r>
                      <a:endParaRPr lang="fr-FR" sz="12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i="1" cap="small" dirty="0">
                          <a:solidFill>
                            <a:srgbClr val="365F91"/>
                          </a:solidFill>
                          <a:latin typeface="Cambria"/>
                          <a:ea typeface="MS Mincho"/>
                        </a:rPr>
                        <a:t>information/decision – 30 minutes</a:t>
                      </a:r>
                      <a:endParaRPr lang="fr-FR" sz="1200" dirty="0">
                        <a:latin typeface="Times New Roman"/>
                        <a:ea typeface="MS Mincho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900" dirty="0">
                          <a:latin typeface="Cambria"/>
                          <a:ea typeface="MS Mincho"/>
                        </a:rPr>
                        <a:t>Brief review and wrap (CNES SIT Chair Team)</a:t>
                      </a:r>
                      <a:endParaRPr lang="fr-FR" sz="12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mbria"/>
                          <a:ea typeface="MS Mincho"/>
                        </a:rPr>
                        <a:t>16:30 – 17:00</a:t>
                      </a:r>
                      <a:endParaRPr lang="fr-FR" sz="12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Items for discussion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 activities</a:t>
            </a:r>
          </a:p>
          <a:p>
            <a:pPr lvl="1"/>
            <a:r>
              <a:rPr lang="en-US" dirty="0" smtClean="0"/>
              <a:t>Expand the OSVW-VC example</a:t>
            </a:r>
          </a:p>
          <a:p>
            <a:r>
              <a:rPr lang="en-US" dirty="0" smtClean="0"/>
              <a:t>Land Surface Imaging Constellation</a:t>
            </a:r>
          </a:p>
          <a:p>
            <a:pPr lvl="1"/>
            <a:r>
              <a:rPr lang="en-US" dirty="0" smtClean="0"/>
              <a:t>Potential for “regionally-based” enhanced collaboration</a:t>
            </a:r>
          </a:p>
          <a:p>
            <a:r>
              <a:rPr lang="en-US" dirty="0" smtClean="0"/>
              <a:t>Linkages between VCs, WGs and Scientific groups</a:t>
            </a:r>
          </a:p>
          <a:p>
            <a:pPr lvl="1"/>
            <a:r>
              <a:rPr lang="en-US" dirty="0" smtClean="0"/>
              <a:t>Beyond mutual recognition and dialogue</a:t>
            </a:r>
          </a:p>
          <a:p>
            <a:r>
              <a:rPr lang="en-US" dirty="0" smtClean="0"/>
              <a:t>Broadening CEOS agency engagement</a:t>
            </a:r>
          </a:p>
          <a:p>
            <a:pPr lvl="1"/>
            <a:r>
              <a:rPr lang="en-US" dirty="0" smtClean="0"/>
              <a:t>Involve more agencies and give more responsibility</a:t>
            </a:r>
          </a:p>
          <a:p>
            <a:r>
              <a:rPr lang="en-US" dirty="0" smtClean="0">
                <a:ea typeface="ＭＳ Ｐゴシック"/>
              </a:rPr>
              <a:t>Interacting with key external stakeholders</a:t>
            </a:r>
          </a:p>
          <a:p>
            <a:pPr lvl="1"/>
            <a:r>
              <a:rPr lang="en-US" dirty="0" smtClean="0">
                <a:ea typeface="ＭＳ Ｐゴシック"/>
              </a:rPr>
              <a:t>GEO during the development of the next  Implementation Plan/Work plan?</a:t>
            </a:r>
          </a:p>
          <a:p>
            <a:pPr lvl="1"/>
            <a:r>
              <a:rPr lang="en-US" dirty="0" smtClean="0">
                <a:ea typeface="ＭＳ Ｐゴシック"/>
              </a:rPr>
              <a:t>Others?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</a:t>
            </a:r>
            <a:r>
              <a:rPr lang="en-US" dirty="0" smtClean="0"/>
              <a:t>activities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Expand the OSVW-VC </a:t>
            </a:r>
            <a:r>
              <a:rPr lang="en-US" sz="3600" dirty="0" smtClean="0"/>
              <a:t>example</a:t>
            </a:r>
          </a:p>
          <a:p>
            <a:pPr lvl="1"/>
            <a:r>
              <a:rPr lang="en-US" sz="3200" dirty="0" smtClean="0"/>
              <a:t>Interaction with </a:t>
            </a:r>
            <a:r>
              <a:rPr lang="en-US" sz="3200" dirty="0" err="1" smtClean="0"/>
              <a:t>WGCapD</a:t>
            </a:r>
            <a:r>
              <a:rPr lang="en-US" sz="3200" dirty="0" smtClean="0"/>
              <a:t>?</a:t>
            </a:r>
          </a:p>
          <a:p>
            <a:pPr lvl="1"/>
            <a:r>
              <a:rPr lang="en-US" sz="3200" dirty="0" smtClean="0"/>
              <a:t>Role for scientific groups?</a:t>
            </a:r>
          </a:p>
          <a:p>
            <a:pPr lvl="1"/>
            <a:r>
              <a:rPr lang="en-US" sz="3200" dirty="0" smtClean="0"/>
              <a:t>Collaboration with other partners (e.g. COSPAR CB program, G</a:t>
            </a:r>
            <a:r>
              <a:rPr lang="en-US" sz="3200" dirty="0" smtClean="0">
                <a:solidFill>
                  <a:srgbClr val="FF0000"/>
                </a:solidFill>
              </a:rPr>
              <a:t>X</a:t>
            </a:r>
            <a:r>
              <a:rPr lang="en-US" sz="3200" dirty="0" smtClean="0"/>
              <a:t>OS, WCRP)?</a:t>
            </a:r>
          </a:p>
          <a:p>
            <a:r>
              <a:rPr lang="en-US" sz="3600" dirty="0" smtClean="0"/>
              <a:t>Action item for VCs?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Surface Imaging Constellation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Potential for “regionally-based” enhanced </a:t>
            </a:r>
            <a:r>
              <a:rPr lang="en-US" sz="3600" dirty="0" smtClean="0"/>
              <a:t>collaboration</a:t>
            </a:r>
          </a:p>
          <a:p>
            <a:pPr lvl="1"/>
            <a:r>
              <a:rPr lang="en-US" sz="3200" dirty="0" smtClean="0"/>
              <a:t>Establish regional “nodes”, e.g.</a:t>
            </a:r>
          </a:p>
          <a:p>
            <a:pPr lvl="2"/>
            <a:r>
              <a:rPr lang="en-US" sz="3200" dirty="0" smtClean="0"/>
              <a:t>Africa – with SANSA as lead?</a:t>
            </a:r>
          </a:p>
          <a:p>
            <a:pPr lvl="2"/>
            <a:r>
              <a:rPr lang="en-US" sz="3200" dirty="0" smtClean="0"/>
              <a:t>South America – with INPE as lead?</a:t>
            </a:r>
          </a:p>
          <a:p>
            <a:pPr lvl="2"/>
            <a:r>
              <a:rPr lang="en-US" sz="3200" dirty="0" smtClean="0"/>
              <a:t>South-East Asia – with </a:t>
            </a:r>
            <a:r>
              <a:rPr lang="en-US" sz="3200" dirty="0" smtClean="0">
                <a:solidFill>
                  <a:srgbClr val="FF0000"/>
                </a:solidFill>
              </a:rPr>
              <a:t>XXX</a:t>
            </a:r>
            <a:r>
              <a:rPr lang="en-US" sz="3200" dirty="0" smtClean="0"/>
              <a:t> as lead?</a:t>
            </a:r>
          </a:p>
          <a:p>
            <a:r>
              <a:rPr lang="en-US" sz="3600" dirty="0" smtClean="0"/>
              <a:t>Action item for SIT Chair and volunteer agencies?</a:t>
            </a:r>
            <a:endParaRPr lang="fr-FR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Linkages between VCs, WGs and </a:t>
            </a:r>
            <a:r>
              <a:rPr lang="en-US" sz="2400" dirty="0" smtClean="0"/>
              <a:t>Science </a:t>
            </a:r>
            <a:r>
              <a:rPr lang="en-US" sz="2400" dirty="0" smtClean="0"/>
              <a:t>groups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Beyond mutual recognition and </a:t>
            </a:r>
            <a:r>
              <a:rPr lang="en-US" sz="3600" dirty="0" smtClean="0"/>
              <a:t>dialogue</a:t>
            </a:r>
          </a:p>
          <a:p>
            <a:pPr lvl="1"/>
            <a:r>
              <a:rPr lang="en-US" sz="3400" dirty="0" smtClean="0"/>
              <a:t>Identify gaps and hurdles</a:t>
            </a:r>
          </a:p>
          <a:p>
            <a:pPr lvl="1"/>
            <a:r>
              <a:rPr lang="en-US" sz="3400" dirty="0" smtClean="0"/>
              <a:t>Exchange with and benefit from other VCs’ experience</a:t>
            </a:r>
          </a:p>
          <a:p>
            <a:r>
              <a:rPr lang="en-US" sz="3400" dirty="0" smtClean="0"/>
              <a:t>Action item for VCs/WGs?</a:t>
            </a:r>
          </a:p>
          <a:p>
            <a:r>
              <a:rPr lang="en-US" sz="3400" dirty="0" smtClean="0"/>
              <a:t>A topic for discussion at SIT Technical workshop?</a:t>
            </a:r>
            <a:endParaRPr lang="en-US" sz="3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Broadening CEOS agency engagement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Involve more agencies and give more </a:t>
            </a:r>
            <a:r>
              <a:rPr lang="en-US" sz="3600" dirty="0" smtClean="0"/>
              <a:t>responsibility</a:t>
            </a:r>
          </a:p>
          <a:p>
            <a:pPr lvl="1"/>
            <a:r>
              <a:rPr lang="en-US" sz="3400" dirty="0" smtClean="0"/>
              <a:t>VCs and WGs </a:t>
            </a:r>
            <a:r>
              <a:rPr lang="en-US" sz="3400" dirty="0" smtClean="0"/>
              <a:t>Membership</a:t>
            </a:r>
          </a:p>
          <a:p>
            <a:pPr lvl="1"/>
            <a:r>
              <a:rPr lang="en-US" sz="3400" dirty="0" smtClean="0"/>
              <a:t>VCs and WGs Leadership</a:t>
            </a:r>
          </a:p>
          <a:p>
            <a:r>
              <a:rPr lang="en-US" sz="3600" dirty="0" smtClean="0"/>
              <a:t>Action item for SIT Chair</a:t>
            </a:r>
          </a:p>
          <a:p>
            <a:r>
              <a:rPr lang="en-US" sz="3600" dirty="0" smtClean="0"/>
              <a:t>Action item for VCs and WGs</a:t>
            </a:r>
            <a:endParaRPr lang="fr-FR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ea typeface="ＭＳ Ｐゴシック"/>
              </a:rPr>
              <a:t>Interacting with key external stakeholders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ea typeface="ＭＳ Ｐゴシック"/>
              </a:rPr>
              <a:t>Interacting with GEO </a:t>
            </a:r>
            <a:r>
              <a:rPr lang="en-US" sz="3600" dirty="0" smtClean="0">
                <a:ea typeface="ＭＳ Ｐゴシック"/>
              </a:rPr>
              <a:t>during the development of the next  Implementation Plan/Work </a:t>
            </a:r>
            <a:r>
              <a:rPr lang="en-US" sz="3600" dirty="0" smtClean="0">
                <a:ea typeface="ＭＳ Ｐゴシック"/>
              </a:rPr>
              <a:t>plan</a:t>
            </a:r>
          </a:p>
          <a:p>
            <a:pPr lvl="1"/>
            <a:r>
              <a:rPr lang="en-US" sz="3400" dirty="0" smtClean="0">
                <a:ea typeface="ＭＳ Ｐゴシック"/>
              </a:rPr>
              <a:t>This was covered under items 4 &amp; 5</a:t>
            </a:r>
          </a:p>
          <a:p>
            <a:pPr lvl="1"/>
            <a:r>
              <a:rPr lang="en-US" sz="3400" dirty="0" smtClean="0">
                <a:ea typeface="ＭＳ Ｐゴシック"/>
              </a:rPr>
              <a:t>Action item for SIT and CEOS chairs</a:t>
            </a:r>
            <a:endParaRPr lang="en-US" sz="3400" dirty="0" smtClean="0">
              <a:ea typeface="ＭＳ Ｐゴシック"/>
            </a:endParaRPr>
          </a:p>
          <a:p>
            <a:r>
              <a:rPr lang="en-US" sz="3600" dirty="0" smtClean="0">
                <a:ea typeface="ＭＳ Ｐゴシック"/>
              </a:rPr>
              <a:t>Others key external stakeholders?</a:t>
            </a:r>
            <a:endParaRPr lang="en-US" sz="3600" dirty="0" smtClean="0"/>
          </a:p>
          <a:p>
            <a:endParaRPr lang="fr-FR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3030</TotalTime>
  <Words>559</Words>
  <Application>Microsoft Office PowerPoint</Application>
  <PresentationFormat>Affichage à l'écran (4:3)</PresentationFormat>
  <Paragraphs>85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4_EUM_template_v03</vt:lpstr>
      <vt:lpstr>Brief review and wrap-up</vt:lpstr>
      <vt:lpstr>Session 2 agenda</vt:lpstr>
      <vt:lpstr>Items for discussion</vt:lpstr>
      <vt:lpstr>Training activities</vt:lpstr>
      <vt:lpstr>Land Surface Imaging Constellation</vt:lpstr>
      <vt:lpstr>Linkages between VCs, WGs and Science groups</vt:lpstr>
      <vt:lpstr>Broadening CEOS agency engagement</vt:lpstr>
      <vt:lpstr>Interacting with key external stakeholders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Jean-Louis</cp:lastModifiedBy>
  <cp:revision>306</cp:revision>
  <dcterms:created xsi:type="dcterms:W3CDTF">2012-08-31T01:11:17Z</dcterms:created>
  <dcterms:modified xsi:type="dcterms:W3CDTF">2014-04-09T13:41:25Z</dcterms:modified>
</cp:coreProperties>
</file>