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sldIdLst>
    <p:sldId id="260" r:id="rId2"/>
    <p:sldId id="276" r:id="rId3"/>
    <p:sldId id="284" r:id="rId4"/>
    <p:sldId id="280" r:id="rId5"/>
    <p:sldId id="281" r:id="rId6"/>
    <p:sldId id="279" r:id="rId7"/>
    <p:sldId id="278" r:id="rId8"/>
    <p:sldId id="277" r:id="rId9"/>
    <p:sldId id="283" r:id="rId1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9" autoAdjust="0"/>
    <p:restoredTop sz="95833" autoAdjust="0"/>
  </p:normalViewPr>
  <p:slideViewPr>
    <p:cSldViewPr snapToGrid="0" snapToObjects="1">
      <p:cViewPr varScale="1">
        <p:scale>
          <a:sx n="71" d="100"/>
          <a:sy n="71" d="100"/>
        </p:scale>
        <p:origin x="-1266" y="-102"/>
      </p:cViewPr>
      <p:guideLst>
        <p:guide orient="horz" pos="4277"/>
        <p:guide pos="28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0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70C43DB1-6AE4-42F4-A030-67A0368BA2C1}" type="datetime1">
              <a:rPr lang="en-US"/>
              <a:pPr>
                <a:defRPr/>
              </a:pPr>
              <a:t>4/8/2014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3D31D474-A30B-46C7-A7CB-BF5BB52F9BBE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027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098A87-5171-4B75-93C2-5524BB9D1112}" type="slidenum">
              <a:rPr lang="de-DE" smtClean="0">
                <a:latin typeface="Times New Roman" pitchFamily="-106" charset="0"/>
              </a:rPr>
              <a:pPr/>
              <a:t>1</a:t>
            </a:fld>
            <a:endParaRPr lang="de-DE" dirty="0" smtClean="0">
              <a:latin typeface="Times New Roman" pitchFamily="-106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dirty="0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4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5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6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7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8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9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0" y="3244851"/>
            <a:ext cx="91440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3287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4089889" y="666750"/>
            <a:ext cx="4810857" cy="18748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81097" y="2722564"/>
            <a:ext cx="4826977" cy="1093787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46850"/>
            <a:ext cx="1905000" cy="311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8D2B0-EFB6-4DAA-9B0B-6F6B3A580823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1347788"/>
            <a:ext cx="9144000" cy="5510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r" defTabSz="914400" eaLnBrk="0" hangingPunct="0">
              <a:defRPr/>
            </a:pPr>
            <a:endParaRPr lang="en-US" sz="1500" dirty="0">
              <a:solidFill>
                <a:srgbClr val="000000"/>
              </a:solidFill>
              <a:latin typeface="Tahoma" pitchFamily="34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1638" y="188913"/>
            <a:ext cx="739616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6863" y="1457325"/>
            <a:ext cx="8445500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9050" y="482815"/>
            <a:ext cx="1620957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SIT-29 Meeting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CNES, Toulouse, France</a:t>
            </a:r>
            <a: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/>
            </a:r>
            <a:b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</a:b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9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-10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April 2014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600825"/>
            <a:ext cx="190500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000">
                <a:solidFill>
                  <a:srgbClr val="002569"/>
                </a:solidFill>
                <a:latin typeface="Calibri" pitchFamily="-106" charset="0"/>
                <a:cs typeface="Calibri" pitchFamily="-106" charset="0"/>
              </a:defRPr>
            </a:lvl1pPr>
          </a:lstStyle>
          <a:p>
            <a:pPr>
              <a:defRPr/>
            </a:pPr>
            <a:fld id="{980EA4A0-E513-42EA-B292-B21C1B51B66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pic>
        <p:nvPicPr>
          <p:cNvPr id="5" name="Picture 4" descr="CEOS_logo_trans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78" y="119764"/>
            <a:ext cx="915254" cy="36305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</p:sldLayoutIdLst>
  <p:transition spd="slow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00" b="1">
          <a:solidFill>
            <a:schemeClr val="tx2"/>
          </a:solidFill>
          <a:latin typeface="Arial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-106" charset="0"/>
        <a:buChar char="o"/>
        <a:defRPr sz="2000" b="1">
          <a:solidFill>
            <a:schemeClr val="tx2"/>
          </a:solidFill>
          <a:latin typeface="Arial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-106" charset="2"/>
        <a:buChar char="§"/>
        <a:defRPr b="1">
          <a:solidFill>
            <a:schemeClr val="tx2"/>
          </a:solidFill>
          <a:latin typeface="Arial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b="1">
          <a:solidFill>
            <a:schemeClr val="tx2"/>
          </a:solidFill>
          <a:latin typeface="Arial" charset="0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InG8QbltCaOVnLLFDxvzXS8ke3DjZFn8btIzD5eSZME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44"/>
          <p:cNvSpPr>
            <a:spLocks noGrp="1" noChangeArrowheads="1"/>
          </p:cNvSpPr>
          <p:nvPr>
            <p:ph type="ctrTitle"/>
          </p:nvPr>
        </p:nvSpPr>
        <p:spPr>
          <a:xfrm>
            <a:off x="3814057" y="0"/>
            <a:ext cx="5206574" cy="1672389"/>
          </a:xfrm>
        </p:spPr>
        <p:txBody>
          <a:bodyPr/>
          <a:lstStyle/>
          <a:p>
            <a:pPr algn="l"/>
            <a:r>
              <a:rPr lang="en-US" sz="2800" dirty="0" smtClean="0"/>
              <a:t>WGISS</a:t>
            </a:r>
            <a:endParaRPr lang="en-US" sz="2800" dirty="0" smtClean="0">
              <a:solidFill>
                <a:srgbClr val="FFFF00"/>
              </a:solidFill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sz="quarter" idx="1"/>
          </p:nvPr>
        </p:nvSpPr>
        <p:spPr>
          <a:xfrm>
            <a:off x="3814057" y="2011944"/>
            <a:ext cx="4826977" cy="1564105"/>
          </a:xfrm>
        </p:spPr>
        <p:txBody>
          <a:bodyPr/>
          <a:lstStyle/>
          <a:p>
            <a:r>
              <a:rPr lang="en-US" b="0" dirty="0" smtClean="0"/>
              <a:t>Richard MORENO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CNES</a:t>
            </a:r>
            <a:endParaRPr lang="en-US" b="0" dirty="0" smtClean="0"/>
          </a:p>
          <a:p>
            <a:r>
              <a:rPr lang="en-US" b="0" dirty="0" smtClean="0"/>
              <a:t>CEOS </a:t>
            </a:r>
            <a:r>
              <a:rPr lang="en-US" b="0" dirty="0" smtClean="0"/>
              <a:t>SIT-29 Meeting</a:t>
            </a:r>
          </a:p>
          <a:p>
            <a:r>
              <a:rPr lang="en-US" b="0" dirty="0"/>
              <a:t>C</a:t>
            </a:r>
            <a:r>
              <a:rPr lang="en-US" b="0" dirty="0" smtClean="0"/>
              <a:t>NES, Toulouse, France</a:t>
            </a:r>
            <a:br>
              <a:rPr lang="en-US" b="0" dirty="0" smtClean="0"/>
            </a:br>
            <a:r>
              <a:rPr lang="en-US" b="0" dirty="0" smtClean="0"/>
              <a:t>9</a:t>
            </a:r>
            <a:r>
              <a:rPr lang="en-US" b="0" baseline="30000" dirty="0" smtClean="0"/>
              <a:t>th</a:t>
            </a:r>
            <a:r>
              <a:rPr lang="en-US" b="0" dirty="0" smtClean="0"/>
              <a:t>-10</a:t>
            </a:r>
            <a:r>
              <a:rPr lang="en-US" b="0" baseline="30000" dirty="0" smtClean="0"/>
              <a:t>th</a:t>
            </a:r>
            <a:r>
              <a:rPr lang="en-US" b="0" dirty="0" smtClean="0"/>
              <a:t> April 2014</a:t>
            </a:r>
            <a:endParaRPr lang="en-US" b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550457" y="109710"/>
            <a:ext cx="724429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noProof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Summary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8167" y="1499718"/>
            <a:ext cx="871064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/>
              <a:buChar char="•"/>
            </a:pPr>
            <a:r>
              <a:rPr lang="en-US" sz="2800" dirty="0" smtClean="0"/>
              <a:t>Recovery Observatory</a:t>
            </a:r>
          </a:p>
          <a:p>
            <a:pPr marL="342900" lvl="0" indent="-342900">
              <a:lnSpc>
                <a:spcPct val="150000"/>
              </a:lnSpc>
              <a:buFont typeface="Arial"/>
              <a:buChar char="•"/>
            </a:pPr>
            <a:r>
              <a:rPr lang="en-US" sz="2800" dirty="0" smtClean="0"/>
              <a:t>Technology Exploration</a:t>
            </a:r>
            <a:endParaRPr lang="en-US" sz="2800" dirty="0" smtClean="0"/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800" dirty="0"/>
              <a:t>Synergy VCs &amp; WGs </a:t>
            </a:r>
            <a:endParaRPr lang="en-US" sz="2800" dirty="0" smtClean="0"/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800" dirty="0" smtClean="0"/>
              <a:t>CEOS </a:t>
            </a:r>
            <a:r>
              <a:rPr lang="en-US" sz="2800" dirty="0" err="1" smtClean="0"/>
              <a:t>Opensearch</a:t>
            </a:r>
            <a:endParaRPr lang="en-US" sz="2800" dirty="0" smtClean="0"/>
          </a:p>
          <a:p>
            <a:pPr marL="800100" lvl="1" indent="-342900">
              <a:lnSpc>
                <a:spcPct val="150000"/>
              </a:lnSpc>
              <a:buFont typeface="Arial"/>
              <a:buChar char="•"/>
            </a:pPr>
            <a:r>
              <a:rPr lang="en-US" sz="2800" dirty="0" smtClean="0"/>
              <a:t>CWIC status</a:t>
            </a:r>
          </a:p>
          <a:p>
            <a:pPr marL="342900" lvl="0" indent="-342900">
              <a:lnSpc>
                <a:spcPct val="150000"/>
              </a:lnSpc>
              <a:buFont typeface="Arial"/>
              <a:buChar char="•"/>
            </a:pPr>
            <a:r>
              <a:rPr lang="en-US" sz="2800" dirty="0" smtClean="0"/>
              <a:t>IDN</a:t>
            </a:r>
          </a:p>
          <a:p>
            <a:pPr marL="342900" lvl="0" indent="-342900">
              <a:buFont typeface="Arial"/>
              <a:buChar char="•"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2164524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550457" y="109710"/>
            <a:ext cx="724429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noProof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Recovery Observatory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8167" y="1499718"/>
            <a:ext cx="871064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/>
              <a:buChar char="•"/>
            </a:pPr>
            <a:r>
              <a:rPr lang="en-US" sz="2000" dirty="0" smtClean="0"/>
              <a:t>WGISS will participate to the development of Recovery Observatory infrastructure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If the proposal is endorsed by SIT-29</a:t>
            </a:r>
            <a:endParaRPr lang="en-US" sz="2000" dirty="0" smtClean="0"/>
          </a:p>
          <a:p>
            <a:pPr marL="342900" lvl="0" indent="-342900">
              <a:buFont typeface="Arial"/>
              <a:buChar char="•"/>
            </a:pPr>
            <a:endParaRPr lang="en-US" sz="2000" dirty="0" smtClean="0"/>
          </a:p>
          <a:p>
            <a:pPr marL="342900" lvl="0" indent="-342900">
              <a:buFont typeface="Arial"/>
              <a:buChar char="•"/>
            </a:pPr>
            <a:r>
              <a:rPr lang="en-US" sz="2000" dirty="0" smtClean="0"/>
              <a:t>Experience return from KALHAITI project</a:t>
            </a:r>
          </a:p>
          <a:p>
            <a:pPr marL="342900" lvl="0" indent="-342900">
              <a:buFont typeface="Arial"/>
              <a:buChar char="•"/>
            </a:pPr>
            <a:endParaRPr lang="en-US" sz="2000" dirty="0"/>
          </a:p>
          <a:p>
            <a:pPr marL="342900" lvl="0" indent="-342900">
              <a:buFont typeface="Arial"/>
              <a:buChar char="•"/>
            </a:pPr>
            <a:r>
              <a:rPr lang="en-US" sz="2000" dirty="0" smtClean="0"/>
              <a:t>Wish to imply for the specification : 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Users needs from </a:t>
            </a:r>
            <a:r>
              <a:rPr lang="en-US" sz="2000" dirty="0" err="1" smtClean="0"/>
              <a:t>WGdisasters</a:t>
            </a:r>
            <a:endParaRPr lang="en-US" sz="2000" dirty="0" smtClean="0"/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All WGISS agencies</a:t>
            </a:r>
          </a:p>
          <a:p>
            <a:pPr marL="800100" lvl="1" indent="-342900">
              <a:buFont typeface="Arial"/>
              <a:buChar char="•"/>
            </a:pPr>
            <a:endParaRPr lang="en-US" sz="2000" dirty="0"/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Wish to re-use existing elements (systems, libraries, code, software)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From CEOS (WGISS + </a:t>
            </a:r>
            <a:r>
              <a:rPr lang="en-US" sz="2000" dirty="0" err="1" smtClean="0"/>
              <a:t>WGDisasters</a:t>
            </a:r>
            <a:r>
              <a:rPr lang="en-US" sz="2000" dirty="0" smtClean="0"/>
              <a:t>) agencies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E.g. : </a:t>
            </a:r>
            <a:r>
              <a:rPr lang="en-US" sz="2000" dirty="0" err="1" smtClean="0"/>
              <a:t>Opensearch</a:t>
            </a:r>
            <a:r>
              <a:rPr lang="en-US" sz="2000" dirty="0" smtClean="0"/>
              <a:t>, CWIC &amp; </a:t>
            </a:r>
            <a:r>
              <a:rPr lang="en-US" sz="2000" dirty="0" err="1" smtClean="0"/>
              <a:t>FedEO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50190606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550457" y="109710"/>
            <a:ext cx="724429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noProof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Technology Exploration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8167" y="1499718"/>
            <a:ext cx="871064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 smtClean="0"/>
              <a:t>Topics that will be addressed next week during WGISS-37 </a:t>
            </a:r>
            <a:r>
              <a:rPr lang="en-US" sz="2000" b="1" dirty="0" smtClean="0"/>
              <a:t>hosted by NASA</a:t>
            </a:r>
            <a:endParaRPr lang="en-US" sz="2000" b="1" dirty="0" smtClean="0"/>
          </a:p>
          <a:p>
            <a:pPr marL="342900" lvl="0" indent="-342900">
              <a:buFont typeface="Arial"/>
              <a:buChar char="•"/>
            </a:pPr>
            <a:r>
              <a:rPr lang="en-US" sz="2400" b="1" dirty="0" smtClean="0"/>
              <a:t>Big data and services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Presentations from INPE, ESA, NASA, ROSCOSMOS, </a:t>
            </a:r>
            <a:r>
              <a:rPr lang="en-US" i="1" dirty="0" smtClean="0">
                <a:solidFill>
                  <a:srgbClr val="00B050"/>
                </a:solidFill>
              </a:rPr>
              <a:t>CNES</a:t>
            </a:r>
            <a:endParaRPr lang="en-US" sz="2000" i="1" dirty="0" smtClean="0">
              <a:solidFill>
                <a:srgbClr val="00B050"/>
              </a:solidFill>
            </a:endParaRPr>
          </a:p>
          <a:p>
            <a:pPr marL="342900" lvl="0" indent="-342900">
              <a:buFont typeface="Arial"/>
              <a:buChar char="•"/>
            </a:pPr>
            <a:endParaRPr lang="en-US" sz="2000" dirty="0"/>
          </a:p>
          <a:p>
            <a:pPr marL="342900" lvl="0" indent="-342900">
              <a:buFont typeface="Arial"/>
              <a:buChar char="•"/>
            </a:pPr>
            <a:r>
              <a:rPr lang="en-US" sz="2400" b="1" dirty="0" smtClean="0"/>
              <a:t>Cloud computing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Presentations from CNES, ESA</a:t>
            </a:r>
            <a:r>
              <a:rPr lang="en-US" sz="2000" dirty="0"/>
              <a:t> ,</a:t>
            </a:r>
            <a:r>
              <a:rPr lang="en-US" sz="2000" i="1" dirty="0"/>
              <a:t> </a:t>
            </a:r>
            <a:r>
              <a:rPr lang="en-US" sz="2000" i="1" dirty="0">
                <a:solidFill>
                  <a:srgbClr val="00B050"/>
                </a:solidFill>
              </a:rPr>
              <a:t>Russian Space Systems</a:t>
            </a:r>
            <a:endParaRPr lang="en-US" sz="2000" i="1" dirty="0" smtClean="0">
              <a:solidFill>
                <a:srgbClr val="00B050"/>
              </a:solidFill>
            </a:endParaRPr>
          </a:p>
          <a:p>
            <a:pPr marL="342900" lvl="0" indent="-342900">
              <a:buFont typeface="Arial"/>
              <a:buChar char="•"/>
            </a:pPr>
            <a:endParaRPr lang="en-US" sz="2000" dirty="0"/>
          </a:p>
          <a:p>
            <a:pPr marL="342900" lvl="0" indent="-342900">
              <a:buFont typeface="Arial"/>
              <a:buChar char="•"/>
            </a:pPr>
            <a:r>
              <a:rPr lang="en-US" sz="2400" b="1" dirty="0" smtClean="0"/>
              <a:t>Semantics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Presentations from NASA, CNES</a:t>
            </a:r>
          </a:p>
          <a:p>
            <a:pPr marL="800100" lvl="1" indent="-342900">
              <a:buFont typeface="Arial"/>
              <a:buChar char="•"/>
            </a:pPr>
            <a:endParaRPr lang="en-US" sz="2000" dirty="0"/>
          </a:p>
          <a:p>
            <a:pPr marL="342900" indent="-342900">
              <a:buFont typeface="Arial"/>
              <a:buChar char="•"/>
            </a:pPr>
            <a:r>
              <a:rPr lang="en-US" sz="2400" b="1" dirty="0" smtClean="0"/>
              <a:t>Visualization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Presentations from NASA, </a:t>
            </a:r>
            <a:r>
              <a:rPr lang="en-US" sz="2000" dirty="0" err="1" smtClean="0"/>
              <a:t>Hunagi</a:t>
            </a:r>
            <a:endParaRPr lang="en-US" sz="2000" dirty="0" smtClean="0"/>
          </a:p>
          <a:p>
            <a:pPr marL="800100" lvl="1" indent="-342900">
              <a:buFont typeface="Arial"/>
              <a:buChar char="•"/>
            </a:pPr>
            <a:endParaRPr lang="en-US" sz="2000" dirty="0"/>
          </a:p>
          <a:p>
            <a:pPr marL="342900" indent="-342900">
              <a:buFont typeface="Arial"/>
              <a:buChar char="•"/>
            </a:pPr>
            <a:r>
              <a:rPr lang="en-US" sz="2400" b="1" dirty="0" smtClean="0"/>
              <a:t>Authentication</a:t>
            </a:r>
            <a:endParaRPr lang="en-US" sz="2400" b="1" dirty="0" smtClean="0"/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Presentations ESA, NASA, </a:t>
            </a:r>
            <a:r>
              <a:rPr lang="en-US" sz="2000" i="1" dirty="0">
                <a:solidFill>
                  <a:srgbClr val="00B050"/>
                </a:solidFill>
              </a:rPr>
              <a:t>GEOSS, CNES</a:t>
            </a:r>
          </a:p>
        </p:txBody>
      </p:sp>
    </p:spTree>
    <p:extLst>
      <p:ext uri="{BB962C8B-B14F-4D97-AF65-F5344CB8AC3E}">
        <p14:creationId xmlns:p14="http://schemas.microsoft.com/office/powerpoint/2010/main" val="277679323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550457" y="109710"/>
            <a:ext cx="724429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r" defTabSz="914400">
              <a:defRPr/>
            </a:pPr>
            <a:r>
              <a:rPr lang="en-US" sz="3200" b="1" kern="0" dirty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Synergy VCs &amp; WGs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8167" y="1499718"/>
            <a:ext cx="871064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/>
              <a:buChar char="•"/>
            </a:pPr>
            <a:r>
              <a:rPr lang="en-US" sz="2400" dirty="0" smtClean="0"/>
              <a:t>VCs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All VCs have been contacted to make an intervention</a:t>
            </a:r>
          </a:p>
          <a:p>
            <a:pPr marL="800100" lvl="1" indent="-342900">
              <a:buFont typeface="Arial"/>
              <a:buChar char="•"/>
            </a:pPr>
            <a:endParaRPr lang="en-US" sz="2000" dirty="0" smtClean="0"/>
          </a:p>
          <a:p>
            <a:pPr marL="342900" lvl="0" indent="-342900">
              <a:buFont typeface="Arial"/>
              <a:buChar char="•"/>
            </a:pPr>
            <a:r>
              <a:rPr lang="en-US" sz="2400" dirty="0" smtClean="0"/>
              <a:t>WGCV</a:t>
            </a:r>
            <a:endParaRPr lang="en-US" sz="2000" dirty="0" smtClean="0"/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Joint meetings every 2 years up to Sept 2012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Participation of WGISS chair to a part of WGCV meeting on April 2014</a:t>
            </a:r>
          </a:p>
          <a:p>
            <a:pPr marL="1257300" lvl="2" indent="-342900">
              <a:buFont typeface="Arial"/>
              <a:buChar char="•"/>
            </a:pPr>
            <a:r>
              <a:rPr lang="en-US" sz="2000" dirty="0" smtClean="0"/>
              <a:t>There is no current shared topics</a:t>
            </a:r>
          </a:p>
          <a:p>
            <a:pPr marL="1257300" lvl="2" indent="-342900">
              <a:buFont typeface="Arial"/>
              <a:buChar char="•"/>
            </a:pPr>
            <a:r>
              <a:rPr lang="en-US" sz="2000" dirty="0" smtClean="0"/>
              <a:t>No joint meeting foreseen on short term</a:t>
            </a:r>
            <a:endParaRPr lang="en-US" sz="2000" dirty="0"/>
          </a:p>
          <a:p>
            <a:pPr marL="1257300" lvl="2" indent="-342900">
              <a:buFont typeface="Arial"/>
              <a:buChar char="•"/>
            </a:pPr>
            <a:endParaRPr lang="en-US" sz="2000" dirty="0" smtClean="0"/>
          </a:p>
          <a:p>
            <a:pPr marL="342900" lvl="0" indent="-342900">
              <a:buFont typeface="Arial"/>
              <a:buChar char="•"/>
            </a:pPr>
            <a:r>
              <a:rPr lang="en-US" sz="2400" dirty="0" err="1" smtClean="0"/>
              <a:t>WGDisasters</a:t>
            </a:r>
            <a:endParaRPr lang="en-US" sz="2000" dirty="0" smtClean="0"/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Recovery Observatory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Supersites</a:t>
            </a:r>
          </a:p>
          <a:p>
            <a:pPr marL="800100" lvl="1" indent="-342900">
              <a:buFont typeface="Arial"/>
              <a:buChar char="•"/>
            </a:pPr>
            <a:endParaRPr lang="en-US" sz="2000" dirty="0" smtClean="0"/>
          </a:p>
          <a:p>
            <a:pPr marL="342900" lvl="0" indent="-342900">
              <a:buFont typeface="Arial"/>
              <a:buChar char="•"/>
            </a:pPr>
            <a:r>
              <a:rPr lang="en-US" sz="2400" dirty="0" err="1" smtClean="0"/>
              <a:t>WGClimate</a:t>
            </a:r>
            <a:endParaRPr lang="en-US" sz="2000" dirty="0" smtClean="0"/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ECVs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93612501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550457" y="109710"/>
            <a:ext cx="724429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noProof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CEOS </a:t>
            </a:r>
            <a:r>
              <a:rPr lang="en-US" sz="3200" b="1" kern="0" noProof="0" dirty="0" err="1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opensearch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8167" y="1499718"/>
            <a:ext cx="8710648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/>
              <a:buChar char="•"/>
            </a:pPr>
            <a:r>
              <a:rPr lang="en-US" sz="2000" dirty="0"/>
              <a:t>The 1st document : "OpenSearch </a:t>
            </a:r>
            <a:r>
              <a:rPr lang="en-US" sz="2000" dirty="0" err="1"/>
              <a:t>GeoSpatial</a:t>
            </a:r>
            <a:r>
              <a:rPr lang="en-US" sz="2000" dirty="0"/>
              <a:t> and Temporal Extensions” OGC 10 032r6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/>
              <a:t>Comment phase is now closed ; and WGISS comments have been taken into account</a:t>
            </a:r>
          </a:p>
          <a:p>
            <a:pPr marL="342900" lvl="0" indent="-342900">
              <a:buFont typeface="Arial"/>
              <a:buChar char="•"/>
            </a:pPr>
            <a:endParaRPr lang="en-US" sz="2000" dirty="0"/>
          </a:p>
          <a:p>
            <a:pPr marL="342900" lvl="0" indent="-342900">
              <a:buFont typeface="Arial"/>
              <a:buChar char="•"/>
            </a:pPr>
            <a:r>
              <a:rPr lang="en-US" sz="2000" dirty="0"/>
              <a:t>The 2nd document : “OpenSearch Extension for Earth Observation” OGC 13 026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/>
              <a:t>OGC comment phase will start soon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/>
              <a:t>WGISS will provide comments on this document</a:t>
            </a:r>
          </a:p>
          <a:p>
            <a:pPr marL="342900" lvl="0" indent="-342900">
              <a:buFont typeface="Arial"/>
              <a:buChar char="•"/>
            </a:pPr>
            <a:endParaRPr lang="en-US" sz="2000" dirty="0" smtClean="0"/>
          </a:p>
          <a:p>
            <a:pPr marL="342900" indent="-342900">
              <a:buFont typeface="Arial"/>
              <a:buChar char="•"/>
            </a:pPr>
            <a:r>
              <a:rPr lang="en-US" sz="2000" dirty="0"/>
              <a:t>A “CEOS Best practice document” </a:t>
            </a:r>
            <a:r>
              <a:rPr lang="en-US" sz="2000" dirty="0" smtClean="0"/>
              <a:t>has been initiated</a:t>
            </a:r>
          </a:p>
          <a:p>
            <a:pPr marL="800100" lvl="1" indent="-342900">
              <a:buFont typeface="Arial"/>
              <a:buChar char="•"/>
            </a:pPr>
            <a:r>
              <a:rPr lang="fr-FR" u="sng" dirty="0">
                <a:hlinkClick r:id="rId3"/>
              </a:rPr>
              <a:t>https://docs.google.com/document/d/1InG8QbltCaOVnLLFDxvzXS8ke3DjZFn8btIzD5eSZME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79323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550457" y="109710"/>
            <a:ext cx="724429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noProof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CWIC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8167" y="1499718"/>
            <a:ext cx="871064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/>
              <a:buChar char="•"/>
            </a:pPr>
            <a:r>
              <a:rPr lang="en-US" sz="2000" dirty="0" smtClean="0"/>
              <a:t>CWIC </a:t>
            </a:r>
            <a:r>
              <a:rPr lang="en-US" sz="2000" dirty="0"/>
              <a:t>is providing access </a:t>
            </a:r>
            <a:endParaRPr lang="en-US" sz="2000" dirty="0" smtClean="0"/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to </a:t>
            </a:r>
            <a:r>
              <a:rPr lang="en-US" sz="2000" dirty="0"/>
              <a:t>over 1900 </a:t>
            </a:r>
            <a:r>
              <a:rPr lang="en-US" sz="2000" dirty="0" smtClean="0"/>
              <a:t>data collections, </a:t>
            </a:r>
            <a:r>
              <a:rPr lang="en-US" sz="2000" dirty="0"/>
              <a:t>most </a:t>
            </a:r>
            <a:r>
              <a:rPr lang="en-US" sz="2000" dirty="0" err="1"/>
              <a:t>Geoss</a:t>
            </a:r>
            <a:r>
              <a:rPr lang="en-US" sz="2000" dirty="0"/>
              <a:t> Data Core</a:t>
            </a:r>
            <a:endParaRPr lang="en-US" sz="2000" dirty="0" smtClean="0"/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with </a:t>
            </a:r>
            <a:r>
              <a:rPr lang="en-US" sz="2000" dirty="0"/>
              <a:t>over 70+ million granules from NASA, USGS/LSI, NOAA/GHRSST, INPE, and CCMEO (new name for CCRS). </a:t>
            </a:r>
            <a:endParaRPr lang="en-US" sz="2000" dirty="0" smtClean="0"/>
          </a:p>
          <a:p>
            <a:pPr marL="342900" indent="-342900">
              <a:buFont typeface="Arial"/>
              <a:buChar char="•"/>
            </a:pPr>
            <a:endParaRPr lang="en-US" sz="2000" dirty="0" smtClean="0"/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Other </a:t>
            </a:r>
            <a:r>
              <a:rPr lang="en-US" sz="2000" dirty="0"/>
              <a:t>data partners developing access to their data through CWIC include ISRO, AOE, and NOAA (to their new system access mechanism).     </a:t>
            </a:r>
            <a:endParaRPr lang="en-US" sz="2000" dirty="0" smtClean="0"/>
          </a:p>
          <a:p>
            <a:pPr marL="342900" indent="-342900">
              <a:buFont typeface="Arial"/>
              <a:buChar char="•"/>
            </a:pPr>
            <a:endParaRPr lang="en-US" sz="2000" dirty="0" smtClean="0"/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ROSCOSMOS </a:t>
            </a:r>
            <a:r>
              <a:rPr lang="en-US" sz="2000" dirty="0"/>
              <a:t>announced plans in late 2013 to become a CWIC data partner</a:t>
            </a:r>
            <a:r>
              <a:rPr lang="en-US" sz="2000" dirty="0" smtClean="0"/>
              <a:t>.</a:t>
            </a:r>
          </a:p>
          <a:p>
            <a:pPr marL="342900" indent="-342900">
              <a:buFont typeface="Arial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7725888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550457" y="109710"/>
            <a:ext cx="724429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noProof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IDN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8167" y="1499718"/>
            <a:ext cx="871064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/>
              <a:buChar char="•"/>
            </a:pPr>
            <a:r>
              <a:rPr lang="en-US" sz="2000" dirty="0"/>
              <a:t>It is important that all agencies feed the IDN with information about their data </a:t>
            </a:r>
            <a:r>
              <a:rPr lang="en-US" sz="2000" dirty="0" smtClean="0"/>
              <a:t>collections</a:t>
            </a:r>
          </a:p>
          <a:p>
            <a:pPr marL="342900" lvl="0" indent="-342900">
              <a:buFont typeface="Arial"/>
              <a:buChar char="•"/>
            </a:pPr>
            <a:endParaRPr lang="en-US" sz="2000" dirty="0"/>
          </a:p>
          <a:p>
            <a:pPr marL="342900" lvl="0" indent="-342900">
              <a:buFont typeface="Arial"/>
              <a:buChar char="•"/>
            </a:pPr>
            <a:endParaRPr lang="en-US" sz="2000" dirty="0" smtClean="0"/>
          </a:p>
          <a:p>
            <a:pPr marL="342900" lvl="0" indent="-342900">
              <a:buFont typeface="Arial"/>
              <a:buChar char="•"/>
            </a:pPr>
            <a:r>
              <a:rPr lang="en-US" sz="2000" dirty="0" smtClean="0"/>
              <a:t>CNES </a:t>
            </a:r>
            <a:r>
              <a:rPr lang="en-US" sz="2000" dirty="0"/>
              <a:t>has begun populating the IDN with datasets. 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JASON </a:t>
            </a:r>
            <a:r>
              <a:rPr lang="en-US" sz="2000" dirty="0"/>
              <a:t>2 geophysical products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/>
              <a:t>POLDER Atmosphere collection (POLDER 1 and 2)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/>
              <a:t>SPOT Multi (SPOT 1-4</a:t>
            </a:r>
            <a:r>
              <a:rPr lang="en-US" sz="2000" dirty="0" smtClean="0"/>
              <a:t>).</a:t>
            </a:r>
          </a:p>
          <a:p>
            <a:pPr lvl="0"/>
            <a:endParaRPr lang="en-US" sz="2000" dirty="0" smtClean="0"/>
          </a:p>
          <a:p>
            <a:pPr marL="342900" lvl="0" indent="-342900">
              <a:buFont typeface="Arial"/>
              <a:buChar char="•"/>
            </a:pPr>
            <a:endParaRPr lang="en-US" sz="2000" dirty="0" smtClean="0"/>
          </a:p>
          <a:p>
            <a:pPr marL="342900" lvl="0" indent="-342900">
              <a:buFont typeface="Arial"/>
              <a:buChar char="•"/>
            </a:pPr>
            <a:r>
              <a:rPr lang="en-US" sz="2000" dirty="0" smtClean="0"/>
              <a:t>The </a:t>
            </a:r>
            <a:r>
              <a:rPr lang="en-US" sz="2000" dirty="0"/>
              <a:t>CEOS Water Portal now uses IDN as a remote catalog service and has begun creating IDN records for all the datasets (+2,000).</a:t>
            </a:r>
          </a:p>
          <a:p>
            <a:pPr marL="342900" lvl="0" indent="-342900">
              <a:buFont typeface="Arial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1825443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9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550457" y="109710"/>
            <a:ext cx="724429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noProof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IDN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283" y="1317882"/>
            <a:ext cx="8131316" cy="5540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13647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EUM_template_v03">
  <a:themeElements>
    <a:clrScheme name="1_EUM_template_v03 1">
      <a:dk1>
        <a:srgbClr val="002569"/>
      </a:dk1>
      <a:lt1>
        <a:srgbClr val="FFFFFF"/>
      </a:lt1>
      <a:dk2>
        <a:srgbClr val="002569"/>
      </a:dk2>
      <a:lt2>
        <a:srgbClr val="5F758D"/>
      </a:lt2>
      <a:accent1>
        <a:srgbClr val="FF9A00"/>
      </a:accent1>
      <a:accent2>
        <a:srgbClr val="9F2D20"/>
      </a:accent2>
      <a:accent3>
        <a:srgbClr val="FFFFFF"/>
      </a:accent3>
      <a:accent4>
        <a:srgbClr val="001E59"/>
      </a:accent4>
      <a:accent5>
        <a:srgbClr val="FFCAAA"/>
      </a:accent5>
      <a:accent6>
        <a:srgbClr val="90281C"/>
      </a:accent6>
      <a:hlink>
        <a:srgbClr val="7498C0"/>
      </a:hlink>
      <a:folHlink>
        <a:srgbClr val="929497"/>
      </a:folHlink>
    </a:clrScheme>
    <a:fontScheme name="4_EUM_template_v03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EUM_template_v03 1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F9A00"/>
        </a:accent1>
        <a:accent2>
          <a:srgbClr val="9F2D20"/>
        </a:accent2>
        <a:accent3>
          <a:srgbClr val="FFFFFF"/>
        </a:accent3>
        <a:accent4>
          <a:srgbClr val="001E59"/>
        </a:accent4>
        <a:accent5>
          <a:srgbClr val="FFCAAA"/>
        </a:accent5>
        <a:accent6>
          <a:srgbClr val="90281C"/>
        </a:accent6>
        <a:hlink>
          <a:srgbClr val="7498C0"/>
        </a:hlink>
        <a:folHlink>
          <a:srgbClr val="9294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2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6D0A9"/>
        </a:accent1>
        <a:accent2>
          <a:srgbClr val="EBCAE3"/>
        </a:accent2>
        <a:accent3>
          <a:srgbClr val="FFFFFF"/>
        </a:accent3>
        <a:accent4>
          <a:srgbClr val="001E59"/>
        </a:accent4>
        <a:accent5>
          <a:srgbClr val="FAE4D1"/>
        </a:accent5>
        <a:accent6>
          <a:srgbClr val="D5B7CE"/>
        </a:accent6>
        <a:hlink>
          <a:srgbClr val="4E2029"/>
        </a:hlink>
        <a:folHlink>
          <a:srgbClr val="423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3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5B97B1"/>
        </a:accent1>
        <a:accent2>
          <a:srgbClr val="F39600"/>
        </a:accent2>
        <a:accent3>
          <a:srgbClr val="FFFFFF"/>
        </a:accent3>
        <a:accent4>
          <a:srgbClr val="001E59"/>
        </a:accent4>
        <a:accent5>
          <a:srgbClr val="B5C9D5"/>
        </a:accent5>
        <a:accent6>
          <a:srgbClr val="DC8700"/>
        </a:accent6>
        <a:hlink>
          <a:srgbClr val="FFE4AE"/>
        </a:hlink>
        <a:folHlink>
          <a:srgbClr val="002A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4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003F80"/>
        </a:accent1>
        <a:accent2>
          <a:srgbClr val="BDD7EE"/>
        </a:accent2>
        <a:accent3>
          <a:srgbClr val="FFFFFF"/>
        </a:accent3>
        <a:accent4>
          <a:srgbClr val="001E59"/>
        </a:accent4>
        <a:accent5>
          <a:srgbClr val="AAAFC0"/>
        </a:accent5>
        <a:accent6>
          <a:srgbClr val="ABC3D8"/>
        </a:accent6>
        <a:hlink>
          <a:srgbClr val="FFD350"/>
        </a:hlink>
        <a:folHlink>
          <a:srgbClr val="EB6F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5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C75B12"/>
        </a:accent1>
        <a:accent2>
          <a:srgbClr val="003359"/>
        </a:accent2>
        <a:accent3>
          <a:srgbClr val="FFFFFF"/>
        </a:accent3>
        <a:accent4>
          <a:srgbClr val="001E59"/>
        </a:accent4>
        <a:accent5>
          <a:srgbClr val="E0B5AA"/>
        </a:accent5>
        <a:accent6>
          <a:srgbClr val="002D50"/>
        </a:accent6>
        <a:hlink>
          <a:srgbClr val="92A2BD"/>
        </a:hlink>
        <a:folHlink>
          <a:srgbClr val="C7B3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4374</TotalTime>
  <Words>435</Words>
  <Application>Microsoft Office PowerPoint</Application>
  <PresentationFormat>Affichage à l'écran (4:3)</PresentationFormat>
  <Paragraphs>103</Paragraphs>
  <Slides>9</Slides>
  <Notes>9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4_EUM_template_v03</vt:lpstr>
      <vt:lpstr>WGISS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Brian Killough</dc:creator>
  <cp:lastModifiedBy>morenor</cp:lastModifiedBy>
  <cp:revision>335</cp:revision>
  <dcterms:created xsi:type="dcterms:W3CDTF">2012-08-31T01:11:17Z</dcterms:created>
  <dcterms:modified xsi:type="dcterms:W3CDTF">2014-04-09T10:40:43Z</dcterms:modified>
</cp:coreProperties>
</file>