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0" r:id="rId2"/>
    <p:sldId id="276" r:id="rId3"/>
    <p:sldId id="284" r:id="rId4"/>
    <p:sldId id="280" r:id="rId5"/>
    <p:sldId id="281" r:id="rId6"/>
    <p:sldId id="279" r:id="rId7"/>
    <p:sldId id="278" r:id="rId8"/>
    <p:sldId id="277" r:id="rId9"/>
    <p:sldId id="283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 varScale="1">
        <p:scale>
          <a:sx n="71" d="100"/>
          <a:sy n="71" d="100"/>
        </p:scale>
        <p:origin x="-1266" y="-10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62095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SIT-29 Meeting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Toulouse,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9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-10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April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InG8QbltCaOVnLLFDxvzXS8ke3DjZFn8btIzD5eSZM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0"/>
            <a:ext cx="5206574" cy="1672389"/>
          </a:xfrm>
        </p:spPr>
        <p:txBody>
          <a:bodyPr/>
          <a:lstStyle/>
          <a:p>
            <a:pPr algn="l"/>
            <a:r>
              <a:rPr lang="en-US" sz="2800" dirty="0" smtClean="0"/>
              <a:t>WGISS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2011944"/>
            <a:ext cx="4826977" cy="1564105"/>
          </a:xfrm>
        </p:spPr>
        <p:txBody>
          <a:bodyPr/>
          <a:lstStyle/>
          <a:p>
            <a:r>
              <a:rPr lang="en-US" b="0" dirty="0" smtClean="0"/>
              <a:t>Richard MORENO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CNES</a:t>
            </a:r>
            <a:endParaRPr lang="en-US" b="0" dirty="0" smtClean="0"/>
          </a:p>
          <a:p>
            <a:r>
              <a:rPr lang="en-US" b="0" dirty="0" smtClean="0"/>
              <a:t>CEOS </a:t>
            </a:r>
            <a:r>
              <a:rPr lang="en-US" b="0" dirty="0" smtClean="0"/>
              <a:t>SIT-29 Meeting</a:t>
            </a:r>
          </a:p>
          <a:p>
            <a:r>
              <a:rPr lang="en-US" b="0" dirty="0"/>
              <a:t>C</a:t>
            </a:r>
            <a:r>
              <a:rPr lang="en-US" b="0" dirty="0" smtClean="0"/>
              <a:t>NES, Toulouse, France</a:t>
            </a:r>
            <a:br>
              <a:rPr lang="en-US" b="0" dirty="0" smtClean="0"/>
            </a:br>
            <a:r>
              <a:rPr lang="en-US" b="0" dirty="0" smtClean="0"/>
              <a:t>9</a:t>
            </a:r>
            <a:r>
              <a:rPr lang="en-US" b="0" baseline="30000" dirty="0" smtClean="0"/>
              <a:t>th</a:t>
            </a:r>
            <a:r>
              <a:rPr lang="en-US" b="0" dirty="0" smtClean="0"/>
              <a:t>-10</a:t>
            </a:r>
            <a:r>
              <a:rPr lang="en-US" b="0" baseline="30000" dirty="0" smtClean="0"/>
              <a:t>th</a:t>
            </a:r>
            <a:r>
              <a:rPr lang="en-US" b="0" dirty="0" smtClean="0"/>
              <a:t> April 2014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Summary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/>
              <a:buChar char="•"/>
            </a:pPr>
            <a:r>
              <a:rPr lang="en-US" sz="2800" dirty="0" smtClean="0"/>
              <a:t>Recovery Observatory</a:t>
            </a:r>
          </a:p>
          <a:p>
            <a:pPr marL="342900" lvl="0" indent="-342900">
              <a:lnSpc>
                <a:spcPct val="150000"/>
              </a:lnSpc>
              <a:buFont typeface="Arial"/>
              <a:buChar char="•"/>
            </a:pPr>
            <a:r>
              <a:rPr lang="en-US" sz="2800" dirty="0" smtClean="0"/>
              <a:t>Technology Exploration</a:t>
            </a:r>
            <a:endParaRPr lang="en-US" sz="2800" dirty="0" smtClean="0"/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800" dirty="0"/>
              <a:t>Synergy VCs &amp; WGs </a:t>
            </a:r>
            <a:endParaRPr lang="en-US" sz="2800" dirty="0" smtClean="0"/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800" dirty="0" smtClean="0"/>
              <a:t>CEOS </a:t>
            </a:r>
            <a:r>
              <a:rPr lang="en-US" sz="2800" dirty="0" err="1" smtClean="0"/>
              <a:t>Opensearch</a:t>
            </a:r>
            <a:endParaRPr lang="en-US" sz="2800" dirty="0" smtClean="0"/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800" dirty="0" smtClean="0"/>
              <a:t>CWIC status</a:t>
            </a:r>
          </a:p>
          <a:p>
            <a:pPr marL="342900" lvl="0" indent="-342900">
              <a:lnSpc>
                <a:spcPct val="150000"/>
              </a:lnSpc>
              <a:buFont typeface="Arial"/>
              <a:buChar char="•"/>
            </a:pPr>
            <a:r>
              <a:rPr lang="en-US" sz="2800" dirty="0" smtClean="0"/>
              <a:t>IDN</a:t>
            </a:r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16452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Recovery Observatory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WGISS will participate to the development of Recovery Observatory infrastructure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If the proposal is endorsed by SIT-29</a:t>
            </a: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Experience return from KALHAITI project</a:t>
            </a:r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Wish to imply for the specification :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Users needs from </a:t>
            </a:r>
            <a:r>
              <a:rPr lang="en-US" sz="2000" dirty="0" err="1" smtClean="0"/>
              <a:t>WGdisasters</a:t>
            </a: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All WGISS agencies</a:t>
            </a:r>
          </a:p>
          <a:p>
            <a:pPr marL="800100" lvl="1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Wish to re-use existing elements (systems, libraries, code, software)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From CEOS (WGISS + </a:t>
            </a:r>
            <a:r>
              <a:rPr lang="en-US" sz="2000" dirty="0" err="1" smtClean="0"/>
              <a:t>WGDisasters</a:t>
            </a:r>
            <a:r>
              <a:rPr lang="en-US" sz="2000" dirty="0" smtClean="0"/>
              <a:t>) agencies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E.g. : </a:t>
            </a:r>
            <a:r>
              <a:rPr lang="en-US" sz="2000" dirty="0" err="1" smtClean="0"/>
              <a:t>Opensearch</a:t>
            </a:r>
            <a:r>
              <a:rPr lang="en-US" sz="2000" dirty="0" smtClean="0"/>
              <a:t>, CWIC &amp; </a:t>
            </a:r>
            <a:r>
              <a:rPr lang="en-US" sz="2000" dirty="0" err="1" smtClean="0"/>
              <a:t>FedEO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019060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Technology Exploration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Topics that will be addressed next week during WGISS-37 </a:t>
            </a:r>
            <a:r>
              <a:rPr lang="en-US" sz="2000" b="1" dirty="0" smtClean="0"/>
              <a:t>hosted by NASA</a:t>
            </a:r>
            <a:endParaRPr lang="en-US" sz="2000" b="1" dirty="0" smtClean="0"/>
          </a:p>
          <a:p>
            <a:pPr marL="342900" lvl="0" indent="-342900">
              <a:buFont typeface="Arial"/>
              <a:buChar char="•"/>
            </a:pPr>
            <a:r>
              <a:rPr lang="en-US" sz="2400" b="1" dirty="0" smtClean="0"/>
              <a:t>Big data and services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Presentations from INPE, ESA, NASA, ROSCOSMOS, </a:t>
            </a:r>
            <a:r>
              <a:rPr lang="en-US" i="1" dirty="0" smtClean="0">
                <a:solidFill>
                  <a:srgbClr val="00B050"/>
                </a:solidFill>
              </a:rPr>
              <a:t>CNES</a:t>
            </a:r>
            <a:endParaRPr lang="en-US" sz="2000" i="1" dirty="0" smtClean="0">
              <a:solidFill>
                <a:srgbClr val="00B050"/>
              </a:solidFill>
            </a:endParaRPr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  <a:p>
            <a:pPr marL="342900" lvl="0" indent="-342900">
              <a:buFont typeface="Arial"/>
              <a:buChar char="•"/>
            </a:pPr>
            <a:r>
              <a:rPr lang="en-US" sz="2400" b="1" dirty="0" smtClean="0"/>
              <a:t>Cloud computing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Presentations from CNES, ESA</a:t>
            </a:r>
            <a:r>
              <a:rPr lang="en-US" sz="2000" dirty="0"/>
              <a:t> ,</a:t>
            </a:r>
            <a:r>
              <a:rPr lang="en-US" sz="2000" i="1" dirty="0"/>
              <a:t> </a:t>
            </a:r>
            <a:r>
              <a:rPr lang="en-US" sz="2000" i="1" dirty="0">
                <a:solidFill>
                  <a:srgbClr val="00B050"/>
                </a:solidFill>
              </a:rPr>
              <a:t>Russian Space Systems</a:t>
            </a:r>
            <a:endParaRPr lang="en-US" sz="2000" i="1" dirty="0" smtClean="0">
              <a:solidFill>
                <a:srgbClr val="00B050"/>
              </a:solidFill>
            </a:endParaRPr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  <a:p>
            <a:pPr marL="342900" lvl="0" indent="-342900">
              <a:buFont typeface="Arial"/>
              <a:buChar char="•"/>
            </a:pPr>
            <a:r>
              <a:rPr lang="en-US" sz="2400" b="1" dirty="0" smtClean="0"/>
              <a:t>Semantics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Presentations from NASA, CNES</a:t>
            </a:r>
          </a:p>
          <a:p>
            <a:pPr marL="800100" lvl="1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400" b="1" dirty="0" smtClean="0"/>
              <a:t>Visualization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Presentations from NASA, </a:t>
            </a:r>
            <a:r>
              <a:rPr lang="en-US" sz="2000" dirty="0" err="1" smtClean="0"/>
              <a:t>Hunagi</a:t>
            </a: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400" b="1" dirty="0" smtClean="0"/>
              <a:t>Authentication</a:t>
            </a:r>
            <a:endParaRPr lang="en-US" sz="2400" b="1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Presentations ESA, NASA, </a:t>
            </a:r>
            <a:r>
              <a:rPr lang="en-US" sz="2000" i="1" dirty="0">
                <a:solidFill>
                  <a:srgbClr val="00B050"/>
                </a:solidFill>
              </a:rPr>
              <a:t>GEOSS, CNES</a:t>
            </a:r>
          </a:p>
        </p:txBody>
      </p:sp>
    </p:spTree>
    <p:extLst>
      <p:ext uri="{BB962C8B-B14F-4D97-AF65-F5344CB8AC3E}">
        <p14:creationId xmlns:p14="http://schemas.microsoft.com/office/powerpoint/2010/main" val="27767932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32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Synergy VCs &amp; WGs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VCs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All VCs have been contacted to make an intervention</a:t>
            </a:r>
          </a:p>
          <a:p>
            <a:pPr marL="800100" lvl="1" indent="-342900">
              <a:buFont typeface="Arial"/>
              <a:buChar char="•"/>
            </a:pP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WGCV</a:t>
            </a: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Joint meetings every 2 years up to Sept 2012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Participation of WGISS chair to a part of WGCV meeting on April 2014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/>
              <a:t>There is no current shared topics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/>
              <a:t>No joint meeting foreseen on short term</a:t>
            </a:r>
            <a:endParaRPr lang="en-US" sz="2000" dirty="0"/>
          </a:p>
          <a:p>
            <a:pPr marL="1257300" lvl="2" indent="-342900">
              <a:buFont typeface="Arial"/>
              <a:buChar char="•"/>
            </a:pP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US" sz="2400" dirty="0" err="1" smtClean="0"/>
              <a:t>WGDisasters</a:t>
            </a: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Recovery Observatory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Supersites</a:t>
            </a:r>
          </a:p>
          <a:p>
            <a:pPr marL="800100" lvl="1" indent="-342900">
              <a:buFont typeface="Arial"/>
              <a:buChar char="•"/>
            </a:pP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US" sz="2400" dirty="0" err="1" smtClean="0"/>
              <a:t>WGClimate</a:t>
            </a: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ECVs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361250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CEOS </a:t>
            </a:r>
            <a:r>
              <a:rPr lang="en-US" sz="3200" b="1" kern="0" noProof="0" dirty="0" err="1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opensearch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000" dirty="0"/>
              <a:t>The 1st document : "OpenSearch </a:t>
            </a:r>
            <a:r>
              <a:rPr lang="en-US" sz="2000" dirty="0" err="1"/>
              <a:t>GeoSpatial</a:t>
            </a:r>
            <a:r>
              <a:rPr lang="en-US" sz="2000" dirty="0"/>
              <a:t> and Temporal Extensions” OGC 10 032r6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Comment phase is now closed ; and WGISS comments have been taken into account</a:t>
            </a:r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  <a:p>
            <a:pPr marL="342900" lvl="0" indent="-342900">
              <a:buFont typeface="Arial"/>
              <a:buChar char="•"/>
            </a:pPr>
            <a:r>
              <a:rPr lang="en-US" sz="2000" dirty="0"/>
              <a:t>The 2nd document : “OpenSearch Extension for Earth Observation” OGC 13 026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OGC comment phase will start soon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WGISS will provide comments on this document</a:t>
            </a:r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A “CEOS Best practice document” </a:t>
            </a:r>
            <a:r>
              <a:rPr lang="en-US" sz="2000" dirty="0" smtClean="0"/>
              <a:t>has been initiated</a:t>
            </a:r>
          </a:p>
          <a:p>
            <a:pPr marL="800100" lvl="1" indent="-342900">
              <a:buFont typeface="Arial"/>
              <a:buChar char="•"/>
            </a:pPr>
            <a:r>
              <a:rPr lang="fr-FR" u="sng" dirty="0">
                <a:hlinkClick r:id="rId3"/>
              </a:rPr>
              <a:t>https://docs.google.com/document/d/1InG8QbltCaOVnLLFDxvzXS8ke3DjZFn8btIzD5eSZME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932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CWIC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CWIC </a:t>
            </a:r>
            <a:r>
              <a:rPr lang="en-US" sz="2000" dirty="0"/>
              <a:t>is providing access </a:t>
            </a: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over 1900 </a:t>
            </a:r>
            <a:r>
              <a:rPr lang="en-US" sz="2000" dirty="0" smtClean="0"/>
              <a:t>data collections, </a:t>
            </a:r>
            <a:r>
              <a:rPr lang="en-US" sz="2000" dirty="0"/>
              <a:t>most </a:t>
            </a:r>
            <a:r>
              <a:rPr lang="en-US" sz="2000" dirty="0" err="1"/>
              <a:t>Geoss</a:t>
            </a:r>
            <a:r>
              <a:rPr lang="en-US" sz="2000" dirty="0"/>
              <a:t> Data Core</a:t>
            </a: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with </a:t>
            </a:r>
            <a:r>
              <a:rPr lang="en-US" sz="2000" dirty="0"/>
              <a:t>over 70+ million granules from NASA, USGS/LSI, NOAA/GHRSST, INPE, and CCMEO (new name for CCRS). 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Other </a:t>
            </a:r>
            <a:r>
              <a:rPr lang="en-US" sz="2000" dirty="0"/>
              <a:t>data partners developing access to their data through CWIC include ISRO, AOE, and NOAA (to their new system access mechanism).     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ROSCOSMOS </a:t>
            </a:r>
            <a:r>
              <a:rPr lang="en-US" sz="2000" dirty="0"/>
              <a:t>announced plans in late 2013 to become a CWIC data partner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72588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IDN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000" dirty="0"/>
              <a:t>It is important that all agencies feed the IDN with information about their data </a:t>
            </a:r>
            <a:r>
              <a:rPr lang="en-US" sz="2000" dirty="0" smtClean="0"/>
              <a:t>collections</a:t>
            </a:r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CNES </a:t>
            </a:r>
            <a:r>
              <a:rPr lang="en-US" sz="2000" dirty="0"/>
              <a:t>has begun populating the IDN with datasets.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JASON </a:t>
            </a:r>
            <a:r>
              <a:rPr lang="en-US" sz="2000" dirty="0"/>
              <a:t>2 geophysical products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POLDER Atmosphere collection (POLDER 1 and 2)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SPOT Multi (SPOT 1-4</a:t>
            </a:r>
            <a:r>
              <a:rPr lang="en-US" sz="2000" dirty="0" smtClean="0"/>
              <a:t>).</a:t>
            </a:r>
          </a:p>
          <a:p>
            <a:pPr lvl="0"/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CEOS Water Portal now uses IDN as a remote catalog service and has begun creating IDN records for all the datasets (+2,000).</a:t>
            </a:r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82544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IDN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83" y="1317882"/>
            <a:ext cx="8131316" cy="5540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1364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4374</TotalTime>
  <Words>435</Words>
  <Application>Microsoft Office PowerPoint</Application>
  <PresentationFormat>Affichage à l'écran (4:3)</PresentationFormat>
  <Paragraphs>103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4_EUM_template_v03</vt:lpstr>
      <vt:lpstr>WGISS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morenor</cp:lastModifiedBy>
  <cp:revision>335</cp:revision>
  <dcterms:created xsi:type="dcterms:W3CDTF">2012-08-31T01:11:17Z</dcterms:created>
  <dcterms:modified xsi:type="dcterms:W3CDTF">2014-04-09T10:40:43Z</dcterms:modified>
</cp:coreProperties>
</file>