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9"/>
  </p:notesMasterIdLst>
  <p:sldIdLst>
    <p:sldId id="260" r:id="rId2"/>
    <p:sldId id="282" r:id="rId3"/>
    <p:sldId id="290" r:id="rId4"/>
    <p:sldId id="276" r:id="rId5"/>
    <p:sldId id="277" r:id="rId6"/>
    <p:sldId id="278" r:id="rId7"/>
    <p:sldId id="279" r:id="rId8"/>
    <p:sldId id="283" r:id="rId9"/>
    <p:sldId id="284" r:id="rId10"/>
    <p:sldId id="292" r:id="rId11"/>
    <p:sldId id="293" r:id="rId12"/>
    <p:sldId id="289" r:id="rId13"/>
    <p:sldId id="288" r:id="rId14"/>
    <p:sldId id="297" r:id="rId15"/>
    <p:sldId id="294" r:id="rId16"/>
    <p:sldId id="286" r:id="rId17"/>
    <p:sldId id="287" r:id="rId18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argen, Albrecht von" initials="A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3" autoAdjust="0"/>
    <p:restoredTop sz="95833" autoAdjust="0"/>
  </p:normalViewPr>
  <p:slideViewPr>
    <p:cSldViewPr snapToGrid="0" snapToObjects="1">
      <p:cViewPr>
        <p:scale>
          <a:sx n="100" d="100"/>
          <a:sy n="100" d="100"/>
        </p:scale>
        <p:origin x="-1650" y="-726"/>
      </p:cViewPr>
      <p:guideLst>
        <p:guide orient="horz" pos="4277"/>
        <p:guide pos="289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2072"/>
    </p:cViewPr>
  </p:sorterViewPr>
  <p:notesViewPr>
    <p:cSldViewPr snapToGrid="0" snapToObjects="1">
      <p:cViewPr varScale="1">
        <p:scale>
          <a:sx n="78" d="100"/>
          <a:sy n="78" d="100"/>
        </p:scale>
        <p:origin x="-2886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4-04-01T15:27:54.603" idx="1">
    <p:pos x="10" y="10"/>
    <p:text>The request to agencies can be removed since it is worrying: You are requesting for a decision on next slide, not on this item!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06" charset="0"/>
              </a:defRPr>
            </a:lvl1pPr>
          </a:lstStyle>
          <a:p>
            <a:pPr>
              <a:defRPr/>
            </a:pPr>
            <a:fld id="{70C43DB1-6AE4-42F4-A030-67A0368BA2C1}" type="datetime1">
              <a:rPr lang="en-US"/>
              <a:pPr>
                <a:defRPr/>
              </a:pPr>
              <a:t>4/10/2014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06" charset="0"/>
              </a:defRPr>
            </a:lvl1pPr>
          </a:lstStyle>
          <a:p>
            <a:pPr>
              <a:defRPr/>
            </a:pPr>
            <a:fld id="{3D31D474-A30B-46C7-A7CB-BF5BB52F9BBE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7027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ＭＳ Ｐゴシック" pitchFamily="-106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098A87-5171-4B75-93C2-5524BB9D1112}" type="slidenum">
              <a:rPr lang="de-DE" smtClean="0">
                <a:latin typeface="Times New Roman" pitchFamily="-106" charset="0"/>
              </a:rPr>
              <a:pPr/>
              <a:t>1</a:t>
            </a:fld>
            <a:endParaRPr lang="de-DE" dirty="0" smtClean="0">
              <a:latin typeface="Times New Roman" pitchFamily="-10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dirty="0" smtClean="0">
              <a:latin typeface="Times New Roman" pitchFamily="-106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31D474-A30B-46C7-A7CB-BF5BB52F9BB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8711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31D474-A30B-46C7-A7CB-BF5BB52F9BBE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1787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31D474-A30B-46C7-A7CB-BF5BB52F9BBE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0966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31D474-A30B-46C7-A7CB-BF5BB52F9BB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8138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31D474-A30B-46C7-A7CB-BF5BB52F9BBE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4714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31D474-A30B-46C7-A7CB-BF5BB52F9BBE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5380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31D474-A30B-46C7-A7CB-BF5BB52F9BBE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0175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31D474-A30B-46C7-A7CB-BF5BB52F9BBE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4924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31D474-A30B-46C7-A7CB-BF5BB52F9BB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7731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31D474-A30B-46C7-A7CB-BF5BB52F9BB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0917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31D474-A30B-46C7-A7CB-BF5BB52F9BB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00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31D474-A30B-46C7-A7CB-BF5BB52F9BB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4016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31D474-A30B-46C7-A7CB-BF5BB52F9BB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8527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31D474-A30B-46C7-A7CB-BF5BB52F9BB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010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31D474-A30B-46C7-A7CB-BF5BB52F9BB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6605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31D474-A30B-46C7-A7CB-BF5BB52F9BB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107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5"/>
          <p:cNvSpPr>
            <a:spLocks noChangeAspect="1" noChangeArrowheads="1" noTextEdit="1"/>
          </p:cNvSpPr>
          <p:nvPr/>
        </p:nvSpPr>
        <p:spPr bwMode="auto">
          <a:xfrm>
            <a:off x="0" y="3244851"/>
            <a:ext cx="91440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Tahoma" pitchFamily="34" charset="0"/>
            </a:endParaRPr>
          </a:p>
        </p:txBody>
      </p:sp>
      <p:sp>
        <p:nvSpPr>
          <p:cNvPr id="32870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4089889" y="666750"/>
            <a:ext cx="4810857" cy="187483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2870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081097" y="2722564"/>
            <a:ext cx="4826977" cy="1093787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GB" dirty="0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39000" y="6546850"/>
            <a:ext cx="1905000" cy="3111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F8D2B0-EFB6-4DAA-9B0B-6F6B3A580823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60265" y="6453963"/>
            <a:ext cx="1639186" cy="318977"/>
          </a:xfrm>
        </p:spPr>
        <p:txBody>
          <a:bodyPr/>
          <a:lstStyle>
            <a:lvl1pPr>
              <a:defRPr sz="1200">
                <a:latin typeface="Century Gothic" pitchFamily="34" charset="0"/>
              </a:defRPr>
            </a:lvl1pPr>
          </a:lstStyle>
          <a:p>
            <a:pPr>
              <a:defRPr/>
            </a:pPr>
            <a:fld id="{6BF8D2B0-EFB6-4DAA-9B0B-6F6B3A580823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702735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auto">
          <a:xfrm>
            <a:off x="0" y="1347788"/>
            <a:ext cx="9144000" cy="551021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r" defTabSz="914400" eaLnBrk="0" hangingPunct="0">
              <a:defRPr/>
            </a:pPr>
            <a:endParaRPr lang="en-US" sz="1500" dirty="0">
              <a:solidFill>
                <a:srgbClr val="000000"/>
              </a:solidFill>
              <a:latin typeface="Tahoma" pitchFamily="34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71638" y="188913"/>
            <a:ext cx="7396162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8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6863" y="1457325"/>
            <a:ext cx="8445500" cy="486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19050" y="482815"/>
            <a:ext cx="1620957" cy="5539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400" eaLnBrk="0" hangingPunct="0">
              <a:spcBef>
                <a:spcPts val="0"/>
              </a:spcBef>
              <a:defRPr/>
            </a:pPr>
            <a:r>
              <a:rPr lang="en-US" sz="1000" b="1" dirty="0" smtClean="0">
                <a:solidFill>
                  <a:srgbClr val="FFFFFF"/>
                </a:solidFill>
                <a:latin typeface="Arial Unicode MS" pitchFamily="-111" charset="0"/>
                <a:ea typeface="ＭＳ Ｐゴシック" pitchFamily="-105" charset="-128"/>
                <a:cs typeface="ＭＳ Ｐゴシック" pitchFamily="-105" charset="-128"/>
              </a:rPr>
              <a:t>SIT-29 Meeting</a:t>
            </a:r>
            <a:endParaRPr lang="en-US" sz="1000" b="1" dirty="0">
              <a:solidFill>
                <a:srgbClr val="FFFFFF"/>
              </a:solidFill>
              <a:latin typeface="Arial Unicode MS" pitchFamily="-111" charset="0"/>
              <a:ea typeface="ＭＳ Ｐゴシック" pitchFamily="-105" charset="-128"/>
              <a:cs typeface="ＭＳ Ｐゴシック" pitchFamily="-105" charset="-128"/>
            </a:endParaRPr>
          </a:p>
          <a:p>
            <a:pPr defTabSz="914400" eaLnBrk="0" hangingPunct="0">
              <a:spcBef>
                <a:spcPts val="0"/>
              </a:spcBef>
              <a:defRPr/>
            </a:pPr>
            <a:r>
              <a:rPr lang="en-US" sz="1000" b="1" dirty="0" smtClean="0">
                <a:solidFill>
                  <a:srgbClr val="FFFFFF"/>
                </a:solidFill>
                <a:latin typeface="Arial Unicode MS" pitchFamily="-111" charset="0"/>
                <a:ea typeface="ＭＳ Ｐゴシック" pitchFamily="-105" charset="-128"/>
                <a:cs typeface="ＭＳ Ｐゴシック" pitchFamily="-105" charset="-128"/>
              </a:rPr>
              <a:t>CNES, Toulouse, France</a:t>
            </a:r>
            <a:r>
              <a:rPr lang="en-US" sz="1000" b="1" dirty="0">
                <a:solidFill>
                  <a:srgbClr val="FFFFFF"/>
                </a:solidFill>
                <a:latin typeface="Arial Unicode MS" pitchFamily="-111" charset="0"/>
                <a:ea typeface="ＭＳ Ｐゴシック" pitchFamily="-105" charset="-128"/>
                <a:cs typeface="ＭＳ Ｐゴシック" pitchFamily="-105" charset="-128"/>
              </a:rPr>
              <a:t/>
            </a:r>
            <a:br>
              <a:rPr lang="en-US" sz="1000" b="1" dirty="0">
                <a:solidFill>
                  <a:srgbClr val="FFFFFF"/>
                </a:solidFill>
                <a:latin typeface="Arial Unicode MS" pitchFamily="-111" charset="0"/>
                <a:ea typeface="ＭＳ Ｐゴシック" pitchFamily="-105" charset="-128"/>
                <a:cs typeface="ＭＳ Ｐゴシック" pitchFamily="-105" charset="-128"/>
              </a:rPr>
            </a:br>
            <a:r>
              <a:rPr lang="en-US" sz="1000" b="1" dirty="0" smtClean="0">
                <a:solidFill>
                  <a:srgbClr val="FFFFFF"/>
                </a:solidFill>
                <a:latin typeface="Arial Unicode MS" pitchFamily="-111" charset="0"/>
                <a:ea typeface="ＭＳ Ｐゴシック" pitchFamily="-105" charset="-128"/>
                <a:cs typeface="ＭＳ Ｐゴシック" pitchFamily="-105" charset="-128"/>
              </a:rPr>
              <a:t>9</a:t>
            </a:r>
            <a:r>
              <a:rPr lang="en-US" sz="1000" b="1" baseline="30000" dirty="0" smtClean="0">
                <a:solidFill>
                  <a:srgbClr val="FFFFFF"/>
                </a:solidFill>
                <a:latin typeface="Arial Unicode MS" pitchFamily="-111" charset="0"/>
                <a:ea typeface="ＭＳ Ｐゴシック" pitchFamily="-105" charset="-128"/>
                <a:cs typeface="ＭＳ Ｐゴシック" pitchFamily="-105" charset="-128"/>
              </a:rPr>
              <a:t>th</a:t>
            </a:r>
            <a:r>
              <a:rPr lang="en-US" sz="1000" b="1" dirty="0" smtClean="0">
                <a:solidFill>
                  <a:srgbClr val="FFFFFF"/>
                </a:solidFill>
                <a:latin typeface="Arial Unicode MS" pitchFamily="-111" charset="0"/>
                <a:ea typeface="ＭＳ Ｐゴシック" pitchFamily="-105" charset="-128"/>
                <a:cs typeface="ＭＳ Ｐゴシック" pitchFamily="-105" charset="-128"/>
              </a:rPr>
              <a:t>-10</a:t>
            </a:r>
            <a:r>
              <a:rPr lang="en-US" sz="1000" b="1" baseline="30000" dirty="0" smtClean="0">
                <a:solidFill>
                  <a:srgbClr val="FFFFFF"/>
                </a:solidFill>
                <a:latin typeface="Arial Unicode MS" pitchFamily="-111" charset="0"/>
                <a:ea typeface="ＭＳ Ｐゴシック" pitchFamily="-105" charset="-128"/>
                <a:cs typeface="ＭＳ Ｐゴシック" pitchFamily="-105" charset="-128"/>
              </a:rPr>
              <a:t>th</a:t>
            </a:r>
            <a:r>
              <a:rPr lang="en-US" sz="1000" b="1" dirty="0" smtClean="0">
                <a:solidFill>
                  <a:srgbClr val="FFFFFF"/>
                </a:solidFill>
                <a:latin typeface="Arial Unicode MS" pitchFamily="-111" charset="0"/>
                <a:ea typeface="ＭＳ Ｐゴシック" pitchFamily="-105" charset="-128"/>
                <a:cs typeface="ＭＳ Ｐゴシック" pitchFamily="-105" charset="-128"/>
              </a:rPr>
              <a:t> April 2014</a:t>
            </a:r>
            <a:endParaRPr lang="en-US" sz="1000" b="1" dirty="0">
              <a:solidFill>
                <a:srgbClr val="FFFFFF"/>
              </a:solidFill>
              <a:latin typeface="Arial Unicode MS" pitchFamily="-111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239000" y="6600825"/>
            <a:ext cx="1905000" cy="2571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1000">
                <a:solidFill>
                  <a:srgbClr val="002569"/>
                </a:solidFill>
                <a:latin typeface="Calibri" pitchFamily="-106" charset="0"/>
                <a:cs typeface="Calibri" pitchFamily="-106" charset="0"/>
              </a:defRPr>
            </a:lvl1pPr>
          </a:lstStyle>
          <a:p>
            <a:pPr>
              <a:defRPr/>
            </a:pPr>
            <a:fld id="{980EA4A0-E513-42EA-B292-B21C1B51B660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pic>
        <p:nvPicPr>
          <p:cNvPr id="5" name="Picture 4" descr="CEOS_logo_trans_SMALL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78" y="119764"/>
            <a:ext cx="915254" cy="36305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</p:sldLayoutIdLst>
  <p:transition spd="slow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200" b="1">
          <a:solidFill>
            <a:schemeClr val="tx2"/>
          </a:solidFill>
          <a:latin typeface="Arial" charset="0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-106" charset="0"/>
        <a:buChar char="o"/>
        <a:defRPr sz="2000" b="1">
          <a:solidFill>
            <a:schemeClr val="tx2"/>
          </a:solidFill>
          <a:latin typeface="Arial" charset="0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-106" charset="2"/>
        <a:buChar char="§"/>
        <a:defRPr b="1">
          <a:solidFill>
            <a:schemeClr val="tx2"/>
          </a:solidFill>
          <a:latin typeface="Arial" charset="0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b="1">
          <a:solidFill>
            <a:schemeClr val="tx2"/>
          </a:solidFill>
          <a:latin typeface="Arial" charset="0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ceos.org/wgcv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44"/>
          <p:cNvSpPr>
            <a:spLocks noGrp="1" noChangeArrowheads="1"/>
          </p:cNvSpPr>
          <p:nvPr>
            <p:ph type="ctrTitle"/>
          </p:nvPr>
        </p:nvSpPr>
        <p:spPr>
          <a:xfrm>
            <a:off x="3947407" y="38100"/>
            <a:ext cx="5206574" cy="1269999"/>
          </a:xfrm>
        </p:spPr>
        <p:txBody>
          <a:bodyPr/>
          <a:lstStyle/>
          <a:p>
            <a:pPr algn="l"/>
            <a:r>
              <a:rPr lang="en-US" sz="2800" dirty="0" smtClean="0"/>
              <a:t>WGCV issues for SIT decision/information</a:t>
            </a:r>
            <a:endParaRPr lang="en-US" sz="2800" dirty="0" smtClean="0">
              <a:solidFill>
                <a:srgbClr val="FFFF00"/>
              </a:solidFill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sz="quarter" idx="1"/>
          </p:nvPr>
        </p:nvSpPr>
        <p:spPr>
          <a:xfrm>
            <a:off x="3915232" y="1292223"/>
            <a:ext cx="5257799" cy="1564105"/>
          </a:xfrm>
        </p:spPr>
        <p:txBody>
          <a:bodyPr/>
          <a:lstStyle/>
          <a:p>
            <a:r>
              <a:rPr lang="en-US" dirty="0" smtClean="0"/>
              <a:t>Satish Srivastava (CSA), WGCV Chair</a:t>
            </a:r>
          </a:p>
          <a:p>
            <a:r>
              <a:rPr lang="en-CA" dirty="0" smtClean="0"/>
              <a:t>Albrecht von </a:t>
            </a:r>
            <a:r>
              <a:rPr lang="en-CA" dirty="0" err="1" smtClean="0"/>
              <a:t>Bargen</a:t>
            </a:r>
            <a:r>
              <a:rPr lang="en-CA" dirty="0" smtClean="0"/>
              <a:t> (DLR), WGCV Vice-Chair</a:t>
            </a:r>
          </a:p>
          <a:p>
            <a:r>
              <a:rPr lang="en-CA" dirty="0" smtClean="0"/>
              <a:t>Eric Arsenault (CSA), WGCV Secretariat</a:t>
            </a:r>
          </a:p>
          <a:p>
            <a:r>
              <a:rPr lang="en-CA" dirty="0" smtClean="0"/>
              <a:t>Niall Origo (NPL), QA4EO Secretariat</a:t>
            </a:r>
            <a:endParaRPr lang="en-US" dirty="0" smtClean="0"/>
          </a:p>
          <a:p>
            <a:r>
              <a:rPr lang="en-US" b="0" dirty="0" smtClean="0"/>
              <a:t>CEOS Action / Work Plan Reference</a:t>
            </a:r>
            <a:br>
              <a:rPr lang="en-US" b="0" dirty="0" smtClean="0"/>
            </a:br>
            <a:r>
              <a:rPr lang="en-US" b="0" dirty="0" smtClean="0"/>
              <a:t>CEOS SIT-29 Meeting</a:t>
            </a:r>
          </a:p>
          <a:p>
            <a:r>
              <a:rPr lang="en-US" b="0" dirty="0"/>
              <a:t>C</a:t>
            </a:r>
            <a:r>
              <a:rPr lang="en-US" b="0" dirty="0" smtClean="0"/>
              <a:t>NES, Toulouse, France</a:t>
            </a:r>
            <a:br>
              <a:rPr lang="en-US" b="0" dirty="0" smtClean="0"/>
            </a:br>
            <a:r>
              <a:rPr lang="en-US" b="0" dirty="0" smtClean="0"/>
              <a:t>9</a:t>
            </a:r>
            <a:r>
              <a:rPr lang="en-US" b="0" baseline="30000" dirty="0" smtClean="0"/>
              <a:t>th</a:t>
            </a:r>
            <a:r>
              <a:rPr lang="en-US" b="0" dirty="0" smtClean="0"/>
              <a:t>-10</a:t>
            </a:r>
            <a:r>
              <a:rPr lang="en-US" b="0" baseline="30000" dirty="0" smtClean="0"/>
              <a:t>th</a:t>
            </a:r>
            <a:r>
              <a:rPr lang="en-US" b="0" dirty="0" smtClean="0"/>
              <a:t> April 2014</a:t>
            </a:r>
            <a:endParaRPr lang="en-US" b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8836" y="1350995"/>
            <a:ext cx="873061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 smtClean="0"/>
              <a:t>Summary and Main Outcomes of 37</a:t>
            </a:r>
            <a:r>
              <a:rPr lang="en-CA" sz="2400" b="1" baseline="30000" dirty="0" smtClean="0"/>
              <a:t>th</a:t>
            </a:r>
            <a:r>
              <a:rPr lang="en-CA" sz="2400" b="1" dirty="0" smtClean="0"/>
              <a:t> WGCV Plenary: </a:t>
            </a:r>
            <a:endParaRPr lang="en-CA" sz="8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CA" dirty="0" smtClean="0"/>
              <a:t>Hosted </a:t>
            </a:r>
            <a:r>
              <a:rPr lang="en-CA" dirty="0"/>
              <a:t>by European Space Agency (ESA) at ESRIN </a:t>
            </a:r>
            <a:endParaRPr lang="en-CA" dirty="0" smtClean="0"/>
          </a:p>
          <a:p>
            <a:pPr lvl="0"/>
            <a:r>
              <a:rPr lang="en-CA" dirty="0"/>
              <a:t> </a:t>
            </a:r>
            <a:r>
              <a:rPr lang="en-CA" dirty="0" smtClean="0"/>
              <a:t>    in </a:t>
            </a:r>
            <a:r>
              <a:rPr lang="en-CA" dirty="0" err="1"/>
              <a:t>Frascati</a:t>
            </a:r>
            <a:r>
              <a:rPr lang="en-CA" dirty="0"/>
              <a:t>, Italy, Feb </a:t>
            </a:r>
            <a:r>
              <a:rPr lang="en-CA" dirty="0" smtClean="0"/>
              <a:t>17-20, 2014</a:t>
            </a:r>
            <a:endParaRPr lang="en-CA" sz="8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CA" dirty="0" smtClean="0"/>
              <a:t>36 </a:t>
            </a:r>
            <a:r>
              <a:rPr lang="en-CA" dirty="0"/>
              <a:t>delegates from 24 </a:t>
            </a:r>
            <a:r>
              <a:rPr lang="en-CA" dirty="0" smtClean="0"/>
              <a:t>organizations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091" y="1769822"/>
            <a:ext cx="3058509" cy="229388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6031" y="2652328"/>
            <a:ext cx="557784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b="1" i="1" dirty="0"/>
              <a:t>Special Focus: </a:t>
            </a:r>
          </a:p>
          <a:p>
            <a:pPr marL="342900" indent="-342900">
              <a:buFont typeface="+mj-lt"/>
              <a:buAutoNum type="arabicPeriod"/>
            </a:pPr>
            <a:r>
              <a:rPr lang="en-CA" b="1" dirty="0"/>
              <a:t>Collaborations between VCs and WGCV </a:t>
            </a:r>
            <a:endParaRPr lang="en-CA" dirty="0"/>
          </a:p>
          <a:p>
            <a:pPr marL="685800" lvl="1" indent="-228600">
              <a:buFont typeface="Arial" pitchFamily="34" charset="0"/>
              <a:buChar char="•"/>
            </a:pPr>
            <a:r>
              <a:rPr lang="en-CA" dirty="0"/>
              <a:t>Presentations by SST, AC, and LSI and discussion on potential collaborations (</a:t>
            </a:r>
            <a:r>
              <a:rPr lang="en-CA" dirty="0" err="1"/>
              <a:t>i.e</a:t>
            </a:r>
            <a:r>
              <a:rPr lang="en-CA" dirty="0"/>
              <a:t> WGCV-IVOS and SST proposal for calibration campaign</a:t>
            </a:r>
            <a:r>
              <a:rPr lang="en-CA" dirty="0" smtClean="0"/>
              <a:t>)</a:t>
            </a:r>
            <a:endParaRPr lang="en-CA" dirty="0"/>
          </a:p>
        </p:txBody>
      </p:sp>
      <p:sp>
        <p:nvSpPr>
          <p:cNvPr id="7" name="Rectangle 6"/>
          <p:cNvSpPr/>
          <p:nvPr/>
        </p:nvSpPr>
        <p:spPr>
          <a:xfrm>
            <a:off x="331304" y="4406654"/>
            <a:ext cx="8405675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lvl="1" algn="ctr"/>
            <a:r>
              <a:rPr lang="en-CA" b="1" i="1" dirty="0"/>
              <a:t>Action</a:t>
            </a:r>
            <a:r>
              <a:rPr lang="en-CA" i="1" dirty="0"/>
              <a:t>:  WGCV subgroups to further identify areas where WGCV can contribute to </a:t>
            </a:r>
            <a:r>
              <a:rPr lang="en-CA" i="1" dirty="0" err="1"/>
              <a:t>cal</a:t>
            </a:r>
            <a:r>
              <a:rPr lang="en-CA" i="1" dirty="0"/>
              <a:t>/</a:t>
            </a:r>
            <a:r>
              <a:rPr lang="en-CA" i="1" dirty="0" err="1"/>
              <a:t>val</a:t>
            </a:r>
            <a:r>
              <a:rPr lang="en-CA" i="1" dirty="0"/>
              <a:t> activities of </a:t>
            </a:r>
            <a:r>
              <a:rPr lang="en-CA" i="1" dirty="0" smtClean="0"/>
              <a:t>VCs, </a:t>
            </a:r>
            <a:r>
              <a:rPr lang="en-CA" i="1" dirty="0"/>
              <a:t>and other WGs (by </a:t>
            </a:r>
            <a:r>
              <a:rPr lang="en-CA" i="1" dirty="0" smtClean="0"/>
              <a:t>WGCV-38, Sept/Oct 2014).</a:t>
            </a:r>
            <a:endParaRPr lang="en-CA" i="1" dirty="0"/>
          </a:p>
        </p:txBody>
      </p:sp>
      <p:sp>
        <p:nvSpPr>
          <p:cNvPr id="8" name="Rectangle 7"/>
          <p:cNvSpPr/>
          <p:nvPr/>
        </p:nvSpPr>
        <p:spPr>
          <a:xfrm>
            <a:off x="210089" y="5061636"/>
            <a:ext cx="881269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en-CA" b="1" dirty="0" smtClean="0"/>
              <a:t>Collaboration with WMO/GSICS </a:t>
            </a:r>
            <a:r>
              <a:rPr lang="en-CA" dirty="0" smtClean="0"/>
              <a:t>(Global Space-based Inter-Calibration System)</a:t>
            </a:r>
          </a:p>
          <a:p>
            <a:pPr marL="630238" lvl="0" indent="-228600">
              <a:buFont typeface="Arial" panose="020B0604020202020204" pitchFamily="34" charset="0"/>
              <a:buChar char="•"/>
            </a:pPr>
            <a:r>
              <a:rPr lang="en-US" dirty="0" smtClean="0"/>
              <a:t>Presentation by GSICS and discussions on </a:t>
            </a:r>
            <a:r>
              <a:rPr lang="en-US" dirty="0"/>
              <a:t>potential interaction with </a:t>
            </a:r>
            <a:r>
              <a:rPr lang="en-US" dirty="0" smtClean="0"/>
              <a:t>WGCV.</a:t>
            </a:r>
            <a:endParaRPr lang="en-CA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CA" sz="800" dirty="0" smtClean="0"/>
          </a:p>
        </p:txBody>
      </p:sp>
      <p:sp>
        <p:nvSpPr>
          <p:cNvPr id="9" name="Rectangle 8"/>
          <p:cNvSpPr/>
          <p:nvPr/>
        </p:nvSpPr>
        <p:spPr>
          <a:xfrm>
            <a:off x="331305" y="5823275"/>
            <a:ext cx="8405675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lvl="1" algn="ctr"/>
            <a:r>
              <a:rPr lang="en-CA" b="1" i="1" dirty="0"/>
              <a:t>Action</a:t>
            </a:r>
            <a:r>
              <a:rPr lang="en-CA" i="1" dirty="0"/>
              <a:t>: WGCV subgroup Chairs to identify and prioritize specific activity areas for interaction with GSICS.</a:t>
            </a:r>
            <a:r>
              <a:rPr lang="en-CA" i="1" dirty="0" smtClean="0"/>
              <a:t> </a:t>
            </a:r>
            <a:r>
              <a:rPr lang="en-CA" i="1" dirty="0"/>
              <a:t>(by </a:t>
            </a:r>
            <a:r>
              <a:rPr lang="en-CA" i="1" dirty="0" smtClean="0"/>
              <a:t>WGCV-38, Sept/Oct 2014).</a:t>
            </a:r>
            <a:endParaRPr lang="en-CA" i="1" dirty="0"/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1687878" y="138426"/>
            <a:ext cx="7396162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9pPr>
          </a:lstStyle>
          <a:p>
            <a:pPr defTabSz="914400"/>
            <a:r>
              <a:rPr lang="en-CA" kern="0" dirty="0" smtClean="0"/>
              <a:t>WGCV-37 Highlights and Outcomes </a:t>
            </a:r>
            <a:endParaRPr lang="en-US" kern="0" dirty="0"/>
          </a:p>
        </p:txBody>
      </p:sp>
      <p:sp>
        <p:nvSpPr>
          <p:cNvPr id="12" name="Rectangle 11"/>
          <p:cNvSpPr/>
          <p:nvPr/>
        </p:nvSpPr>
        <p:spPr>
          <a:xfrm>
            <a:off x="5756221" y="3869241"/>
            <a:ext cx="375203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CA" sz="800" i="1" dirty="0"/>
          </a:p>
          <a:p>
            <a:r>
              <a:rPr lang="en-CA" i="1" dirty="0" smtClean="0"/>
              <a:t>please </a:t>
            </a:r>
            <a:r>
              <a:rPr lang="en-CA" i="1" dirty="0"/>
              <a:t>visit </a:t>
            </a:r>
            <a:r>
              <a:rPr lang="en-CA" i="1" dirty="0" smtClean="0">
                <a:hlinkClick r:id="rId4"/>
              </a:rPr>
              <a:t>www.ceos.org/wgcv</a:t>
            </a:r>
            <a:endParaRPr lang="en-CA" i="1" dirty="0"/>
          </a:p>
        </p:txBody>
      </p:sp>
    </p:spTree>
    <p:extLst>
      <p:ext uri="{BB962C8B-B14F-4D97-AF65-F5344CB8AC3E}">
        <p14:creationId xmlns:p14="http://schemas.microsoft.com/office/powerpoint/2010/main" val="304514432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686628" y="143943"/>
            <a:ext cx="7396162" cy="501650"/>
          </a:xfrm>
        </p:spPr>
        <p:txBody>
          <a:bodyPr/>
          <a:lstStyle/>
          <a:p>
            <a:r>
              <a:rPr lang="en-CA" dirty="0" smtClean="0"/>
              <a:t>WGCV-37 Highlights and Outcomes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78235" y="4824100"/>
            <a:ext cx="890455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6"/>
            </a:pPr>
            <a:r>
              <a:rPr lang="en-CA" b="1" dirty="0" smtClean="0"/>
              <a:t>Discussions held on CEOS 3yr Work Plan</a:t>
            </a:r>
            <a:br>
              <a:rPr lang="en-CA" b="1" dirty="0" smtClean="0"/>
            </a:br>
            <a:r>
              <a:rPr lang="en-CA" dirty="0" smtClean="0"/>
              <a:t>Comprehensive outcome phased into CEOS work plan objectives</a:t>
            </a:r>
            <a:r>
              <a:rPr lang="en-CA" sz="800" dirty="0" smtClean="0"/>
              <a:t/>
            </a:r>
            <a:br>
              <a:rPr lang="en-CA" sz="800" dirty="0" smtClean="0"/>
            </a:br>
            <a:endParaRPr lang="en-CA" sz="800" dirty="0" smtClean="0"/>
          </a:p>
          <a:p>
            <a:pPr marL="342900" indent="-342900">
              <a:buFont typeface="+mj-lt"/>
              <a:buAutoNum type="arabicPeriod" startAt="6"/>
            </a:pPr>
            <a:r>
              <a:rPr lang="en-CA" b="1" dirty="0" smtClean="0"/>
              <a:t>Discussion on Carbon Task Force Report (remote presentation)</a:t>
            </a:r>
            <a:br>
              <a:rPr lang="en-CA" b="1" dirty="0" smtClean="0"/>
            </a:br>
            <a:endParaRPr lang="en-CA" dirty="0" smtClean="0"/>
          </a:p>
        </p:txBody>
      </p:sp>
      <p:sp>
        <p:nvSpPr>
          <p:cNvPr id="5" name="Rectangle 4"/>
          <p:cNvSpPr/>
          <p:nvPr/>
        </p:nvSpPr>
        <p:spPr>
          <a:xfrm>
            <a:off x="178235" y="1302002"/>
            <a:ext cx="893578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3"/>
            </a:pPr>
            <a:r>
              <a:rPr lang="en-CA" b="1" dirty="0"/>
              <a:t>WGCV and WGISS Interactions </a:t>
            </a:r>
            <a:r>
              <a:rPr lang="en-CA" b="1" i="1" dirty="0"/>
              <a:t>– </a:t>
            </a:r>
            <a:r>
              <a:rPr lang="en-CA" dirty="0" smtClean="0"/>
              <a:t>Participation from WGISS Chair (R. Moreno). </a:t>
            </a:r>
            <a:r>
              <a:rPr lang="en-CA" dirty="0"/>
              <a:t>All outstanding </a:t>
            </a:r>
            <a:r>
              <a:rPr lang="en-CA" dirty="0" smtClean="0"/>
              <a:t>WGCV/WGISS </a:t>
            </a:r>
            <a:r>
              <a:rPr lang="en-CA" dirty="0"/>
              <a:t>joint action items were </a:t>
            </a:r>
            <a:r>
              <a:rPr lang="en-CA" dirty="0" smtClean="0"/>
              <a:t>addressed.</a:t>
            </a:r>
          </a:p>
          <a:p>
            <a:pPr marL="342900" indent="-342900">
              <a:buFont typeface="+mj-lt"/>
              <a:buAutoNum type="arabicPeriod" startAt="3"/>
            </a:pPr>
            <a:endParaRPr lang="en-CA" sz="800" b="1" i="1" dirty="0"/>
          </a:p>
          <a:p>
            <a:pPr marL="342900" indent="-342900">
              <a:buFont typeface="+mj-lt"/>
              <a:buAutoNum type="arabicPeriod" startAt="4"/>
            </a:pPr>
            <a:r>
              <a:rPr lang="en-CA" b="1" dirty="0" smtClean="0"/>
              <a:t>WGCV and GEO Interactions – </a:t>
            </a:r>
            <a:r>
              <a:rPr lang="en-CA" dirty="0" smtClean="0"/>
              <a:t>Participation from GEO Secretariat (O. </a:t>
            </a:r>
            <a:r>
              <a:rPr lang="en-CA" dirty="0" err="1" smtClean="0"/>
              <a:t>Ochiai</a:t>
            </a:r>
            <a:r>
              <a:rPr lang="en-CA" dirty="0" smtClean="0"/>
              <a:t>). Update on GEO activities and priorities for 2014 along with potential areas where WGCV can contribute in terms of </a:t>
            </a:r>
            <a:r>
              <a:rPr lang="en-CA" dirty="0" err="1" smtClean="0"/>
              <a:t>cal</a:t>
            </a:r>
            <a:r>
              <a:rPr lang="en-CA" dirty="0" smtClean="0"/>
              <a:t>/</a:t>
            </a:r>
            <a:r>
              <a:rPr lang="en-CA" dirty="0" err="1" smtClean="0"/>
              <a:t>val</a:t>
            </a:r>
            <a:r>
              <a:rPr lang="en-CA" dirty="0" smtClean="0"/>
              <a:t> support.</a:t>
            </a:r>
          </a:p>
          <a:p>
            <a:pPr marL="342900" indent="-342900">
              <a:buFont typeface="+mj-lt"/>
              <a:buAutoNum type="arabicPeriod" startAt="4"/>
            </a:pPr>
            <a:endParaRPr lang="en-CA" sz="800" b="1" dirty="0" smtClean="0"/>
          </a:p>
          <a:p>
            <a:pPr marL="342900" indent="-342900">
              <a:buFont typeface="+mj-lt"/>
              <a:buAutoNum type="arabicPeriod" startAt="4"/>
            </a:pPr>
            <a:r>
              <a:rPr lang="en-CA" b="1" dirty="0" smtClean="0"/>
              <a:t>Cross </a:t>
            </a:r>
            <a:r>
              <a:rPr lang="en-CA" b="1" dirty="0"/>
              <a:t>Cutting </a:t>
            </a:r>
            <a:r>
              <a:rPr lang="en-CA" b="1" dirty="0" smtClean="0"/>
              <a:t>Activities</a:t>
            </a:r>
          </a:p>
          <a:p>
            <a:pPr marL="344488"/>
            <a:r>
              <a:rPr lang="en-CA" dirty="0" smtClean="0"/>
              <a:t>Special </a:t>
            </a:r>
            <a:r>
              <a:rPr lang="en-CA" dirty="0"/>
              <a:t>sessions were </a:t>
            </a:r>
            <a:r>
              <a:rPr lang="en-CA" dirty="0" smtClean="0"/>
              <a:t>also held </a:t>
            </a:r>
            <a:r>
              <a:rPr lang="en-CA" dirty="0"/>
              <a:t>to discuss topics of interest to many subgroups and agencies (cross-cutting themes</a:t>
            </a:r>
            <a:r>
              <a:rPr lang="en-CA" dirty="0" smtClean="0"/>
              <a:t>), including: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CA" sz="800" dirty="0" smtClean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7469953"/>
              </p:ext>
            </p:extLst>
          </p:nvPr>
        </p:nvGraphicFramePr>
        <p:xfrm>
          <a:off x="1130354" y="3811047"/>
          <a:ext cx="7414034" cy="111512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04329"/>
                <a:gridCol w="1518376"/>
                <a:gridCol w="4291329"/>
              </a:tblGrid>
              <a:tr h="330266">
                <a:tc>
                  <a:txBody>
                    <a:bodyPr/>
                    <a:lstStyle/>
                    <a:p>
                      <a:pPr marL="173038" marR="0" lvl="1" indent="-173038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>
                          <a:tab pos="173038" algn="l"/>
                        </a:tabLst>
                        <a:defRPr/>
                      </a:pPr>
                      <a:r>
                        <a:rPr lang="en-CA" sz="1400" b="0" i="1" dirty="0" smtClean="0">
                          <a:solidFill>
                            <a:srgbClr val="C00000"/>
                          </a:solidFill>
                        </a:rPr>
                        <a:t>QA4EO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9063" marR="0" lvl="1" indent="-119063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CA" sz="1400" b="0" i="1" dirty="0" smtClean="0">
                          <a:solidFill>
                            <a:srgbClr val="C00000"/>
                          </a:solidFill>
                        </a:rPr>
                        <a:t>Cloud Masking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9063" marR="0" lvl="1" indent="-119063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CA" sz="1400" b="0" i="1" dirty="0" smtClean="0">
                          <a:solidFill>
                            <a:srgbClr val="C00000"/>
                          </a:solidFill>
                        </a:rPr>
                        <a:t>Reference Solar Irradiance Spectrum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321">
                <a:tc>
                  <a:txBody>
                    <a:bodyPr/>
                    <a:lstStyle/>
                    <a:p>
                      <a:pPr marL="173038" marR="0" lvl="1" indent="-173038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CA" sz="1400" b="0" i="1" dirty="0" smtClean="0">
                          <a:solidFill>
                            <a:srgbClr val="C00000"/>
                          </a:solidFill>
                        </a:rPr>
                        <a:t>CORE-CLIMAX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9063" marR="0" lvl="1" indent="-119063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CA" sz="1400" b="0" i="1" dirty="0" smtClean="0">
                          <a:solidFill>
                            <a:srgbClr val="C00000"/>
                          </a:solidFill>
                        </a:rPr>
                        <a:t>Global</a:t>
                      </a:r>
                      <a:r>
                        <a:rPr lang="en-CA" sz="1400" b="0" i="1" baseline="0" dirty="0" smtClean="0">
                          <a:solidFill>
                            <a:srgbClr val="C00000"/>
                          </a:solidFill>
                        </a:rPr>
                        <a:t> DEM</a:t>
                      </a:r>
                      <a:endParaRPr lang="en-US" sz="1400" b="0" i="1" dirty="0" smtClean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9063" marR="0" lvl="1" indent="-119063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CA" sz="1400" b="0" i="1" dirty="0" smtClean="0">
                          <a:solidFill>
                            <a:srgbClr val="C00000"/>
                          </a:solidFill>
                        </a:rPr>
                        <a:t>Sentinel-2 Radiometric Uncertainty Tool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0063">
                <a:tc>
                  <a:txBody>
                    <a:bodyPr/>
                    <a:lstStyle/>
                    <a:p>
                      <a:pPr marL="173038" marR="0" lvl="1" indent="-173038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CA" sz="1400" b="0" i="1" dirty="0" smtClean="0">
                          <a:solidFill>
                            <a:srgbClr val="C00000"/>
                          </a:solidFill>
                        </a:rPr>
                        <a:t>Maturity Matrix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9063" marR="0" lvl="1" indent="-119063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CA" sz="1400" b="0" i="1" dirty="0" err="1" smtClean="0">
                          <a:solidFill>
                            <a:srgbClr val="C00000"/>
                          </a:solidFill>
                        </a:rPr>
                        <a:t>SnowPEX</a:t>
                      </a:r>
                      <a:endParaRPr lang="en-CA" sz="1400" b="0" i="1" dirty="0" smtClean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9063" marR="0" lvl="1" indent="-119063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CA" sz="1400" b="0" i="1" dirty="0" smtClean="0">
                          <a:solidFill>
                            <a:srgbClr val="C00000"/>
                          </a:solidFill>
                        </a:rPr>
                        <a:t>NORS Ground-Based Observations program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24049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1550457" y="109710"/>
            <a:ext cx="724429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dirty="0" smtClean="0">
                <a:solidFill>
                  <a:schemeClr val="bg1"/>
                </a:solidFill>
                <a:latin typeface="Tahoma" pitchFamily="-106" charset="0"/>
                <a:cs typeface="Tahoma" pitchFamily="-106" charset="0"/>
              </a:rPr>
              <a:t>WGCV Activity Status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-106" charset="0"/>
              <a:ea typeface="ＭＳ Ｐゴシック" pitchFamily="-106" charset="-128"/>
              <a:cs typeface="Tahoma" pitchFamily="-106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213" y="3258080"/>
            <a:ext cx="3128676" cy="1697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7239000" y="6546850"/>
            <a:ext cx="1905000" cy="3111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fld id="{685D9731-F711-4403-8BC4-60A829C86C9C}" type="slidenum">
              <a:rPr lang="en-US" smtClean="0"/>
              <a:pPr eaLnBrk="1" hangingPunct="1">
                <a:spcBef>
                  <a:spcPct val="0"/>
                </a:spcBef>
              </a:pPr>
              <a:t>12</a:t>
            </a:fld>
            <a:endParaRPr lang="en-US" dirty="0" smtClean="0"/>
          </a:p>
        </p:txBody>
      </p:sp>
      <p:grpSp>
        <p:nvGrpSpPr>
          <p:cNvPr id="6" name="Gruppieren 1"/>
          <p:cNvGrpSpPr/>
          <p:nvPr/>
        </p:nvGrpSpPr>
        <p:grpSpPr>
          <a:xfrm>
            <a:off x="5628884" y="1870681"/>
            <a:ext cx="3515116" cy="1883134"/>
            <a:chOff x="5628884" y="1870681"/>
            <a:chExt cx="3515116" cy="1883134"/>
          </a:xfrm>
        </p:grpSpPr>
        <p:pic>
          <p:nvPicPr>
            <p:cNvPr id="7" name="Picture 6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502" t="38852" r="13870" b="26832"/>
            <a:stretch/>
          </p:blipFill>
          <p:spPr bwMode="auto">
            <a:xfrm>
              <a:off x="7461005" y="1870681"/>
              <a:ext cx="1682995" cy="12571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857" b="18279"/>
            <a:stretch/>
          </p:blipFill>
          <p:spPr bwMode="auto">
            <a:xfrm>
              <a:off x="5628884" y="1870681"/>
              <a:ext cx="1379137" cy="1294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5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808" t="2705" r="14235" b="27370"/>
            <a:stretch/>
          </p:blipFill>
          <p:spPr bwMode="auto">
            <a:xfrm>
              <a:off x="6427393" y="2501789"/>
              <a:ext cx="1440334" cy="12520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8023" y="4128153"/>
            <a:ext cx="3284945" cy="1710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035"/>
          <a:stretch/>
        </p:blipFill>
        <p:spPr bwMode="auto">
          <a:xfrm>
            <a:off x="2447969" y="5346885"/>
            <a:ext cx="3979424" cy="1511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08167" y="1499718"/>
            <a:ext cx="8710648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ja-JP" sz="2000" b="1" dirty="0" smtClean="0"/>
              <a:t>QA4EO </a:t>
            </a:r>
            <a:r>
              <a:rPr lang="en-US" altLang="ja-JP" sz="2000" b="1" dirty="0"/>
              <a:t>Elements in Operational SAR </a:t>
            </a:r>
            <a:r>
              <a:rPr lang="en-US" altLang="ja-JP" sz="2000" b="1" dirty="0" smtClean="0"/>
              <a:t>Missions</a:t>
            </a:r>
          </a:p>
          <a:p>
            <a:pPr lvl="0"/>
            <a:endParaRPr lang="en-US" sz="2000" b="1" dirty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altLang="de-DE" sz="2000" dirty="0" smtClean="0"/>
              <a:t>Requirements </a:t>
            </a:r>
            <a:r>
              <a:rPr lang="en-GB" altLang="de-DE" sz="2000" dirty="0"/>
              <a:t>specification </a:t>
            </a:r>
            <a:endParaRPr lang="en-GB" altLang="de-DE" sz="2000" dirty="0" smtClean="0"/>
          </a:p>
          <a:p>
            <a:pPr>
              <a:lnSpc>
                <a:spcPct val="90000"/>
              </a:lnSpc>
            </a:pPr>
            <a:r>
              <a:rPr lang="en-GB" altLang="de-DE" sz="2000" dirty="0" smtClean="0"/>
              <a:t>     (well-defined quality </a:t>
            </a:r>
            <a:r>
              <a:rPr lang="en-GB" altLang="de-DE" sz="2000" dirty="0"/>
              <a:t>indicators)</a:t>
            </a:r>
          </a:p>
          <a:p>
            <a:pPr>
              <a:lnSpc>
                <a:spcPct val="90000"/>
              </a:lnSpc>
            </a:pPr>
            <a:endParaRPr lang="en-GB" altLang="de-DE" sz="2000" dirty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altLang="de-DE" sz="2000" dirty="0"/>
              <a:t>Reference standards (calibration targets)</a:t>
            </a:r>
          </a:p>
          <a:p>
            <a:pPr>
              <a:lnSpc>
                <a:spcPct val="90000"/>
              </a:lnSpc>
            </a:pPr>
            <a:endParaRPr lang="en-GB" altLang="de-DE" sz="2000" dirty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altLang="de-DE" sz="2000" dirty="0"/>
              <a:t>QA-processes:</a:t>
            </a:r>
          </a:p>
          <a:p>
            <a:pPr>
              <a:lnSpc>
                <a:spcPct val="90000"/>
              </a:lnSpc>
            </a:pPr>
            <a:endParaRPr lang="en-GB" altLang="de-DE" sz="2000" dirty="0"/>
          </a:p>
          <a:p>
            <a:pPr marL="800100" lvl="1" indent="-342900">
              <a:lnSpc>
                <a:spcPct val="90000"/>
              </a:lnSpc>
              <a:buFont typeface="Symbol" panose="05050102010706020507" pitchFamily="18" charset="2"/>
              <a:buChar char="-"/>
            </a:pPr>
            <a:r>
              <a:rPr lang="en-GB" altLang="de-DE" sz="2000" dirty="0"/>
              <a:t>Commissioning </a:t>
            </a:r>
            <a:r>
              <a:rPr lang="en-GB" altLang="de-DE" sz="2000" dirty="0" smtClean="0"/>
              <a:t>phase</a:t>
            </a:r>
          </a:p>
          <a:p>
            <a:pPr marL="800100" lvl="1" indent="-342900">
              <a:lnSpc>
                <a:spcPct val="90000"/>
              </a:lnSpc>
              <a:buFont typeface="Symbol" panose="05050102010706020507" pitchFamily="18" charset="2"/>
              <a:buChar char="-"/>
            </a:pPr>
            <a:endParaRPr lang="en-GB" altLang="de-DE" sz="2000" dirty="0" smtClean="0"/>
          </a:p>
          <a:p>
            <a:pPr marL="800100" lvl="1" indent="-342900">
              <a:lnSpc>
                <a:spcPct val="90000"/>
              </a:lnSpc>
              <a:buFont typeface="Symbol" panose="05050102010706020507" pitchFamily="18" charset="2"/>
              <a:buChar char="-"/>
            </a:pPr>
            <a:endParaRPr lang="en-GB" altLang="de-DE" sz="2000" dirty="0"/>
          </a:p>
          <a:p>
            <a:pPr marL="800100" lvl="1" indent="-342900">
              <a:lnSpc>
                <a:spcPct val="90000"/>
              </a:lnSpc>
              <a:buFont typeface="Symbol" panose="05050102010706020507" pitchFamily="18" charset="2"/>
              <a:buChar char="-"/>
            </a:pPr>
            <a:r>
              <a:rPr lang="en-GB" altLang="de-DE" sz="2000" dirty="0" smtClean="0"/>
              <a:t>Long-term </a:t>
            </a:r>
            <a:r>
              <a:rPr lang="en-GB" altLang="de-DE" sz="2000" dirty="0"/>
              <a:t>system monitoring</a:t>
            </a:r>
          </a:p>
          <a:p>
            <a:pPr marL="800100" lvl="1" indent="-342900">
              <a:lnSpc>
                <a:spcPct val="90000"/>
              </a:lnSpc>
              <a:buFont typeface="Symbol" panose="05050102010706020507" pitchFamily="18" charset="2"/>
              <a:buChar char="-"/>
            </a:pPr>
            <a:endParaRPr lang="en-GB" altLang="de-DE" sz="2000" dirty="0" smtClean="0"/>
          </a:p>
          <a:p>
            <a:pPr lvl="1">
              <a:lnSpc>
                <a:spcPct val="90000"/>
              </a:lnSpc>
            </a:pPr>
            <a:endParaRPr lang="en-GB" altLang="de-DE" sz="2000" dirty="0"/>
          </a:p>
          <a:p>
            <a:pPr marL="800100" lvl="1" indent="-342900">
              <a:lnSpc>
                <a:spcPct val="90000"/>
              </a:lnSpc>
              <a:buFont typeface="Symbol" panose="05050102010706020507" pitchFamily="18" charset="2"/>
              <a:buChar char="-"/>
            </a:pPr>
            <a:r>
              <a:rPr lang="en-GB" altLang="de-DE" sz="2000" dirty="0"/>
              <a:t>Systematic </a:t>
            </a:r>
            <a:endParaRPr lang="en-GB" altLang="de-DE" sz="2000" dirty="0" smtClean="0"/>
          </a:p>
          <a:p>
            <a:pPr lvl="1">
              <a:lnSpc>
                <a:spcPct val="90000"/>
              </a:lnSpc>
            </a:pPr>
            <a:r>
              <a:rPr lang="en-GB" altLang="de-DE" sz="2000" dirty="0" smtClean="0"/>
              <a:t>     product </a:t>
            </a:r>
            <a:r>
              <a:rPr lang="en-GB" altLang="de-DE" sz="2000" dirty="0"/>
              <a:t>QA</a:t>
            </a:r>
          </a:p>
        </p:txBody>
      </p:sp>
    </p:spTree>
    <p:extLst>
      <p:ext uri="{BB962C8B-B14F-4D97-AF65-F5344CB8AC3E}">
        <p14:creationId xmlns:p14="http://schemas.microsoft.com/office/powerpoint/2010/main" val="256564253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15913" y="1405573"/>
            <a:ext cx="8572500" cy="5130800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sz="2000" b="1" dirty="0" smtClean="0">
                <a:solidFill>
                  <a:srgbClr val="002569"/>
                </a:solidFill>
                <a:latin typeface="Arial" charset="0"/>
                <a:ea typeface="ＭＳ Ｐゴシック" pitchFamily="-106" charset="-128"/>
              </a:rPr>
              <a:t>Kick-off by Members of WGCV-IVOS in January </a:t>
            </a:r>
            <a:r>
              <a:rPr lang="en-US" sz="2000" b="1" dirty="0">
                <a:solidFill>
                  <a:srgbClr val="002569"/>
                </a:solidFill>
                <a:latin typeface="Arial" charset="0"/>
                <a:ea typeface="ＭＳ Ｐゴシック" pitchFamily="-106" charset="-128"/>
              </a:rPr>
              <a:t>2014</a:t>
            </a:r>
          </a:p>
          <a:p>
            <a:pPr algn="ctr">
              <a:spcBef>
                <a:spcPct val="20000"/>
              </a:spcBef>
              <a:defRPr/>
            </a:pPr>
            <a:endParaRPr lang="en-US" sz="800" b="1" dirty="0">
              <a:solidFill>
                <a:srgbClr val="002569"/>
              </a:solidFill>
              <a:latin typeface="Arial" charset="0"/>
              <a:ea typeface="ＭＳ Ｐゴシック" pitchFamily="-106" charset="-128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b="1" dirty="0">
                <a:solidFill>
                  <a:srgbClr val="002569"/>
                </a:solidFill>
                <a:latin typeface="Arial" charset="0"/>
                <a:ea typeface="ＭＳ Ｐゴシック" pitchFamily="-106" charset="-128"/>
              </a:rPr>
              <a:t>Prototype project</a:t>
            </a:r>
            <a:r>
              <a:rPr lang="en-US" dirty="0">
                <a:solidFill>
                  <a:srgbClr val="002569"/>
                </a:solidFill>
                <a:latin typeface="Arial" charset="0"/>
                <a:ea typeface="ＭＳ Ｐゴシック" pitchFamily="-106" charset="-128"/>
              </a:rPr>
              <a:t>: with initially 3 sites ‘network’ based on existing agencies experience and an additional new 4</a:t>
            </a:r>
            <a:r>
              <a:rPr lang="en-US" baseline="30000" dirty="0">
                <a:solidFill>
                  <a:srgbClr val="002569"/>
                </a:solidFill>
                <a:latin typeface="Arial" charset="0"/>
                <a:ea typeface="ＭＳ Ｐゴシック" pitchFamily="-106" charset="-128"/>
              </a:rPr>
              <a:t>th</a:t>
            </a:r>
            <a:r>
              <a:rPr lang="en-US" dirty="0">
                <a:solidFill>
                  <a:srgbClr val="002569"/>
                </a:solidFill>
                <a:latin typeface="Arial" charset="0"/>
                <a:ea typeface="ＭＳ Ｐゴシック" pitchFamily="-106" charset="-128"/>
              </a:rPr>
              <a:t> site to be added in ~1 </a:t>
            </a:r>
            <a:r>
              <a:rPr lang="en-US" dirty="0" err="1">
                <a:solidFill>
                  <a:srgbClr val="002569"/>
                </a:solidFill>
                <a:latin typeface="Arial" charset="0"/>
                <a:ea typeface="ＭＳ Ｐゴシック" pitchFamily="-106" charset="-128"/>
              </a:rPr>
              <a:t>yr</a:t>
            </a:r>
            <a:endParaRPr lang="en-US" dirty="0">
              <a:solidFill>
                <a:srgbClr val="002569"/>
              </a:solidFill>
              <a:latin typeface="Arial" charset="0"/>
              <a:ea typeface="ＭＳ Ｐゴシック" pitchFamily="-106" charset="-128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b="1" dirty="0">
                <a:solidFill>
                  <a:srgbClr val="002569"/>
                </a:solidFill>
                <a:latin typeface="Arial" charset="0"/>
                <a:ea typeface="ＭＳ Ｐゴシック" pitchFamily="-106" charset="-128"/>
              </a:rPr>
              <a:t>Project demonstration phase 2 </a:t>
            </a:r>
            <a:r>
              <a:rPr lang="en-US" b="1" dirty="0" err="1">
                <a:solidFill>
                  <a:srgbClr val="002569"/>
                </a:solidFill>
                <a:latin typeface="Arial" charset="0"/>
                <a:ea typeface="ＭＳ Ｐゴシック" pitchFamily="-106" charset="-128"/>
              </a:rPr>
              <a:t>yrs</a:t>
            </a:r>
            <a:r>
              <a:rPr lang="en-US" b="1" dirty="0">
                <a:solidFill>
                  <a:srgbClr val="002569"/>
                </a:solidFill>
                <a:latin typeface="Arial" charset="0"/>
                <a:ea typeface="ＭＳ Ｐゴシック" pitchFamily="-106" charset="-128"/>
              </a:rPr>
              <a:t> </a:t>
            </a:r>
            <a:endParaRPr lang="en-US" dirty="0">
              <a:solidFill>
                <a:srgbClr val="002569"/>
              </a:solidFill>
              <a:latin typeface="Arial" charset="0"/>
              <a:ea typeface="ＭＳ Ｐゴシック" pitchFamily="-106" charset="-128"/>
            </a:endParaRP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u="sng" dirty="0">
                <a:latin typeface="Arial" charset="0"/>
                <a:ea typeface="ＭＳ Ｐゴシック" pitchFamily="-106" charset="-128"/>
              </a:rPr>
              <a:t>ESA</a:t>
            </a:r>
            <a:r>
              <a:rPr lang="en-US" dirty="0">
                <a:latin typeface="Arial" charset="0"/>
                <a:ea typeface="ＭＳ Ｐゴシック" pitchFamily="-106" charset="-128"/>
              </a:rPr>
              <a:t>, AOE-CAS, CNES, NASA, NPL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dirty="0">
                <a:latin typeface="Arial" charset="0"/>
                <a:ea typeface="ＭＳ Ｐゴシック" pitchFamily="-106" charset="-128"/>
              </a:rPr>
              <a:t>Draft project handbook- defining protocols: measurements, QA, Formats, communication methods-  look to complete by June 14 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dirty="0">
                <a:latin typeface="Arial" charset="0"/>
                <a:ea typeface="ＭＳ Ｐゴシック" pitchFamily="-106" charset="-128"/>
              </a:rPr>
              <a:t>Single portal for data collation and result delivery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dirty="0">
                <a:latin typeface="Arial" charset="0"/>
                <a:ea typeface="ＭＳ Ｐゴシック" pitchFamily="-106" charset="-128"/>
              </a:rPr>
              <a:t>Processing of surface results to Satellite via common network processing method to complement individual site methods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dirty="0">
                <a:latin typeface="Arial" charset="0"/>
                <a:ea typeface="ＭＳ Ｐゴシック" pitchFamily="-106" charset="-128"/>
              </a:rPr>
              <a:t>New sites and sensors encouraged at end of 2yr prototype phase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b="1" dirty="0">
                <a:solidFill>
                  <a:srgbClr val="002569"/>
                </a:solidFill>
                <a:latin typeface="Arial" charset="0"/>
                <a:ea typeface="ＭＳ Ｐゴシック" pitchFamily="-106" charset="-128"/>
              </a:rPr>
              <a:t>Initial main objective</a:t>
            </a:r>
            <a:r>
              <a:rPr lang="en-US" dirty="0">
                <a:solidFill>
                  <a:srgbClr val="002569"/>
                </a:solidFill>
                <a:latin typeface="Arial" charset="0"/>
                <a:ea typeface="ＭＳ Ｐゴシック" pitchFamily="-106" charset="-128"/>
              </a:rPr>
              <a:t>: to provide calibration reference measurements for Sentinel 2, Landsat 8, SPOT 5, GF1 &amp; similar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b="1" dirty="0">
                <a:solidFill>
                  <a:srgbClr val="002569"/>
                </a:solidFill>
                <a:latin typeface="Arial" charset="0"/>
                <a:ea typeface="ＭＳ Ｐゴシック" pitchFamily="-106" charset="-128"/>
              </a:rPr>
              <a:t>Coordinated Site data collection: satellite and Ground  to start April/May 14.</a:t>
            </a:r>
            <a:endParaRPr lang="en-US" dirty="0">
              <a:solidFill>
                <a:srgbClr val="002569"/>
              </a:solidFill>
              <a:latin typeface="Arial" charset="0"/>
              <a:ea typeface="ＭＳ Ｐゴシック" pitchFamily="-106" charset="-128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dirty="0" smtClean="0">
                <a:solidFill>
                  <a:srgbClr val="002569"/>
                </a:solidFill>
                <a:latin typeface="Arial" charset="0"/>
                <a:ea typeface="ＭＳ Ｐゴシック" pitchFamily="-106" charset="-128"/>
              </a:rPr>
              <a:t>Comparison/harmonization </a:t>
            </a:r>
            <a:r>
              <a:rPr lang="en-US" dirty="0">
                <a:solidFill>
                  <a:srgbClr val="002569"/>
                </a:solidFill>
                <a:latin typeface="Arial" charset="0"/>
                <a:ea typeface="ＭＳ Ｐゴシック" pitchFamily="-106" charset="-128"/>
              </a:rPr>
              <a:t>of individual sites ground measurements to start Spring 15.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endParaRPr lang="en-GB" altLang="ja-JP" sz="2400" b="1" kern="0" dirty="0">
              <a:solidFill>
                <a:srgbClr val="002569">
                  <a:lumMod val="75000"/>
                </a:srgbClr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endParaRPr lang="en-US" altLang="ja-JP" sz="2200" b="1" kern="0" dirty="0">
              <a:solidFill>
                <a:srgbClr val="002569">
                  <a:lumMod val="75000"/>
                </a:srgbClr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1320800" y="66675"/>
            <a:ext cx="7567613" cy="62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en-US" sz="2400" b="1" dirty="0">
                <a:solidFill>
                  <a:srgbClr val="FFFFFF"/>
                </a:solidFill>
                <a:latin typeface="Tahoma" pitchFamily="-106" charset="0"/>
                <a:ea typeface="ＭＳ Ｐゴシック" pitchFamily="-106" charset="-128"/>
                <a:cs typeface="Tahoma" pitchFamily="-106" charset="0"/>
              </a:rPr>
              <a:t>WGCV Activity </a:t>
            </a:r>
            <a:r>
              <a:rPr lang="en-US" sz="2400" b="1" dirty="0" smtClean="0">
                <a:solidFill>
                  <a:srgbClr val="FFFFFF"/>
                </a:solidFill>
                <a:latin typeface="Tahoma" pitchFamily="-106" charset="0"/>
                <a:ea typeface="ＭＳ Ｐゴシック" pitchFamily="-106" charset="-128"/>
                <a:cs typeface="Tahoma" pitchFamily="-106" charset="0"/>
              </a:rPr>
              <a:t>Status </a:t>
            </a:r>
            <a:r>
              <a:rPr lang="en-US" sz="2400" b="1" kern="0" dirty="0">
                <a:solidFill>
                  <a:srgbClr val="FFFFFF"/>
                </a:solidFill>
                <a:latin typeface="Tahoma" pitchFamily="-106" charset="0"/>
                <a:ea typeface="ＭＳ Ｐゴシック" pitchFamily="-106" charset="-128"/>
                <a:cs typeface="Tahoma" pitchFamily="-106" charset="0"/>
              </a:rPr>
              <a:t/>
            </a:r>
            <a:br>
              <a:rPr lang="en-US" sz="2400" b="1" kern="0" dirty="0">
                <a:solidFill>
                  <a:srgbClr val="FFFFFF"/>
                </a:solidFill>
                <a:latin typeface="Tahoma" pitchFamily="-106" charset="0"/>
                <a:ea typeface="ＭＳ Ｐゴシック" pitchFamily="-106" charset="-128"/>
                <a:cs typeface="Tahoma" pitchFamily="-106" charset="0"/>
              </a:rPr>
            </a:br>
            <a:r>
              <a:rPr lang="en-US" sz="2400" b="1" dirty="0" smtClean="0">
                <a:solidFill>
                  <a:srgbClr val="FFFFFF"/>
                </a:solidFill>
                <a:latin typeface="Tahoma" pitchFamily="-106" charset="0"/>
                <a:ea typeface="ＭＳ Ｐゴシック" pitchFamily="-106" charset="-128"/>
                <a:cs typeface="Tahoma" pitchFamily="-106" charset="0"/>
              </a:rPr>
              <a:t>RADCALNET</a:t>
            </a:r>
            <a:r>
              <a:rPr lang="en-US" sz="2400" dirty="0" smtClean="0">
                <a:solidFill>
                  <a:srgbClr val="FFFFFF"/>
                </a:solidFill>
                <a:latin typeface="Tahoma" pitchFamily="-106" charset="0"/>
                <a:ea typeface="ＭＳ Ｐゴシック" pitchFamily="-106" charset="-128"/>
                <a:cs typeface="Tahoma" pitchFamily="-106" charset="0"/>
              </a:rPr>
              <a:t> (formerly LANDNET) </a:t>
            </a:r>
            <a:r>
              <a:rPr lang="en-US" sz="2400" dirty="0">
                <a:solidFill>
                  <a:srgbClr val="FFFFFF"/>
                </a:solidFill>
                <a:latin typeface="Tahoma" pitchFamily="-106" charset="0"/>
                <a:ea typeface="ＭＳ Ｐゴシック" pitchFamily="-106" charset="-128"/>
                <a:cs typeface="Tahoma" pitchFamily="-106" charset="0"/>
              </a:rPr>
              <a:t>Prototype Project</a:t>
            </a:r>
            <a:endParaRPr lang="en-US" sz="2400" b="1" kern="0" dirty="0">
              <a:solidFill>
                <a:srgbClr val="FFFFFF"/>
              </a:solidFill>
              <a:latin typeface="Tahoma" pitchFamily="-106" charset="0"/>
              <a:ea typeface="ＭＳ Ｐゴシック" pitchFamily="-106" charset="-128"/>
              <a:cs typeface="Tahoma" pitchFamily="-10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42285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WGCV outlook</a:t>
            </a:r>
            <a:endParaRPr lang="en-US" dirty="0"/>
          </a:p>
        </p:txBody>
      </p:sp>
      <p:sp>
        <p:nvSpPr>
          <p:cNvPr id="3" name="Textfeld 2"/>
          <p:cNvSpPr txBox="1"/>
          <p:nvPr/>
        </p:nvSpPr>
        <p:spPr>
          <a:xfrm>
            <a:off x="655492" y="1843521"/>
            <a:ext cx="7478857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CA" sz="2400" b="1" dirty="0"/>
              <a:t>2014-2016 Vice Chair </a:t>
            </a:r>
            <a:r>
              <a:rPr lang="en-CA" sz="2400" b="1" dirty="0" smtClean="0"/>
              <a:t>position</a:t>
            </a:r>
            <a:r>
              <a:rPr lang="en-CA" sz="800" dirty="0" smtClean="0"/>
              <a:t/>
            </a:r>
            <a:br>
              <a:rPr lang="en-CA" sz="800" dirty="0" smtClean="0"/>
            </a:br>
            <a:r>
              <a:rPr lang="en-CA" sz="800" dirty="0"/>
              <a:t> </a:t>
            </a:r>
            <a:endParaRPr lang="en-CA" sz="8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2000" dirty="0" smtClean="0"/>
              <a:t>Candidacy </a:t>
            </a:r>
            <a:r>
              <a:rPr lang="en-CA" sz="2000" dirty="0"/>
              <a:t>presentations </a:t>
            </a:r>
            <a:r>
              <a:rPr lang="en-CA" sz="2000" dirty="0" smtClean="0"/>
              <a:t>on behalf </a:t>
            </a:r>
          </a:p>
          <a:p>
            <a:pPr marL="1200150" lvl="2" indent="-285750">
              <a:buFont typeface="Arial" panose="020B0604020202020204" pitchFamily="34" charset="0"/>
              <a:buChar char="–"/>
            </a:pPr>
            <a:r>
              <a:rPr lang="en-CA" sz="2000" dirty="0" smtClean="0"/>
              <a:t>NASA:	Dr</a:t>
            </a:r>
            <a:r>
              <a:rPr lang="en-CA" sz="2000" dirty="0"/>
              <a:t>. Kurtis </a:t>
            </a:r>
            <a:r>
              <a:rPr lang="en-CA" sz="2000" dirty="0" smtClean="0"/>
              <a:t>Thome (NASA/GSFC)</a:t>
            </a:r>
          </a:p>
          <a:p>
            <a:pPr marL="1200150" lvl="2" indent="-285750">
              <a:buFont typeface="Arial" panose="020B0604020202020204" pitchFamily="34" charset="0"/>
              <a:buChar char="–"/>
            </a:pPr>
            <a:r>
              <a:rPr lang="en-CA" sz="2000" dirty="0" smtClean="0"/>
              <a:t>NRSCC:	Prof</a:t>
            </a:r>
            <a:r>
              <a:rPr lang="en-CA" sz="2000" dirty="0"/>
              <a:t>. </a:t>
            </a:r>
            <a:r>
              <a:rPr lang="en-CA" sz="2000" dirty="0" err="1" smtClean="0"/>
              <a:t>Chuanrong</a:t>
            </a:r>
            <a:r>
              <a:rPr lang="en-CA" sz="2000" dirty="0" smtClean="0"/>
              <a:t> Li (CAS/AOE)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2000" dirty="0" smtClean="0"/>
              <a:t>Nomination during WGCV-38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en-CA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CA" sz="2400" b="1" dirty="0"/>
              <a:t>WGCV-38</a:t>
            </a:r>
            <a:r>
              <a:rPr lang="en-CA" sz="2400" dirty="0"/>
              <a:t> </a:t>
            </a:r>
            <a:r>
              <a:rPr lang="en-CA" dirty="0"/>
              <a:t> </a:t>
            </a:r>
            <a:endParaRPr lang="en-CA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dirty="0" smtClean="0"/>
              <a:t>to </a:t>
            </a:r>
            <a:r>
              <a:rPr lang="en-CA" dirty="0"/>
              <a:t>be hosted in the USA from Sept 29th to Oct 3rd </a:t>
            </a:r>
            <a:r>
              <a:rPr lang="en-CA" dirty="0" smtClean="0"/>
              <a:t>2014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dirty="0" smtClean="0"/>
              <a:t>Venue </a:t>
            </a:r>
            <a:r>
              <a:rPr lang="en-CA" dirty="0"/>
              <a:t>location </a:t>
            </a:r>
            <a:r>
              <a:rPr lang="en-CA" dirty="0" smtClean="0"/>
              <a:t>TBD</a:t>
            </a:r>
            <a:endParaRPr lang="en-US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5349906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43397" y="3237875"/>
            <a:ext cx="40548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dirty="0" smtClean="0"/>
              <a:t>- BACKUP SLIDES -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4487262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6" y="-15875"/>
            <a:ext cx="7734299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3" name="TextBox 2"/>
          <p:cNvSpPr txBox="1">
            <a:spLocks noChangeArrowheads="1"/>
          </p:cNvSpPr>
          <p:nvPr/>
        </p:nvSpPr>
        <p:spPr bwMode="auto">
          <a:xfrm>
            <a:off x="49213" y="1022350"/>
            <a:ext cx="25066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en-US" b="1">
                <a:solidFill>
                  <a:srgbClr val="4F81BD"/>
                </a:solidFill>
                <a:latin typeface="Calibri" pitchFamily="34" charset="0"/>
              </a:rPr>
              <a:t>Progress/next steps:</a:t>
            </a:r>
            <a:endParaRPr lang="en-GB" altLang="en-US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113" y="1409700"/>
            <a:ext cx="6994525" cy="544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800" dirty="0">
                <a:solidFill>
                  <a:prstClr val="black"/>
                </a:solidFill>
                <a:latin typeface="Calibri"/>
              </a:rPr>
              <a:t>New-look website  </a:t>
            </a:r>
            <a:r>
              <a:rPr lang="en-GB" sz="1800" dirty="0" smtClean="0">
                <a:solidFill>
                  <a:prstClr val="black"/>
                </a:solidFill>
                <a:latin typeface="Calibri"/>
              </a:rPr>
              <a:t>(http:www.QA4EO.org</a:t>
            </a:r>
            <a:r>
              <a:rPr lang="en-GB" sz="1800" dirty="0">
                <a:solidFill>
                  <a:prstClr val="black"/>
                </a:solidFill>
                <a:latin typeface="Calibri"/>
              </a:rPr>
              <a:t>)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800" b="1" dirty="0">
                <a:solidFill>
                  <a:srgbClr val="4F81BD"/>
                </a:solidFill>
                <a:latin typeface="Calibri"/>
              </a:rPr>
              <a:t>Will look to produce an interactive flow diagram 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00" b="1" dirty="0">
                <a:solidFill>
                  <a:srgbClr val="4F81BD"/>
                </a:solidFill>
                <a:latin typeface="Calibri"/>
              </a:rPr>
              <a:t>       to aid users to navigate and select guidelines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sz="800" dirty="0">
              <a:solidFill>
                <a:prstClr val="black"/>
              </a:solidFill>
              <a:latin typeface="Calibri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800" dirty="0">
                <a:solidFill>
                  <a:prstClr val="black"/>
                </a:solidFill>
                <a:latin typeface="Calibri"/>
              </a:rPr>
              <a:t>Establishment of concept and  template for case study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00" dirty="0">
                <a:solidFill>
                  <a:prstClr val="black"/>
                </a:solidFill>
                <a:latin typeface="Calibri"/>
              </a:rPr>
              <a:t>      based  promotion of Cal/Val/QA to different audiences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800" b="1" dirty="0">
                <a:solidFill>
                  <a:srgbClr val="4F81BD"/>
                </a:solidFill>
                <a:latin typeface="Calibri"/>
              </a:rPr>
              <a:t>Encourage more examples from CEOS agencies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sz="800" dirty="0">
              <a:solidFill>
                <a:prstClr val="black"/>
              </a:solidFill>
              <a:latin typeface="Calibri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800" dirty="0">
                <a:solidFill>
                  <a:prstClr val="black"/>
                </a:solidFill>
                <a:latin typeface="Calibri"/>
              </a:rPr>
              <a:t>Promote wider uptake amongst CEOS agencies,  WGs and VCs &amp; expand its scope for GEO 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600" b="1" dirty="0">
                <a:solidFill>
                  <a:srgbClr val="4F81BD"/>
                </a:solidFill>
                <a:latin typeface="Calibri"/>
              </a:rPr>
              <a:t>Encourage regular reporting from CEOS agencies on QA4EO consistent activities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600" b="1" dirty="0">
                <a:solidFill>
                  <a:srgbClr val="4F81BD"/>
                </a:solidFill>
                <a:latin typeface="Calibri"/>
              </a:rPr>
              <a:t>Visibility of QA4EO concept in activities </a:t>
            </a:r>
            <a:r>
              <a:rPr lang="en-GB" sz="1600" b="1" dirty="0" err="1">
                <a:solidFill>
                  <a:srgbClr val="4F81BD"/>
                </a:solidFill>
                <a:latin typeface="Calibri"/>
              </a:rPr>
              <a:t>e.g</a:t>
            </a:r>
            <a:r>
              <a:rPr lang="en-GB" sz="1600" b="1" dirty="0">
                <a:solidFill>
                  <a:srgbClr val="4F81BD"/>
                </a:solidFill>
                <a:latin typeface="Calibri"/>
              </a:rPr>
              <a:t> comparisons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600" b="1" dirty="0">
                <a:solidFill>
                  <a:srgbClr val="4F81BD"/>
                </a:solidFill>
                <a:latin typeface="Calibri"/>
              </a:rPr>
              <a:t>Work with GEO secretariat for outreach to SBAs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sz="800" dirty="0">
              <a:solidFill>
                <a:prstClr val="black"/>
              </a:solidFill>
              <a:latin typeface="Calibri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800" dirty="0">
                <a:solidFill>
                  <a:prstClr val="black"/>
                </a:solidFill>
                <a:latin typeface="Calibri"/>
              </a:rPr>
              <a:t>Developed generic  downloadable  poster as  community resource 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800" b="1" dirty="0">
                <a:solidFill>
                  <a:srgbClr val="4F81BD"/>
                </a:solidFill>
                <a:latin typeface="Calibri"/>
              </a:rPr>
              <a:t>For presentation at wide range of conferences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800" dirty="0">
                <a:solidFill>
                  <a:prstClr val="black"/>
                </a:solidFill>
                <a:latin typeface="Calibri"/>
              </a:rPr>
              <a:t>Establish a reporting template to help ‘self assessment  of Cal/Val QA based on concepts of ‘maturity matrix’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sz="800" dirty="0">
              <a:solidFill>
                <a:prstClr val="black"/>
              </a:solidFill>
              <a:latin typeface="Calibri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800" dirty="0">
                <a:solidFill>
                  <a:prstClr val="black"/>
                </a:solidFill>
                <a:latin typeface="Calibri"/>
              </a:rPr>
              <a:t>UKSA and NPL-CCM offer to continue to provide  support for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00" dirty="0">
                <a:solidFill>
                  <a:prstClr val="black"/>
                </a:solidFill>
                <a:latin typeface="Calibri"/>
              </a:rPr>
              <a:t>      QA4EO secretariat. </a:t>
            </a:r>
          </a:p>
        </p:txBody>
      </p:sp>
      <p:pic>
        <p:nvPicPr>
          <p:cNvPr id="8704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1092200"/>
            <a:ext cx="3243263" cy="225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8340" y="6114733"/>
            <a:ext cx="827088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553" y="6267133"/>
            <a:ext cx="1928812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704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638" y="3362325"/>
            <a:ext cx="1958975" cy="278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19427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47638" y="1417638"/>
            <a:ext cx="8831262" cy="5129212"/>
          </a:xfrm>
          <a:prstGeom prst="rect">
            <a:avLst/>
          </a:prstGeom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GB" altLang="ja-JP" sz="2400" b="1" dirty="0">
                <a:solidFill>
                  <a:srgbClr val="002569">
                    <a:lumMod val="75000"/>
                  </a:srgb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Need for a joint effort to build a harmonised CEOS Cal/Val network for “Land imagers” by establishing robust traceable links between existing instrumented calibration sites with coordinated outputs to provide users with consistent harmonised trusted calibration data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GB" altLang="ja-JP" sz="2400" b="1" dirty="0">
                <a:solidFill>
                  <a:srgbClr val="002569">
                    <a:lumMod val="75000"/>
                  </a:srgb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Final goal: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GB" altLang="ja-JP" b="1" dirty="0">
                <a:solidFill>
                  <a:srgbClr val="002569">
                    <a:lumMod val="75000"/>
                  </a:srgb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A </a:t>
            </a:r>
            <a:r>
              <a:rPr lang="en-GB" altLang="ja-JP" b="1" u="sng" dirty="0">
                <a:solidFill>
                  <a:srgbClr val="002569">
                    <a:lumMod val="75000"/>
                  </a:srgb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network</a:t>
            </a:r>
            <a:r>
              <a:rPr lang="en-GB" altLang="ja-JP" b="1" dirty="0">
                <a:solidFill>
                  <a:srgbClr val="002569">
                    <a:lumMod val="75000"/>
                  </a:srgb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 of 5 to 10 </a:t>
            </a:r>
            <a:r>
              <a:rPr lang="en-GB" altLang="ja-JP" b="1" u="sng" dirty="0">
                <a:solidFill>
                  <a:srgbClr val="002569">
                    <a:lumMod val="75000"/>
                  </a:srgb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operational</a:t>
            </a:r>
            <a:r>
              <a:rPr lang="en-GB" altLang="ja-JP" b="1" dirty="0">
                <a:solidFill>
                  <a:srgbClr val="002569">
                    <a:lumMod val="75000"/>
                  </a:srgb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 calibration sites distributed over the world providing sensor tailored calibration coefficients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GB" altLang="ja-JP" b="1" dirty="0">
                <a:solidFill>
                  <a:srgbClr val="002569">
                    <a:lumMod val="75000"/>
                  </a:srgb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Systematic ground and atmospheric characterization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GB" altLang="ja-JP" b="1" dirty="0">
                <a:solidFill>
                  <a:srgbClr val="002569">
                    <a:lumMod val="75000"/>
                  </a:srgb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‘Light’ ground instrumentation (total cost: 100 to150 k$)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GB" altLang="ja-JP" b="1" dirty="0">
                <a:solidFill>
                  <a:srgbClr val="002569">
                    <a:lumMod val="75000"/>
                  </a:srgb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‘Automated’ and maintained instrumentation 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GB" altLang="ja-JP" b="1" u="sng" dirty="0">
                <a:solidFill>
                  <a:srgbClr val="002569">
                    <a:lumMod val="75000"/>
                  </a:srgb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Consistent</a:t>
            </a:r>
            <a:r>
              <a:rPr lang="en-GB" altLang="ja-JP" b="1" dirty="0">
                <a:solidFill>
                  <a:srgbClr val="002569">
                    <a:lumMod val="75000"/>
                  </a:srgb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 SI traceable instrumentation calibration 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GB" altLang="ja-JP" b="1" u="sng" dirty="0">
                <a:solidFill>
                  <a:srgbClr val="002569">
                    <a:lumMod val="75000"/>
                  </a:srgb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Consistent</a:t>
            </a:r>
            <a:r>
              <a:rPr lang="en-GB" altLang="ja-JP" b="1" dirty="0">
                <a:solidFill>
                  <a:srgbClr val="002569">
                    <a:lumMod val="75000"/>
                  </a:srgb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 documented measurement protocol and analysis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GB" b="1" dirty="0">
                <a:solidFill>
                  <a:srgbClr val="002569">
                    <a:lumMod val="75000"/>
                  </a:srgb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Open access of Site measurements to all interested agenci</a:t>
            </a:r>
            <a:r>
              <a:rPr lang="en-GB" sz="1800" b="1" dirty="0">
                <a:solidFill>
                  <a:srgbClr val="002569">
                    <a:lumMod val="75000"/>
                  </a:srgb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es </a:t>
            </a:r>
            <a:r>
              <a:rPr lang="en-GB" b="1" dirty="0">
                <a:solidFill>
                  <a:srgbClr val="002569">
                    <a:lumMod val="75000"/>
                  </a:srgb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following initial demonstration phase</a:t>
            </a:r>
            <a:endParaRPr lang="en-GB" b="1" dirty="0">
              <a:solidFill>
                <a:srgbClr val="002569">
                  <a:lumMod val="75000"/>
                </a:srgbClr>
              </a:solidFill>
              <a:latin typeface="Arial" pitchFamily="34" charset="0"/>
              <a:ea typeface="ＭＳ Ｐゴシック" pitchFamily="-106" charset="-128"/>
              <a:cs typeface="Arial" pitchFamily="34" charset="0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endParaRPr lang="en-US" altLang="ja-JP" sz="2200" b="1" kern="0" dirty="0">
              <a:solidFill>
                <a:srgbClr val="002569">
                  <a:lumMod val="75000"/>
                </a:srgbClr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1320800" y="66675"/>
            <a:ext cx="7567613" cy="62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en-US" sz="2400" b="1" dirty="0">
                <a:solidFill>
                  <a:srgbClr val="FFFFFF"/>
                </a:solidFill>
                <a:latin typeface="Tahoma" pitchFamily="-106" charset="0"/>
                <a:ea typeface="ＭＳ Ｐゴシック" pitchFamily="-106" charset="-128"/>
                <a:cs typeface="Tahoma" pitchFamily="-106" charset="0"/>
              </a:rPr>
              <a:t>WGCV Activity Status </a:t>
            </a:r>
            <a:r>
              <a:rPr lang="en-US" sz="2400" b="1" kern="0" dirty="0">
                <a:solidFill>
                  <a:srgbClr val="FFFFFF"/>
                </a:solidFill>
                <a:latin typeface="Tahoma" pitchFamily="-106" charset="0"/>
                <a:ea typeface="ＭＳ Ｐゴシック" pitchFamily="-106" charset="-128"/>
                <a:cs typeface="Tahoma" pitchFamily="-106" charset="0"/>
              </a:rPr>
              <a:t/>
            </a:r>
            <a:br>
              <a:rPr lang="en-US" sz="2400" b="1" kern="0" dirty="0">
                <a:solidFill>
                  <a:srgbClr val="FFFFFF"/>
                </a:solidFill>
                <a:latin typeface="Tahoma" pitchFamily="-106" charset="0"/>
                <a:ea typeface="ＭＳ Ｐゴシック" pitchFamily="-106" charset="-128"/>
                <a:cs typeface="Tahoma" pitchFamily="-106" charset="0"/>
              </a:rPr>
            </a:br>
            <a:r>
              <a:rPr lang="en-US" sz="2400" b="1" dirty="0" smtClean="0">
                <a:solidFill>
                  <a:srgbClr val="FFFFFF"/>
                </a:solidFill>
                <a:latin typeface="Tahoma" pitchFamily="-106" charset="0"/>
                <a:ea typeface="ＭＳ Ｐゴシック" pitchFamily="-106" charset="-128"/>
                <a:cs typeface="Tahoma" pitchFamily="-106" charset="0"/>
              </a:rPr>
              <a:t>RADCALNET</a:t>
            </a:r>
            <a:r>
              <a:rPr lang="en-US" sz="2400" dirty="0" smtClean="0">
                <a:solidFill>
                  <a:srgbClr val="FFFFFF"/>
                </a:solidFill>
                <a:latin typeface="Tahoma" pitchFamily="-106" charset="0"/>
                <a:ea typeface="ＭＳ Ｐゴシック" pitchFamily="-106" charset="-128"/>
                <a:cs typeface="Tahoma" pitchFamily="-106" charset="0"/>
              </a:rPr>
              <a:t> (formerly LANDNET) </a:t>
            </a:r>
            <a:r>
              <a:rPr lang="en-US" sz="2400" dirty="0">
                <a:solidFill>
                  <a:srgbClr val="FFFFFF"/>
                </a:solidFill>
                <a:latin typeface="Tahoma" pitchFamily="-106" charset="0"/>
                <a:ea typeface="ＭＳ Ｐゴシック" pitchFamily="-106" charset="-128"/>
                <a:cs typeface="Tahoma" pitchFamily="-106" charset="0"/>
              </a:rPr>
              <a:t>Prototype Project</a:t>
            </a:r>
            <a:endParaRPr lang="en-US" sz="2400" b="1" kern="0" dirty="0">
              <a:solidFill>
                <a:srgbClr val="FFFFFF"/>
              </a:solidFill>
              <a:latin typeface="Tahoma" pitchFamily="-106" charset="0"/>
              <a:ea typeface="ＭＳ Ｐゴシック" pitchFamily="-106" charset="-128"/>
              <a:cs typeface="Tahoma" pitchFamily="-10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479439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040130" y="114300"/>
            <a:ext cx="7372350" cy="915988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9pPr>
          </a:lstStyle>
          <a:p>
            <a:pPr algn="ctr" defTabSz="914400" eaLnBrk="1" hangingPunct="1"/>
            <a:r>
              <a:rPr lang="en-US" altLang="en-US" kern="0" dirty="0" smtClean="0">
                <a:latin typeface="Tahoma" pitchFamily="34" charset="0"/>
                <a:cs typeface="Tahoma" pitchFamily="34" charset="0"/>
              </a:rPr>
              <a:t>Presentation Outline</a:t>
            </a:r>
            <a:r>
              <a:rPr lang="en-US" altLang="en-US" sz="2400" kern="0" dirty="0" smtClean="0">
                <a:latin typeface="Tahoma" pitchFamily="34" charset="0"/>
                <a:cs typeface="Tahoma" pitchFamily="34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0040" y="1573768"/>
            <a:ext cx="869822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800" dirty="0" smtClean="0"/>
              <a:t>For decision: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12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2400" dirty="0" smtClean="0"/>
              <a:t>WGCV / SST-VC Joint Detailed Plans for two Projects </a:t>
            </a:r>
            <a:r>
              <a:rPr lang="en-CA" sz="2000" dirty="0" smtClean="0"/>
              <a:t>(CEOS Plenary Action 27-21)</a:t>
            </a:r>
          </a:p>
          <a:p>
            <a:endParaRPr lang="en-CA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800" dirty="0" smtClean="0"/>
              <a:t>For information: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12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2400" dirty="0" smtClean="0"/>
              <a:t>Highlights and Outcomes </a:t>
            </a:r>
            <a:r>
              <a:rPr lang="en-CA" sz="2400" dirty="0"/>
              <a:t>of </a:t>
            </a:r>
            <a:r>
              <a:rPr lang="en-CA" sz="2400" dirty="0" smtClean="0"/>
              <a:t>WGCV-37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16545605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51510" y="2057044"/>
            <a:ext cx="763524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u="sng" dirty="0" smtClean="0"/>
              <a:t>Action 27-21</a:t>
            </a:r>
          </a:p>
          <a:p>
            <a:endParaRPr lang="en-GB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WGCV to develop </a:t>
            </a:r>
            <a:r>
              <a:rPr lang="en-GB" sz="2400" dirty="0"/>
              <a:t>and recommend detailed plans for the way forward </a:t>
            </a:r>
            <a:r>
              <a:rPr lang="en-GB" sz="2400" dirty="0" smtClean="0"/>
              <a:t>on:</a:t>
            </a:r>
          </a:p>
          <a:p>
            <a:pPr marL="800100" lvl="1" indent="-342900">
              <a:buFont typeface="Arial" panose="020B0604020202020204" pitchFamily="34" charset="0"/>
              <a:buChar char="-"/>
            </a:pPr>
            <a:r>
              <a:rPr lang="en-GB" sz="2200" dirty="0" smtClean="0"/>
              <a:t>SST </a:t>
            </a:r>
            <a:r>
              <a:rPr lang="en-GB" sz="2200" dirty="0"/>
              <a:t>Comparison Campaign </a:t>
            </a:r>
            <a:r>
              <a:rPr lang="en-GB" sz="2200" dirty="0" smtClean="0"/>
              <a:t>(</a:t>
            </a:r>
            <a:r>
              <a:rPr lang="en-GB" sz="2200" i="1" dirty="0" smtClean="0"/>
              <a:t>Project 1</a:t>
            </a:r>
            <a:r>
              <a:rPr lang="en-GB" sz="2200" dirty="0" smtClean="0"/>
              <a:t>), and;</a:t>
            </a:r>
          </a:p>
          <a:p>
            <a:pPr marL="800100" lvl="1" indent="-342900">
              <a:buFont typeface="Arial" panose="020B0604020202020204" pitchFamily="34" charset="0"/>
              <a:buChar char="-"/>
            </a:pPr>
            <a:r>
              <a:rPr lang="en-GB" sz="2200" dirty="0" smtClean="0"/>
              <a:t>SST </a:t>
            </a:r>
            <a:r>
              <a:rPr lang="en-GB" sz="2200" dirty="0"/>
              <a:t>Operational Validation </a:t>
            </a:r>
            <a:r>
              <a:rPr lang="en-GB" sz="2200" dirty="0" smtClean="0"/>
              <a:t>Project (</a:t>
            </a:r>
            <a:r>
              <a:rPr lang="en-GB" sz="2200" i="1" dirty="0" smtClean="0"/>
              <a:t>Project 2</a:t>
            </a:r>
            <a:r>
              <a:rPr lang="en-GB" sz="2200" dirty="0" smtClean="0"/>
              <a:t>).</a:t>
            </a:r>
          </a:p>
          <a:p>
            <a:endParaRPr lang="en-GB" sz="2400" b="1" dirty="0" smtClean="0"/>
          </a:p>
          <a:p>
            <a:endParaRPr lang="en-GB" sz="2400" b="1" dirty="0"/>
          </a:p>
          <a:p>
            <a:r>
              <a:rPr lang="en-GB" sz="2400" b="1" dirty="0" smtClean="0"/>
              <a:t>Due Date:  </a:t>
            </a:r>
            <a:r>
              <a:rPr lang="en-GB" sz="2400" b="1" dirty="0" smtClean="0">
                <a:solidFill>
                  <a:srgbClr val="0000FF"/>
                </a:solidFill>
              </a:rPr>
              <a:t>Mid-March 2014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25022" y="158234"/>
            <a:ext cx="67593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</a:rPr>
              <a:t>CEOS 27</a:t>
            </a:r>
            <a:r>
              <a:rPr lang="en-GB" sz="3200" b="1" baseline="30000" dirty="0">
                <a:solidFill>
                  <a:schemeClr val="bg1"/>
                </a:solidFill>
              </a:rPr>
              <a:t>th</a:t>
            </a:r>
            <a:r>
              <a:rPr lang="en-GB" sz="3200" b="1" dirty="0">
                <a:solidFill>
                  <a:schemeClr val="bg1"/>
                </a:solidFill>
              </a:rPr>
              <a:t> </a:t>
            </a:r>
            <a:r>
              <a:rPr lang="en-GB" sz="3200" b="1" dirty="0" smtClean="0">
                <a:solidFill>
                  <a:schemeClr val="bg1"/>
                </a:solidFill>
              </a:rPr>
              <a:t>Plenary – Action 27-21 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4147" y="1415534"/>
            <a:ext cx="60849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/>
              <a:t>CEOS 27</a:t>
            </a:r>
            <a:r>
              <a:rPr lang="en-GB" sz="2400" b="1" baseline="30000" dirty="0"/>
              <a:t>th</a:t>
            </a:r>
            <a:r>
              <a:rPr lang="en-GB" sz="2400" b="1" dirty="0"/>
              <a:t> Plenary – Montreal, Nov. 2013</a:t>
            </a:r>
          </a:p>
        </p:txBody>
      </p:sp>
    </p:spTree>
    <p:extLst>
      <p:ext uri="{BB962C8B-B14F-4D97-AF65-F5344CB8AC3E}">
        <p14:creationId xmlns:p14="http://schemas.microsoft.com/office/powerpoint/2010/main" val="300561695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54480" y="34290"/>
            <a:ext cx="7372350" cy="915988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9pPr>
          </a:lstStyle>
          <a:p>
            <a:pPr algn="l" defTabSz="914400" eaLnBrk="1" hangingPunct="1"/>
            <a:r>
              <a:rPr lang="en-US" altLang="en-US" sz="2400" kern="0" dirty="0" smtClean="0">
                <a:latin typeface="Tahoma" pitchFamily="34" charset="0"/>
                <a:cs typeface="Tahoma" pitchFamily="34" charset="0"/>
              </a:rPr>
              <a:t>Project 1: SST/LST Comparison Campaign </a:t>
            </a:r>
            <a:br>
              <a:rPr lang="en-US" altLang="en-US" sz="2400" kern="0" dirty="0" smtClean="0">
                <a:latin typeface="Tahoma" pitchFamily="34" charset="0"/>
                <a:cs typeface="Tahoma" pitchFamily="34" charset="0"/>
              </a:rPr>
            </a:br>
            <a:r>
              <a:rPr lang="en-US" altLang="en-US" sz="2400" kern="0" dirty="0" smtClean="0">
                <a:latin typeface="Tahoma" pitchFamily="34" charset="0"/>
                <a:cs typeface="Tahoma" pitchFamily="34" charset="0"/>
              </a:rPr>
              <a:t>                  Introduction and Background</a:t>
            </a:r>
            <a:br>
              <a:rPr lang="en-US" altLang="en-US" sz="2400" kern="0" dirty="0" smtClean="0">
                <a:latin typeface="Tahoma" pitchFamily="34" charset="0"/>
                <a:cs typeface="Tahoma" pitchFamily="34" charset="0"/>
              </a:rPr>
            </a:br>
            <a:r>
              <a:rPr lang="en-US" altLang="en-US" sz="2400" kern="0" dirty="0" smtClean="0">
                <a:latin typeface="Tahoma" pitchFamily="34" charset="0"/>
                <a:cs typeface="Tahoma" pitchFamily="34" charset="0"/>
              </a:rPr>
              <a:t>  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95250" y="1412875"/>
            <a:ext cx="9048750" cy="5130800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b="1" u="sng" dirty="0">
                <a:solidFill>
                  <a:srgbClr val="002569"/>
                </a:solidFill>
                <a:latin typeface="Arial" charset="0"/>
                <a:ea typeface="ＭＳ Ｐゴシック" pitchFamily="-106" charset="-128"/>
              </a:rPr>
              <a:t>Cal/Val sensor comparison campaign in support of SST and LST measurements from space (support action for VC-SST and WGC)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ja-JP" sz="1600" b="1" u="sng" dirty="0">
                <a:solidFill>
                  <a:srgbClr val="0070C0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(follows similar highly successful </a:t>
            </a:r>
            <a:r>
              <a:rPr lang="en-US" altLang="ja-JP" sz="1600" b="1" u="sng" dirty="0" err="1">
                <a:solidFill>
                  <a:srgbClr val="0070C0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Tuz</a:t>
            </a:r>
            <a:r>
              <a:rPr lang="en-US" altLang="ja-JP" sz="1600" b="1" u="sng" dirty="0">
                <a:solidFill>
                  <a:srgbClr val="0070C0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 </a:t>
            </a:r>
            <a:r>
              <a:rPr lang="en-US" altLang="ja-JP" sz="1600" b="1" u="sng" dirty="0" err="1">
                <a:solidFill>
                  <a:srgbClr val="0070C0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Golu</a:t>
            </a:r>
            <a:r>
              <a:rPr lang="en-US" altLang="ja-JP" sz="1600" b="1" u="sng" dirty="0">
                <a:solidFill>
                  <a:srgbClr val="0070C0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 campaign for surface reflectance and 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ja-JP" sz="1600" b="1" u="sng" dirty="0">
                <a:solidFill>
                  <a:srgbClr val="0070C0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Miami 3 (2009) for SST (10 global participants) using QA4EO guidelines </a:t>
            </a:r>
            <a:endParaRPr lang="en-GB" altLang="ja-JP" sz="1600" b="1" u="sng" dirty="0">
              <a:solidFill>
                <a:srgbClr val="0070C0"/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endParaRPr lang="en-GB" altLang="ja-JP" sz="800" b="1" i="1" dirty="0">
              <a:solidFill>
                <a:srgbClr val="5F758D"/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GB" altLang="ja-JP" b="1" i="1" dirty="0">
                <a:solidFill>
                  <a:srgbClr val="5F758D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Proposal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GB" altLang="ja-JP" sz="1600" b="1" dirty="0">
                <a:solidFill>
                  <a:srgbClr val="002569">
                    <a:lumMod val="75000"/>
                  </a:srgb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4</a:t>
            </a:r>
            <a:r>
              <a:rPr lang="en-GB" altLang="ja-JP" sz="1600" b="1" baseline="30000" dirty="0">
                <a:solidFill>
                  <a:srgbClr val="002569">
                    <a:lumMod val="75000"/>
                  </a:srgb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th</a:t>
            </a:r>
            <a:r>
              <a:rPr lang="en-GB" altLang="ja-JP" sz="1600" b="1" dirty="0">
                <a:solidFill>
                  <a:srgbClr val="002569">
                    <a:lumMod val="75000"/>
                  </a:srgb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 of ~5 yearly (‘Miami’ 1,2,3)  WGCV comparisons for radiometers including black bodies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en-GB" altLang="ja-JP" sz="1600" b="1" dirty="0">
                <a:solidFill>
                  <a:srgbClr val="002569">
                    <a:lumMod val="60000"/>
                    <a:lumOff val="40000"/>
                  </a:srgb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Phase1 (2014-2015):  Laboratory based vs. SI traceable standards </a:t>
            </a:r>
            <a:br>
              <a:rPr lang="en-GB" altLang="ja-JP" sz="1600" b="1" dirty="0">
                <a:solidFill>
                  <a:srgbClr val="002569">
                    <a:lumMod val="60000"/>
                    <a:lumOff val="40000"/>
                  </a:srgb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</a:br>
            <a:r>
              <a:rPr lang="en-GB" altLang="ja-JP" sz="1600" b="1" dirty="0">
                <a:solidFill>
                  <a:srgbClr val="002569">
                    <a:lumMod val="60000"/>
                    <a:lumOff val="40000"/>
                  </a:srgb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		          (radiometers and black bodies) (Land and Ocean applications)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en-GB" altLang="ja-JP" sz="1600" b="1" dirty="0">
                <a:solidFill>
                  <a:srgbClr val="002569">
                    <a:lumMod val="60000"/>
                    <a:lumOff val="40000"/>
                  </a:srgb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Phase 2A (2014 – 2018):  Series of ship/ocean based radiometer campaigns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en-GB" altLang="ja-JP" sz="1600" b="1" dirty="0">
                <a:solidFill>
                  <a:srgbClr val="002569">
                    <a:lumMod val="60000"/>
                    <a:lumOff val="40000"/>
                  </a:srgb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Phase 2B (2015 – 2017):  Field-based calibration of radiometers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GB" altLang="ja-JP" sz="1600" b="1" dirty="0">
                <a:solidFill>
                  <a:srgbClr val="002569">
                    <a:lumMod val="75000"/>
                  </a:srgb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Participation open to all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GB" altLang="ja-JP" b="1" i="1" dirty="0" smtClean="0">
                <a:solidFill>
                  <a:srgbClr val="5F758D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Background</a:t>
            </a:r>
            <a:endParaRPr lang="en-GB" altLang="ja-JP" sz="2400" b="1" dirty="0">
              <a:solidFill>
                <a:srgbClr val="002569">
                  <a:lumMod val="75000"/>
                </a:srgbClr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en-GB" altLang="ja-JP" sz="1600" b="1" dirty="0">
                <a:solidFill>
                  <a:srgbClr val="002569">
                    <a:lumMod val="75000"/>
                  </a:srgb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Essential Climate Variables Sea Surface Temperature (SST) and Land Surface Temperature (LST) are both dependent on global satellite observations of surface emitted thermal radiation </a:t>
            </a:r>
          </a:p>
          <a:p>
            <a:pPr marL="1257300" lvl="2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/>
            </a:pPr>
            <a:r>
              <a:rPr lang="en-GB" altLang="ja-JP" sz="1600" b="1" dirty="0">
                <a:solidFill>
                  <a:srgbClr val="002569">
                    <a:lumMod val="60000"/>
                    <a:lumOff val="40000"/>
                  </a:srgb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Heritage long-time series of data from multiple sensors exists</a:t>
            </a:r>
          </a:p>
          <a:p>
            <a:pPr marL="1257300" lvl="2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/>
            </a:pPr>
            <a:r>
              <a:rPr lang="en-GB" altLang="ja-JP" sz="1600" b="1" dirty="0">
                <a:solidFill>
                  <a:srgbClr val="002569">
                    <a:lumMod val="60000"/>
                    <a:lumOff val="40000"/>
                  </a:srgb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New sensors soon to be launched e.g. Sentinel 3, JPSS-1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en-GB" altLang="ja-JP" sz="1600" b="1" dirty="0">
                <a:solidFill>
                  <a:srgbClr val="002569">
                    <a:lumMod val="75000"/>
                  </a:srgb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International comparisons are essential to provide confidence in data, test innovation and facilitate capacity building and training</a:t>
            </a:r>
            <a:endParaRPr lang="en-GB" sz="1600" b="1" dirty="0">
              <a:solidFill>
                <a:srgbClr val="002569">
                  <a:lumMod val="75000"/>
                </a:srgbClr>
              </a:solidFill>
              <a:latin typeface="Arial" pitchFamily="34" charset="0"/>
              <a:ea typeface="ＭＳ Ｐゴシック" pitchFamily="-106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61375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386080" y="1412875"/>
            <a:ext cx="8489950" cy="3813175"/>
          </a:xfrm>
          <a:prstGeom prst="rect">
            <a:avLst/>
          </a:prstGeom>
          <a:solidFill>
            <a:schemeClr val="accent1">
              <a:alpha val="10980"/>
            </a:schemeClr>
          </a:solidFill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400" b="1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200" b="1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SzPct val="75000"/>
              <a:buFont typeface="Courier New" pitchFamily="49" charset="0"/>
              <a:buChar char="o"/>
              <a:defRPr sz="2000" b="1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§"/>
              <a:defRPr b="1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•"/>
              <a:defRPr sz="1600" b="1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 b="1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 b="1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 b="1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 b="1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500" b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3338" y="1412875"/>
            <a:ext cx="8888412" cy="5129213"/>
          </a:xfrm>
          <a:prstGeom prst="rect">
            <a:avLst/>
          </a:prstGeom>
        </p:spPr>
        <p:txBody>
          <a:bodyPr/>
          <a:lstStyle/>
          <a:p>
            <a:pPr marL="569913" lvl="1" indent="-225425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GB" altLang="ja-JP" sz="1800" b="1" dirty="0">
                <a:solidFill>
                  <a:srgbClr val="002569">
                    <a:lumMod val="75000"/>
                  </a:srgb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ESA </a:t>
            </a:r>
            <a:r>
              <a:rPr lang="en-GB" altLang="ja-JP" sz="1800" b="1" dirty="0" smtClean="0">
                <a:solidFill>
                  <a:srgbClr val="002569">
                    <a:lumMod val="75000"/>
                  </a:srgb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has </a:t>
            </a:r>
            <a:r>
              <a:rPr lang="en-GB" altLang="ja-JP" sz="1800" b="1" dirty="0">
                <a:solidFill>
                  <a:srgbClr val="002569">
                    <a:lumMod val="75000"/>
                  </a:srgb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agreed to provide funding to support the organisation, logistics and analysis of the comparison (</a:t>
            </a:r>
            <a:r>
              <a:rPr lang="en-GB" altLang="ja-JP" sz="1800" b="1" dirty="0">
                <a:solidFill>
                  <a:srgbClr val="0000FF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For all phases 1 through to 2B</a:t>
            </a:r>
            <a:r>
              <a:rPr lang="en-GB" altLang="ja-JP" sz="1800" b="1" dirty="0">
                <a:solidFill>
                  <a:srgbClr val="002569">
                    <a:lumMod val="75000"/>
                  </a:srgb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) </a:t>
            </a:r>
          </a:p>
          <a:p>
            <a:pPr marL="569913" lvl="1" indent="-225425">
              <a:lnSpc>
                <a:spcPct val="90000"/>
              </a:lnSpc>
              <a:spcBef>
                <a:spcPct val="20000"/>
              </a:spcBef>
              <a:defRPr/>
            </a:pPr>
            <a:r>
              <a:rPr lang="en-GB" altLang="ja-JP" sz="1800" b="1" dirty="0">
                <a:solidFill>
                  <a:srgbClr val="002569">
                    <a:lumMod val="75000"/>
                  </a:srgb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	</a:t>
            </a:r>
            <a:r>
              <a:rPr lang="en-GB" altLang="ja-JP" sz="1800" b="1" u="sng" dirty="0">
                <a:solidFill>
                  <a:srgbClr val="002569">
                    <a:lumMod val="75000"/>
                  </a:srgb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It will require</a:t>
            </a:r>
            <a:r>
              <a:rPr lang="en-GB" altLang="ja-JP" sz="1800" b="1" dirty="0">
                <a:solidFill>
                  <a:srgbClr val="002569">
                    <a:lumMod val="75000"/>
                  </a:srgb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:</a:t>
            </a:r>
          </a:p>
          <a:p>
            <a:pPr marL="569913" lvl="1" indent="-225425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endParaRPr lang="en-GB" altLang="ja-JP" sz="400" b="1" dirty="0">
              <a:solidFill>
                <a:srgbClr val="002569">
                  <a:lumMod val="75000"/>
                </a:srgbClr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  <a:p>
            <a:pPr lvl="2" indent="-28575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GB" altLang="ja-JP" sz="1800" dirty="0">
                <a:solidFill>
                  <a:srgbClr val="002569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CEOS member agencies to support the participation </a:t>
            </a:r>
            <a:r>
              <a:rPr lang="en-GB" altLang="ja-JP" sz="1800" dirty="0" smtClean="0">
                <a:solidFill>
                  <a:srgbClr val="002569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/>
            </a:r>
            <a:br>
              <a:rPr lang="en-GB" altLang="ja-JP" sz="1800" dirty="0" smtClean="0">
                <a:solidFill>
                  <a:srgbClr val="002569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</a:br>
            <a:r>
              <a:rPr lang="en-GB" altLang="ja-JP" sz="1800" dirty="0" smtClean="0">
                <a:solidFill>
                  <a:srgbClr val="002569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(</a:t>
            </a:r>
            <a:r>
              <a:rPr lang="en-GB" altLang="ja-JP" sz="1800" dirty="0">
                <a:solidFill>
                  <a:srgbClr val="002569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travel/subsistence ~2-3 </a:t>
            </a:r>
            <a:r>
              <a:rPr lang="en-GB" altLang="ja-JP" sz="1800" dirty="0" err="1" smtClean="0">
                <a:solidFill>
                  <a:srgbClr val="002569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wks</a:t>
            </a:r>
            <a:r>
              <a:rPr lang="en-GB" altLang="ja-JP" sz="1800" dirty="0" smtClean="0">
                <a:solidFill>
                  <a:srgbClr val="002569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) </a:t>
            </a:r>
            <a:r>
              <a:rPr lang="en-GB" altLang="ja-JP" sz="1800" dirty="0">
                <a:solidFill>
                  <a:srgbClr val="002569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and instruments transport of appropriate Cal/Val teams from their region of influence. </a:t>
            </a:r>
          </a:p>
          <a:p>
            <a:pPr lvl="2" indent="-28575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endParaRPr lang="en-GB" altLang="ja-JP" sz="800" dirty="0">
              <a:solidFill>
                <a:srgbClr val="002569"/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  <a:p>
            <a:pPr lvl="2" indent="-28575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GB" altLang="ja-JP" sz="1800" dirty="0">
                <a:solidFill>
                  <a:srgbClr val="002569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For Phase 2A, this will require radiometers to be deployed on ships for a few months (no cost for ship but for radiometer transport).</a:t>
            </a:r>
          </a:p>
          <a:p>
            <a:pPr lvl="2" indent="-28575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endParaRPr lang="en-GB" altLang="ja-JP" sz="1800" dirty="0">
              <a:solidFill>
                <a:srgbClr val="002569"/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  <a:p>
            <a:pPr lvl="2" indent="-28575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GB" altLang="ja-JP" sz="1800" dirty="0">
                <a:solidFill>
                  <a:srgbClr val="002569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For Phase 2B, this will require support for radiometers and personnel (travel/subsistence ~2 </a:t>
            </a:r>
            <a:r>
              <a:rPr lang="en-GB" altLang="ja-JP" sz="1800" dirty="0" err="1">
                <a:solidFill>
                  <a:srgbClr val="002569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wks</a:t>
            </a:r>
            <a:r>
              <a:rPr lang="en-GB" altLang="ja-JP" sz="1800" dirty="0">
                <a:solidFill>
                  <a:srgbClr val="002569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) for appropriate teams from their region of influence to be deployed) to a field-site potentially in Namibia.  </a:t>
            </a:r>
          </a:p>
          <a:p>
            <a:pPr marL="569913" lvl="2" indent="-225425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endParaRPr lang="en-GB" altLang="ja-JP" sz="400" b="1" dirty="0">
              <a:solidFill>
                <a:srgbClr val="002569">
                  <a:lumMod val="75000"/>
                </a:srgbClr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endParaRPr lang="en-GB" altLang="ja-JP" sz="400" b="1" dirty="0">
              <a:solidFill>
                <a:srgbClr val="002569">
                  <a:lumMod val="75000"/>
                </a:srgbClr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endParaRPr lang="en-GB" altLang="ja-JP" sz="1200" b="1" dirty="0">
              <a:solidFill>
                <a:srgbClr val="002569">
                  <a:lumMod val="75000"/>
                </a:srgbClr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  <a:p>
            <a:pPr marL="569913" lvl="1" indent="-225425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GB" altLang="ja-JP" sz="1800" b="1" dirty="0">
                <a:solidFill>
                  <a:srgbClr val="002569">
                    <a:lumMod val="75000"/>
                  </a:srgb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Benefits to CEOS agencies: </a:t>
            </a:r>
          </a:p>
          <a:p>
            <a:pPr marL="855663" lvl="2" indent="-227013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GB" altLang="ja-JP" sz="1800" dirty="0">
                <a:solidFill>
                  <a:srgbClr val="002569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Knowledge to remove  and correct instrument biases enabling harmonised global satellite Cal/Val </a:t>
            </a:r>
          </a:p>
          <a:p>
            <a:pPr marL="855663" lvl="2" indent="-227013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GB" altLang="ja-JP" sz="1800" dirty="0">
                <a:solidFill>
                  <a:srgbClr val="002569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Potential to learn and improve from peer interactions </a:t>
            </a:r>
          </a:p>
          <a:p>
            <a:pPr marL="855663" lvl="2" indent="-227013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GB" altLang="ja-JP" sz="1800" dirty="0" smtClean="0">
                <a:solidFill>
                  <a:srgbClr val="002569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Establishment of </a:t>
            </a:r>
            <a:r>
              <a:rPr lang="en-GB" altLang="ja-JP" sz="1800" dirty="0">
                <a:solidFill>
                  <a:srgbClr val="002569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best-practises for instrument and product Cal &amp; Val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defRPr/>
            </a:pPr>
            <a:endParaRPr lang="en-GB" altLang="ja-JP" sz="800" b="1" dirty="0">
              <a:solidFill>
                <a:srgbClr val="002569">
                  <a:lumMod val="75000"/>
                </a:srgbClr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  <a:defRPr/>
            </a:pPr>
            <a:r>
              <a:rPr lang="en-GB" altLang="ja-JP" sz="800" b="1" dirty="0">
                <a:solidFill>
                  <a:srgbClr val="002569">
                    <a:lumMod val="75000"/>
                  </a:srgb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 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endParaRPr lang="en-GB" altLang="ja-JP" sz="1800" b="1" dirty="0">
              <a:solidFill>
                <a:srgbClr val="002569">
                  <a:lumMod val="75000"/>
                </a:srgbClr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  <a:p>
            <a:pPr marL="173038" indent="-174625" eaLnBrk="0" hangingPunct="0">
              <a:spcBef>
                <a:spcPts val="600"/>
              </a:spcBef>
              <a:buFont typeface="Wingdings" pitchFamily="-106" charset="2"/>
              <a:buChar char="§"/>
              <a:defRPr/>
            </a:pPr>
            <a:endParaRPr lang="en-GB" b="1" dirty="0">
              <a:solidFill>
                <a:srgbClr val="002569">
                  <a:lumMod val="75000"/>
                </a:srgbClr>
              </a:solidFill>
              <a:latin typeface="Arial" pitchFamily="34" charset="0"/>
              <a:ea typeface="ＭＳ Ｐゴシック" pitchFamily="-106" charset="-128"/>
              <a:cs typeface="Arial" pitchFamily="34" charset="0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endParaRPr lang="en-US" altLang="ja-JP" sz="2200" b="1" kern="0" dirty="0">
              <a:solidFill>
                <a:srgbClr val="002569">
                  <a:lumMod val="75000"/>
                </a:srgbClr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54480" y="34290"/>
            <a:ext cx="7372350" cy="915988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9pPr>
          </a:lstStyle>
          <a:p>
            <a:pPr algn="l" defTabSz="914400" eaLnBrk="1" hangingPunct="1"/>
            <a:r>
              <a:rPr lang="en-US" altLang="en-US" sz="2400" kern="0" dirty="0" smtClean="0">
                <a:latin typeface="Tahoma" pitchFamily="34" charset="0"/>
                <a:cs typeface="Tahoma" pitchFamily="34" charset="0"/>
              </a:rPr>
              <a:t>Project 1: SST/LST Comparison Campaign </a:t>
            </a:r>
            <a:br>
              <a:rPr lang="en-US" altLang="en-US" sz="2400" kern="0" dirty="0" smtClean="0">
                <a:latin typeface="Tahoma" pitchFamily="34" charset="0"/>
                <a:cs typeface="Tahoma" pitchFamily="34" charset="0"/>
              </a:rPr>
            </a:br>
            <a:r>
              <a:rPr lang="en-US" altLang="en-US" sz="2400" kern="0" dirty="0" smtClean="0">
                <a:latin typeface="Tahoma" pitchFamily="34" charset="0"/>
                <a:cs typeface="Tahoma" pitchFamily="34" charset="0"/>
              </a:rPr>
              <a:t>                  Introduction and Background </a:t>
            </a:r>
            <a:r>
              <a:rPr lang="en-US" altLang="en-US" sz="1200" kern="0" dirty="0" smtClean="0">
                <a:latin typeface="Tahoma" pitchFamily="34" charset="0"/>
                <a:cs typeface="Tahoma" pitchFamily="34" charset="0"/>
              </a:rPr>
              <a:t>(continued)</a:t>
            </a:r>
            <a:r>
              <a:rPr lang="en-US" altLang="en-US" sz="2400" kern="0" dirty="0" smtClean="0">
                <a:latin typeface="Tahoma" pitchFamily="34" charset="0"/>
                <a:cs typeface="Tahoma" pitchFamily="34" charset="0"/>
              </a:rPr>
              <a:t/>
            </a:r>
            <a:br>
              <a:rPr lang="en-US" altLang="en-US" sz="2400" kern="0" dirty="0" smtClean="0">
                <a:latin typeface="Tahoma" pitchFamily="34" charset="0"/>
                <a:cs typeface="Tahoma" pitchFamily="34" charset="0"/>
              </a:rPr>
            </a:br>
            <a:r>
              <a:rPr lang="en-US" altLang="en-US" sz="2400" kern="0" dirty="0" smtClean="0">
                <a:latin typeface="Tahoma" pitchFamily="34" charset="0"/>
                <a:cs typeface="Tahoma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02414711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81868" y="89654"/>
            <a:ext cx="666721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1" kern="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Project 1: SST/LST Comparison </a:t>
            </a:r>
            <a:r>
              <a:rPr lang="en-US" altLang="en-US" sz="2400" b="1" kern="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Campaign</a:t>
            </a:r>
          </a:p>
          <a:p>
            <a:r>
              <a:rPr lang="en-US" altLang="en-US" sz="2400" b="1" kern="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Current Status 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97180" y="1566496"/>
            <a:ext cx="8161020" cy="486894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b="1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2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-106" charset="0"/>
              <a:buChar char="o"/>
              <a:defRPr sz="20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-106" charset="2"/>
              <a:buChar char="§"/>
              <a:defRPr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 defTabSz="914400">
              <a:buNone/>
              <a:defRPr/>
            </a:pPr>
            <a:r>
              <a:rPr lang="en-GB" altLang="en-US" sz="2000" kern="0" dirty="0" smtClean="0"/>
              <a:t>Phase 1 &amp; 2 (A/B)  Initial planning started</a:t>
            </a:r>
          </a:p>
          <a:p>
            <a:pPr defTabSz="914400">
              <a:defRPr/>
            </a:pPr>
            <a:r>
              <a:rPr lang="en-GB" altLang="en-US" sz="1800" b="0" kern="0" dirty="0" smtClean="0">
                <a:solidFill>
                  <a:schemeClr val="accent2"/>
                </a:solidFill>
              </a:rPr>
              <a:t>Invitation to participate to be drafted and sent by May 2014, requesting inputs on:</a:t>
            </a:r>
          </a:p>
          <a:p>
            <a:pPr lvl="1" defTabSz="914400">
              <a:buFont typeface="Courier New" panose="02070309020205020404" pitchFamily="49" charset="0"/>
              <a:buChar char="o"/>
              <a:defRPr/>
            </a:pPr>
            <a:r>
              <a:rPr lang="en-GB" altLang="en-US" sz="1800" b="0" kern="0" dirty="0" smtClean="0">
                <a:solidFill>
                  <a:schemeClr val="accent2"/>
                </a:solidFill>
              </a:rPr>
              <a:t>Options on preferred dates for Laboratory calibrations</a:t>
            </a:r>
          </a:p>
          <a:p>
            <a:pPr lvl="1" defTabSz="914400">
              <a:buFont typeface="Courier New" panose="02070309020205020404" pitchFamily="49" charset="0"/>
              <a:buChar char="o"/>
              <a:defRPr/>
            </a:pPr>
            <a:r>
              <a:rPr lang="en-GB" altLang="en-US" sz="1800" b="0" kern="0" dirty="0" smtClean="0">
                <a:solidFill>
                  <a:schemeClr val="accent2"/>
                </a:solidFill>
              </a:rPr>
              <a:t>Types of instrumentation to be used, Field of View, special operational needs, etc.</a:t>
            </a:r>
          </a:p>
          <a:p>
            <a:pPr lvl="1" defTabSz="914400">
              <a:buFont typeface="Courier New" panose="02070309020205020404" pitchFamily="49" charset="0"/>
              <a:buChar char="o"/>
              <a:defRPr/>
            </a:pPr>
            <a:r>
              <a:rPr lang="en-GB" altLang="en-US" sz="1800" b="0" kern="0" dirty="0" smtClean="0">
                <a:solidFill>
                  <a:schemeClr val="accent2"/>
                </a:solidFill>
              </a:rPr>
              <a:t>Intent and options for ship based comparison (Phase 2A) </a:t>
            </a:r>
          </a:p>
          <a:p>
            <a:pPr lvl="1" defTabSz="914400">
              <a:buFont typeface="Courier New" panose="02070309020205020404" pitchFamily="49" charset="0"/>
              <a:buChar char="o"/>
              <a:defRPr/>
            </a:pPr>
            <a:r>
              <a:rPr lang="en-GB" altLang="en-US" sz="1800" b="0" kern="0" dirty="0" smtClean="0">
                <a:solidFill>
                  <a:schemeClr val="accent2"/>
                </a:solidFill>
              </a:rPr>
              <a:t>Intent and options for Land based Field campaign (Phase 2B)</a:t>
            </a:r>
          </a:p>
          <a:p>
            <a:pPr defTabSz="914400">
              <a:defRPr/>
            </a:pPr>
            <a:r>
              <a:rPr lang="en-GB" altLang="en-US" sz="1800" b="0" kern="0" dirty="0">
                <a:solidFill>
                  <a:schemeClr val="accent2"/>
                </a:solidFill>
              </a:rPr>
              <a:t>Detailed protocol developed during summer 2014 to </a:t>
            </a:r>
            <a:r>
              <a:rPr lang="en-GB" altLang="en-US" sz="1800" b="0" kern="0" dirty="0" smtClean="0">
                <a:solidFill>
                  <a:schemeClr val="accent2"/>
                </a:solidFill>
              </a:rPr>
              <a:t>facilitate organisation uncertainty </a:t>
            </a:r>
            <a:r>
              <a:rPr lang="en-GB" altLang="en-US" sz="1800" b="0" kern="0" dirty="0">
                <a:solidFill>
                  <a:schemeClr val="accent2"/>
                </a:solidFill>
              </a:rPr>
              <a:t>evaluations, etc</a:t>
            </a:r>
            <a:r>
              <a:rPr lang="en-GB" altLang="en-US" sz="1800" b="0" kern="0" dirty="0" smtClean="0">
                <a:solidFill>
                  <a:schemeClr val="accent2"/>
                </a:solidFill>
              </a:rPr>
              <a:t>.</a:t>
            </a:r>
            <a:endParaRPr lang="en-GB" altLang="en-US" sz="1800" b="0" kern="0" dirty="0">
              <a:solidFill>
                <a:schemeClr val="accent2"/>
              </a:solidFill>
            </a:endParaRPr>
          </a:p>
          <a:p>
            <a:pPr defTabSz="914400">
              <a:defRPr/>
            </a:pPr>
            <a:r>
              <a:rPr lang="en-GB" altLang="en-US" sz="1800" b="0" kern="0" dirty="0" smtClean="0">
                <a:solidFill>
                  <a:schemeClr val="accent2"/>
                </a:solidFill>
              </a:rPr>
              <a:t>Lab-based comparison of late </a:t>
            </a:r>
            <a:r>
              <a:rPr lang="en-GB" altLang="en-US" sz="1800" b="0" kern="0" dirty="0">
                <a:solidFill>
                  <a:schemeClr val="accent2"/>
                </a:solidFill>
              </a:rPr>
              <a:t>2014/Spring </a:t>
            </a:r>
            <a:r>
              <a:rPr lang="en-GB" altLang="en-US" sz="1800" b="0" kern="0" dirty="0" smtClean="0">
                <a:solidFill>
                  <a:schemeClr val="accent2"/>
                </a:solidFill>
              </a:rPr>
              <a:t>2015:</a:t>
            </a:r>
            <a:endParaRPr lang="en-GB" altLang="en-US" sz="1800" b="0" kern="0" dirty="0" smtClean="0">
              <a:solidFill>
                <a:schemeClr val="accent2"/>
              </a:solidFill>
            </a:endParaRPr>
          </a:p>
          <a:p>
            <a:pPr lvl="1" defTabSz="914400">
              <a:buFont typeface="Courier New" panose="02070309020205020404" pitchFamily="49" charset="0"/>
              <a:buChar char="o"/>
              <a:defRPr/>
            </a:pPr>
            <a:r>
              <a:rPr lang="en-GB" altLang="en-US" sz="1400" b="0" kern="0" dirty="0" smtClean="0">
                <a:solidFill>
                  <a:schemeClr val="accent2"/>
                </a:solidFill>
              </a:rPr>
              <a:t>radiometers </a:t>
            </a:r>
            <a:r>
              <a:rPr lang="en-GB" altLang="en-US" sz="1400" b="0" kern="0" dirty="0">
                <a:solidFill>
                  <a:schemeClr val="accent2"/>
                </a:solidFill>
              </a:rPr>
              <a:t>&amp; blackbodies </a:t>
            </a:r>
            <a:r>
              <a:rPr lang="en-GB" altLang="en-US" sz="1400" b="0" kern="0" dirty="0" smtClean="0">
                <a:solidFill>
                  <a:schemeClr val="accent2"/>
                </a:solidFill>
              </a:rPr>
              <a:t>vs. </a:t>
            </a:r>
            <a:r>
              <a:rPr lang="en-GB" altLang="en-US" sz="1400" b="0" kern="0" dirty="0">
                <a:solidFill>
                  <a:schemeClr val="accent2"/>
                </a:solidFill>
              </a:rPr>
              <a:t>SI traceable standards – range of ambient </a:t>
            </a:r>
            <a:r>
              <a:rPr lang="en-GB" altLang="en-US" sz="1400" b="0" kern="0" dirty="0" smtClean="0">
                <a:solidFill>
                  <a:schemeClr val="accent2"/>
                </a:solidFill>
              </a:rPr>
              <a:t>conditions</a:t>
            </a:r>
            <a:endParaRPr lang="en-GB" altLang="en-US" sz="1400" b="0" kern="0" dirty="0">
              <a:solidFill>
                <a:schemeClr val="accent2"/>
              </a:solidFill>
            </a:endParaRPr>
          </a:p>
          <a:p>
            <a:pPr defTabSz="914400">
              <a:defRPr/>
            </a:pPr>
            <a:r>
              <a:rPr lang="en-GB" altLang="en-US" sz="1800" b="0" kern="0" dirty="0">
                <a:solidFill>
                  <a:schemeClr val="accent2"/>
                </a:solidFill>
              </a:rPr>
              <a:t>External common radiometer view of water body (SST </a:t>
            </a:r>
            <a:r>
              <a:rPr lang="en-GB" altLang="en-US" sz="1800" b="0" kern="0" dirty="0" smtClean="0">
                <a:solidFill>
                  <a:schemeClr val="accent2"/>
                </a:solidFill>
              </a:rPr>
              <a:t>radiometers)</a:t>
            </a:r>
          </a:p>
          <a:p>
            <a:pPr defTabSz="914400">
              <a:defRPr/>
            </a:pPr>
            <a:r>
              <a:rPr lang="en-GB" altLang="en-US" sz="1800" b="0" kern="0" dirty="0" smtClean="0">
                <a:solidFill>
                  <a:schemeClr val="accent2"/>
                </a:solidFill>
              </a:rPr>
              <a:t>External </a:t>
            </a:r>
            <a:r>
              <a:rPr lang="en-GB" altLang="en-US" sz="1800" b="0" kern="0" dirty="0">
                <a:solidFill>
                  <a:schemeClr val="accent2"/>
                </a:solidFill>
              </a:rPr>
              <a:t>view of Land targets (LST radiometers</a:t>
            </a:r>
            <a:r>
              <a:rPr lang="en-GB" altLang="en-US" sz="1800" b="0" kern="0" dirty="0" smtClean="0">
                <a:solidFill>
                  <a:schemeClr val="accent2"/>
                </a:solidFill>
              </a:rPr>
              <a:t>)</a:t>
            </a:r>
            <a:endParaRPr lang="en-GB" altLang="en-US" sz="1800" b="0" strike="sngStrike" kern="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82872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355951" y="1533843"/>
            <a:ext cx="8649503" cy="355250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b="1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2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-106" charset="0"/>
              <a:buChar char="o"/>
              <a:defRPr sz="20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-106" charset="2"/>
              <a:buChar char="§"/>
              <a:defRPr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 defTabSz="914400">
              <a:buNone/>
              <a:defRPr/>
            </a:pPr>
            <a:r>
              <a:rPr lang="en-GB" altLang="en-US" sz="2000" kern="0" dirty="0" smtClean="0"/>
              <a:t>Phase 2A  Ship based comparison</a:t>
            </a:r>
          </a:p>
          <a:p>
            <a:pPr marL="57150" indent="-285750" defTabSz="914400">
              <a:defRPr/>
            </a:pPr>
            <a:r>
              <a:rPr lang="en-GB" altLang="en-US" sz="1800" b="0" kern="0" dirty="0" smtClean="0">
                <a:solidFill>
                  <a:schemeClr val="accent2"/>
                </a:solidFill>
              </a:rPr>
              <a:t>Set of ongoing comparisons of pairs of radiometers (start in 2014)</a:t>
            </a:r>
          </a:p>
          <a:p>
            <a:pPr marL="57150" indent="-285750" defTabSz="914400">
              <a:defRPr/>
            </a:pPr>
            <a:r>
              <a:rPr lang="en-GB" altLang="en-US" sz="1800" b="0" kern="0" dirty="0" smtClean="0">
                <a:solidFill>
                  <a:schemeClr val="accent2"/>
                </a:solidFill>
              </a:rPr>
              <a:t>Longer time to complete: 3 to 5 years duration</a:t>
            </a:r>
          </a:p>
          <a:p>
            <a:pPr marL="57150" indent="-285750" defTabSz="914400">
              <a:defRPr/>
            </a:pPr>
            <a:r>
              <a:rPr lang="en-GB" altLang="en-US" sz="1800" b="0" kern="0" dirty="0" smtClean="0">
                <a:solidFill>
                  <a:schemeClr val="accent2"/>
                </a:solidFill>
              </a:rPr>
              <a:t>Database will be constructed to collect results</a:t>
            </a:r>
          </a:p>
          <a:p>
            <a:pPr marL="57150" indent="-285750" defTabSz="914400">
              <a:defRPr/>
            </a:pPr>
            <a:r>
              <a:rPr lang="en-GB" altLang="en-US" sz="1800" b="0" kern="0" dirty="0" smtClean="0">
                <a:solidFill>
                  <a:schemeClr val="accent2"/>
                </a:solidFill>
              </a:rPr>
              <a:t>Protocol developed to ensure consistent processes</a:t>
            </a:r>
          </a:p>
          <a:p>
            <a:pPr marL="57150" indent="-285750" defTabSz="914400">
              <a:defRPr/>
            </a:pPr>
            <a:r>
              <a:rPr lang="en-GB" altLang="en-US" sz="1800" b="0" kern="0" dirty="0" smtClean="0">
                <a:solidFill>
                  <a:schemeClr val="accent2"/>
                </a:solidFill>
              </a:rPr>
              <a:t>Phase 1: water based comparison will provide quick early results</a:t>
            </a:r>
          </a:p>
          <a:p>
            <a:pPr marL="57150" indent="-285750" defTabSz="914400">
              <a:buFont typeface="Wingdings" panose="05000000000000000000" pitchFamily="2" charset="2"/>
              <a:buChar char="è"/>
              <a:defRPr/>
            </a:pPr>
            <a:r>
              <a:rPr lang="en-US" altLang="en-US" sz="1800" b="0" kern="0" dirty="0">
                <a:solidFill>
                  <a:schemeClr val="accent2"/>
                </a:solidFill>
              </a:rPr>
              <a:t>This allows much more detailed scientific evaluations but longer time for results</a:t>
            </a:r>
            <a:r>
              <a:rPr lang="en-US" altLang="en-US" sz="1800" b="0" kern="0" dirty="0" smtClean="0">
                <a:solidFill>
                  <a:schemeClr val="accent2"/>
                </a:solidFill>
              </a:rPr>
              <a:t>.</a:t>
            </a:r>
            <a:r>
              <a:rPr lang="en-GB" altLang="en-US" sz="1800" b="0" kern="0" dirty="0" smtClean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2181868" y="89654"/>
            <a:ext cx="666721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1" kern="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Project 1: SST/LST Comparison </a:t>
            </a:r>
            <a:r>
              <a:rPr lang="en-US" altLang="en-US" sz="2400" b="1" kern="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Campaign</a:t>
            </a:r>
          </a:p>
          <a:p>
            <a:r>
              <a:rPr lang="en-US" altLang="en-US" sz="2400" b="1" kern="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Current Status 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5" name="Rectangle 1"/>
          <p:cNvSpPr/>
          <p:nvPr/>
        </p:nvSpPr>
        <p:spPr>
          <a:xfrm>
            <a:off x="355950" y="4345485"/>
            <a:ext cx="8548019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en-GB" altLang="en-US" sz="2000" b="1" kern="0" dirty="0"/>
              <a:t>Phase 2B  Land surface Temp field </a:t>
            </a:r>
            <a:r>
              <a:rPr lang="en-GB" altLang="en-US" sz="2000" b="1" kern="0" dirty="0" smtClean="0"/>
              <a:t>campaign</a:t>
            </a:r>
          </a:p>
          <a:p>
            <a:pPr defTabSz="914400">
              <a:defRPr/>
            </a:pPr>
            <a:endParaRPr lang="en-GB" altLang="en-US" sz="1000" b="1" kern="0" dirty="0"/>
          </a:p>
          <a:p>
            <a:pPr marL="342900" indent="-342900" defTabSz="914400">
              <a:buFont typeface="Arial" panose="020B0604020202020204" pitchFamily="34" charset="0"/>
              <a:buChar char="•"/>
              <a:defRPr/>
            </a:pPr>
            <a:r>
              <a:rPr lang="en-GB" altLang="en-US" kern="0" dirty="0">
                <a:solidFill>
                  <a:schemeClr val="accent2"/>
                </a:solidFill>
              </a:rPr>
              <a:t>To be organised in collaboration between CEOS WGCV: IVOS &amp; LPV and potentially LSI-VC (2015</a:t>
            </a:r>
            <a:r>
              <a:rPr lang="en-GB" altLang="en-US" kern="0" dirty="0" smtClean="0">
                <a:solidFill>
                  <a:schemeClr val="accent2"/>
                </a:solidFill>
              </a:rPr>
              <a:t>).</a:t>
            </a:r>
            <a:endParaRPr lang="en-GB" altLang="en-US" kern="0" dirty="0">
              <a:solidFill>
                <a:schemeClr val="accent2"/>
              </a:solidFill>
            </a:endParaRPr>
          </a:p>
          <a:p>
            <a:pPr marL="342900" indent="-342900" defTabSz="914400">
              <a:buFont typeface="Arial" panose="020B0604020202020204" pitchFamily="34" charset="0"/>
              <a:buChar char="•"/>
              <a:defRPr/>
            </a:pPr>
            <a:r>
              <a:rPr lang="en-GB" altLang="en-US" kern="0" dirty="0">
                <a:solidFill>
                  <a:schemeClr val="accent2"/>
                </a:solidFill>
              </a:rPr>
              <a:t>Field campaign chosen to look at different terrain &amp; temperatures and include sampling strategies</a:t>
            </a:r>
            <a:r>
              <a:rPr lang="en-GB" altLang="en-US" kern="0" dirty="0" smtClean="0">
                <a:solidFill>
                  <a:schemeClr val="accent2"/>
                </a:solidFill>
              </a:rPr>
              <a:t>.</a:t>
            </a:r>
            <a:endParaRPr lang="en-GB" altLang="en-US" kern="0" dirty="0">
              <a:solidFill>
                <a:schemeClr val="accent2"/>
              </a:solidFill>
            </a:endParaRPr>
          </a:p>
          <a:p>
            <a:pPr marL="342900" indent="-342900" defTabSz="914400">
              <a:buFont typeface="Arial" panose="020B0604020202020204" pitchFamily="34" charset="0"/>
              <a:buChar char="•"/>
              <a:defRPr/>
            </a:pPr>
            <a:r>
              <a:rPr lang="en-GB" altLang="en-US" kern="0" dirty="0">
                <a:solidFill>
                  <a:schemeClr val="accent2"/>
                </a:solidFill>
              </a:rPr>
              <a:t>Namibia is a potential site with nearby snow and desert </a:t>
            </a:r>
            <a:r>
              <a:rPr lang="en-GB" altLang="en-US" kern="0" dirty="0" smtClean="0">
                <a:solidFill>
                  <a:schemeClr val="accent2"/>
                </a:solidFill>
              </a:rPr>
              <a:t>terrains</a:t>
            </a:r>
            <a:endParaRPr lang="en-GB" altLang="en-US" kern="0" dirty="0">
              <a:solidFill>
                <a:schemeClr val="accent2"/>
              </a:solidFill>
            </a:endParaRPr>
          </a:p>
          <a:p>
            <a:pPr marL="342900" indent="-342900" defTabSz="914400">
              <a:buFont typeface="Wingdings" panose="05000000000000000000" pitchFamily="2" charset="2"/>
              <a:buChar char="è"/>
              <a:defRPr/>
            </a:pPr>
            <a:r>
              <a:rPr lang="en-GB" altLang="en-US" kern="0" dirty="0">
                <a:solidFill>
                  <a:schemeClr val="accent2"/>
                </a:solidFill>
              </a:rPr>
              <a:t>Will lead to best practises as well as results for satellite validation</a:t>
            </a:r>
          </a:p>
        </p:txBody>
      </p:sp>
    </p:spTree>
    <p:extLst>
      <p:ext uri="{BB962C8B-B14F-4D97-AF65-F5344CB8AC3E}">
        <p14:creationId xmlns:p14="http://schemas.microsoft.com/office/powerpoint/2010/main" val="96946184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771650" y="88900"/>
            <a:ext cx="7372350" cy="738188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9pPr>
          </a:lstStyle>
          <a:p>
            <a:pPr algn="l" defTabSz="914400" eaLnBrk="1" hangingPunct="1"/>
            <a:r>
              <a:rPr lang="en-US" altLang="en-US" sz="2400" kern="0" dirty="0" smtClean="0">
                <a:latin typeface="Tahoma" pitchFamily="34" charset="0"/>
                <a:cs typeface="Tahoma" pitchFamily="34" charset="0"/>
              </a:rPr>
              <a:t>Project 2: SST (pilot) ‘Operational Validation</a:t>
            </a:r>
            <a:br>
              <a:rPr lang="en-US" altLang="en-US" sz="2400" kern="0" dirty="0" smtClean="0">
                <a:latin typeface="Tahoma" pitchFamily="34" charset="0"/>
                <a:cs typeface="Tahoma" pitchFamily="34" charset="0"/>
              </a:rPr>
            </a:br>
            <a:r>
              <a:rPr lang="en-US" altLang="en-US" sz="2400" kern="0" dirty="0" smtClean="0">
                <a:latin typeface="Tahoma" pitchFamily="34" charset="0"/>
                <a:cs typeface="Tahoma" pitchFamily="34" charset="0"/>
              </a:rPr>
              <a:t>                  Project’ Proposal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56309" y="1395413"/>
            <a:ext cx="8352704" cy="51308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GB" altLang="ja-JP" b="1" dirty="0">
                <a:solidFill>
                  <a:srgbClr val="002569">
                    <a:lumMod val="75000"/>
                  </a:srgb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Background:</a:t>
            </a:r>
          </a:p>
          <a:p>
            <a:pPr marL="290513" lvl="1" indent="-1778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GB" altLang="ja-JP" dirty="0">
                <a:solidFill>
                  <a:srgbClr val="002569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For SST validation (Operational and Climate) require network of high performance drifting Ocean Buoys for continuous monitoring of Ocean Temps, in addition to Ship borne radiometers analogous to ‘test-sites’ such as </a:t>
            </a:r>
            <a:r>
              <a:rPr lang="en-GB" altLang="ja-JP" dirty="0" err="1">
                <a:solidFill>
                  <a:srgbClr val="002569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Aeronet</a:t>
            </a:r>
            <a:r>
              <a:rPr lang="en-GB" altLang="ja-JP" dirty="0">
                <a:solidFill>
                  <a:srgbClr val="002569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 and new </a:t>
            </a:r>
            <a:r>
              <a:rPr lang="en-GB" altLang="ja-JP" dirty="0" err="1" smtClean="0">
                <a:solidFill>
                  <a:srgbClr val="002569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LandNET</a:t>
            </a:r>
            <a:endParaRPr lang="en-GB" altLang="ja-JP" dirty="0">
              <a:solidFill>
                <a:srgbClr val="002569">
                  <a:lumMod val="60000"/>
                  <a:lumOff val="40000"/>
                </a:srgbClr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  <a:p>
            <a:pPr marL="112713" lvl="1">
              <a:lnSpc>
                <a:spcPct val="90000"/>
              </a:lnSpc>
              <a:spcBef>
                <a:spcPct val="20000"/>
              </a:spcBef>
              <a:defRPr/>
            </a:pPr>
            <a:endParaRPr lang="en-GB" altLang="ja-JP" dirty="0">
              <a:solidFill>
                <a:srgbClr val="002569">
                  <a:lumMod val="60000"/>
                  <a:lumOff val="40000"/>
                </a:srgbClr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  <a:p>
            <a:pPr marL="623888" lvl="2" indent="-166688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GB" altLang="ja-JP" sz="1600" b="1" dirty="0">
                <a:solidFill>
                  <a:srgbClr val="002569">
                    <a:lumMod val="60000"/>
                    <a:lumOff val="40000"/>
                  </a:srgb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Key part of strategy to bridge ‘data gaps’ between sensors for climate</a:t>
            </a:r>
          </a:p>
          <a:p>
            <a:pPr marL="623888" lvl="2" indent="-166688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GB" altLang="ja-JP" sz="1600" b="1" dirty="0">
                <a:solidFill>
                  <a:srgbClr val="002569">
                    <a:lumMod val="60000"/>
                    <a:lumOff val="40000"/>
                  </a:srgb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White paper drafted by VC-SST, GHRSST, WGCV-IVOS detailing background available</a:t>
            </a:r>
          </a:p>
          <a:p>
            <a:pPr marL="623888" lvl="2" indent="-166688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endParaRPr lang="en-GB" altLang="ja-JP" sz="400" b="1" dirty="0">
              <a:solidFill>
                <a:srgbClr val="002569">
                  <a:lumMod val="60000"/>
                  <a:lumOff val="40000"/>
                </a:srgbClr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  <a:p>
            <a:pPr marL="623888" lvl="2" indent="-166688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GB" altLang="ja-JP" sz="1600" b="1" dirty="0">
                <a:solidFill>
                  <a:srgbClr val="002569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Existing networks not sufficient in number for necessary </a:t>
            </a:r>
            <a:r>
              <a:rPr lang="en-GB" altLang="ja-JP" sz="1600" b="1" dirty="0" smtClean="0">
                <a:solidFill>
                  <a:srgbClr val="002569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coverage</a:t>
            </a:r>
          </a:p>
          <a:p>
            <a:pPr marL="457200" lvl="2">
              <a:lnSpc>
                <a:spcPct val="90000"/>
              </a:lnSpc>
              <a:spcBef>
                <a:spcPct val="20000"/>
              </a:spcBef>
              <a:defRPr/>
            </a:pPr>
            <a:endParaRPr lang="en-GB" altLang="ja-JP" sz="1600" b="1" dirty="0" smtClean="0">
              <a:solidFill>
                <a:srgbClr val="002569"/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n-GB" altLang="en-US" kern="0" dirty="0"/>
              <a:t>Perform a study, funded by ESA, to evaluate what is achievable in terms of accuracy and relative benefits of both improved Ocean Buoys: performance and number and similarly for Ship borne radiometers in the context of Satellite derived SST products and </a:t>
            </a:r>
            <a:r>
              <a:rPr lang="en-GB" altLang="en-US" kern="0" dirty="0" smtClean="0"/>
              <a:t>CDRs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endParaRPr lang="en-GB" altLang="en-US" kern="0" dirty="0"/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n-GB" altLang="en-US" kern="0" dirty="0"/>
              <a:t>Lead to a potential future proposal to CEOS agencies based on an update of the existing white paper with more rigorous cost-benefit analysis.</a:t>
            </a:r>
          </a:p>
          <a:p>
            <a:pPr marL="623888" lvl="2" indent="-166688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endParaRPr lang="en-GB" altLang="ja-JP" sz="1600" b="1" dirty="0">
              <a:solidFill>
                <a:srgbClr val="002569"/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  <a:p>
            <a:pPr marL="1081088" lvl="3" indent="-166688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endParaRPr lang="en-GB" altLang="ja-JP" sz="800" b="1" dirty="0">
              <a:solidFill>
                <a:srgbClr val="002569">
                  <a:lumMod val="60000"/>
                  <a:lumOff val="40000"/>
                </a:srgbClr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  <a:p>
            <a:pPr marL="1257300" lvl="2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endParaRPr lang="en-GB" altLang="ja-JP" sz="1800" dirty="0">
              <a:solidFill>
                <a:srgbClr val="002569">
                  <a:lumMod val="75000"/>
                </a:srgbClr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  <a:p>
            <a:pPr marL="173038" indent="-174625" eaLnBrk="0" hangingPunct="0">
              <a:spcBef>
                <a:spcPts val="600"/>
              </a:spcBef>
              <a:buFont typeface="Wingdings" pitchFamily="-106" charset="2"/>
              <a:buChar char="§"/>
              <a:defRPr/>
            </a:pPr>
            <a:endParaRPr lang="en-GB" b="1" dirty="0">
              <a:solidFill>
                <a:srgbClr val="002569">
                  <a:lumMod val="75000"/>
                </a:srgbClr>
              </a:solidFill>
              <a:latin typeface="Arial" pitchFamily="34" charset="0"/>
              <a:ea typeface="ＭＳ Ｐゴシック" pitchFamily="-106" charset="-128"/>
              <a:cs typeface="Arial" pitchFamily="34" charset="0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endParaRPr lang="en-US" altLang="ja-JP" sz="2200" b="1" kern="0" dirty="0">
              <a:solidFill>
                <a:srgbClr val="002569">
                  <a:lumMod val="75000"/>
                </a:srgbClr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006738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771650" y="6350"/>
            <a:ext cx="7372350" cy="738188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9pPr>
          </a:lstStyle>
          <a:p>
            <a:pPr defTabSz="914400" eaLnBrk="1" hangingPunct="1"/>
            <a:r>
              <a:rPr lang="en-US" altLang="en-US" sz="2400" kern="0" dirty="0" smtClean="0">
                <a:latin typeface="Tahoma" pitchFamily="34" charset="0"/>
                <a:cs typeface="Tahoma" pitchFamily="34" charset="0"/>
              </a:rPr>
              <a:t>Plenary Action 27-21: WGCV Request for Decision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42455" y="2126768"/>
            <a:ext cx="8700653" cy="36505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txBody>
          <a:bodyPr/>
          <a:lstStyle/>
          <a:p>
            <a:pPr marL="398463" lvl="1" indent="-285750" defTabSz="9144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endParaRPr lang="en-GB" altLang="ja-JP" sz="2400" b="1" dirty="0" smtClean="0">
              <a:solidFill>
                <a:schemeClr val="tx1">
                  <a:lumMod val="75000"/>
                </a:schemeClr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  <a:p>
            <a:pPr marL="112713" lvl="1" algn="ctr" defTabSz="914400">
              <a:lnSpc>
                <a:spcPct val="90000"/>
              </a:lnSpc>
              <a:spcBef>
                <a:spcPct val="20000"/>
              </a:spcBef>
            </a:pPr>
            <a:r>
              <a:rPr lang="en-GB" altLang="ja-JP" sz="2000" b="1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WGCV requests the following decisions from SIT in</a:t>
            </a:r>
            <a:br>
              <a:rPr lang="en-GB" altLang="ja-JP" sz="2000" b="1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</a:br>
            <a:r>
              <a:rPr lang="en-GB" altLang="ja-JP" sz="2000" b="1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response to CEOS Plenary Action 27-21 :</a:t>
            </a:r>
          </a:p>
          <a:p>
            <a:pPr marL="112713" lvl="1" defTabSz="914400">
              <a:lnSpc>
                <a:spcPct val="90000"/>
              </a:lnSpc>
              <a:spcBef>
                <a:spcPct val="20000"/>
              </a:spcBef>
            </a:pPr>
            <a:endParaRPr lang="en-GB" altLang="ja-JP" sz="2000" b="1" dirty="0" smtClean="0">
              <a:solidFill>
                <a:schemeClr val="tx1">
                  <a:lumMod val="75000"/>
                </a:schemeClr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  <a:p>
            <a:pPr marL="569913" lvl="1" indent="-457200" defTabSz="914400">
              <a:lnSpc>
                <a:spcPct val="9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en-US" sz="2000" dirty="0" smtClean="0"/>
              <a:t>Approval to proceed with </a:t>
            </a:r>
            <a:r>
              <a:rPr lang="en-US" sz="2000" b="1" u="sng" dirty="0" smtClean="0"/>
              <a:t>Project 1</a:t>
            </a:r>
            <a:r>
              <a:rPr lang="en-US" sz="2000" dirty="0" smtClean="0"/>
              <a:t> (SST Comparison Campaign) as presented</a:t>
            </a:r>
          </a:p>
          <a:p>
            <a:pPr marL="569913" lvl="1" indent="-457200" defTabSz="914400">
              <a:lnSpc>
                <a:spcPct val="90000"/>
              </a:lnSpc>
              <a:spcBef>
                <a:spcPct val="20000"/>
              </a:spcBef>
              <a:buFont typeface="+mj-lt"/>
              <a:buAutoNum type="arabicPeriod"/>
            </a:pPr>
            <a:endParaRPr lang="en-US" sz="2000" dirty="0" smtClean="0"/>
          </a:p>
          <a:p>
            <a:pPr marL="569913" lvl="1" indent="-457200" defTabSz="914400">
              <a:lnSpc>
                <a:spcPct val="9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en-US" sz="2000" dirty="0" smtClean="0"/>
              <a:t>Approval to proceed with ESA funded feasibility study for </a:t>
            </a:r>
            <a:r>
              <a:rPr lang="en-US" sz="2000" b="1" u="sng" dirty="0" smtClean="0"/>
              <a:t>Project 2</a:t>
            </a:r>
            <a:r>
              <a:rPr lang="en-US" sz="2000" dirty="0"/>
              <a:t> </a:t>
            </a:r>
            <a:br>
              <a:rPr lang="en-US" sz="2000" dirty="0"/>
            </a:br>
            <a:r>
              <a:rPr lang="en-US" sz="2000" dirty="0" smtClean="0"/>
              <a:t>(SST Operational Validation)</a:t>
            </a:r>
          </a:p>
          <a:p>
            <a:pPr marL="1258888" lvl="3" indent="-285750" defTabSz="9144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endParaRPr lang="en-US" sz="2400" dirty="0" smtClean="0"/>
          </a:p>
          <a:p>
            <a:pPr defTabSz="914400" eaLnBrk="0" hangingPunct="0">
              <a:spcBef>
                <a:spcPts val="600"/>
              </a:spcBef>
            </a:pPr>
            <a:endParaRPr lang="en-GB" sz="2000" b="1" dirty="0" smtClean="0">
              <a:solidFill>
                <a:schemeClr val="tx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altLang="ja-JP" sz="2200" b="1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17022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EUM_template_v03">
  <a:themeElements>
    <a:clrScheme name="1_EUM_template_v03 1">
      <a:dk1>
        <a:srgbClr val="002569"/>
      </a:dk1>
      <a:lt1>
        <a:srgbClr val="FFFFFF"/>
      </a:lt1>
      <a:dk2>
        <a:srgbClr val="002569"/>
      </a:dk2>
      <a:lt2>
        <a:srgbClr val="5F758D"/>
      </a:lt2>
      <a:accent1>
        <a:srgbClr val="FF9A00"/>
      </a:accent1>
      <a:accent2>
        <a:srgbClr val="9F2D20"/>
      </a:accent2>
      <a:accent3>
        <a:srgbClr val="FFFFFF"/>
      </a:accent3>
      <a:accent4>
        <a:srgbClr val="001E59"/>
      </a:accent4>
      <a:accent5>
        <a:srgbClr val="FFCAAA"/>
      </a:accent5>
      <a:accent6>
        <a:srgbClr val="90281C"/>
      </a:accent6>
      <a:hlink>
        <a:srgbClr val="7498C0"/>
      </a:hlink>
      <a:folHlink>
        <a:srgbClr val="929497"/>
      </a:folHlink>
    </a:clrScheme>
    <a:fontScheme name="4_EUM_template_v03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5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5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EUM_template_v03 1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F9A00"/>
        </a:accent1>
        <a:accent2>
          <a:srgbClr val="9F2D20"/>
        </a:accent2>
        <a:accent3>
          <a:srgbClr val="FFFFFF"/>
        </a:accent3>
        <a:accent4>
          <a:srgbClr val="001E59"/>
        </a:accent4>
        <a:accent5>
          <a:srgbClr val="FFCAAA"/>
        </a:accent5>
        <a:accent6>
          <a:srgbClr val="90281C"/>
        </a:accent6>
        <a:hlink>
          <a:srgbClr val="7498C0"/>
        </a:hlink>
        <a:folHlink>
          <a:srgbClr val="92949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2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6D0A9"/>
        </a:accent1>
        <a:accent2>
          <a:srgbClr val="EBCAE3"/>
        </a:accent2>
        <a:accent3>
          <a:srgbClr val="FFFFFF"/>
        </a:accent3>
        <a:accent4>
          <a:srgbClr val="001E59"/>
        </a:accent4>
        <a:accent5>
          <a:srgbClr val="FAE4D1"/>
        </a:accent5>
        <a:accent6>
          <a:srgbClr val="D5B7CE"/>
        </a:accent6>
        <a:hlink>
          <a:srgbClr val="4E2029"/>
        </a:hlink>
        <a:folHlink>
          <a:srgbClr val="423B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3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5B97B1"/>
        </a:accent1>
        <a:accent2>
          <a:srgbClr val="F39600"/>
        </a:accent2>
        <a:accent3>
          <a:srgbClr val="FFFFFF"/>
        </a:accent3>
        <a:accent4>
          <a:srgbClr val="001E59"/>
        </a:accent4>
        <a:accent5>
          <a:srgbClr val="B5C9D5"/>
        </a:accent5>
        <a:accent6>
          <a:srgbClr val="DC8700"/>
        </a:accent6>
        <a:hlink>
          <a:srgbClr val="FFE4AE"/>
        </a:hlink>
        <a:folHlink>
          <a:srgbClr val="002A3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4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003F80"/>
        </a:accent1>
        <a:accent2>
          <a:srgbClr val="BDD7EE"/>
        </a:accent2>
        <a:accent3>
          <a:srgbClr val="FFFFFF"/>
        </a:accent3>
        <a:accent4>
          <a:srgbClr val="001E59"/>
        </a:accent4>
        <a:accent5>
          <a:srgbClr val="AAAFC0"/>
        </a:accent5>
        <a:accent6>
          <a:srgbClr val="ABC3D8"/>
        </a:accent6>
        <a:hlink>
          <a:srgbClr val="FFD350"/>
        </a:hlink>
        <a:folHlink>
          <a:srgbClr val="EB6F3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5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C75B12"/>
        </a:accent1>
        <a:accent2>
          <a:srgbClr val="003359"/>
        </a:accent2>
        <a:accent3>
          <a:srgbClr val="FFFFFF"/>
        </a:accent3>
        <a:accent4>
          <a:srgbClr val="001E59"/>
        </a:accent4>
        <a:accent5>
          <a:srgbClr val="E0B5AA"/>
        </a:accent5>
        <a:accent6>
          <a:srgbClr val="002D50"/>
        </a:accent6>
        <a:hlink>
          <a:srgbClr val="92A2BD"/>
        </a:hlink>
        <a:folHlink>
          <a:srgbClr val="C7B3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1401</Words>
  <Application>Microsoft Office PowerPoint</Application>
  <PresentationFormat>Bildschirmpräsentation (4:3)</PresentationFormat>
  <Paragraphs>233</Paragraphs>
  <Slides>17</Slides>
  <Notes>17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18" baseType="lpstr">
      <vt:lpstr>4_EUM_template_v03</vt:lpstr>
      <vt:lpstr>WGCV issues for SIT decision/information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WGCV-37 Highlights and Outcomes </vt:lpstr>
      <vt:lpstr>PowerPoint-Präsentation</vt:lpstr>
      <vt:lpstr>PowerPoint-Präsentation</vt:lpstr>
      <vt:lpstr>WGCV outlook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Brian Killough</dc:creator>
  <cp:lastModifiedBy>Bargen, Albrecht von</cp:lastModifiedBy>
  <cp:revision>358</cp:revision>
  <dcterms:created xsi:type="dcterms:W3CDTF">2012-08-31T01:11:17Z</dcterms:created>
  <dcterms:modified xsi:type="dcterms:W3CDTF">2014-04-10T10:52:57Z</dcterms:modified>
</cp:coreProperties>
</file>