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60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5" r:id="rId10"/>
    <p:sldId id="288" r:id="rId11"/>
    <p:sldId id="286" r:id="rId12"/>
    <p:sldId id="287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77">
          <p15:clr>
            <a:srgbClr val="A4A3A4"/>
          </p15:clr>
        </p15:guide>
        <p15:guide id="2" pos="28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5833" autoAdjust="0"/>
  </p:normalViewPr>
  <p:slideViewPr>
    <p:cSldViewPr snapToGrid="0" snapToObjects="1">
      <p:cViewPr varScale="1">
        <p:scale>
          <a:sx n="117" d="100"/>
          <a:sy n="117" d="100"/>
        </p:scale>
        <p:origin x="-342" y="-96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3/20/2014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056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05191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0519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5279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580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8618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256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2518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4051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4686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5393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0478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i="1" dirty="0" smtClean="0"/>
              <a:t>For Information		 </a:t>
            </a: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75078" y="1399864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62095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SIT-29 Meeting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Toulouse,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9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-10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April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r>
              <a:rPr lang="en-US" i="1" dirty="0" smtClean="0"/>
              <a:t>For Information	</a:t>
            </a:r>
            <a:r>
              <a:rPr lang="en-US" dirty="0" smtClean="0"/>
              <a:t>	</a:t>
            </a:r>
            <a:fld id="{980EA4A0-E513-42EA-B292-B21C1B51B6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os.org/images/ACC/acc-3%20report%20vsfinala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os.org/images/PDFs/ACC/CEOS_ACC_Final_Report_v2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814057" y="0"/>
            <a:ext cx="5206574" cy="1672389"/>
          </a:xfrm>
        </p:spPr>
        <p:txBody>
          <a:bodyPr/>
          <a:lstStyle/>
          <a:p>
            <a:pPr algn="l"/>
            <a:r>
              <a:rPr lang="en-US" sz="2800" dirty="0"/>
              <a:t>ACC-VC </a:t>
            </a:r>
            <a:r>
              <a:rPr lang="en-US" sz="2800" dirty="0" smtClean="0"/>
              <a:t>Status </a:t>
            </a:r>
            <a:r>
              <a:rPr lang="en-US" sz="2800"/>
              <a:t>and </a:t>
            </a:r>
            <a:r>
              <a:rPr lang="en-US" sz="2800" smtClean="0"/>
              <a:t>Issues </a:t>
            </a:r>
            <a:r>
              <a:rPr lang="en-US" sz="2800" dirty="0"/>
              <a:t>– </a:t>
            </a:r>
            <a:r>
              <a:rPr lang="en-US" sz="2800" dirty="0" smtClean="0"/>
              <a:t>Continuity </a:t>
            </a:r>
            <a:r>
              <a:rPr lang="en-US" sz="2800" dirty="0"/>
              <a:t>of </a:t>
            </a:r>
            <a:r>
              <a:rPr lang="en-US" sz="2800" dirty="0" smtClean="0"/>
              <a:t>Limb Sounding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2011944"/>
            <a:ext cx="4826977" cy="1564105"/>
          </a:xfrm>
        </p:spPr>
        <p:txBody>
          <a:bodyPr/>
          <a:lstStyle/>
          <a:p>
            <a:r>
              <a:rPr lang="en-US" b="0" dirty="0" smtClean="0"/>
              <a:t>Richard Eckman</a:t>
            </a:r>
            <a:br>
              <a:rPr lang="en-US" b="0" dirty="0" smtClean="0"/>
            </a:br>
            <a:r>
              <a:rPr lang="en-US" b="0" dirty="0" smtClean="0"/>
              <a:t>NASA </a:t>
            </a:r>
          </a:p>
          <a:p>
            <a:r>
              <a:rPr lang="en-US" b="0" dirty="0" smtClean="0"/>
              <a:t>CEOS SIT-29 Meeting</a:t>
            </a:r>
          </a:p>
          <a:p>
            <a:r>
              <a:rPr lang="en-US" b="0" dirty="0"/>
              <a:t>C</a:t>
            </a:r>
            <a:r>
              <a:rPr lang="en-US" b="0" dirty="0" smtClean="0"/>
              <a:t>NES, Toulouse, France</a:t>
            </a:r>
            <a:br>
              <a:rPr lang="en-US" b="0" dirty="0" smtClean="0"/>
            </a:br>
            <a:r>
              <a:rPr lang="en-US" b="0" dirty="0" smtClean="0"/>
              <a:t>9</a:t>
            </a:r>
            <a:r>
              <a:rPr lang="en-US" b="0" baseline="30000" dirty="0" smtClean="0"/>
              <a:t>th</a:t>
            </a:r>
            <a:r>
              <a:rPr lang="en-US" b="0" dirty="0" smtClean="0"/>
              <a:t>-10</a:t>
            </a:r>
            <a:r>
              <a:rPr lang="en-US" b="0" baseline="30000" dirty="0" smtClean="0"/>
              <a:t>th</a:t>
            </a:r>
            <a:r>
              <a:rPr lang="en-US" b="0" dirty="0" smtClean="0"/>
              <a:t> April 2014</a:t>
            </a:r>
            <a:endParaRPr lang="en-US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179674" y="0"/>
            <a:ext cx="6964326" cy="82934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Continuity of Limb Sounding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18976" y="1416908"/>
            <a:ext cx="8633638" cy="5129942"/>
          </a:xfrm>
          <a:prstGeom prst="rect">
            <a:avLst/>
          </a:prstGeom>
        </p:spPr>
        <p:txBody>
          <a:bodyPr/>
          <a:lstStyle/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GB" altLang="ja-JP" sz="2200" b="1" i="0" u="sng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0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GB" altLang="ja-JP" sz="2400" b="1" u="sng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Atmospheric </a:t>
            </a:r>
            <a:r>
              <a:rPr lang="en-GB" altLang="ja-JP" sz="2400" b="1" u="sng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limb </a:t>
            </a:r>
            <a:r>
              <a:rPr lang="en-GB" altLang="ja-JP" sz="2400" b="1" u="sng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sounding gap</a:t>
            </a:r>
            <a:r>
              <a:rPr lang="en-GB" altLang="ja-JP" sz="24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(</a:t>
            </a:r>
            <a:r>
              <a:rPr lang="en-GB" altLang="ja-JP" sz="2400" b="1" i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for information</a:t>
            </a:r>
            <a:r>
              <a:rPr lang="en-GB" altLang="ja-JP" sz="24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)</a:t>
            </a:r>
          </a:p>
          <a:p>
            <a:pPr lvl="0" defTabSz="914400">
              <a:lnSpc>
                <a:spcPct val="90000"/>
              </a:lnSpc>
              <a:spcBef>
                <a:spcPct val="20000"/>
              </a:spcBef>
              <a:defRPr/>
            </a:pPr>
            <a:endParaRPr lang="en-GB" altLang="ja-JP" sz="1000" b="1" kern="0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ja-JP" sz="22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ACC-9 workshop (4/2012) participants noted both the Earth Explorer 7 User Consultation Meeting which did not select the Premier mission concept and the earlier demise of </a:t>
            </a:r>
            <a:r>
              <a:rPr lang="en-GB" altLang="ja-JP" sz="2200" b="1" kern="0" dirty="0" err="1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Sciamachy</a:t>
            </a:r>
            <a:r>
              <a:rPr lang="en-GB" altLang="ja-JP" sz="22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(aboard </a:t>
            </a:r>
            <a:r>
              <a:rPr lang="en-GB" altLang="ja-JP" sz="2200" b="1" kern="0" dirty="0" err="1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Envisat</a:t>
            </a:r>
            <a:r>
              <a:rPr lang="en-GB" altLang="ja-JP" sz="22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).</a:t>
            </a:r>
          </a:p>
          <a:p>
            <a:pPr lvl="0" defTabSz="914400">
              <a:spcBef>
                <a:spcPct val="20000"/>
              </a:spcBef>
              <a:defRPr/>
            </a:pPr>
            <a:endParaRPr lang="en-GB" altLang="ja-JP" sz="2200" b="1" kern="0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GB" altLang="ja-JP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An ACC gap analysis (2008)</a:t>
            </a:r>
            <a:r>
              <a:rPr kumimoji="0" lang="en-GB" altLang="ja-JP" sz="22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noted a looming gap in limb sounding measurements necessary for high vertical resolution atmospheric composition measurements </a:t>
            </a:r>
            <a:r>
              <a:rPr lang="en-US" altLang="ja-JP" sz="22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providing </a:t>
            </a:r>
            <a:r>
              <a:rPr lang="en-US" altLang="ja-JP" sz="2200" b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unique data for climate-chemistry interactions in the upper troposphere and </a:t>
            </a:r>
            <a:r>
              <a:rPr lang="en-US" altLang="ja-JP" sz="22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stratosphere</a:t>
            </a:r>
          </a:p>
        </p:txBody>
      </p:sp>
    </p:spTree>
    <p:extLst>
      <p:ext uri="{BB962C8B-B14F-4D97-AF65-F5344CB8AC3E}">
        <p14:creationId xmlns:p14="http://schemas.microsoft.com/office/powerpoint/2010/main" val="21076832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179674" y="0"/>
            <a:ext cx="6964326" cy="82934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Continuity of Limb Sounding (cont’d.)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18976" y="1416908"/>
            <a:ext cx="8633638" cy="5129942"/>
          </a:xfrm>
          <a:prstGeom prst="rect">
            <a:avLst/>
          </a:prstGeom>
        </p:spPr>
        <p:txBody>
          <a:bodyPr/>
          <a:lstStyle/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GB" altLang="ja-JP" sz="2200" b="1" i="0" u="sng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0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GB" altLang="ja-JP" sz="2400" b="1" u="sng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Atmospheric </a:t>
            </a:r>
            <a:r>
              <a:rPr lang="en-GB" altLang="ja-JP" sz="2400" b="1" u="sng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limb </a:t>
            </a:r>
            <a:r>
              <a:rPr lang="en-GB" altLang="ja-JP" sz="2400" b="1" u="sng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sounding gap</a:t>
            </a:r>
            <a:endParaRPr lang="en-GB" altLang="ja-JP" sz="2400" b="1" kern="0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0" defTabSz="914400">
              <a:lnSpc>
                <a:spcPct val="90000"/>
              </a:lnSpc>
              <a:spcBef>
                <a:spcPct val="20000"/>
              </a:spcBef>
              <a:defRPr/>
            </a:pPr>
            <a:endParaRPr lang="en-US" altLang="ja-JP" sz="2200" b="1" kern="0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200" b="1" i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 gap-filling </a:t>
            </a:r>
            <a:r>
              <a:rPr lang="en-US" altLang="ja-JP" sz="2200" b="1" i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mission to provide these needed measurements, important to both the atmospheric composition community and air quality decision </a:t>
            </a:r>
            <a:r>
              <a:rPr lang="en-US" altLang="ja-JP" sz="2200" b="1" i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support, would be desirable.</a:t>
            </a:r>
          </a:p>
          <a:p>
            <a:pPr marL="342900" lvl="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kumimoji="0" lang="en-US" altLang="ja-JP" sz="2200" b="1" i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200" b="1" i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Recent Development</a:t>
            </a:r>
            <a:r>
              <a:rPr lang="en-US" altLang="ja-JP" sz="22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: NASA assigned responsibility </a:t>
            </a:r>
            <a:r>
              <a:rPr lang="en-US" altLang="ja-JP" sz="2200" b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for sustained measurements of </a:t>
            </a:r>
            <a:r>
              <a:rPr lang="en-US" altLang="ja-JP" sz="22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solar irradiance</a:t>
            </a:r>
            <a:r>
              <a:rPr lang="en-US" altLang="ja-JP" sz="2200" b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, </a:t>
            </a:r>
            <a:r>
              <a:rPr lang="en-US" altLang="ja-JP" sz="2200" b="1" u="sng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ozone profiles</a:t>
            </a:r>
            <a:r>
              <a:rPr lang="en-US" altLang="ja-JP" sz="2200" b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, and Earth </a:t>
            </a:r>
            <a:r>
              <a:rPr lang="en-US" altLang="ja-JP" sz="22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radiation balance </a:t>
            </a:r>
            <a:r>
              <a:rPr lang="en-US" altLang="ja-JP" sz="2200" b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beginning </a:t>
            </a:r>
            <a:r>
              <a:rPr lang="en-US" altLang="ja-JP" sz="2200" b="1" ker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in </a:t>
            </a:r>
            <a:r>
              <a:rPr lang="en-US" altLang="ja-JP" sz="2200" b="1" kern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2021 </a:t>
            </a:r>
            <a:endParaRPr lang="en-US" altLang="ja-JP" sz="2200" b="1" kern="0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800100" lvl="1" indent="-342900" defTabSz="91440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OMPS-Limb integral with OMPS-Nadir planned for JPSS-2</a:t>
            </a:r>
            <a:endParaRPr kumimoji="0" lang="en-US" altLang="ja-JP" sz="2000" b="1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179674" y="0"/>
            <a:ext cx="6964326" cy="82934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Continuity of Limb Sounding (cont’d.)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18976" y="1416908"/>
            <a:ext cx="8633638" cy="5129942"/>
          </a:xfrm>
          <a:prstGeom prst="rect">
            <a:avLst/>
          </a:prstGeom>
        </p:spPr>
        <p:txBody>
          <a:bodyPr/>
          <a:lstStyle/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GB" altLang="ja-JP" sz="2200" b="1" i="0" u="sng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0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GB" altLang="ja-JP" sz="2400" b="1" u="sng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Atmospheric </a:t>
            </a:r>
            <a:r>
              <a:rPr lang="en-GB" altLang="ja-JP" sz="2400" b="1" u="sng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limb </a:t>
            </a:r>
            <a:r>
              <a:rPr lang="en-GB" altLang="ja-JP" sz="2400" b="1" u="sng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sounding gap</a:t>
            </a:r>
            <a:r>
              <a:rPr lang="en-GB" altLang="ja-JP" sz="24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(background)</a:t>
            </a:r>
          </a:p>
          <a:p>
            <a:pPr lvl="0" defTabSz="914400">
              <a:lnSpc>
                <a:spcPct val="90000"/>
              </a:lnSpc>
              <a:spcBef>
                <a:spcPct val="20000"/>
              </a:spcBef>
              <a:defRPr/>
            </a:pPr>
            <a:endParaRPr lang="en-GB" altLang="ja-JP" sz="1000" b="1" kern="0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2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ACC-3 workshop report</a:t>
            </a:r>
          </a:p>
          <a:p>
            <a:pPr lvl="1" defTabSz="914400">
              <a:spcBef>
                <a:spcPct val="20000"/>
              </a:spcBef>
              <a:defRPr/>
            </a:pPr>
            <a:r>
              <a:rPr lang="en-US" altLang="ja-JP" sz="22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  <a:hlinkClick r:id="rId3"/>
              </a:rPr>
              <a:t>http</a:t>
            </a:r>
            <a:r>
              <a:rPr lang="en-US" altLang="ja-JP" sz="2200" b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  <a:hlinkClick r:id="rId3"/>
              </a:rPr>
              <a:t>://www.ceos.org/images/ACC/acc-3%20report%20vsfinala.pdf</a:t>
            </a:r>
            <a:endParaRPr lang="en-US" altLang="ja-JP" sz="2200" b="1" kern="0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altLang="ja-JP" sz="2200" b="1" kern="0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342900" lvl="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ja-JP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ACC</a:t>
            </a:r>
            <a:r>
              <a:rPr kumimoji="0" lang="en-US" altLang="ja-JP" sz="22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Gap Analysis</a:t>
            </a:r>
          </a:p>
          <a:p>
            <a:pPr lvl="1" defTabSz="914400">
              <a:spcBef>
                <a:spcPct val="20000"/>
              </a:spcBef>
              <a:defRPr/>
            </a:pPr>
            <a:r>
              <a:rPr lang="en-US" altLang="ja-JP" sz="22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  <a:hlinkClick r:id="rId4"/>
              </a:rPr>
              <a:t>http</a:t>
            </a:r>
            <a:r>
              <a:rPr lang="en-US" altLang="ja-JP" sz="2200" b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  <a:hlinkClick r:id="rId4"/>
              </a:rPr>
              <a:t>://www.ceos.org/images/PDFs/ACC/CEOS_ACC_Final_Report_v2.pdf</a:t>
            </a:r>
            <a:endParaRPr kumimoji="0" lang="en-US" altLang="ja-JP" sz="2200" b="1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759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052084" y="101600"/>
            <a:ext cx="7033179" cy="738372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ACC Activity Status </a:t>
            </a:r>
            <a:b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</a:br>
            <a:endParaRPr lang="en-US" sz="2800" dirty="0" smtClean="0"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037" y="1416908"/>
            <a:ext cx="8832205" cy="512994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GB" altLang="ja-JP" sz="24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altLang="ja-JP" sz="2400" b="1" u="sng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3-Year Outcomes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altLang="ja-JP" sz="1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314450" algn="l"/>
              </a:tabLst>
              <a:defRPr/>
            </a:pPr>
            <a:r>
              <a:rPr lang="en-US" altLang="ja-JP" sz="24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Total ozone ECV validation &amp; </a:t>
            </a:r>
            <a:r>
              <a:rPr lang="en-US" altLang="ja-JP" sz="24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harmonization</a:t>
            </a:r>
            <a:endParaRPr lang="en-GB" altLang="ja-JP" sz="24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ja-JP" sz="24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Geostationary </a:t>
            </a:r>
            <a:r>
              <a:rPr lang="en-US" altLang="ja-JP" sz="24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Air Quality constellation </a:t>
            </a:r>
            <a:r>
              <a:rPr lang="en-US" altLang="ja-JP" sz="24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coordination</a:t>
            </a: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ja-JP" sz="24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Multi-sensor volcanic eruption alert </a:t>
            </a:r>
            <a:r>
              <a:rPr lang="en-US" altLang="ja-JP" sz="24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system</a:t>
            </a:r>
            <a:endParaRPr lang="en-US" altLang="ja-JP" sz="2400" b="1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ja-JP" sz="24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Greenhouse </a:t>
            </a:r>
            <a:r>
              <a:rPr lang="en-US" altLang="ja-JP" sz="24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gas (GHG) </a:t>
            </a:r>
            <a:r>
              <a:rPr lang="en-US" altLang="ja-JP" sz="24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constellation</a:t>
            </a:r>
            <a:endParaRPr lang="en-US" altLang="ja-JP" sz="2400" b="1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endParaRPr lang="en-US" altLang="ja-JP" sz="2400" b="1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GB" altLang="ja-JP" sz="24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</a:pPr>
            <a:endParaRPr lang="en-GB" altLang="ja-JP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defTabSz="914400" eaLnBrk="0" hangingPunct="0">
              <a:spcBef>
                <a:spcPts val="600"/>
              </a:spcBef>
            </a:pPr>
            <a:endParaRPr lang="en-GB" sz="2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altLang="ja-JP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1419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052084" y="101600"/>
            <a:ext cx="7033179" cy="738372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ACC Activity Status</a:t>
            </a:r>
            <a:b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</a:br>
            <a:endParaRPr lang="en-US" sz="2800" dirty="0" smtClean="0"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037" y="1416908"/>
            <a:ext cx="8832205" cy="512994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GB" altLang="ja-JP" sz="24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GB" altLang="ja-JP" sz="2400" b="1" u="sng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Main Accomplishments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altLang="ja-JP" sz="1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tabLst>
                <a:tab pos="1314450" algn="l"/>
              </a:tabLst>
              <a:defRPr/>
            </a:pPr>
            <a:r>
              <a:rPr lang="en-US" altLang="ja-JP" sz="2000" b="1" u="sng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ACC-9 </a:t>
            </a:r>
            <a:r>
              <a:rPr lang="en-US" altLang="ja-JP" sz="2000" b="1" u="sng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workshop</a:t>
            </a: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was </a:t>
            </a:r>
            <a:r>
              <a:rPr lang="en-US" altLang="ja-JP" sz="20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held at EUMETSAT in Darmstadt, Germany, on 18-19 April </a:t>
            </a: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2013: ~30 participants from Europe, Asia, and North America</a:t>
            </a:r>
            <a:endParaRPr lang="en-US" altLang="ja-JP" sz="2000" b="1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314450" algn="l"/>
              </a:tabLst>
              <a:defRPr/>
            </a:pP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Total </a:t>
            </a:r>
            <a:r>
              <a:rPr lang="en-US" altLang="ja-JP" sz="20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ozone ECV validation &amp; </a:t>
            </a: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harmonization:</a:t>
            </a:r>
          </a:p>
          <a:p>
            <a:pPr marL="1200150" lvl="2" indent="-28575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</a:t>
            </a: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ommon 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validation protocol </a:t>
            </a: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set up for workshop</a:t>
            </a:r>
          </a:p>
          <a:p>
            <a:pPr marL="1200150" lvl="2" indent="-28575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Detailed consideration of US, European, and ground-based data sets: calibration and validation</a:t>
            </a:r>
          </a:p>
          <a:p>
            <a:pPr marL="1200150" lvl="2" indent="-28575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Combined long 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term </a:t>
            </a: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space-based data 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set </a:t>
            </a: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to 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be </a:t>
            </a: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create</a:t>
            </a:r>
          </a:p>
          <a:p>
            <a:pPr marL="1200150" lvl="2" indent="-28575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Other 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satellite data sets (e.g</a:t>
            </a: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., 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Chinese missions, infrared missions like IASI) </a:t>
            </a: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discussed</a:t>
            </a:r>
          </a:p>
          <a:p>
            <a:pPr marL="1200150" lvl="2" indent="-28575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b="1" dirty="0" err="1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Telecons</a:t>
            </a: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and in-person meeting held (at March 2014 OMI Science Team meeting) to plan next steps in preparation for ACC-10 meeting</a:t>
            </a:r>
            <a:endParaRPr lang="en-US" altLang="ja-JP" b="1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1200150" lvl="2" indent="-28575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endParaRPr lang="en-US" altLang="ja-JP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tabLst>
                <a:tab pos="1314450" algn="l"/>
              </a:tabLst>
              <a:defRPr/>
            </a:pPr>
            <a:endParaRPr lang="en-US" altLang="ja-JP" sz="2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tabLst>
                <a:tab pos="1314450" algn="l"/>
              </a:tabLst>
              <a:defRPr/>
            </a:pPr>
            <a:endParaRPr lang="en-GB" altLang="ja-JP" sz="2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  <a:defRPr/>
            </a:pPr>
            <a:endParaRPr lang="en-US" altLang="ja-JP" sz="2400" b="1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GB" altLang="ja-JP" sz="24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</a:pPr>
            <a:endParaRPr lang="en-GB" altLang="ja-JP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defTabSz="914400" eaLnBrk="0" hangingPunct="0">
              <a:spcBef>
                <a:spcPts val="600"/>
              </a:spcBef>
            </a:pPr>
            <a:endParaRPr lang="en-GB" sz="2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altLang="ja-JP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6579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052084" y="101600"/>
            <a:ext cx="7033179" cy="738372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ACC Activity Status</a:t>
            </a:r>
            <a:b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</a:br>
            <a:endParaRPr lang="en-US" sz="2800" dirty="0" smtClean="0"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037" y="1416908"/>
            <a:ext cx="8832205" cy="512994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GB" altLang="ja-JP" sz="24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GB" altLang="ja-JP" sz="2400" b="1" u="sng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Main Accomplishments</a:t>
            </a:r>
            <a:r>
              <a:rPr lang="en-GB" altLang="ja-JP" sz="24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(cont’d.)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altLang="ja-JP" sz="1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314450" algn="l"/>
              </a:tabLst>
              <a:defRPr/>
            </a:pPr>
            <a:r>
              <a:rPr lang="en-US" altLang="ja-JP" sz="20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Geostationary Air Quality constellation coordination</a:t>
            </a:r>
          </a:p>
          <a:p>
            <a:pPr marL="1200150" lvl="2" indent="-285750" defTabSz="9144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Points 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of contact from each region have been named to participate on mutual mission science or advisory teams with a focus on common science and collaborative data products. </a:t>
            </a:r>
            <a:endParaRPr lang="en-US" altLang="ja-JP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1200150" lvl="2" indent="-285750" defTabSz="9144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CEOS/MACC-II 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International OSSE Workshop was held 22-24 </a:t>
            </a: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October 2012 at ECMWF, shared expertise, discussed common approaches and experiments, defined initial collaboration to share high resolution global chemistry/aerosol nature runs</a:t>
            </a:r>
          </a:p>
          <a:p>
            <a:pPr lvl="1" defTabSz="914400">
              <a:lnSpc>
                <a:spcPct val="90000"/>
              </a:lnSpc>
              <a:spcBef>
                <a:spcPct val="20000"/>
              </a:spcBef>
              <a:defRPr/>
            </a:pPr>
            <a:endParaRPr lang="en-GB" altLang="ja-JP" sz="24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1" defTabSz="914400">
              <a:lnSpc>
                <a:spcPct val="90000"/>
              </a:lnSpc>
              <a:spcBef>
                <a:spcPct val="20000"/>
              </a:spcBef>
            </a:pPr>
            <a:endParaRPr lang="en-GB" altLang="ja-JP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defTabSz="914400" eaLnBrk="0" hangingPunct="0">
              <a:spcBef>
                <a:spcPts val="600"/>
              </a:spcBef>
            </a:pPr>
            <a:endParaRPr lang="en-GB" sz="2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altLang="ja-JP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2729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052084" y="101600"/>
            <a:ext cx="7033179" cy="738372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ACC Activity Status</a:t>
            </a:r>
            <a:b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</a:br>
            <a:endParaRPr lang="en-US" sz="2800" dirty="0" smtClean="0"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037" y="1416908"/>
            <a:ext cx="8832205" cy="512994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GB" altLang="ja-JP" sz="24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GB" altLang="ja-JP" sz="2400" b="1" u="sng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Main Accomplishments</a:t>
            </a:r>
            <a:r>
              <a:rPr lang="en-GB" altLang="ja-JP" sz="24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(cont’d.)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altLang="ja-JP" sz="1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314450" algn="l"/>
              </a:tabLst>
              <a:defRPr/>
            </a:pPr>
            <a:r>
              <a:rPr lang="en-US" altLang="ja-JP" sz="2000" b="1" u="sng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Multi-sensor volcanic eruption alert system</a:t>
            </a:r>
          </a:p>
          <a:p>
            <a:pPr marL="1200150" lvl="2" indent="-285750" defTabSz="9144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Activities 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in Europe and North America to use space-based observations to monitor volcanic ash, enhance forecasts, and provide products to decision makers and industry were </a:t>
            </a: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discussed</a:t>
            </a:r>
          </a:p>
          <a:p>
            <a:pPr marL="1200150" lvl="2" indent="-285750" defTabSz="9144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With 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the successful conclusion of a workshop held in Dublin in March 2013, ACC meeting participants welcomed enhanced collaboration between the North American and </a:t>
            </a: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European communities</a:t>
            </a:r>
            <a:endParaRPr lang="en-GB" altLang="ja-JP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defTabSz="914400" eaLnBrk="0" hangingPunct="0">
              <a:spcBef>
                <a:spcPts val="600"/>
              </a:spcBef>
            </a:pPr>
            <a:endParaRPr lang="en-GB" sz="2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altLang="ja-JP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8692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052084" y="101600"/>
            <a:ext cx="7033179" cy="738372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ACC Activity Status</a:t>
            </a:r>
            <a:b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</a:br>
            <a:endParaRPr lang="en-US" sz="2800" dirty="0" smtClean="0"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037" y="1416908"/>
            <a:ext cx="8832205" cy="512994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GB" altLang="ja-JP" sz="24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GB" altLang="ja-JP" sz="2400" b="1" u="sng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Main Accomplishments</a:t>
            </a:r>
            <a:r>
              <a:rPr lang="en-GB" altLang="ja-JP" sz="24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(cont’d.)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altLang="ja-JP" sz="1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800100" lvl="1" indent="-342900" defTabSz="9144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314450" algn="l"/>
              </a:tabLst>
              <a:defRPr/>
            </a:pPr>
            <a:r>
              <a:rPr lang="en-US" altLang="ja-JP" sz="2000" b="1" u="sng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Greenhouse gas (GHG) constellation</a:t>
            </a:r>
          </a:p>
          <a:p>
            <a:pPr marL="1200150" lvl="2" indent="-285750" defTabSz="9144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Workshop noted activities 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in progress </a:t>
            </a: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to 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further explore SCIAMACHY and GOSAT CH</a:t>
            </a:r>
            <a:r>
              <a:rPr lang="en-US" altLang="ja-JP" b="1" baseline="-2500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4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and CO</a:t>
            </a:r>
            <a:r>
              <a:rPr lang="en-US" altLang="ja-JP" b="1" baseline="-2500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2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measurements and to demonstrate their usefulness for retrieving information about regional sources and sinks. </a:t>
            </a:r>
            <a:endParaRPr lang="en-US" altLang="ja-JP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1200150" lvl="2" indent="-285750" defTabSz="9144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314450" algn="l"/>
              </a:tabLst>
              <a:defRPr/>
            </a:pP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Attendees decided 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that it would be </a:t>
            </a: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beneficial to 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follow the example of the ACC </a:t>
            </a:r>
            <a:r>
              <a:rPr lang="en-US" altLang="ja-JP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AQ Constellation and respond to CEOS CTF Report with </a:t>
            </a:r>
            <a:r>
              <a:rPr lang="en-US" altLang="ja-JP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an emphasis on algorithm improvements and uncertainty quantification. </a:t>
            </a:r>
            <a:endParaRPr lang="en-GB" sz="2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altLang="ja-JP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8734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052084" y="101600"/>
            <a:ext cx="7033179" cy="738372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ACC Near-Term Activities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037" y="1416908"/>
            <a:ext cx="8832205" cy="512994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GB" altLang="ja-JP" sz="24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0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400" b="1" u="sng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Future </a:t>
            </a:r>
            <a:r>
              <a:rPr lang="en-US" altLang="ja-JP" sz="2400" b="1" u="sng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activities </a:t>
            </a:r>
            <a:r>
              <a:rPr lang="en-US" altLang="ja-JP" sz="2400" b="1" u="sng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and </a:t>
            </a:r>
            <a:r>
              <a:rPr lang="en-US" altLang="ja-JP" sz="2400" b="1" u="sng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milestones</a:t>
            </a:r>
          </a:p>
          <a:p>
            <a:pPr marL="342900" lvl="0" indent="-342900" defTabSz="9144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US" altLang="ja-JP" sz="1000" b="1" u="sng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342900" lvl="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4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Total ozone measurement validation and </a:t>
            </a:r>
            <a:r>
              <a:rPr lang="en-US" altLang="ja-JP" sz="24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harmonization</a:t>
            </a:r>
            <a:endParaRPr lang="en-US" altLang="ja-JP" sz="2400" b="1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2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0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6</a:t>
            </a: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/2014</a:t>
            </a:r>
            <a:r>
              <a:rPr lang="en-US" altLang="ja-JP" sz="20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: Conduct ACC-10 workshop to complete total ozone validation activities and examine progress with harmonization </a:t>
            </a: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project</a:t>
            </a:r>
          </a:p>
          <a:p>
            <a:pPr lvl="2" defTabSz="914400">
              <a:lnSpc>
                <a:spcPct val="90000"/>
              </a:lnSpc>
              <a:spcBef>
                <a:spcPct val="20000"/>
              </a:spcBef>
              <a:defRPr/>
            </a:pPr>
            <a:endParaRPr lang="en-US" altLang="ja-JP" sz="2400" b="1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342900" lvl="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4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Geostationary AQ constellation coordination</a:t>
            </a:r>
            <a:endParaRPr lang="en-US" altLang="ja-JP" sz="2400" b="1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2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0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9/2014: ACC to coordinate an SBA value assessment of air quality observations leveraging recent GCOS and GEO UIC efforts. </a:t>
            </a:r>
          </a:p>
        </p:txBody>
      </p:sp>
    </p:spTree>
    <p:extLst>
      <p:ext uri="{BB962C8B-B14F-4D97-AF65-F5344CB8AC3E}">
        <p14:creationId xmlns:p14="http://schemas.microsoft.com/office/powerpoint/2010/main" val="23116613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052084" y="101600"/>
            <a:ext cx="7033179" cy="738372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ACC Near-Term Activities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037" y="1416908"/>
            <a:ext cx="8832205" cy="512994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GB" altLang="ja-JP" sz="24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0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400" b="1" u="sng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Future </a:t>
            </a:r>
            <a:r>
              <a:rPr lang="en-US" altLang="ja-JP" sz="2400" b="1" u="sng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activities </a:t>
            </a:r>
            <a:r>
              <a:rPr lang="en-US" altLang="ja-JP" sz="2400" b="1" u="sng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and </a:t>
            </a:r>
            <a:r>
              <a:rPr lang="en-US" altLang="ja-JP" sz="2400" b="1" u="sng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milestones</a:t>
            </a:r>
          </a:p>
          <a:p>
            <a:pPr marL="342900" lvl="0" indent="-342900" defTabSz="9144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US" altLang="ja-JP" sz="1000" b="1" u="sng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342900" lvl="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4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Volcanic </a:t>
            </a:r>
            <a:r>
              <a:rPr lang="en-US" altLang="ja-JP" sz="24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Ash Monitoring from Space</a:t>
            </a:r>
          </a:p>
          <a:p>
            <a:pPr lvl="2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0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12/2014: Continue development of dispersion forecast models (global and regional) including data assimilation, inverse modelling, and ensemble techniques to generate a measure of the uncertainty of the forecast </a:t>
            </a:r>
          </a:p>
          <a:p>
            <a:pPr lvl="2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0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6/2015: Develop an operational demonstration service for volcanic ash (and SO</a:t>
            </a:r>
            <a:r>
              <a:rPr lang="en-US" altLang="ja-JP" sz="2000" b="1" baseline="-2500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2</a:t>
            </a:r>
            <a:r>
              <a:rPr lang="en-US" altLang="ja-JP" sz="20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) monitoring and </a:t>
            </a: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forecasting</a:t>
            </a:r>
          </a:p>
          <a:p>
            <a:pPr lvl="2" defTabSz="914400">
              <a:lnSpc>
                <a:spcPct val="90000"/>
              </a:lnSpc>
              <a:spcBef>
                <a:spcPct val="20000"/>
              </a:spcBef>
              <a:defRPr/>
            </a:pPr>
            <a:endParaRPr lang="en-US" altLang="ja-JP" sz="2000" b="1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342900" lvl="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4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Greenhouse </a:t>
            </a:r>
            <a:r>
              <a:rPr lang="en-US" altLang="ja-JP" sz="24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Gas Constellation coordination</a:t>
            </a:r>
          </a:p>
          <a:p>
            <a:pPr lvl="2" defTabSz="914400">
              <a:lnSpc>
                <a:spcPct val="90000"/>
              </a:lnSpc>
              <a:spcBef>
                <a:spcPct val="20000"/>
              </a:spcBef>
              <a:tabLst>
                <a:tab pos="2974975" algn="l"/>
              </a:tabLst>
              <a:defRPr/>
            </a:pPr>
            <a:r>
              <a:rPr lang="en-US" altLang="ja-JP" sz="20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6</a:t>
            </a: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/2014</a:t>
            </a:r>
            <a:r>
              <a:rPr lang="en-US" altLang="ja-JP" sz="20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: </a:t>
            </a: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Begin implementation of </a:t>
            </a:r>
            <a:r>
              <a:rPr lang="en-US" altLang="ja-JP" sz="20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near-term ACC objectives for GHG measurement coordination based on recommendations of CTF </a:t>
            </a:r>
            <a:r>
              <a:rPr lang="en-US" altLang="ja-JP" sz="20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report</a:t>
            </a:r>
            <a:endParaRPr lang="en-US" altLang="ja-JP" sz="2000" b="1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342900" lvl="0" indent="-342900" defTabSz="9144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US" altLang="ja-JP" sz="2400" b="1" u="sng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altLang="ja-JP" sz="10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2403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052084" y="101600"/>
            <a:ext cx="7033179" cy="738372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ACC Leadership Update/Next Meeting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037" y="1416908"/>
            <a:ext cx="8832205" cy="512994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GB" altLang="ja-JP" sz="2400" b="1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0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400" b="1" u="sng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Participation/leadership </a:t>
            </a:r>
            <a:r>
              <a:rPr lang="en-US" altLang="ja-JP" sz="2400" b="1" u="sng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update</a:t>
            </a:r>
          </a:p>
          <a:p>
            <a:pPr lvl="0" defTabSz="914400">
              <a:lnSpc>
                <a:spcPct val="90000"/>
              </a:lnSpc>
              <a:spcBef>
                <a:spcPct val="20000"/>
              </a:spcBef>
              <a:defRPr/>
            </a:pPr>
            <a:endParaRPr lang="en-US" altLang="ja-JP" sz="1000" b="1" u="sng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342900" lvl="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4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Co-Chairs working succession planning with ongoing outreach to ACC membership prior to next meeting</a:t>
            </a:r>
          </a:p>
          <a:p>
            <a:pPr marL="342900" lvl="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4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Will be addressed at ACC-10 meeting</a:t>
            </a:r>
          </a:p>
          <a:p>
            <a:pPr marL="342900" lvl="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altLang="ja-JP" sz="2400" b="1" u="sng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lvl="0" defTabSz="9144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400" b="1" u="sng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Next Meeting</a:t>
            </a:r>
          </a:p>
          <a:p>
            <a:pPr lvl="0" defTabSz="914400">
              <a:lnSpc>
                <a:spcPct val="90000"/>
              </a:lnSpc>
              <a:spcBef>
                <a:spcPct val="20000"/>
              </a:spcBef>
              <a:defRPr/>
            </a:pPr>
            <a:endParaRPr lang="en-US" altLang="ja-JP" sz="1000" b="1" u="sng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342900" lvl="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sz="2400" b="1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ACC-10 planned for 4-5 June 2014, to be hosted by NOAA in College Park, Maryland</a:t>
            </a:r>
            <a:endParaRPr lang="en-US" altLang="ja-JP" sz="2400" b="1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7688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2975</TotalTime>
  <Words>744</Words>
  <Application>Microsoft Office PowerPoint</Application>
  <PresentationFormat>On-screen Show (4:3)</PresentationFormat>
  <Paragraphs>131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4_EUM_template_v03</vt:lpstr>
      <vt:lpstr>ACC-VC Status and Issues – Continuity of Limb Sounding</vt:lpstr>
      <vt:lpstr>ACC Activity Status  </vt:lpstr>
      <vt:lpstr>ACC Activity Status </vt:lpstr>
      <vt:lpstr>ACC Activity Status </vt:lpstr>
      <vt:lpstr>ACC Activity Status </vt:lpstr>
      <vt:lpstr>ACC Activity Status </vt:lpstr>
      <vt:lpstr>ACC Near-Term Activities</vt:lpstr>
      <vt:lpstr>ACC Near-Term Activities</vt:lpstr>
      <vt:lpstr>ACC Leadership Update/Next Meeting</vt:lpstr>
      <vt:lpstr>Continuity of Limb Sounding</vt:lpstr>
      <vt:lpstr>Continuity of Limb Sounding (cont’d.)</vt:lpstr>
      <vt:lpstr>Continuity of Limb Sounding (cont’d.)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Richard Eckman</cp:lastModifiedBy>
  <cp:revision>324</cp:revision>
  <dcterms:created xsi:type="dcterms:W3CDTF">2012-08-31T01:11:17Z</dcterms:created>
  <dcterms:modified xsi:type="dcterms:W3CDTF">2014-03-20T12:13:17Z</dcterms:modified>
</cp:coreProperties>
</file>