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60" r:id="rId2"/>
    <p:sldId id="276" r:id="rId3"/>
    <p:sldId id="279" r:id="rId4"/>
    <p:sldId id="277" r:id="rId5"/>
    <p:sldId id="278" r:id="rId6"/>
    <p:sldId id="280" r:id="rId7"/>
    <p:sldId id="281" r:id="rId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5833" autoAdjust="0"/>
  </p:normalViewPr>
  <p:slideViewPr>
    <p:cSldViewPr snapToGrid="0" snapToObjects="1">
      <p:cViewPr varScale="1">
        <p:scale>
          <a:sx n="76" d="100"/>
          <a:sy n="76" d="100"/>
        </p:scale>
        <p:origin x="-84" y="-828"/>
      </p:cViewPr>
      <p:guideLst>
        <p:guide orient="horz" pos="4277"/>
        <p:guide pos="28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07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smtClean="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smtClean="0">
              <a:latin typeface="Times New Roman"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r>
              <a:rPr lang="en-US" dirty="0" smtClean="0"/>
              <a:t>FY2014 accomplishments to date.  You are not restricted to just this one slide.  Feel free to use slides you provided for the STAR / SOCD monthly reports since November 2013 (start of the FY2014 reporting period) here if you wish.</a:t>
            </a:r>
          </a:p>
          <a:p>
            <a:endParaRPr lang="en-US" dirty="0"/>
          </a:p>
        </p:txBody>
      </p:sp>
      <p:sp>
        <p:nvSpPr>
          <p:cNvPr id="4" name="Slide Number Placeholder 3"/>
          <p:cNvSpPr>
            <a:spLocks noGrp="1"/>
          </p:cNvSpPr>
          <p:nvPr>
            <p:ph type="sldNum" sz="quarter" idx="10"/>
          </p:nvPr>
        </p:nvSpPr>
        <p:spPr/>
        <p:txBody>
          <a:bodyPr/>
          <a:lstStyle/>
          <a:p>
            <a:fld id="{2D45C656-A5FA-4F04-AF50-83219C9E253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92536BA-3BE2-2346-A929-FD4D16266EB5}" type="slidenum">
              <a:rPr lang="fr-FR">
                <a:latin typeface="Calibri" charset="0"/>
              </a:rPr>
              <a:pPr eaLnBrk="1" hangingPunct="1"/>
              <a:t>4</a:t>
            </a:fld>
            <a:endParaRPr lang="fr-FR">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endParaRP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61F8D88-C056-B841-BB09-6B15CA5B47BB}" type="slidenum">
              <a:rPr lang="fr-FR">
                <a:latin typeface="Calibri" charset="0"/>
              </a:rPr>
              <a:pPr eaLnBrk="1" hangingPunct="1"/>
              <a:t>5</a:t>
            </a:fld>
            <a:endParaRPr lang="fr-FR">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6BF8D2B0-EFB6-4DAA-9B0B-6F6B3A580823}"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FACF96C-2AF8-894F-A813-A537DA7130A5}" type="datetime1">
              <a:rPr lang="en-US"/>
              <a:pPr/>
              <a:t>4/4/2014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2102D2A-0BAD-C248-A814-C6C4E4987FEE}" type="slidenum">
              <a:rPr lang="en-US"/>
              <a:pPr/>
              <a:t>‹#›</a:t>
            </a:fld>
            <a:endParaRPr lang="en-US"/>
          </a:p>
        </p:txBody>
      </p:sp>
    </p:spTree>
    <p:extLst>
      <p:ext uri="{BB962C8B-B14F-4D97-AF65-F5344CB8AC3E}">
        <p14:creationId xmlns="" xmlns:p14="http://schemas.microsoft.com/office/powerpoint/2010/main" val="40612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3124200" y="6356350"/>
            <a:ext cx="5562600" cy="365125"/>
          </a:xfrm>
        </p:spPr>
        <p:txBody>
          <a:bodyPr/>
          <a:lstStyle/>
          <a:p>
            <a:r>
              <a:rPr lang="en-US" dirty="0" smtClean="0"/>
              <a:t>FY2011  SOCD  Mid-year  Science  Team  Review,  30 March 2011</a:t>
            </a:r>
            <a:endParaRPr lang="en-US" dirty="0"/>
          </a:p>
        </p:txBody>
      </p:sp>
    </p:spTree>
    <p:extLst>
      <p:ext uri="{BB962C8B-B14F-4D97-AF65-F5344CB8AC3E}">
        <p14:creationId xmlns="" xmlns:p14="http://schemas.microsoft.com/office/powerpoint/2010/main" val="2122140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4" name="TextBox 3"/>
          <p:cNvSpPr txBox="1"/>
          <p:nvPr userDrawn="1"/>
        </p:nvSpPr>
        <p:spPr>
          <a:xfrm>
            <a:off x="19050" y="482815"/>
            <a:ext cx="1620957" cy="553998"/>
          </a:xfrm>
          <a:prstGeom prst="rect">
            <a:avLst/>
          </a:prstGeom>
          <a:noFill/>
        </p:spPr>
        <p:txBody>
          <a:bodyPr wrap="none">
            <a:spAutoFit/>
          </a:bodyPr>
          <a:lstStyle/>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SIT-29 Meeting</a:t>
            </a:r>
            <a:endParaRPr lang="en-US" sz="1000" b="1" dirty="0">
              <a:solidFill>
                <a:srgbClr val="FFFFFF"/>
              </a:solidFill>
              <a:latin typeface="Arial Unicode MS" pitchFamily="-111" charset="0"/>
              <a:ea typeface="ＭＳ Ｐゴシック" pitchFamily="-105" charset="-128"/>
              <a:cs typeface="ＭＳ Ｐゴシック" pitchFamily="-105" charset="-128"/>
            </a:endParaRPr>
          </a:p>
          <a:p>
            <a:pPr defTabSz="914400" eaLnBrk="0" hangingPunct="0">
              <a:spcBef>
                <a:spcPts val="0"/>
              </a:spcBef>
              <a:defRPr/>
            </a:pPr>
            <a:r>
              <a:rPr lang="en-US" sz="1000" b="1" dirty="0" smtClean="0">
                <a:solidFill>
                  <a:srgbClr val="FFFFFF"/>
                </a:solidFill>
                <a:latin typeface="Arial Unicode MS" pitchFamily="-111" charset="0"/>
                <a:ea typeface="ＭＳ Ｐゴシック" pitchFamily="-105" charset="-128"/>
                <a:cs typeface="ＭＳ Ｐゴシック" pitchFamily="-105" charset="-128"/>
              </a:rPr>
              <a:t>CNES, Toulouse, France</a:t>
            </a:r>
            <a:r>
              <a:rPr lang="en-US" sz="1000" b="1" dirty="0">
                <a:solidFill>
                  <a:srgbClr val="FFFFFF"/>
                </a:solidFill>
                <a:latin typeface="Arial Unicode MS" pitchFamily="-111" charset="0"/>
                <a:ea typeface="ＭＳ Ｐゴシック" pitchFamily="-105" charset="-128"/>
                <a:cs typeface="ＭＳ Ｐゴシック" pitchFamily="-105" charset="-128"/>
              </a:rPr>
              <a:t/>
            </a:r>
            <a:br>
              <a:rPr lang="en-US" sz="1000" b="1" dirty="0">
                <a:solidFill>
                  <a:srgbClr val="FFFFFF"/>
                </a:solidFill>
                <a:latin typeface="Arial Unicode MS" pitchFamily="-111" charset="0"/>
                <a:ea typeface="ＭＳ Ｐゴシック" pitchFamily="-105" charset="-128"/>
                <a:cs typeface="ＭＳ Ｐゴシック" pitchFamily="-105" charset="-128"/>
              </a:rPr>
            </a:br>
            <a:r>
              <a:rPr lang="en-US" sz="1000" b="1" dirty="0" smtClean="0">
                <a:solidFill>
                  <a:srgbClr val="FFFFFF"/>
                </a:solidFill>
                <a:latin typeface="Arial Unicode MS" pitchFamily="-111" charset="0"/>
                <a:ea typeface="ＭＳ Ｐゴシック" pitchFamily="-105" charset="-128"/>
                <a:cs typeface="ＭＳ Ｐゴシック" pitchFamily="-105" charset="-128"/>
              </a:rPr>
              <a:t>9</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-10</a:t>
            </a:r>
            <a:r>
              <a:rPr lang="en-US" sz="1000" b="1" baseline="30000" dirty="0" smtClean="0">
                <a:solidFill>
                  <a:srgbClr val="FFFFFF"/>
                </a:solidFill>
                <a:latin typeface="Arial Unicode MS" pitchFamily="-111" charset="0"/>
                <a:ea typeface="ＭＳ Ｐゴシック" pitchFamily="-105" charset="-128"/>
                <a:cs typeface="ＭＳ Ｐゴシック" pitchFamily="-105" charset="-128"/>
              </a:rPr>
              <a:t>th</a:t>
            </a:r>
            <a:r>
              <a:rPr lang="en-US" sz="1000" b="1" dirty="0" smtClean="0">
                <a:solidFill>
                  <a:srgbClr val="FFFFFF"/>
                </a:solidFill>
                <a:latin typeface="Arial Unicode MS" pitchFamily="-111" charset="0"/>
                <a:ea typeface="ＭＳ Ｐゴシック" pitchFamily="-105" charset="-128"/>
                <a:cs typeface="ＭＳ Ｐゴシック" pitchFamily="-105" charset="-128"/>
              </a:rPr>
              <a:t> April 2014</a:t>
            </a:r>
            <a:endParaRPr lang="en-US" sz="1000" b="1" dirty="0">
              <a:solidFill>
                <a:srgbClr val="FFFFFF"/>
              </a:solidFill>
              <a:latin typeface="Arial Unicode MS" pitchFamily="-111" charset="0"/>
              <a:ea typeface="ＭＳ Ｐゴシック" pitchFamily="-105" charset="-128"/>
              <a:cs typeface="ＭＳ Ｐゴシック" pitchFamily="-105" charset="-128"/>
            </a:endParaRP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5" name="Picture 4" descr="CEOS_logo_trans_SMALL.png"/>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75078" y="119764"/>
            <a:ext cx="915254" cy="363051"/>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4" r:id="rId4"/>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3814057" y="0"/>
            <a:ext cx="5206574" cy="1672389"/>
          </a:xfrm>
        </p:spPr>
        <p:txBody>
          <a:bodyPr/>
          <a:lstStyle/>
          <a:p>
            <a:pPr algn="l"/>
            <a:r>
              <a:rPr lang="en-US" sz="2800" dirty="0" smtClean="0"/>
              <a:t>OSVW-VC Update</a:t>
            </a:r>
            <a:endParaRPr lang="en-US" sz="2800" dirty="0" smtClean="0">
              <a:solidFill>
                <a:srgbClr val="FFFF00"/>
              </a:solidFill>
            </a:endParaRPr>
          </a:p>
        </p:txBody>
      </p:sp>
      <p:sp>
        <p:nvSpPr>
          <p:cNvPr id="2" name="Subtitle 1"/>
          <p:cNvSpPr>
            <a:spLocks noGrp="1"/>
          </p:cNvSpPr>
          <p:nvPr>
            <p:ph type="subTitle" sz="quarter" idx="1"/>
          </p:nvPr>
        </p:nvSpPr>
        <p:spPr>
          <a:xfrm>
            <a:off x="3855539" y="2103480"/>
            <a:ext cx="5136885" cy="1564105"/>
          </a:xfrm>
        </p:spPr>
        <p:txBody>
          <a:bodyPr/>
          <a:lstStyle/>
          <a:p>
            <a:r>
              <a:rPr lang="en-US" sz="1600" b="0" dirty="0" smtClean="0"/>
              <a:t>Co-leads: Paul Chang (NOAA), Julia Figa-Saldaña (EUMETSAT), BS Gohil (ISRO)</a:t>
            </a:r>
          </a:p>
          <a:p>
            <a:r>
              <a:rPr lang="en-US" sz="1600" b="0" dirty="0" smtClean="0"/>
              <a:t>CEOS SIT-29 Meeting</a:t>
            </a:r>
          </a:p>
          <a:p>
            <a:r>
              <a:rPr lang="en-US" sz="1600" b="0" dirty="0"/>
              <a:t>C</a:t>
            </a:r>
            <a:r>
              <a:rPr lang="en-US" sz="1600" b="0" dirty="0" smtClean="0"/>
              <a:t>NES, Toulouse, France</a:t>
            </a:r>
            <a:br>
              <a:rPr lang="en-US" sz="1600" b="0" dirty="0" smtClean="0"/>
            </a:br>
            <a:r>
              <a:rPr lang="en-US" sz="1600" b="0" dirty="0" smtClean="0"/>
              <a:t>9</a:t>
            </a:r>
            <a:r>
              <a:rPr lang="en-US" sz="1600" b="0" baseline="30000" dirty="0" smtClean="0"/>
              <a:t>th</a:t>
            </a:r>
            <a:r>
              <a:rPr lang="en-US" sz="1600" b="0" dirty="0" smtClean="0"/>
              <a:t>-10</a:t>
            </a:r>
            <a:r>
              <a:rPr lang="en-US" sz="1600" b="0" baseline="30000" dirty="0" smtClean="0"/>
              <a:t>th</a:t>
            </a:r>
            <a:r>
              <a:rPr lang="en-US" sz="1600" b="0" dirty="0" smtClean="0"/>
              <a:t> April 2014</a:t>
            </a:r>
            <a:endParaRPr lang="en-US" sz="1600" b="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7037" y="1278194"/>
            <a:ext cx="8832205" cy="5453532"/>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tabLst/>
              <a:defRP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Activity Update</a:t>
            </a:r>
          </a:p>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Sustained operations</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ASCAT on METOP-A and METOP-B operating nominally</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OSCAT on OceanSat-2 discontinued operations</a:t>
            </a:r>
          </a:p>
          <a:p>
            <a:pPr marL="1257300" lvl="2"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ISRO already has a gap filler OSVW mission (</a:t>
            </a:r>
            <a:r>
              <a:rPr lang="en-GB" altLang="ja-JP" sz="1600" dirty="0" err="1" smtClean="0">
                <a:solidFill>
                  <a:schemeClr val="tx1">
                    <a:lumMod val="75000"/>
                  </a:schemeClr>
                </a:solidFill>
                <a:latin typeface="Arial" pitchFamily="34" charset="0"/>
                <a:ea typeface="ＭＳ Ｐゴシック" pitchFamily="50" charset="-128"/>
                <a:cs typeface="Arial" pitchFamily="34" charset="0"/>
              </a:rPr>
              <a:t>ScatSat</a:t>
            </a:r>
            <a:r>
              <a:rPr lang="en-GB" altLang="ja-JP" sz="1600" dirty="0" smtClean="0">
                <a:solidFill>
                  <a:schemeClr val="tx1">
                    <a:lumMod val="75000"/>
                  </a:schemeClr>
                </a:solidFill>
                <a:latin typeface="Arial" pitchFamily="34" charset="0"/>
                <a:ea typeface="ＭＳ Ｐゴシック" pitchFamily="50" charset="-128"/>
                <a:cs typeface="Arial" pitchFamily="34" charset="0"/>
              </a:rPr>
              <a:t>) approved and scheduled for a late 2015 launch</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NASA </a:t>
            </a:r>
            <a:r>
              <a:rPr lang="en-GB" altLang="ja-JP" sz="1600" dirty="0" err="1" smtClean="0">
                <a:solidFill>
                  <a:schemeClr val="tx1">
                    <a:lumMod val="75000"/>
                  </a:schemeClr>
                </a:solidFill>
                <a:latin typeface="Arial" pitchFamily="34" charset="0"/>
                <a:ea typeface="ＭＳ Ｐゴシック" pitchFamily="50" charset="-128"/>
                <a:cs typeface="Arial" pitchFamily="34" charset="0"/>
              </a:rPr>
              <a:t>RapidScat</a:t>
            </a:r>
            <a:r>
              <a:rPr lang="en-GB" altLang="ja-JP" sz="1600" dirty="0" smtClean="0">
                <a:solidFill>
                  <a:schemeClr val="tx1">
                    <a:lumMod val="75000"/>
                  </a:schemeClr>
                </a:solidFill>
                <a:latin typeface="Arial" pitchFamily="34" charset="0"/>
                <a:ea typeface="ＭＳ Ｐゴシック" pitchFamily="50" charset="-128"/>
                <a:cs typeface="Arial" pitchFamily="34" charset="0"/>
              </a:rPr>
              <a:t> mission on the International Space Station scheduled for an early June 2014 launch</a:t>
            </a:r>
          </a:p>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Bridging with the IOVWST </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IOVWST 2014 annual meeting in June 2014, planning an OSVW-VC side meeting to discuss the OSVW-VC TOR draft</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Specific working groups will be kicked-off on Climate wind CDRs and Data Standards</a:t>
            </a:r>
          </a:p>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Outreach and training</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Satellite winds and waves marine forecaster training workshop conducted in December 2013 with the South African Weather Service as part of the outreach and training effort </a:t>
            </a:r>
          </a:p>
          <a:p>
            <a:pPr marL="342900" indent="-342900" defTabSz="914400">
              <a:spcBef>
                <a:spcPct val="20000"/>
              </a:spcBef>
            </a:pPr>
            <a:r>
              <a:rPr lang="en-GB" altLang="ja-JP" dirty="0" smtClean="0">
                <a:solidFill>
                  <a:schemeClr val="tx1">
                    <a:lumMod val="75000"/>
                  </a:schemeClr>
                </a:solidFill>
                <a:latin typeface="Arial" pitchFamily="34" charset="0"/>
                <a:ea typeface="ＭＳ Ｐゴシック" pitchFamily="50" charset="-128"/>
                <a:cs typeface="Arial" pitchFamily="34" charset="0"/>
              </a:rPr>
              <a:t>Optimization of the OSVW constellation</a:t>
            </a:r>
          </a:p>
          <a:p>
            <a:pPr marL="800100" lvl="1" indent="-342900" defTabSz="914400">
              <a:spcBef>
                <a:spcPct val="20000"/>
              </a:spcBef>
              <a:buFont typeface="Arial" charset="0"/>
              <a:buChar char="•"/>
            </a:pPr>
            <a:r>
              <a:rPr lang="en-GB" altLang="ja-JP" sz="1600" dirty="0" smtClean="0">
                <a:solidFill>
                  <a:schemeClr val="tx1">
                    <a:lumMod val="75000"/>
                  </a:schemeClr>
                </a:solidFill>
                <a:latin typeface="Arial" pitchFamily="34" charset="0"/>
                <a:ea typeface="ＭＳ Ｐゴシック" pitchFamily="50" charset="-128"/>
                <a:cs typeface="Arial" pitchFamily="34" charset="0"/>
              </a:rPr>
              <a:t>Updated </a:t>
            </a:r>
            <a:r>
              <a:rPr lang="en-GB" altLang="ja-JP" sz="1600" dirty="0" err="1" smtClean="0">
                <a:solidFill>
                  <a:schemeClr val="tx1">
                    <a:lumMod val="75000"/>
                  </a:schemeClr>
                </a:solidFill>
                <a:latin typeface="Arial" pitchFamily="34" charset="0"/>
                <a:ea typeface="ＭＳ Ｐゴシック" pitchFamily="50" charset="-128"/>
                <a:cs typeface="Arial" pitchFamily="34" charset="0"/>
              </a:rPr>
              <a:t>scatterometer</a:t>
            </a:r>
            <a:r>
              <a:rPr lang="en-GB" altLang="ja-JP" sz="1600" dirty="0" smtClean="0">
                <a:solidFill>
                  <a:schemeClr val="tx1">
                    <a:lumMod val="75000"/>
                  </a:schemeClr>
                </a:solidFill>
                <a:latin typeface="Arial" pitchFamily="34" charset="0"/>
                <a:ea typeface="ＭＳ Ｐゴシック" pitchFamily="50" charset="-128"/>
                <a:cs typeface="Arial" pitchFamily="34" charset="0"/>
              </a:rPr>
              <a:t> missions outlook figure and started an analysis of the overall local time coverage from the constellation</a:t>
            </a:r>
          </a:p>
        </p:txBody>
      </p:sp>
    </p:spTree>
    <p:extLst>
      <p:ext uri="{BB962C8B-B14F-4D97-AF65-F5344CB8AC3E}">
        <p14:creationId xmlns="" xmlns:p14="http://schemas.microsoft.com/office/powerpoint/2010/main" val="390462055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130212.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91200" y="1371600"/>
            <a:ext cx="2971800" cy="2228850"/>
          </a:xfrm>
          <a:prstGeom prst="rect">
            <a:avLst/>
          </a:prstGeom>
        </p:spPr>
      </p:pic>
      <p:pic>
        <p:nvPicPr>
          <p:cNvPr id="4" name="Picture 3" descr="PC130214.JP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91200" y="3771900"/>
            <a:ext cx="2997200" cy="2247900"/>
          </a:xfrm>
          <a:prstGeom prst="rect">
            <a:avLst/>
          </a:prstGeom>
        </p:spPr>
      </p:pic>
      <p:sp>
        <p:nvSpPr>
          <p:cNvPr id="6" name="Rectangle 3"/>
          <p:cNvSpPr txBox="1">
            <a:spLocks noChangeArrowheads="1"/>
          </p:cNvSpPr>
          <p:nvPr/>
        </p:nvSpPr>
        <p:spPr>
          <a:xfrm>
            <a:off x="131029" y="1498600"/>
            <a:ext cx="5513314" cy="4521200"/>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tabLst/>
              <a:defRP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Training and Outreach</a:t>
            </a:r>
          </a:p>
          <a:p>
            <a:pPr marL="342900" marR="0" lvl="0" indent="-342900" algn="l" defTabSz="914400" rtl="0" eaLnBrk="1" fontAlgn="base" latinLnBrk="0" hangingPunct="1">
              <a:lnSpc>
                <a:spcPct val="90000"/>
              </a:lnSpc>
              <a:spcBef>
                <a:spcPct val="20000"/>
              </a:spcBef>
              <a:spcAft>
                <a:spcPct val="0"/>
              </a:spcAft>
              <a:buClrTx/>
              <a:buSzTx/>
              <a:tabLst/>
              <a:defRPr/>
            </a:pPr>
            <a:endParaRPr lang="en-GB" altLang="ja-JP" sz="2400"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Satellite wind and waves training course for marine forecasters</a:t>
            </a:r>
          </a:p>
          <a:p>
            <a:pPr marL="342900" indent="-342900" defTabSz="914400">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Organized and conducted by NOAA (NESDIS and NWS), EUMETSAT and South African Weather Services (SAWS) in Pretoria, South Africa – December 2013</a:t>
            </a:r>
          </a:p>
          <a:p>
            <a:pPr marL="342900" indent="-342900" defTabSz="914400">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Students were marine forecasters from several countries within Africa</a:t>
            </a:r>
          </a:p>
          <a:p>
            <a:pPr marL="342900" indent="-342900" defTabSz="914400">
              <a:spcBef>
                <a:spcPct val="20000"/>
              </a:spcBef>
              <a:buFont typeface="Arial" charset="0"/>
              <a:buChar char="•"/>
            </a:pPr>
            <a:r>
              <a:rPr lang="en-US" altLang="ja-JP" sz="2000" dirty="0" smtClean="0">
                <a:solidFill>
                  <a:schemeClr val="tx1">
                    <a:lumMod val="75000"/>
                  </a:schemeClr>
                </a:solidFill>
                <a:latin typeface="Arial" pitchFamily="34" charset="0"/>
                <a:ea typeface="ＭＳ Ｐゴシック" pitchFamily="50" charset="-128"/>
                <a:cs typeface="Arial" pitchFamily="34" charset="0"/>
              </a:rPr>
              <a:t>Hands-on used of satellite winds and waves in an integrated way with other weather forecast data (integrated view)</a:t>
            </a:r>
          </a:p>
          <a:p>
            <a:pPr marL="342900" indent="-342900" defTabSz="914400">
              <a:spcBef>
                <a:spcPct val="20000"/>
              </a:spcBef>
            </a:pPr>
            <a:endParaRPr lang="en-US" altLang="ja-JP" sz="2000"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36916765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105"/>
          <p:cNvSpPr>
            <a:spLocks noChangeArrowheads="1"/>
          </p:cNvSpPr>
          <p:nvPr/>
        </p:nvSpPr>
        <p:spPr bwMode="auto">
          <a:xfrm>
            <a:off x="29686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endParaRPr lang="en-US">
              <a:solidFill>
                <a:schemeClr val="accent1"/>
              </a:solidFill>
              <a:latin typeface="Calibri" pitchFamily="34" charset="0"/>
            </a:endParaRPr>
          </a:p>
        </p:txBody>
      </p:sp>
      <p:sp>
        <p:nvSpPr>
          <p:cNvPr id="96" name="Rectangle 121"/>
          <p:cNvSpPr>
            <a:spLocks noChangeArrowheads="1"/>
          </p:cNvSpPr>
          <p:nvPr/>
        </p:nvSpPr>
        <p:spPr bwMode="auto">
          <a:xfrm>
            <a:off x="570005" y="3825628"/>
            <a:ext cx="1617842" cy="276999"/>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Ku-band</a:t>
            </a:r>
          </a:p>
        </p:txBody>
      </p:sp>
      <p:sp>
        <p:nvSpPr>
          <p:cNvPr id="97" name="Rectangle 137"/>
          <p:cNvSpPr>
            <a:spLocks noChangeArrowheads="1"/>
          </p:cNvSpPr>
          <p:nvPr/>
        </p:nvSpPr>
        <p:spPr bwMode="auto">
          <a:xfrm>
            <a:off x="570005" y="5111052"/>
            <a:ext cx="2627190" cy="276999"/>
          </a:xfrm>
          <a:prstGeom prst="rect">
            <a:avLst/>
          </a:prstGeom>
          <a:noFill/>
          <a:ln w="9525">
            <a:noFill/>
            <a:miter lim="800000"/>
            <a:headEnd/>
            <a:tailEnd/>
          </a:ln>
          <a:scene3d>
            <a:camera prst="orthographicFront"/>
            <a:lightRig rig="threePt" dir="t"/>
          </a:scene3d>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Combined C- and Ku-band</a:t>
            </a:r>
          </a:p>
        </p:txBody>
      </p:sp>
      <p:sp>
        <p:nvSpPr>
          <p:cNvPr id="98" name="Rectangle 115"/>
          <p:cNvSpPr>
            <a:spLocks noChangeArrowheads="1"/>
          </p:cNvSpPr>
          <p:nvPr/>
        </p:nvSpPr>
        <p:spPr bwMode="auto">
          <a:xfrm>
            <a:off x="570005" y="1791254"/>
            <a:ext cx="1079191" cy="276999"/>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fontAlgn="auto">
              <a:spcBef>
                <a:spcPts val="0"/>
              </a:spcBef>
              <a:spcAft>
                <a:spcPts val="0"/>
              </a:spcAft>
              <a:defRPr/>
            </a:pPr>
            <a:r>
              <a:rPr lang="en-US" b="1" dirty="0">
                <a:solidFill>
                  <a:srgbClr val="000099"/>
                </a:solidFill>
                <a:latin typeface="+mn-lt"/>
                <a:ea typeface="+mn-ea"/>
              </a:rPr>
              <a:t>C-band</a:t>
            </a:r>
          </a:p>
        </p:txBody>
      </p:sp>
      <p:sp>
        <p:nvSpPr>
          <p:cNvPr id="99" name="TextBox 228"/>
          <p:cNvSpPr txBox="1">
            <a:spLocks noChangeArrowheads="1"/>
          </p:cNvSpPr>
          <p:nvPr/>
        </p:nvSpPr>
        <p:spPr bwMode="auto">
          <a:xfrm>
            <a:off x="296863" y="1292225"/>
            <a:ext cx="744537" cy="276225"/>
          </a:xfrm>
          <a:prstGeom prst="rect">
            <a:avLst/>
          </a:prstGeom>
          <a:noFill/>
          <a:ln w="9525">
            <a:noFill/>
            <a:miter lim="800000"/>
            <a:headEnd/>
            <a:tailEnd/>
          </a:ln>
        </p:spPr>
        <p:txBody>
          <a:bodyPr>
            <a:spAutoFit/>
          </a:bodyPr>
          <a:lstStyle/>
          <a:p>
            <a:r>
              <a:rPr lang="en-US" sz="1200" b="1">
                <a:latin typeface="Calibri" pitchFamily="34" charset="0"/>
              </a:rPr>
              <a:t>10/06</a:t>
            </a:r>
          </a:p>
        </p:txBody>
      </p:sp>
      <p:sp>
        <p:nvSpPr>
          <p:cNvPr id="100" name="TextBox 249"/>
          <p:cNvSpPr txBox="1">
            <a:spLocks noChangeArrowheads="1"/>
          </p:cNvSpPr>
          <p:nvPr/>
        </p:nvSpPr>
        <p:spPr bwMode="auto">
          <a:xfrm>
            <a:off x="311150" y="2128838"/>
            <a:ext cx="565150" cy="277812"/>
          </a:xfrm>
          <a:prstGeom prst="rect">
            <a:avLst/>
          </a:prstGeom>
          <a:noFill/>
          <a:ln w="9525">
            <a:noFill/>
            <a:miter lim="800000"/>
            <a:headEnd/>
            <a:tailEnd/>
          </a:ln>
        </p:spPr>
        <p:txBody>
          <a:bodyPr wrap="none">
            <a:spAutoFit/>
          </a:bodyPr>
          <a:lstStyle/>
          <a:p>
            <a:r>
              <a:rPr lang="en-US" sz="1200" b="1">
                <a:latin typeface="Calibri" pitchFamily="34" charset="0"/>
              </a:rPr>
              <a:t>06/99</a:t>
            </a:r>
          </a:p>
        </p:txBody>
      </p:sp>
      <p:grpSp>
        <p:nvGrpSpPr>
          <p:cNvPr id="101" name="Group 182"/>
          <p:cNvGrpSpPr>
            <a:grpSpLocks/>
          </p:cNvGrpSpPr>
          <p:nvPr/>
        </p:nvGrpSpPr>
        <p:grpSpPr bwMode="auto">
          <a:xfrm>
            <a:off x="330200" y="6275388"/>
            <a:ext cx="2536825" cy="268287"/>
            <a:chOff x="330830" y="6275799"/>
            <a:chExt cx="2920879"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2" y="6275799"/>
              <a:ext cx="1462267"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104" name="Group 208"/>
          <p:cNvGrpSpPr/>
          <p:nvPr/>
        </p:nvGrpSpPr>
        <p:grpSpPr bwMode="auto">
          <a:xfrm>
            <a:off x="7307263" y="6275800"/>
            <a:ext cx="1468631" cy="261006"/>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025525" y="6543675"/>
            <a:ext cx="1058863" cy="307975"/>
          </a:xfrm>
          <a:prstGeom prst="rect">
            <a:avLst/>
          </a:prstGeom>
          <a:noFill/>
          <a:ln w="9525">
            <a:noFill/>
            <a:miter lim="800000"/>
            <a:headEnd/>
            <a:tailEnd/>
          </a:ln>
        </p:spPr>
        <p:txBody>
          <a:bodyPr>
            <a:spAutoFit/>
          </a:bodyPr>
          <a:lstStyle/>
          <a:p>
            <a:r>
              <a:rPr lang="en-US" sz="1400">
                <a:cs typeface="Arial" charset="0"/>
              </a:rPr>
              <a:t>Operating</a:t>
            </a:r>
          </a:p>
        </p:txBody>
      </p:sp>
      <p:sp>
        <p:nvSpPr>
          <p:cNvPr id="108" name="Rectangle 162"/>
          <p:cNvSpPr>
            <a:spLocks noChangeArrowheads="1"/>
          </p:cNvSpPr>
          <p:nvPr/>
        </p:nvSpPr>
        <p:spPr bwMode="auto">
          <a:xfrm>
            <a:off x="296863" y="2401888"/>
            <a:ext cx="455612" cy="193675"/>
          </a:xfrm>
          <a:prstGeom prst="rect">
            <a:avLst/>
          </a:prstGeom>
          <a:solidFill>
            <a:srgbClr val="7BAA49"/>
          </a:solidFill>
          <a:ln w="9525" cap="rnd">
            <a:solidFill>
              <a:srgbClr val="000000"/>
            </a:solidFill>
            <a:prstDash val="solid"/>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09" name="TextBox 181"/>
          <p:cNvSpPr txBox="1">
            <a:spLocks noChangeArrowheads="1"/>
          </p:cNvSpPr>
          <p:nvPr/>
        </p:nvSpPr>
        <p:spPr bwMode="auto">
          <a:xfrm>
            <a:off x="8397875" y="6627813"/>
            <a:ext cx="582613" cy="215900"/>
          </a:xfrm>
          <a:prstGeom prst="rect">
            <a:avLst/>
          </a:prstGeom>
          <a:noFill/>
          <a:ln w="9525">
            <a:noFill/>
            <a:miter lim="800000"/>
            <a:headEnd/>
            <a:tailEnd/>
          </a:ln>
        </p:spPr>
        <p:txBody>
          <a:bodyPr wrap="none">
            <a:spAutoFit/>
          </a:bodyPr>
          <a:lstStyle/>
          <a:p>
            <a:r>
              <a:rPr lang="en-US" sz="800"/>
              <a:t>Jan2014</a:t>
            </a:r>
          </a:p>
        </p:txBody>
      </p:sp>
      <p:grpSp>
        <p:nvGrpSpPr>
          <p:cNvPr id="110" name="Group 183"/>
          <p:cNvGrpSpPr>
            <a:grpSpLocks/>
          </p:cNvGrpSpPr>
          <p:nvPr/>
        </p:nvGrpSpPr>
        <p:grpSpPr bwMode="auto">
          <a:xfrm>
            <a:off x="3455988" y="6281738"/>
            <a:ext cx="2536825" cy="261937"/>
            <a:chOff x="330830" y="6275805"/>
            <a:chExt cx="2920879"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2" y="6275805"/>
              <a:ext cx="1462267"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52888" y="6550025"/>
            <a:ext cx="1133475" cy="307975"/>
          </a:xfrm>
          <a:prstGeom prst="rect">
            <a:avLst/>
          </a:prstGeom>
          <a:noFill/>
          <a:ln w="9525">
            <a:noFill/>
            <a:miter lim="800000"/>
            <a:headEnd/>
            <a:tailEnd/>
          </a:ln>
        </p:spPr>
        <p:txBody>
          <a:bodyPr>
            <a:spAutoFit/>
          </a:bodyPr>
          <a:lstStyle/>
          <a:p>
            <a:r>
              <a:rPr lang="en-US" sz="1400">
                <a:cs typeface="Arial" charset="0"/>
              </a:rPr>
              <a:t>Approved</a:t>
            </a:r>
          </a:p>
        </p:txBody>
      </p:sp>
      <p:grpSp>
        <p:nvGrpSpPr>
          <p:cNvPr id="114" name="Group 205"/>
          <p:cNvGrpSpPr>
            <a:grpSpLocks/>
          </p:cNvGrpSpPr>
          <p:nvPr/>
        </p:nvGrpSpPr>
        <p:grpSpPr bwMode="auto">
          <a:xfrm>
            <a:off x="312738" y="1509713"/>
            <a:ext cx="8650287" cy="238125"/>
            <a:chOff x="330831" y="1596517"/>
            <a:chExt cx="8649255" cy="292608"/>
          </a:xfrm>
        </p:grpSpPr>
        <p:grpSp>
          <p:nvGrpSpPr>
            <p:cNvPr id="115" name="Group 123"/>
            <p:cNvGrpSpPr>
              <a:grpSpLocks/>
            </p:cNvGrpSpPr>
            <p:nvPr/>
          </p:nvGrpSpPr>
          <p:grpSpPr bwMode="auto">
            <a:xfrm>
              <a:off x="2301875" y="1596517"/>
              <a:ext cx="2884663" cy="292608"/>
              <a:chOff x="1102" y="3140"/>
              <a:chExt cx="19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2"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nvGrpSpPr>
            <p:cNvPr id="11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18" name="Freeform 125"/>
            <p:cNvSpPr>
              <a:spLocks/>
            </p:cNvSpPr>
            <p:nvPr/>
          </p:nvSpPr>
          <p:spPr bwMode="auto">
            <a:xfrm>
              <a:off x="4984826"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METOP-C</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grpSp>
      <p:grpSp>
        <p:nvGrpSpPr>
          <p:cNvPr id="123" name="Group 214"/>
          <p:cNvGrpSpPr>
            <a:grpSpLocks/>
          </p:cNvGrpSpPr>
          <p:nvPr/>
        </p:nvGrpSpPr>
        <p:grpSpPr bwMode="auto">
          <a:xfrm>
            <a:off x="2203450" y="1824038"/>
            <a:ext cx="6759575" cy="223837"/>
            <a:chOff x="2301875" y="2100080"/>
            <a:chExt cx="6759169" cy="296290"/>
          </a:xfrm>
        </p:grpSpPr>
        <p:grpSp>
          <p:nvGrpSpPr>
            <p:cNvPr id="124"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fontAlgn="auto">
                  <a:spcBef>
                    <a:spcPts val="0"/>
                  </a:spcBef>
                  <a:spcAft>
                    <a:spcPts val="0"/>
                  </a:spcAft>
                  <a:defRPr/>
                </a:pPr>
                <a:endParaRPr lang="en-US">
                  <a:latin typeface="+mn-lt"/>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METOP-B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40000"/>
                <a:lumOff val="60000"/>
              </a:schemeClr>
            </a:solidFill>
            <a:ln w="9525" cap="rnd">
              <a:solidFill>
                <a:srgbClr val="000000"/>
              </a:solidFill>
              <a:prstDash val="solid"/>
              <a:round/>
              <a:headEnd/>
              <a:tailEnd/>
            </a:ln>
          </p:spPr>
          <p:txBody>
            <a:bodyPr tIns="0" bIns="0"/>
            <a:lstStyle/>
            <a:p>
              <a:pPr>
                <a:defRPr/>
              </a:pPr>
              <a:r>
                <a:rPr lang="en-US" sz="1400" b="1" dirty="0">
                  <a:solidFill>
                    <a:srgbClr val="000000"/>
                  </a:solidFill>
                  <a:latin typeface="Arial" pitchFamily="34" charset="0"/>
                  <a:ea typeface="ＭＳ Ｐゴシック" charset="-128"/>
                  <a:cs typeface="Arial" pitchFamily="34" charset="0"/>
                </a:rPr>
                <a:t>Post EPS </a:t>
              </a:r>
              <a:r>
                <a:rPr lang="en-US" sz="1000" b="1" dirty="0">
                  <a:solidFill>
                    <a:srgbClr val="000000"/>
                  </a:solidFill>
                  <a:latin typeface="Arial" pitchFamily="34" charset="0"/>
                  <a:ea typeface="ＭＳ Ｐゴシック" charset="-128"/>
                  <a:cs typeface="Arial" pitchFamily="34" charset="0"/>
                </a:rPr>
                <a:t>Europe</a:t>
              </a:r>
              <a:endParaRPr lang="en-US" sz="1000" b="1" dirty="0">
                <a:latin typeface="Arial" pitchFamily="34" charset="0"/>
                <a:ea typeface="ＭＳ Ｐゴシック" charset="-128"/>
                <a:cs typeface="Arial" pitchFamily="34" charset="0"/>
              </a:endParaRPr>
            </a:p>
            <a:p>
              <a:pPr>
                <a:defRPr/>
              </a:pPr>
              <a:endParaRPr lang="en-US" b="1" dirty="0">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206375" y="2401888"/>
            <a:ext cx="887413" cy="247650"/>
          </a:xfrm>
          <a:prstGeom prst="rect">
            <a:avLst/>
          </a:prstGeom>
          <a:noFill/>
          <a:ln w="9525">
            <a:noFill/>
            <a:miter lim="800000"/>
            <a:headEnd/>
            <a:tailEnd/>
          </a:ln>
        </p:spPr>
        <p:txBody>
          <a:bodyPr>
            <a:spAutoFit/>
          </a:bodyPr>
          <a:lstStyle/>
          <a:p>
            <a:r>
              <a:rPr lang="en-GB" sz="1000" b="1"/>
              <a:t>QSCAT </a:t>
            </a:r>
            <a:r>
              <a:rPr lang="en-GB" sz="800" b="1"/>
              <a:t>USA</a:t>
            </a:r>
          </a:p>
        </p:txBody>
      </p:sp>
      <p:sp>
        <p:nvSpPr>
          <p:cNvPr id="130" name="Freeform 125"/>
          <p:cNvSpPr>
            <a:spLocks/>
          </p:cNvSpPr>
          <p:nvPr/>
        </p:nvSpPr>
        <p:spPr bwMode="auto">
          <a:xfrm>
            <a:off x="5273675" y="3595688"/>
            <a:ext cx="1887538" cy="2301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CFOSAT </a:t>
            </a:r>
            <a:r>
              <a:rPr lang="en-US" sz="1000" b="1" dirty="0">
                <a:latin typeface="Arial" pitchFamily="34" charset="0"/>
                <a:ea typeface="+mn-ea"/>
                <a:cs typeface="Arial" pitchFamily="34" charset="0"/>
              </a:rPr>
              <a:t>China/France</a:t>
            </a:r>
          </a:p>
        </p:txBody>
      </p:sp>
      <p:sp>
        <p:nvSpPr>
          <p:cNvPr id="131" name="Freeform 125"/>
          <p:cNvSpPr>
            <a:spLocks/>
          </p:cNvSpPr>
          <p:nvPr/>
        </p:nvSpPr>
        <p:spPr bwMode="auto">
          <a:xfrm>
            <a:off x="3238500" y="3871913"/>
            <a:ext cx="1220788" cy="2301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anchor="b"/>
          <a:lstStyle/>
          <a:p>
            <a:pPr fontAlgn="auto">
              <a:spcBef>
                <a:spcPts val="0"/>
              </a:spcBef>
              <a:spcAft>
                <a:spcPts val="0"/>
              </a:spcAft>
              <a:defRPr/>
            </a:pPr>
            <a:r>
              <a:rPr lang="en-US" sz="1000" b="1" dirty="0" err="1">
                <a:latin typeface="Arial" pitchFamily="34" charset="0"/>
                <a:ea typeface="+mn-ea"/>
                <a:cs typeface="Arial" pitchFamily="34" charset="0"/>
              </a:rPr>
              <a:t>RapidSCAT</a:t>
            </a:r>
            <a:r>
              <a:rPr lang="en-US" sz="1000" b="1" dirty="0">
                <a:latin typeface="Arial" pitchFamily="34" charset="0"/>
                <a:ea typeface="+mn-ea"/>
                <a:cs typeface="Arial" pitchFamily="34" charset="0"/>
              </a:rPr>
              <a:t> USA</a:t>
            </a:r>
          </a:p>
        </p:txBody>
      </p:sp>
      <p:sp>
        <p:nvSpPr>
          <p:cNvPr id="132" name="Freeform 141"/>
          <p:cNvSpPr>
            <a:spLocks/>
          </p:cNvSpPr>
          <p:nvPr/>
        </p:nvSpPr>
        <p:spPr bwMode="auto">
          <a:xfrm>
            <a:off x="5953125" y="4995863"/>
            <a:ext cx="1855788" cy="2301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GCOM-W2 </a:t>
            </a:r>
            <a:r>
              <a:rPr lang="en-US" sz="1000" b="1" dirty="0">
                <a:latin typeface="Arial" pitchFamily="34" charset="0"/>
                <a:ea typeface="+mn-ea"/>
                <a:cs typeface="Arial" pitchFamily="34" charset="0"/>
              </a:rPr>
              <a:t>Japan/India/USA</a:t>
            </a:r>
          </a:p>
          <a:p>
            <a:pPr fontAlgn="auto">
              <a:spcBef>
                <a:spcPts val="0"/>
              </a:spcBef>
              <a:spcAft>
                <a:spcPts val="0"/>
              </a:spcAft>
              <a:defRPr/>
            </a:pPr>
            <a:endParaRPr lang="en-US" b="1" dirty="0">
              <a:latin typeface="+mn-lt"/>
              <a:ea typeface="+mn-ea"/>
            </a:endParaRPr>
          </a:p>
        </p:txBody>
      </p:sp>
      <p:sp>
        <p:nvSpPr>
          <p:cNvPr id="133" name="Freeform 141"/>
          <p:cNvSpPr>
            <a:spLocks/>
          </p:cNvSpPr>
          <p:nvPr/>
        </p:nvSpPr>
        <p:spPr bwMode="auto">
          <a:xfrm>
            <a:off x="4848225" y="5830888"/>
            <a:ext cx="3021013" cy="2301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err="1">
                <a:latin typeface="Arial" pitchFamily="34" charset="0"/>
                <a:ea typeface="+mn-ea"/>
                <a:cs typeface="Arial" pitchFamily="34" charset="0"/>
              </a:rPr>
              <a:t>Scatt</a:t>
            </a:r>
            <a:r>
              <a:rPr lang="en-US" sz="1400" b="1" dirty="0">
                <a:latin typeface="Arial" pitchFamily="34" charset="0"/>
                <a:ea typeface="+mn-ea"/>
                <a:cs typeface="Arial" pitchFamily="34" charset="0"/>
              </a:rPr>
              <a:t> operational series </a:t>
            </a:r>
            <a:r>
              <a:rPr lang="en-US" sz="1000" b="1" dirty="0">
                <a:latin typeface="Arial" pitchFamily="34" charset="0"/>
                <a:ea typeface="+mn-ea"/>
                <a:cs typeface="Arial" pitchFamily="34" charset="0"/>
              </a:rPr>
              <a:t>India</a:t>
            </a:r>
          </a:p>
          <a:p>
            <a:pPr fontAlgn="auto">
              <a:spcBef>
                <a:spcPts val="0"/>
              </a:spcBef>
              <a:spcAft>
                <a:spcPts val="0"/>
              </a:spcAft>
              <a:defRPr/>
            </a:pPr>
            <a:endParaRPr lang="en-US" b="1" dirty="0">
              <a:latin typeface="+mn-lt"/>
              <a:ea typeface="+mn-ea"/>
            </a:endParaRPr>
          </a:p>
        </p:txBody>
      </p:sp>
      <p:cxnSp>
        <p:nvCxnSpPr>
          <p:cNvPr id="134" name="Straight Connector 133"/>
          <p:cNvCxnSpPr/>
          <p:nvPr/>
        </p:nvCxnSpPr>
        <p:spPr>
          <a:xfrm>
            <a:off x="312738" y="2128838"/>
            <a:ext cx="86074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34963" y="4829175"/>
            <a:ext cx="860742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83343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7" name="Rectangle 105"/>
          <p:cNvSpPr>
            <a:spLocks noChangeArrowheads="1"/>
          </p:cNvSpPr>
          <p:nvPr/>
        </p:nvSpPr>
        <p:spPr bwMode="auto">
          <a:xfrm>
            <a:off x="137001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8" name="Rectangle 105"/>
          <p:cNvSpPr>
            <a:spLocks noChangeArrowheads="1"/>
          </p:cNvSpPr>
          <p:nvPr/>
        </p:nvSpPr>
        <p:spPr bwMode="auto">
          <a:xfrm>
            <a:off x="190658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39" name="Rectangle 105"/>
          <p:cNvSpPr>
            <a:spLocks noChangeArrowheads="1"/>
          </p:cNvSpPr>
          <p:nvPr/>
        </p:nvSpPr>
        <p:spPr bwMode="auto">
          <a:xfrm>
            <a:off x="244316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0" name="Rectangle 105"/>
          <p:cNvSpPr>
            <a:spLocks noChangeArrowheads="1"/>
          </p:cNvSpPr>
          <p:nvPr/>
        </p:nvSpPr>
        <p:spPr bwMode="auto">
          <a:xfrm>
            <a:off x="297973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1" name="Rectangle 105"/>
          <p:cNvSpPr>
            <a:spLocks noChangeArrowheads="1"/>
          </p:cNvSpPr>
          <p:nvPr/>
        </p:nvSpPr>
        <p:spPr bwMode="auto">
          <a:xfrm>
            <a:off x="351631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2" name="Rectangle 105"/>
          <p:cNvSpPr>
            <a:spLocks noChangeArrowheads="1"/>
          </p:cNvSpPr>
          <p:nvPr/>
        </p:nvSpPr>
        <p:spPr bwMode="auto">
          <a:xfrm>
            <a:off x="405288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3" name="Rectangle 105"/>
          <p:cNvSpPr>
            <a:spLocks noChangeArrowheads="1"/>
          </p:cNvSpPr>
          <p:nvPr/>
        </p:nvSpPr>
        <p:spPr bwMode="auto">
          <a:xfrm>
            <a:off x="512603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4" name="Rectangle 105"/>
          <p:cNvSpPr>
            <a:spLocks noChangeArrowheads="1"/>
          </p:cNvSpPr>
          <p:nvPr/>
        </p:nvSpPr>
        <p:spPr bwMode="auto">
          <a:xfrm>
            <a:off x="566261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5" name="Rectangle 105"/>
          <p:cNvSpPr>
            <a:spLocks noChangeArrowheads="1"/>
          </p:cNvSpPr>
          <p:nvPr/>
        </p:nvSpPr>
        <p:spPr bwMode="auto">
          <a:xfrm>
            <a:off x="619918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6" name="Rectangle 105"/>
          <p:cNvSpPr>
            <a:spLocks noChangeArrowheads="1"/>
          </p:cNvSpPr>
          <p:nvPr/>
        </p:nvSpPr>
        <p:spPr bwMode="auto">
          <a:xfrm>
            <a:off x="673576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7" name="Rectangle 105"/>
          <p:cNvSpPr>
            <a:spLocks noChangeArrowheads="1"/>
          </p:cNvSpPr>
          <p:nvPr/>
        </p:nvSpPr>
        <p:spPr bwMode="auto">
          <a:xfrm>
            <a:off x="727233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8" name="Rectangle 105"/>
          <p:cNvSpPr>
            <a:spLocks noChangeArrowheads="1"/>
          </p:cNvSpPr>
          <p:nvPr/>
        </p:nvSpPr>
        <p:spPr bwMode="auto">
          <a:xfrm>
            <a:off x="780891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49" name="Rectangle 105"/>
          <p:cNvSpPr>
            <a:spLocks noChangeArrowheads="1"/>
          </p:cNvSpPr>
          <p:nvPr/>
        </p:nvSpPr>
        <p:spPr bwMode="auto">
          <a:xfrm>
            <a:off x="8345488"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sp>
        <p:nvSpPr>
          <p:cNvPr id="150" name="TextBox 261"/>
          <p:cNvSpPr txBox="1">
            <a:spLocks noChangeArrowheads="1"/>
          </p:cNvSpPr>
          <p:nvPr/>
        </p:nvSpPr>
        <p:spPr bwMode="auto">
          <a:xfrm>
            <a:off x="296863" y="1031875"/>
            <a:ext cx="536575" cy="215900"/>
          </a:xfrm>
          <a:prstGeom prst="rect">
            <a:avLst/>
          </a:prstGeom>
          <a:noFill/>
          <a:ln w="3175">
            <a:noFill/>
            <a:miter lim="800000"/>
            <a:headEnd/>
            <a:tailEnd/>
          </a:ln>
        </p:spPr>
        <p:txBody>
          <a:bodyPr anchor="ctr">
            <a:spAutoFit/>
          </a:bodyPr>
          <a:lstStyle/>
          <a:p>
            <a:pPr algn="ctr"/>
            <a:r>
              <a:rPr lang="en-GB" sz="800"/>
              <a:t>Launch</a:t>
            </a:r>
          </a:p>
        </p:txBody>
      </p:sp>
      <p:sp>
        <p:nvSpPr>
          <p:cNvPr id="151" name="TextBox 150"/>
          <p:cNvSpPr txBox="1"/>
          <p:nvPr/>
        </p:nvSpPr>
        <p:spPr>
          <a:xfrm>
            <a:off x="8334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10</a:t>
            </a:r>
          </a:p>
        </p:txBody>
      </p:sp>
      <p:sp>
        <p:nvSpPr>
          <p:cNvPr id="152" name="TextBox 151"/>
          <p:cNvSpPr txBox="1"/>
          <p:nvPr/>
        </p:nvSpPr>
        <p:spPr>
          <a:xfrm>
            <a:off x="13700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11</a:t>
            </a:r>
          </a:p>
        </p:txBody>
      </p:sp>
      <p:sp>
        <p:nvSpPr>
          <p:cNvPr id="153" name="TextBox 152"/>
          <p:cNvSpPr txBox="1"/>
          <p:nvPr/>
        </p:nvSpPr>
        <p:spPr>
          <a:xfrm>
            <a:off x="19065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12</a:t>
            </a:r>
          </a:p>
        </p:txBody>
      </p:sp>
      <p:sp>
        <p:nvSpPr>
          <p:cNvPr id="154" name="TextBox 153"/>
          <p:cNvSpPr txBox="1"/>
          <p:nvPr/>
        </p:nvSpPr>
        <p:spPr>
          <a:xfrm>
            <a:off x="244316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13</a:t>
            </a:r>
          </a:p>
        </p:txBody>
      </p:sp>
      <p:sp>
        <p:nvSpPr>
          <p:cNvPr id="155" name="TextBox 154"/>
          <p:cNvSpPr txBox="1"/>
          <p:nvPr/>
        </p:nvSpPr>
        <p:spPr>
          <a:xfrm>
            <a:off x="29797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14</a:t>
            </a:r>
          </a:p>
        </p:txBody>
      </p:sp>
      <p:sp>
        <p:nvSpPr>
          <p:cNvPr id="156" name="TextBox 155"/>
          <p:cNvSpPr txBox="1"/>
          <p:nvPr/>
        </p:nvSpPr>
        <p:spPr>
          <a:xfrm>
            <a:off x="35163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15</a:t>
            </a:r>
          </a:p>
        </p:txBody>
      </p:sp>
      <p:sp>
        <p:nvSpPr>
          <p:cNvPr id="157" name="TextBox 156"/>
          <p:cNvSpPr txBox="1"/>
          <p:nvPr/>
        </p:nvSpPr>
        <p:spPr>
          <a:xfrm>
            <a:off x="40528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16</a:t>
            </a:r>
          </a:p>
        </p:txBody>
      </p:sp>
      <p:sp>
        <p:nvSpPr>
          <p:cNvPr id="158" name="TextBox 157"/>
          <p:cNvSpPr txBox="1"/>
          <p:nvPr/>
        </p:nvSpPr>
        <p:spPr>
          <a:xfrm>
            <a:off x="458946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17</a:t>
            </a:r>
          </a:p>
        </p:txBody>
      </p:sp>
      <p:sp>
        <p:nvSpPr>
          <p:cNvPr id="159" name="TextBox 158"/>
          <p:cNvSpPr txBox="1"/>
          <p:nvPr/>
        </p:nvSpPr>
        <p:spPr>
          <a:xfrm>
            <a:off x="51260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18</a:t>
            </a:r>
          </a:p>
        </p:txBody>
      </p:sp>
      <p:sp>
        <p:nvSpPr>
          <p:cNvPr id="160" name="TextBox 159"/>
          <p:cNvSpPr txBox="1"/>
          <p:nvPr/>
        </p:nvSpPr>
        <p:spPr>
          <a:xfrm>
            <a:off x="56626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19</a:t>
            </a:r>
          </a:p>
        </p:txBody>
      </p:sp>
      <p:sp>
        <p:nvSpPr>
          <p:cNvPr id="161" name="TextBox 160"/>
          <p:cNvSpPr txBox="1"/>
          <p:nvPr/>
        </p:nvSpPr>
        <p:spPr>
          <a:xfrm>
            <a:off x="61991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20</a:t>
            </a:r>
          </a:p>
        </p:txBody>
      </p:sp>
      <p:sp>
        <p:nvSpPr>
          <p:cNvPr id="162" name="TextBox 161"/>
          <p:cNvSpPr txBox="1"/>
          <p:nvPr/>
        </p:nvSpPr>
        <p:spPr>
          <a:xfrm>
            <a:off x="673576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21</a:t>
            </a:r>
          </a:p>
        </p:txBody>
      </p:sp>
      <p:sp>
        <p:nvSpPr>
          <p:cNvPr id="163" name="TextBox 162"/>
          <p:cNvSpPr txBox="1"/>
          <p:nvPr/>
        </p:nvSpPr>
        <p:spPr>
          <a:xfrm>
            <a:off x="72723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22</a:t>
            </a:r>
          </a:p>
        </p:txBody>
      </p:sp>
      <p:sp>
        <p:nvSpPr>
          <p:cNvPr id="164" name="TextBox 163"/>
          <p:cNvSpPr txBox="1"/>
          <p:nvPr/>
        </p:nvSpPr>
        <p:spPr>
          <a:xfrm>
            <a:off x="78089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rPr>
              <a:t>23</a:t>
            </a:r>
          </a:p>
        </p:txBody>
      </p:sp>
      <p:sp>
        <p:nvSpPr>
          <p:cNvPr id="165" name="TextBox 164"/>
          <p:cNvSpPr txBox="1"/>
          <p:nvPr/>
        </p:nvSpPr>
        <p:spPr>
          <a:xfrm>
            <a:off x="83454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rPr>
              <a:t>24</a:t>
            </a:r>
          </a:p>
        </p:txBody>
      </p:sp>
      <p:sp>
        <p:nvSpPr>
          <p:cNvPr id="166" name="Freeform 125"/>
          <p:cNvSpPr>
            <a:spLocks/>
          </p:cNvSpPr>
          <p:nvPr/>
        </p:nvSpPr>
        <p:spPr bwMode="auto">
          <a:xfrm>
            <a:off x="4848225" y="4167188"/>
            <a:ext cx="1887538" cy="2301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 N3 </a:t>
            </a:r>
            <a:r>
              <a:rPr lang="en-US" sz="1000" b="1" dirty="0">
                <a:latin typeface="Arial" pitchFamily="34" charset="0"/>
                <a:ea typeface="+mn-ea"/>
                <a:cs typeface="Arial" pitchFamily="34" charset="0"/>
              </a:rPr>
              <a:t>Russia</a:t>
            </a:r>
          </a:p>
        </p:txBody>
      </p:sp>
      <p:sp>
        <p:nvSpPr>
          <p:cNvPr id="167" name="Freeform 141"/>
          <p:cNvSpPr>
            <a:spLocks/>
          </p:cNvSpPr>
          <p:nvPr/>
        </p:nvSpPr>
        <p:spPr bwMode="auto">
          <a:xfrm>
            <a:off x="4206875" y="2649538"/>
            <a:ext cx="3021013" cy="222250"/>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Oceansat-3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8" name="Freeform 141"/>
          <p:cNvSpPr>
            <a:spLocks/>
          </p:cNvSpPr>
          <p:nvPr/>
        </p:nvSpPr>
        <p:spPr bwMode="auto">
          <a:xfrm>
            <a:off x="3840163" y="2913063"/>
            <a:ext cx="3021012" cy="222250"/>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solidFill>
                  <a:srgbClr val="000000"/>
                </a:solidFill>
                <a:latin typeface="Arial" pitchFamily="34" charset="0"/>
                <a:ea typeface="Arial Unicode MS" charset="0"/>
                <a:cs typeface="Arial" pitchFamily="34" charset="0"/>
              </a:rPr>
              <a:t>SCATSAT </a:t>
            </a:r>
            <a:r>
              <a:rPr lang="en-US" sz="1000" b="1" dirty="0">
                <a:solidFill>
                  <a:srgbClr val="000000"/>
                </a:solidFill>
                <a:latin typeface="Arial" pitchFamily="34" charset="0"/>
                <a:ea typeface="Arial Unicode MS" charset="0"/>
                <a:cs typeface="Arial" pitchFamily="34" charset="0"/>
              </a:rPr>
              <a:t>India</a:t>
            </a:r>
            <a:endParaRPr lang="en-US" sz="1000" b="1" dirty="0">
              <a:latin typeface="Arial" pitchFamily="34" charset="0"/>
              <a:ea typeface="+mn-ea"/>
              <a:cs typeface="Arial" pitchFamily="34" charset="0"/>
            </a:endParaRPr>
          </a:p>
          <a:p>
            <a:pPr fontAlgn="auto">
              <a:spcBef>
                <a:spcPts val="0"/>
              </a:spcBef>
              <a:spcAft>
                <a:spcPts val="0"/>
              </a:spcAft>
              <a:defRPr/>
            </a:pPr>
            <a:endParaRPr lang="en-US" b="1" dirty="0">
              <a:latin typeface="+mn-lt"/>
              <a:ea typeface="+mn-ea"/>
            </a:endParaRPr>
          </a:p>
        </p:txBody>
      </p:sp>
      <p:sp>
        <p:nvSpPr>
          <p:cNvPr id="169" name="Freeform 125"/>
          <p:cNvSpPr>
            <a:spLocks/>
          </p:cNvSpPr>
          <p:nvPr/>
        </p:nvSpPr>
        <p:spPr bwMode="auto">
          <a:xfrm>
            <a:off x="5921375" y="4511675"/>
            <a:ext cx="1887538"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Meteor-MP 3 </a:t>
            </a:r>
            <a:r>
              <a:rPr lang="en-US" sz="1000" b="1" dirty="0">
                <a:latin typeface="Arial" pitchFamily="34" charset="0"/>
                <a:ea typeface="+mn-ea"/>
                <a:cs typeface="Arial" pitchFamily="34" charset="0"/>
              </a:rPr>
              <a:t>Russia</a:t>
            </a:r>
          </a:p>
        </p:txBody>
      </p:sp>
      <p:sp>
        <p:nvSpPr>
          <p:cNvPr id="170" name="Freeform 141"/>
          <p:cNvSpPr>
            <a:spLocks/>
          </p:cNvSpPr>
          <p:nvPr/>
        </p:nvSpPr>
        <p:spPr bwMode="auto">
          <a:xfrm>
            <a:off x="7954963" y="4995863"/>
            <a:ext cx="987425" cy="2301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200" b="1" dirty="0">
                <a:latin typeface="Arial" pitchFamily="34" charset="0"/>
                <a:ea typeface="+mn-ea"/>
                <a:cs typeface="Arial" pitchFamily="34" charset="0"/>
              </a:rPr>
              <a:t>GCOM-W3</a:t>
            </a:r>
            <a:r>
              <a:rPr lang="en-US" sz="1400" b="1" dirty="0">
                <a:latin typeface="Arial" pitchFamily="34" charset="0"/>
                <a:ea typeface="+mn-ea"/>
                <a:cs typeface="Arial" pitchFamily="34" charset="0"/>
              </a:rPr>
              <a:t> </a:t>
            </a:r>
            <a:r>
              <a:rPr lang="en-US" sz="1000" b="1" dirty="0">
                <a:latin typeface="Arial" pitchFamily="34" charset="0"/>
                <a:ea typeface="+mn-ea"/>
                <a:cs typeface="Arial" pitchFamily="34" charset="0"/>
              </a:rPr>
              <a:t>Japan/India/USA</a:t>
            </a:r>
          </a:p>
          <a:p>
            <a:pPr fontAlgn="auto">
              <a:spcBef>
                <a:spcPts val="0"/>
              </a:spcBef>
              <a:spcAft>
                <a:spcPts val="0"/>
              </a:spcAft>
              <a:defRPr/>
            </a:pPr>
            <a:endParaRPr lang="en-US" b="1" dirty="0">
              <a:latin typeface="+mn-lt"/>
              <a:ea typeface="+mn-ea"/>
            </a:endParaRPr>
          </a:p>
        </p:txBody>
      </p:sp>
      <p:sp>
        <p:nvSpPr>
          <p:cNvPr id="171" name="Rectangle 105"/>
          <p:cNvSpPr>
            <a:spLocks noChangeArrowheads="1"/>
          </p:cNvSpPr>
          <p:nvPr/>
        </p:nvSpPr>
        <p:spPr bwMode="auto">
          <a:xfrm>
            <a:off x="4589463" y="1293813"/>
            <a:ext cx="536575" cy="4787900"/>
          </a:xfrm>
          <a:prstGeom prst="rect">
            <a:avLst/>
          </a:prstGeom>
          <a:noFill/>
          <a:ln w="3175" cap="rnd">
            <a:solidFill>
              <a:srgbClr val="808080"/>
            </a:solidFill>
            <a:miter lim="800000"/>
            <a:headEnd/>
            <a:tailEnd/>
          </a:ln>
        </p:spPr>
        <p:txBody>
          <a:bodyPr/>
          <a:lstStyle/>
          <a:p>
            <a:endParaRPr lang="en-US">
              <a:latin typeface="Calibri" pitchFamily="34" charset="0"/>
            </a:endParaRPr>
          </a:p>
        </p:txBody>
      </p:sp>
      <p:grpSp>
        <p:nvGrpSpPr>
          <p:cNvPr id="172" name="Group 88"/>
          <p:cNvGrpSpPr>
            <a:grpSpLocks/>
          </p:cNvGrpSpPr>
          <p:nvPr/>
        </p:nvGrpSpPr>
        <p:grpSpPr bwMode="auto">
          <a:xfrm>
            <a:off x="1731963" y="3284538"/>
            <a:ext cx="6073775" cy="234950"/>
            <a:chOff x="1731963" y="3284538"/>
            <a:chExt cx="6073775" cy="234949"/>
          </a:xfrm>
        </p:grpSpPr>
        <p:sp>
          <p:nvSpPr>
            <p:cNvPr id="173" name="Freeform 125"/>
            <p:cNvSpPr>
              <a:spLocks/>
            </p:cNvSpPr>
            <p:nvPr/>
          </p:nvSpPr>
          <p:spPr bwMode="auto">
            <a:xfrm>
              <a:off x="2733675"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4" name="Freeform 125"/>
            <p:cNvSpPr>
              <a:spLocks/>
            </p:cNvSpPr>
            <p:nvPr/>
          </p:nvSpPr>
          <p:spPr bwMode="auto">
            <a:xfrm>
              <a:off x="1731963" y="3284538"/>
              <a:ext cx="1936750"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HY-2A</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75" name="Freeform 125"/>
            <p:cNvSpPr>
              <a:spLocks/>
            </p:cNvSpPr>
            <p:nvPr/>
          </p:nvSpPr>
          <p:spPr bwMode="auto">
            <a:xfrm>
              <a:off x="4886325"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76" name="Freeform 125"/>
            <p:cNvSpPr>
              <a:spLocks/>
            </p:cNvSpPr>
            <p:nvPr/>
          </p:nvSpPr>
          <p:spPr bwMode="auto">
            <a:xfrm>
              <a:off x="3781425" y="3284538"/>
              <a:ext cx="1889125"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fontAlgn="auto">
                <a:spcBef>
                  <a:spcPts val="0"/>
                </a:spcBef>
                <a:spcAft>
                  <a:spcPts val="0"/>
                </a:spcAft>
                <a:defRPr/>
              </a:pPr>
              <a:r>
                <a:rPr lang="en-US" sz="1400" b="1" dirty="0">
                  <a:latin typeface="Arial" pitchFamily="34" charset="0"/>
                  <a:ea typeface="+mn-ea"/>
                  <a:cs typeface="Arial" pitchFamily="34" charset="0"/>
                </a:rPr>
                <a:t>HY-2B</a:t>
              </a:r>
              <a:r>
                <a:rPr lang="en-US" sz="1400" dirty="0">
                  <a:latin typeface="Arial" pitchFamily="34" charset="0"/>
                  <a:ea typeface="+mn-ea"/>
                  <a:cs typeface="Arial" pitchFamily="34" charset="0"/>
                </a:rPr>
                <a:t> </a:t>
              </a:r>
              <a:r>
                <a:rPr lang="en-US" sz="1000" b="1" dirty="0">
                  <a:latin typeface="Arial" pitchFamily="34" charset="0"/>
                  <a:ea typeface="+mn-ea"/>
                  <a:cs typeface="Arial" pitchFamily="34" charset="0"/>
                </a:rPr>
                <a:t>China</a:t>
              </a:r>
            </a:p>
          </p:txBody>
        </p:sp>
        <p:sp>
          <p:nvSpPr>
            <p:cNvPr id="177" name="Freeform 141"/>
            <p:cNvSpPr>
              <a:spLocks/>
            </p:cNvSpPr>
            <p:nvPr/>
          </p:nvSpPr>
          <p:spPr bwMode="auto">
            <a:xfrm>
              <a:off x="5916613" y="3292475"/>
              <a:ext cx="1889125" cy="222249"/>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ＭＳ Ｐゴシック" charset="-128"/>
                  <a:cs typeface="Arial" pitchFamily="34" charset="0"/>
                </a:rPr>
                <a:t>HY-2C</a:t>
              </a:r>
              <a:r>
                <a:rPr lang="en-US" sz="1400" dirty="0">
                  <a:latin typeface="Arial" pitchFamily="34" charset="0"/>
                  <a:ea typeface="ＭＳ Ｐゴシック" charset="-128"/>
                  <a:cs typeface="Arial" pitchFamily="34" charset="0"/>
                </a:rPr>
                <a:t> </a:t>
              </a:r>
              <a:r>
                <a:rPr lang="en-US" sz="1000" b="1" dirty="0">
                  <a:latin typeface="Arial" pitchFamily="34" charset="0"/>
                  <a:ea typeface="ＭＳ Ｐゴシック" charset="-128"/>
                  <a:cs typeface="Arial" pitchFamily="34" charset="0"/>
                </a:rPr>
                <a:t>China</a:t>
              </a:r>
            </a:p>
            <a:p>
              <a:pPr fontAlgn="auto">
                <a:spcBef>
                  <a:spcPts val="0"/>
                </a:spcBef>
                <a:spcAft>
                  <a:spcPts val="0"/>
                </a:spcAft>
                <a:defRPr/>
              </a:pPr>
              <a:endParaRPr lang="en-US" b="1" dirty="0">
                <a:latin typeface="+mn-lt"/>
                <a:ea typeface="+mn-ea"/>
              </a:endParaRPr>
            </a:p>
          </p:txBody>
        </p:sp>
      </p:grpSp>
      <p:grpSp>
        <p:nvGrpSpPr>
          <p:cNvPr id="178" name="Group 93"/>
          <p:cNvGrpSpPr>
            <a:grpSpLocks/>
          </p:cNvGrpSpPr>
          <p:nvPr/>
        </p:nvGrpSpPr>
        <p:grpSpPr bwMode="auto">
          <a:xfrm>
            <a:off x="4459288" y="5499100"/>
            <a:ext cx="3886200" cy="230188"/>
            <a:chOff x="4459288" y="5499100"/>
            <a:chExt cx="3886200" cy="230188"/>
          </a:xfrm>
        </p:grpSpPr>
        <p:sp>
          <p:nvSpPr>
            <p:cNvPr id="179" name="Freeform 125"/>
            <p:cNvSpPr>
              <a:spLocks/>
            </p:cNvSpPr>
            <p:nvPr/>
          </p:nvSpPr>
          <p:spPr bwMode="auto">
            <a:xfrm>
              <a:off x="5399088" y="5502275"/>
              <a:ext cx="1106487" cy="22701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fontAlgn="auto">
                <a:spcBef>
                  <a:spcPts val="0"/>
                </a:spcBef>
                <a:spcAft>
                  <a:spcPts val="0"/>
                </a:spcAft>
                <a:defRPr/>
              </a:pPr>
              <a:endParaRPr lang="en-US" sz="1000" b="1" dirty="0">
                <a:latin typeface="+mn-lt"/>
                <a:ea typeface="+mn-ea"/>
              </a:endParaRPr>
            </a:p>
          </p:txBody>
        </p:sp>
        <p:sp>
          <p:nvSpPr>
            <p:cNvPr id="180" name="Freeform 141"/>
            <p:cNvSpPr>
              <a:spLocks/>
            </p:cNvSpPr>
            <p:nvPr/>
          </p:nvSpPr>
          <p:spPr bwMode="auto">
            <a:xfrm>
              <a:off x="4459288" y="5499100"/>
              <a:ext cx="188912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FY-3E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sp>
          <p:nvSpPr>
            <p:cNvPr id="181" name="Freeform 141"/>
            <p:cNvSpPr>
              <a:spLocks/>
            </p:cNvSpPr>
            <p:nvPr/>
          </p:nvSpPr>
          <p:spPr bwMode="auto">
            <a:xfrm>
              <a:off x="6456363" y="5499100"/>
              <a:ext cx="188912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fontAlgn="auto">
                <a:spcBef>
                  <a:spcPts val="0"/>
                </a:spcBef>
                <a:spcAft>
                  <a:spcPts val="0"/>
                </a:spcAft>
                <a:defRPr/>
              </a:pPr>
              <a:r>
                <a:rPr lang="en-US" sz="1400" b="1" dirty="0">
                  <a:latin typeface="Arial" pitchFamily="34" charset="0"/>
                  <a:ea typeface="+mn-ea"/>
                  <a:cs typeface="Arial" pitchFamily="34" charset="0"/>
                </a:rPr>
                <a:t>FY-3G </a:t>
              </a:r>
              <a:r>
                <a:rPr lang="en-US" sz="1000" b="1" dirty="0">
                  <a:latin typeface="Arial" pitchFamily="34" charset="0"/>
                  <a:ea typeface="+mn-ea"/>
                  <a:cs typeface="Arial" pitchFamily="34" charset="0"/>
                </a:rPr>
                <a:t>China</a:t>
              </a:r>
            </a:p>
            <a:p>
              <a:pPr fontAlgn="auto">
                <a:spcBef>
                  <a:spcPts val="0"/>
                </a:spcBef>
                <a:spcAft>
                  <a:spcPts val="0"/>
                </a:spcAft>
                <a:defRPr/>
              </a:pPr>
              <a:endParaRPr lang="en-US" b="1" dirty="0">
                <a:latin typeface="+mn-lt"/>
                <a:ea typeface="+mn-ea"/>
              </a:endParaRPr>
            </a:p>
          </p:txBody>
        </p:sp>
      </p:grpSp>
      <p:sp>
        <p:nvSpPr>
          <p:cNvPr id="182" name="Rectangle 162"/>
          <p:cNvSpPr>
            <a:spLocks noChangeArrowheads="1"/>
          </p:cNvSpPr>
          <p:nvPr/>
        </p:nvSpPr>
        <p:spPr bwMode="auto">
          <a:xfrm>
            <a:off x="627063" y="2663825"/>
            <a:ext cx="2559050" cy="207963"/>
          </a:xfrm>
          <a:prstGeom prst="rect">
            <a:avLst/>
          </a:prstGeom>
          <a:solidFill>
            <a:srgbClr val="7BAA49"/>
          </a:solidFill>
          <a:ln w="9525" cap="rnd">
            <a:solidFill>
              <a:srgbClr val="000000"/>
            </a:solidFill>
            <a:miter lim="800000"/>
            <a:headEnd/>
            <a:tailEnd/>
          </a:ln>
        </p:spPr>
        <p:txBody>
          <a:bodyPr anchor="ctr"/>
          <a:lstStyle/>
          <a:p>
            <a:r>
              <a:rPr lang="en-US" sz="1400" b="1">
                <a:cs typeface="Arial" charset="0"/>
              </a:rPr>
              <a:t>Oceansat-2</a:t>
            </a:r>
            <a:r>
              <a:rPr lang="en-US" sz="1400">
                <a:cs typeface="Arial" charset="0"/>
              </a:rPr>
              <a:t> </a:t>
            </a:r>
            <a:r>
              <a:rPr lang="en-US" sz="1000" b="1">
                <a:cs typeface="Arial" charset="0"/>
              </a:rPr>
              <a:t>India</a:t>
            </a:r>
          </a:p>
        </p:txBody>
      </p:sp>
      <p:sp>
        <p:nvSpPr>
          <p:cNvPr id="183" name="TextBox 249"/>
          <p:cNvSpPr txBox="1">
            <a:spLocks noChangeArrowheads="1"/>
          </p:cNvSpPr>
          <p:nvPr/>
        </p:nvSpPr>
        <p:spPr bwMode="auto">
          <a:xfrm>
            <a:off x="2733675" y="2386013"/>
            <a:ext cx="566738" cy="276225"/>
          </a:xfrm>
          <a:prstGeom prst="rect">
            <a:avLst/>
          </a:prstGeom>
          <a:noFill/>
          <a:ln w="9525">
            <a:noFill/>
            <a:miter lim="800000"/>
            <a:headEnd/>
            <a:tailEnd/>
          </a:ln>
        </p:spPr>
        <p:txBody>
          <a:bodyPr>
            <a:spAutoFit/>
          </a:bodyPr>
          <a:lstStyle/>
          <a:p>
            <a:r>
              <a:rPr lang="en-US" sz="1200" b="1">
                <a:latin typeface="Calibri" pitchFamily="34" charset="0"/>
              </a:rPr>
              <a:t>03/04</a:t>
            </a:r>
          </a:p>
        </p:txBody>
      </p:sp>
    </p:spTree>
    <p:extLst>
      <p:ext uri="{BB962C8B-B14F-4D97-AF65-F5344CB8AC3E}">
        <p14:creationId xmlns="" xmlns:p14="http://schemas.microsoft.com/office/powerpoint/2010/main" val="347286244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5"/>
          <p:cNvSpPr>
            <a:spLocks noChangeArrowheads="1"/>
          </p:cNvSpPr>
          <p:nvPr/>
        </p:nvSpPr>
        <p:spPr bwMode="auto">
          <a:xfrm>
            <a:off x="464721" y="1293813"/>
            <a:ext cx="368717" cy="777875"/>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75" name="Rectangle 104"/>
          <p:cNvSpPr>
            <a:spLocks noChangeArrowheads="1"/>
          </p:cNvSpPr>
          <p:nvPr/>
        </p:nvSpPr>
        <p:spPr bwMode="auto">
          <a:xfrm>
            <a:off x="3419475" y="-57150"/>
            <a:ext cx="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endParaRPr lang="en-US">
              <a:solidFill>
                <a:schemeClr val="accent1"/>
              </a:solidFill>
              <a:latin typeface="Calibri" charset="0"/>
            </a:endParaRPr>
          </a:p>
        </p:txBody>
      </p:sp>
      <p:grpSp>
        <p:nvGrpSpPr>
          <p:cNvPr id="3076" name="Group 182"/>
          <p:cNvGrpSpPr>
            <a:grpSpLocks/>
          </p:cNvGrpSpPr>
          <p:nvPr/>
        </p:nvGrpSpPr>
        <p:grpSpPr bwMode="auto">
          <a:xfrm>
            <a:off x="330200" y="6275388"/>
            <a:ext cx="2536825" cy="268287"/>
            <a:chOff x="330830" y="6275799"/>
            <a:chExt cx="2920879" cy="331644"/>
          </a:xfrm>
        </p:grpSpPr>
        <p:sp>
          <p:nvSpPr>
            <p:cNvPr id="2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242" name="Rectangle 162"/>
            <p:cNvSpPr>
              <a:spLocks noChangeArrowheads="1"/>
            </p:cNvSpPr>
            <p:nvPr/>
          </p:nvSpPr>
          <p:spPr bwMode="auto">
            <a:xfrm>
              <a:off x="1789442" y="6275799"/>
              <a:ext cx="1462267" cy="331644"/>
            </a:xfrm>
            <a:prstGeom prst="rect">
              <a:avLst/>
            </a:prstGeom>
            <a:solidFill>
              <a:srgbClr val="A6CF7C"/>
            </a:solidFill>
            <a:ln w="9525" cap="rnd">
              <a:solidFill>
                <a:schemeClr val="tx1"/>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grpSp>
        <p:nvGrpSpPr>
          <p:cNvPr id="3" name="Group 208"/>
          <p:cNvGrpSpPr/>
          <p:nvPr/>
        </p:nvGrpSpPr>
        <p:grpSpPr bwMode="auto">
          <a:xfrm>
            <a:off x="7307263" y="6275800"/>
            <a:ext cx="1468631" cy="261006"/>
            <a:chOff x="4817875" y="6210859"/>
            <a:chExt cx="1468625" cy="381000"/>
          </a:xfrm>
          <a:solidFill>
            <a:schemeClr val="accent2">
              <a:lumMod val="60000"/>
              <a:lumOff val="40000"/>
            </a:schemeClr>
          </a:solidFill>
        </p:grpSpPr>
        <p:sp>
          <p:nvSpPr>
            <p:cNvPr id="3174"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fontAlgn="auto">
                <a:spcBef>
                  <a:spcPts val="0"/>
                </a:spcBef>
                <a:spcAft>
                  <a:spcPts val="0"/>
                </a:spcAft>
                <a:defRPr/>
              </a:pPr>
              <a:endParaRPr lang="en-US">
                <a:latin typeface="+mn-lt"/>
                <a:ea typeface="+mn-ea"/>
                <a:cs typeface="+mn-cs"/>
              </a:endParaRPr>
            </a:p>
          </p:txBody>
        </p:sp>
        <p:sp>
          <p:nvSpPr>
            <p:cNvPr id="3175"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Proposed</a:t>
              </a:r>
            </a:p>
          </p:txBody>
        </p:sp>
      </p:grpSp>
      <p:sp>
        <p:nvSpPr>
          <p:cNvPr id="3078" name="TextBox 256"/>
          <p:cNvSpPr txBox="1">
            <a:spLocks noChangeArrowheads="1"/>
          </p:cNvSpPr>
          <p:nvPr/>
        </p:nvSpPr>
        <p:spPr bwMode="auto">
          <a:xfrm>
            <a:off x="1025525" y="6543675"/>
            <a:ext cx="10588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cs typeface="Arial" charset="0"/>
              </a:rPr>
              <a:t>Operating</a:t>
            </a:r>
          </a:p>
        </p:txBody>
      </p:sp>
      <p:sp>
        <p:nvSpPr>
          <p:cNvPr id="3079" name="TextBox 181"/>
          <p:cNvSpPr txBox="1">
            <a:spLocks noChangeArrowheads="1"/>
          </p:cNvSpPr>
          <p:nvPr/>
        </p:nvSpPr>
        <p:spPr bwMode="auto">
          <a:xfrm>
            <a:off x="8397875" y="6627813"/>
            <a:ext cx="582613"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800"/>
              <a:t>Jan2014</a:t>
            </a:r>
          </a:p>
        </p:txBody>
      </p:sp>
      <p:grpSp>
        <p:nvGrpSpPr>
          <p:cNvPr id="3080" name="Group 183"/>
          <p:cNvGrpSpPr>
            <a:grpSpLocks/>
          </p:cNvGrpSpPr>
          <p:nvPr/>
        </p:nvGrpSpPr>
        <p:grpSpPr bwMode="auto">
          <a:xfrm>
            <a:off x="3455988" y="6281738"/>
            <a:ext cx="2536825" cy="261937"/>
            <a:chOff x="330830" y="6275805"/>
            <a:chExt cx="2920879" cy="331648"/>
          </a:xfrm>
        </p:grpSpPr>
        <p:sp>
          <p:nvSpPr>
            <p:cNvPr id="185" name="Rectangle 162"/>
            <p:cNvSpPr>
              <a:spLocks noChangeArrowheads="1"/>
            </p:cNvSpPr>
            <p:nvPr/>
          </p:nvSpPr>
          <p:spPr bwMode="auto">
            <a:xfrm>
              <a:off x="330830" y="6275805"/>
              <a:ext cx="1462267" cy="331648"/>
            </a:xfrm>
            <a:prstGeom prst="rect">
              <a:avLst/>
            </a:prstGeom>
            <a:solidFill>
              <a:srgbClr val="FFFF66"/>
            </a:solidFill>
            <a:ln w="9525" cap="rnd">
              <a:solidFill>
                <a:srgbClr val="000000"/>
              </a:solidFill>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Design Life</a:t>
              </a:r>
            </a:p>
          </p:txBody>
        </p:sp>
        <p:sp>
          <p:nvSpPr>
            <p:cNvPr id="186" name="Rectangle 162"/>
            <p:cNvSpPr>
              <a:spLocks noChangeArrowheads="1"/>
            </p:cNvSpPr>
            <p:nvPr/>
          </p:nvSpPr>
          <p:spPr bwMode="auto">
            <a:xfrm>
              <a:off x="1789442" y="6275805"/>
              <a:ext cx="1462267" cy="331648"/>
            </a:xfrm>
            <a:prstGeom prst="rect">
              <a:avLst/>
            </a:prstGeom>
            <a:solidFill>
              <a:srgbClr val="FFFFCC"/>
            </a:solidFill>
            <a:ln w="9525" cap="rnd">
              <a:solidFill>
                <a:schemeClr val="tx1"/>
              </a:solidFill>
              <a:prstDash val="dash"/>
              <a:miter lim="800000"/>
              <a:headEnd/>
              <a:tailEnd/>
            </a:ln>
          </p:spPr>
          <p:txBody>
            <a:bodyPr anchor="ctr"/>
            <a:lstStyle/>
            <a:p>
              <a:pPr algn="ctr" fontAlgn="auto">
                <a:spcBef>
                  <a:spcPts val="0"/>
                </a:spcBef>
                <a:spcAft>
                  <a:spcPts val="0"/>
                </a:spcAft>
                <a:defRPr/>
              </a:pPr>
              <a:r>
                <a:rPr lang="en-US" sz="1400" dirty="0">
                  <a:solidFill>
                    <a:srgbClr val="000000"/>
                  </a:solidFill>
                  <a:latin typeface="Arial" pitchFamily="34" charset="0"/>
                  <a:ea typeface="+mn-ea"/>
                  <a:cs typeface="Arial" pitchFamily="34" charset="0"/>
                </a:rPr>
                <a:t>Extended Life</a:t>
              </a:r>
            </a:p>
          </p:txBody>
        </p:sp>
      </p:grpSp>
      <p:sp>
        <p:nvSpPr>
          <p:cNvPr id="3081" name="TextBox 256"/>
          <p:cNvSpPr txBox="1">
            <a:spLocks noChangeArrowheads="1"/>
          </p:cNvSpPr>
          <p:nvPr/>
        </p:nvSpPr>
        <p:spPr bwMode="auto">
          <a:xfrm>
            <a:off x="4052888" y="6550025"/>
            <a:ext cx="11334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cs typeface="Arial" charset="0"/>
              </a:rPr>
              <a:t>Approved</a:t>
            </a:r>
          </a:p>
        </p:txBody>
      </p:sp>
      <p:cxnSp>
        <p:nvCxnSpPr>
          <p:cNvPr id="233" name="Straight Connector 232"/>
          <p:cNvCxnSpPr>
            <a:cxnSpLocks noChangeShapeType="1"/>
          </p:cNvCxnSpPr>
          <p:nvPr/>
        </p:nvCxnSpPr>
        <p:spPr bwMode="auto">
          <a:xfrm>
            <a:off x="836613" y="4556125"/>
            <a:ext cx="8067675"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083" name="Rectangle 105"/>
          <p:cNvSpPr>
            <a:spLocks noChangeArrowheads="1"/>
          </p:cNvSpPr>
          <p:nvPr/>
        </p:nvSpPr>
        <p:spPr bwMode="auto">
          <a:xfrm>
            <a:off x="83343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84" name="Rectangle 105"/>
          <p:cNvSpPr>
            <a:spLocks noChangeArrowheads="1"/>
          </p:cNvSpPr>
          <p:nvPr/>
        </p:nvSpPr>
        <p:spPr bwMode="auto">
          <a:xfrm>
            <a:off x="137001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85" name="Rectangle 105"/>
          <p:cNvSpPr>
            <a:spLocks noChangeArrowheads="1"/>
          </p:cNvSpPr>
          <p:nvPr/>
        </p:nvSpPr>
        <p:spPr bwMode="auto">
          <a:xfrm>
            <a:off x="190658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86" name="Rectangle 105"/>
          <p:cNvSpPr>
            <a:spLocks noChangeArrowheads="1"/>
          </p:cNvSpPr>
          <p:nvPr/>
        </p:nvSpPr>
        <p:spPr bwMode="auto">
          <a:xfrm>
            <a:off x="244316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87" name="Rectangle 105"/>
          <p:cNvSpPr>
            <a:spLocks noChangeArrowheads="1"/>
          </p:cNvSpPr>
          <p:nvPr/>
        </p:nvSpPr>
        <p:spPr bwMode="auto">
          <a:xfrm>
            <a:off x="297973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88" name="Rectangle 105"/>
          <p:cNvSpPr>
            <a:spLocks noChangeArrowheads="1"/>
          </p:cNvSpPr>
          <p:nvPr/>
        </p:nvSpPr>
        <p:spPr bwMode="auto">
          <a:xfrm>
            <a:off x="351631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89" name="Rectangle 105"/>
          <p:cNvSpPr>
            <a:spLocks noChangeArrowheads="1"/>
          </p:cNvSpPr>
          <p:nvPr/>
        </p:nvSpPr>
        <p:spPr bwMode="auto">
          <a:xfrm>
            <a:off x="405288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0" name="Rectangle 105"/>
          <p:cNvSpPr>
            <a:spLocks noChangeArrowheads="1"/>
          </p:cNvSpPr>
          <p:nvPr/>
        </p:nvSpPr>
        <p:spPr bwMode="auto">
          <a:xfrm>
            <a:off x="458946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1" name="Rectangle 105"/>
          <p:cNvSpPr>
            <a:spLocks noChangeArrowheads="1"/>
          </p:cNvSpPr>
          <p:nvPr/>
        </p:nvSpPr>
        <p:spPr bwMode="auto">
          <a:xfrm>
            <a:off x="512603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2" name="Rectangle 105"/>
          <p:cNvSpPr>
            <a:spLocks noChangeArrowheads="1"/>
          </p:cNvSpPr>
          <p:nvPr/>
        </p:nvSpPr>
        <p:spPr bwMode="auto">
          <a:xfrm>
            <a:off x="566261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3" name="Rectangle 105"/>
          <p:cNvSpPr>
            <a:spLocks noChangeArrowheads="1"/>
          </p:cNvSpPr>
          <p:nvPr/>
        </p:nvSpPr>
        <p:spPr bwMode="auto">
          <a:xfrm>
            <a:off x="619918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4" name="Rectangle 105"/>
          <p:cNvSpPr>
            <a:spLocks noChangeArrowheads="1"/>
          </p:cNvSpPr>
          <p:nvPr/>
        </p:nvSpPr>
        <p:spPr bwMode="auto">
          <a:xfrm>
            <a:off x="673576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5" name="Rectangle 105"/>
          <p:cNvSpPr>
            <a:spLocks noChangeArrowheads="1"/>
          </p:cNvSpPr>
          <p:nvPr/>
        </p:nvSpPr>
        <p:spPr bwMode="auto">
          <a:xfrm>
            <a:off x="727233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6" name="Rectangle 105"/>
          <p:cNvSpPr>
            <a:spLocks noChangeArrowheads="1"/>
          </p:cNvSpPr>
          <p:nvPr/>
        </p:nvSpPr>
        <p:spPr bwMode="auto">
          <a:xfrm>
            <a:off x="7808913"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7" name="Rectangle 105"/>
          <p:cNvSpPr>
            <a:spLocks noChangeArrowheads="1"/>
          </p:cNvSpPr>
          <p:nvPr/>
        </p:nvSpPr>
        <p:spPr bwMode="auto">
          <a:xfrm>
            <a:off x="8345488" y="1293813"/>
            <a:ext cx="536575" cy="4787900"/>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098" name="TextBox 261"/>
          <p:cNvSpPr txBox="1">
            <a:spLocks noChangeArrowheads="1"/>
          </p:cNvSpPr>
          <p:nvPr/>
        </p:nvSpPr>
        <p:spPr bwMode="auto">
          <a:xfrm>
            <a:off x="296863" y="1031875"/>
            <a:ext cx="53657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800" dirty="0" smtClean="0"/>
              <a:t>Launch</a:t>
            </a:r>
            <a:endParaRPr lang="en-GB" sz="800" dirty="0"/>
          </a:p>
        </p:txBody>
      </p:sp>
      <p:sp>
        <p:nvSpPr>
          <p:cNvPr id="263" name="TextBox 262"/>
          <p:cNvSpPr txBox="1"/>
          <p:nvPr/>
        </p:nvSpPr>
        <p:spPr>
          <a:xfrm>
            <a:off x="8334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10</a:t>
            </a:r>
          </a:p>
        </p:txBody>
      </p:sp>
      <p:sp>
        <p:nvSpPr>
          <p:cNvPr id="264" name="TextBox 263"/>
          <p:cNvSpPr txBox="1"/>
          <p:nvPr/>
        </p:nvSpPr>
        <p:spPr>
          <a:xfrm>
            <a:off x="13700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11</a:t>
            </a:r>
          </a:p>
        </p:txBody>
      </p:sp>
      <p:sp>
        <p:nvSpPr>
          <p:cNvPr id="265" name="TextBox 264"/>
          <p:cNvSpPr txBox="1"/>
          <p:nvPr/>
        </p:nvSpPr>
        <p:spPr>
          <a:xfrm>
            <a:off x="19065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12</a:t>
            </a:r>
          </a:p>
        </p:txBody>
      </p:sp>
      <p:sp>
        <p:nvSpPr>
          <p:cNvPr id="266" name="TextBox 265"/>
          <p:cNvSpPr txBox="1"/>
          <p:nvPr/>
        </p:nvSpPr>
        <p:spPr>
          <a:xfrm>
            <a:off x="244316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13</a:t>
            </a:r>
          </a:p>
        </p:txBody>
      </p:sp>
      <p:sp>
        <p:nvSpPr>
          <p:cNvPr id="267" name="TextBox 266"/>
          <p:cNvSpPr txBox="1"/>
          <p:nvPr/>
        </p:nvSpPr>
        <p:spPr>
          <a:xfrm>
            <a:off x="29797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14</a:t>
            </a:r>
          </a:p>
        </p:txBody>
      </p:sp>
      <p:sp>
        <p:nvSpPr>
          <p:cNvPr id="268" name="TextBox 267"/>
          <p:cNvSpPr txBox="1"/>
          <p:nvPr/>
        </p:nvSpPr>
        <p:spPr>
          <a:xfrm>
            <a:off x="35163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15</a:t>
            </a:r>
          </a:p>
        </p:txBody>
      </p:sp>
      <p:sp>
        <p:nvSpPr>
          <p:cNvPr id="269" name="TextBox 268"/>
          <p:cNvSpPr txBox="1"/>
          <p:nvPr/>
        </p:nvSpPr>
        <p:spPr>
          <a:xfrm>
            <a:off x="40528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16</a:t>
            </a:r>
          </a:p>
        </p:txBody>
      </p:sp>
      <p:sp>
        <p:nvSpPr>
          <p:cNvPr id="270" name="TextBox 269"/>
          <p:cNvSpPr txBox="1"/>
          <p:nvPr/>
        </p:nvSpPr>
        <p:spPr>
          <a:xfrm>
            <a:off x="458946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17</a:t>
            </a:r>
          </a:p>
        </p:txBody>
      </p:sp>
      <p:sp>
        <p:nvSpPr>
          <p:cNvPr id="271" name="TextBox 270"/>
          <p:cNvSpPr txBox="1"/>
          <p:nvPr/>
        </p:nvSpPr>
        <p:spPr>
          <a:xfrm>
            <a:off x="51260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18</a:t>
            </a:r>
          </a:p>
        </p:txBody>
      </p:sp>
      <p:sp>
        <p:nvSpPr>
          <p:cNvPr id="272" name="TextBox 271"/>
          <p:cNvSpPr txBox="1"/>
          <p:nvPr/>
        </p:nvSpPr>
        <p:spPr>
          <a:xfrm>
            <a:off x="56626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19</a:t>
            </a:r>
          </a:p>
        </p:txBody>
      </p:sp>
      <p:sp>
        <p:nvSpPr>
          <p:cNvPr id="273" name="TextBox 272"/>
          <p:cNvSpPr txBox="1"/>
          <p:nvPr/>
        </p:nvSpPr>
        <p:spPr>
          <a:xfrm>
            <a:off x="61991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20</a:t>
            </a:r>
          </a:p>
        </p:txBody>
      </p:sp>
      <p:sp>
        <p:nvSpPr>
          <p:cNvPr id="274" name="TextBox 273"/>
          <p:cNvSpPr txBox="1"/>
          <p:nvPr/>
        </p:nvSpPr>
        <p:spPr>
          <a:xfrm>
            <a:off x="673576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21</a:t>
            </a:r>
          </a:p>
        </p:txBody>
      </p:sp>
      <p:sp>
        <p:nvSpPr>
          <p:cNvPr id="275" name="TextBox 274"/>
          <p:cNvSpPr txBox="1"/>
          <p:nvPr/>
        </p:nvSpPr>
        <p:spPr>
          <a:xfrm>
            <a:off x="727233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22</a:t>
            </a:r>
          </a:p>
        </p:txBody>
      </p:sp>
      <p:sp>
        <p:nvSpPr>
          <p:cNvPr id="276" name="TextBox 275"/>
          <p:cNvSpPr txBox="1"/>
          <p:nvPr/>
        </p:nvSpPr>
        <p:spPr>
          <a:xfrm>
            <a:off x="7808913" y="985838"/>
            <a:ext cx="536575" cy="307975"/>
          </a:xfrm>
          <a:prstGeom prst="rect">
            <a:avLst/>
          </a:prstGeom>
          <a:solidFill>
            <a:schemeClr val="accent4">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23</a:t>
            </a:r>
          </a:p>
        </p:txBody>
      </p:sp>
      <p:sp>
        <p:nvSpPr>
          <p:cNvPr id="277" name="TextBox 276"/>
          <p:cNvSpPr txBox="1"/>
          <p:nvPr/>
        </p:nvSpPr>
        <p:spPr>
          <a:xfrm>
            <a:off x="8345488" y="985838"/>
            <a:ext cx="536575" cy="307975"/>
          </a:xfrm>
          <a:prstGeom prst="rect">
            <a:avLst/>
          </a:prstGeom>
          <a:solidFill>
            <a:schemeClr val="accent5">
              <a:lumMod val="20000"/>
              <a:lumOff val="80000"/>
            </a:schemeClr>
          </a:solidFill>
          <a:ln w="3175">
            <a:solidFill>
              <a:schemeClr val="tx1"/>
            </a:solidFill>
          </a:ln>
        </p:spPr>
        <p:txBody>
          <a:bodyPr>
            <a:spAutoFit/>
          </a:bodyPr>
          <a:lstStyle/>
          <a:p>
            <a:pPr algn="ctr">
              <a:defRPr/>
            </a:pPr>
            <a:r>
              <a:rPr lang="en-GB" sz="1400" dirty="0">
                <a:ea typeface="ＭＳ Ｐゴシック" charset="-128"/>
                <a:cs typeface="+mn-cs"/>
              </a:rPr>
              <a:t>24</a:t>
            </a:r>
          </a:p>
        </p:txBody>
      </p:sp>
      <p:sp>
        <p:nvSpPr>
          <p:cNvPr id="109" name="Rectangle 108"/>
          <p:cNvSpPr>
            <a:spLocks noChangeArrowheads="1"/>
          </p:cNvSpPr>
          <p:nvPr/>
        </p:nvSpPr>
        <p:spPr bwMode="auto">
          <a:xfrm flipV="1">
            <a:off x="5348288" y="3743325"/>
            <a:ext cx="1881187" cy="46038"/>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grpSp>
        <p:nvGrpSpPr>
          <p:cNvPr id="3115" name="Group 125"/>
          <p:cNvGrpSpPr>
            <a:grpSpLocks/>
          </p:cNvGrpSpPr>
          <p:nvPr/>
        </p:nvGrpSpPr>
        <p:grpSpPr bwMode="auto">
          <a:xfrm>
            <a:off x="836613" y="4556125"/>
            <a:ext cx="8074025" cy="460375"/>
            <a:chOff x="812800" y="2760960"/>
            <a:chExt cx="8073326" cy="461665"/>
          </a:xfrm>
        </p:grpSpPr>
        <p:grpSp>
          <p:nvGrpSpPr>
            <p:cNvPr id="3162" name="Group 82"/>
            <p:cNvGrpSpPr>
              <a:grpSpLocks/>
            </p:cNvGrpSpPr>
            <p:nvPr/>
          </p:nvGrpSpPr>
          <p:grpSpPr bwMode="auto">
            <a:xfrm>
              <a:off x="812800" y="2851143"/>
              <a:ext cx="8073326" cy="155573"/>
              <a:chOff x="823913" y="1806260"/>
              <a:chExt cx="8073326" cy="155041"/>
            </a:xfrm>
          </p:grpSpPr>
          <p:sp>
            <p:nvSpPr>
              <p:cNvPr id="85" name="Rectangle 84"/>
              <p:cNvSpPr>
                <a:spLocks noChangeArrowheads="1"/>
              </p:cNvSpPr>
              <p:nvPr/>
            </p:nvSpPr>
            <p:spPr bwMode="auto">
              <a:xfrm>
                <a:off x="823913" y="1806817"/>
                <a:ext cx="4023964" cy="46008"/>
              </a:xfrm>
              <a:prstGeom prst="rect">
                <a:avLst/>
              </a:prstGeom>
              <a:solidFill>
                <a:srgbClr val="7BAA49"/>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88" name="Rectangle 87"/>
              <p:cNvSpPr>
                <a:spLocks noChangeArrowheads="1"/>
              </p:cNvSpPr>
              <p:nvPr/>
            </p:nvSpPr>
            <p:spPr bwMode="auto">
              <a:xfrm>
                <a:off x="4847877" y="1806817"/>
                <a:ext cx="2512795" cy="46008"/>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sp>
            <p:nvSpPr>
              <p:cNvPr id="91" name="Rectangle 90"/>
              <p:cNvSpPr>
                <a:spLocks noChangeArrowheads="1"/>
              </p:cNvSpPr>
              <p:nvPr/>
            </p:nvSpPr>
            <p:spPr bwMode="auto">
              <a:xfrm>
                <a:off x="2203331" y="1914699"/>
                <a:ext cx="2660420" cy="46008"/>
              </a:xfrm>
              <a:prstGeom prst="rect">
                <a:avLst/>
              </a:prstGeom>
              <a:solidFill>
                <a:srgbClr val="7BAA49"/>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92" name="Rectangle 91"/>
              <p:cNvSpPr>
                <a:spLocks noChangeArrowheads="1"/>
              </p:cNvSpPr>
              <p:nvPr/>
            </p:nvSpPr>
            <p:spPr bwMode="auto">
              <a:xfrm>
                <a:off x="7360672" y="1806817"/>
                <a:ext cx="1520693" cy="46008"/>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93" name="Rectangle 92"/>
              <p:cNvSpPr>
                <a:spLocks noChangeArrowheads="1"/>
              </p:cNvSpPr>
              <p:nvPr/>
            </p:nvSpPr>
            <p:spPr bwMode="auto">
              <a:xfrm>
                <a:off x="4863750" y="1914699"/>
                <a:ext cx="4033489" cy="46008"/>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grpSp>
        <p:sp>
          <p:nvSpPr>
            <p:cNvPr id="3163" name="TextBox 249"/>
            <p:cNvSpPr txBox="1">
              <a:spLocks noChangeArrowheads="1"/>
            </p:cNvSpPr>
            <p:nvPr/>
          </p:nvSpPr>
          <p:spPr bwMode="auto">
            <a:xfrm>
              <a:off x="7787672" y="2760960"/>
              <a:ext cx="1021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Calibri" charset="0"/>
                </a:rPr>
                <a:t>09:30 PS</a:t>
              </a:r>
            </a:p>
            <a:p>
              <a:pPr eaLnBrk="1" hangingPunct="1"/>
              <a:r>
                <a:rPr lang="en-US" sz="1200" b="1">
                  <a:latin typeface="Calibri" charset="0"/>
                </a:rPr>
                <a:t>09:30 EPS-SG</a:t>
              </a:r>
            </a:p>
          </p:txBody>
        </p:sp>
      </p:grpSp>
      <p:grpSp>
        <p:nvGrpSpPr>
          <p:cNvPr id="3116" name="Group 124"/>
          <p:cNvGrpSpPr>
            <a:grpSpLocks/>
          </p:cNvGrpSpPr>
          <p:nvPr/>
        </p:nvGrpSpPr>
        <p:grpSpPr bwMode="auto">
          <a:xfrm>
            <a:off x="950913" y="5613400"/>
            <a:ext cx="8320087" cy="830263"/>
            <a:chOff x="965006" y="3283744"/>
            <a:chExt cx="8319325" cy="830997"/>
          </a:xfrm>
        </p:grpSpPr>
        <p:grpSp>
          <p:nvGrpSpPr>
            <p:cNvPr id="3156" name="Group 80"/>
            <p:cNvGrpSpPr>
              <a:grpSpLocks/>
            </p:cNvGrpSpPr>
            <p:nvPr/>
          </p:nvGrpSpPr>
          <p:grpSpPr bwMode="auto">
            <a:xfrm>
              <a:off x="965006" y="3423568"/>
              <a:ext cx="6860547" cy="252636"/>
              <a:chOff x="950719" y="2588545"/>
              <a:chExt cx="6860545" cy="252636"/>
            </a:xfrm>
          </p:grpSpPr>
          <p:sp>
            <p:nvSpPr>
              <p:cNvPr id="94" name="Rectangle 93"/>
              <p:cNvSpPr>
                <a:spLocks noChangeArrowheads="1"/>
              </p:cNvSpPr>
              <p:nvPr/>
            </p:nvSpPr>
            <p:spPr bwMode="auto">
              <a:xfrm>
                <a:off x="950719" y="2588545"/>
                <a:ext cx="2280350" cy="46079"/>
              </a:xfrm>
              <a:prstGeom prst="rect">
                <a:avLst/>
              </a:prstGeom>
              <a:solidFill>
                <a:srgbClr val="7BAA49"/>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95" name="Rectangle 94"/>
              <p:cNvSpPr>
                <a:spLocks noChangeArrowheads="1"/>
              </p:cNvSpPr>
              <p:nvPr/>
            </p:nvSpPr>
            <p:spPr bwMode="auto">
              <a:xfrm>
                <a:off x="4207970" y="2588545"/>
                <a:ext cx="3020735" cy="46079"/>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sp>
            <p:nvSpPr>
              <p:cNvPr id="111" name="Rectangle 110"/>
              <p:cNvSpPr>
                <a:spLocks noChangeArrowheads="1"/>
              </p:cNvSpPr>
              <p:nvPr/>
            </p:nvSpPr>
            <p:spPr bwMode="auto">
              <a:xfrm flipV="1">
                <a:off x="4849261" y="2691824"/>
                <a:ext cx="1881014" cy="44489"/>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sp>
            <p:nvSpPr>
              <p:cNvPr id="112" name="Rectangle 111"/>
              <p:cNvSpPr>
                <a:spLocks noChangeArrowheads="1"/>
              </p:cNvSpPr>
              <p:nvPr/>
            </p:nvSpPr>
            <p:spPr bwMode="auto">
              <a:xfrm flipV="1">
                <a:off x="5930249" y="2795102"/>
                <a:ext cx="1881015" cy="46079"/>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grpSp>
        <p:sp>
          <p:nvSpPr>
            <p:cNvPr id="3157" name="TextBox 249"/>
            <p:cNvSpPr txBox="1">
              <a:spLocks noChangeArrowheads="1"/>
            </p:cNvSpPr>
            <p:nvPr/>
          </p:nvSpPr>
          <p:spPr bwMode="auto">
            <a:xfrm>
              <a:off x="7780337" y="3283744"/>
              <a:ext cx="150399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Calibri" charset="0"/>
                </a:rPr>
                <a:t>12:00 OceanSAT 2/3</a:t>
              </a:r>
            </a:p>
            <a:p>
              <a:pPr eaLnBrk="1" hangingPunct="1"/>
              <a:r>
                <a:rPr lang="en-US" sz="1200" b="1">
                  <a:latin typeface="Calibri" charset="0"/>
                </a:rPr>
                <a:t>12:00 Meteor M/MP</a:t>
              </a:r>
            </a:p>
            <a:p>
              <a:pPr eaLnBrk="1" hangingPunct="1"/>
              <a:endParaRPr lang="en-US" sz="1200" b="1">
                <a:latin typeface="Calibri" charset="0"/>
              </a:endParaRPr>
            </a:p>
            <a:p>
              <a:pPr eaLnBrk="1" hangingPunct="1"/>
              <a:endParaRPr lang="en-US" sz="1200" b="1">
                <a:latin typeface="Calibri" charset="0"/>
              </a:endParaRPr>
            </a:p>
          </p:txBody>
        </p:sp>
      </p:grpSp>
      <p:grpSp>
        <p:nvGrpSpPr>
          <p:cNvPr id="3117" name="Group 123"/>
          <p:cNvGrpSpPr>
            <a:grpSpLocks/>
          </p:cNvGrpSpPr>
          <p:nvPr/>
        </p:nvGrpSpPr>
        <p:grpSpPr bwMode="auto">
          <a:xfrm>
            <a:off x="5930900" y="1247775"/>
            <a:ext cx="2928938" cy="461963"/>
            <a:chOff x="5964238" y="4879974"/>
            <a:chExt cx="2928937" cy="461963"/>
          </a:xfrm>
        </p:grpSpPr>
        <p:grpSp>
          <p:nvGrpSpPr>
            <p:cNvPr id="3152" name="Group 83"/>
            <p:cNvGrpSpPr>
              <a:grpSpLocks/>
            </p:cNvGrpSpPr>
            <p:nvPr/>
          </p:nvGrpSpPr>
          <p:grpSpPr bwMode="auto">
            <a:xfrm>
              <a:off x="5964238" y="5110163"/>
              <a:ext cx="2928937" cy="46037"/>
              <a:chOff x="5956301" y="5341938"/>
              <a:chExt cx="2928937" cy="46037"/>
            </a:xfrm>
          </p:grpSpPr>
          <p:sp>
            <p:nvSpPr>
              <p:cNvPr id="115" name="Rectangle 114"/>
              <p:cNvSpPr>
                <a:spLocks noChangeArrowheads="1"/>
              </p:cNvSpPr>
              <p:nvPr/>
            </p:nvSpPr>
            <p:spPr bwMode="auto">
              <a:xfrm>
                <a:off x="5956301" y="5341937"/>
                <a:ext cx="1649412" cy="44450"/>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116" name="Rectangle 115"/>
              <p:cNvSpPr>
                <a:spLocks noChangeArrowheads="1"/>
              </p:cNvSpPr>
              <p:nvPr/>
            </p:nvSpPr>
            <p:spPr bwMode="auto">
              <a:xfrm>
                <a:off x="8085138" y="5341937"/>
                <a:ext cx="800100" cy="44450"/>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grpSp>
        <p:sp>
          <p:nvSpPr>
            <p:cNvPr id="3153" name="TextBox 249"/>
            <p:cNvSpPr txBox="1">
              <a:spLocks noChangeArrowheads="1"/>
            </p:cNvSpPr>
            <p:nvPr/>
          </p:nvSpPr>
          <p:spPr bwMode="auto">
            <a:xfrm>
              <a:off x="7842250" y="4879974"/>
              <a:ext cx="9985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Calibri" charset="0"/>
                </a:rPr>
                <a:t>01:30</a:t>
              </a:r>
            </a:p>
            <a:p>
              <a:pPr eaLnBrk="1" hangingPunct="1"/>
              <a:r>
                <a:rPr lang="en-US" sz="1200" b="1">
                  <a:latin typeface="Calibri" charset="0"/>
                </a:rPr>
                <a:t>GCOM W2/3</a:t>
              </a:r>
            </a:p>
          </p:txBody>
        </p:sp>
      </p:grpSp>
      <p:sp>
        <p:nvSpPr>
          <p:cNvPr id="3118" name="Rectangle 105"/>
          <p:cNvSpPr>
            <a:spLocks noChangeArrowheads="1"/>
          </p:cNvSpPr>
          <p:nvPr/>
        </p:nvSpPr>
        <p:spPr bwMode="auto">
          <a:xfrm>
            <a:off x="464721" y="2898775"/>
            <a:ext cx="368717" cy="814388"/>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119" name="Rectangle 105"/>
          <p:cNvSpPr>
            <a:spLocks noChangeArrowheads="1"/>
          </p:cNvSpPr>
          <p:nvPr/>
        </p:nvSpPr>
        <p:spPr bwMode="auto">
          <a:xfrm>
            <a:off x="464721" y="3713163"/>
            <a:ext cx="368717" cy="842962"/>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120" name="Rectangle 105"/>
          <p:cNvSpPr>
            <a:spLocks noChangeArrowheads="1"/>
          </p:cNvSpPr>
          <p:nvPr/>
        </p:nvSpPr>
        <p:spPr bwMode="auto">
          <a:xfrm>
            <a:off x="464721" y="5343525"/>
            <a:ext cx="368717" cy="738188"/>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cxnSp>
        <p:nvCxnSpPr>
          <p:cNvPr id="133" name="Straight Connector 132"/>
          <p:cNvCxnSpPr>
            <a:cxnSpLocks noChangeShapeType="1"/>
          </p:cNvCxnSpPr>
          <p:nvPr/>
        </p:nvCxnSpPr>
        <p:spPr bwMode="auto">
          <a:xfrm>
            <a:off x="833438" y="3713163"/>
            <a:ext cx="8067675"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4" name="Straight Connector 133"/>
          <p:cNvCxnSpPr>
            <a:cxnSpLocks noChangeShapeType="1"/>
          </p:cNvCxnSpPr>
          <p:nvPr/>
        </p:nvCxnSpPr>
        <p:spPr bwMode="auto">
          <a:xfrm>
            <a:off x="836613" y="2898775"/>
            <a:ext cx="8067675"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123" name="TextBox 249"/>
          <p:cNvSpPr txBox="1">
            <a:spLocks noChangeArrowheads="1"/>
          </p:cNvSpPr>
          <p:nvPr/>
        </p:nvSpPr>
        <p:spPr bwMode="auto">
          <a:xfrm>
            <a:off x="7800975" y="3649663"/>
            <a:ext cx="1058863"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Calibri" charset="0"/>
              </a:rPr>
              <a:t>07:00 CFOSAT</a:t>
            </a:r>
          </a:p>
        </p:txBody>
      </p:sp>
      <p:sp>
        <p:nvSpPr>
          <p:cNvPr id="3124" name="TextBox 136"/>
          <p:cNvSpPr txBox="1">
            <a:spLocks noChangeArrowheads="1"/>
          </p:cNvSpPr>
          <p:nvPr/>
        </p:nvSpPr>
        <p:spPr bwMode="auto">
          <a:xfrm rot="-5400000">
            <a:off x="247544" y="1540461"/>
            <a:ext cx="76655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600" dirty="0"/>
              <a:t>01- 03</a:t>
            </a:r>
          </a:p>
        </p:txBody>
      </p:sp>
      <p:sp>
        <p:nvSpPr>
          <p:cNvPr id="3125" name="TextBox 137"/>
          <p:cNvSpPr txBox="1">
            <a:spLocks noChangeArrowheads="1"/>
          </p:cNvSpPr>
          <p:nvPr/>
        </p:nvSpPr>
        <p:spPr bwMode="auto">
          <a:xfrm rot="-5400000">
            <a:off x="197435" y="3111292"/>
            <a:ext cx="8397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600"/>
              <a:t>05- 07</a:t>
            </a:r>
          </a:p>
        </p:txBody>
      </p:sp>
      <p:sp>
        <p:nvSpPr>
          <p:cNvPr id="3126" name="TextBox 138"/>
          <p:cNvSpPr txBox="1">
            <a:spLocks noChangeArrowheads="1"/>
          </p:cNvSpPr>
          <p:nvPr/>
        </p:nvSpPr>
        <p:spPr bwMode="auto">
          <a:xfrm rot="-5400000">
            <a:off x="202992" y="3959017"/>
            <a:ext cx="8556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600"/>
              <a:t>07- 09</a:t>
            </a:r>
          </a:p>
        </p:txBody>
      </p:sp>
      <p:sp>
        <p:nvSpPr>
          <p:cNvPr id="3127" name="TextBox 139"/>
          <p:cNvSpPr txBox="1">
            <a:spLocks noChangeArrowheads="1"/>
          </p:cNvSpPr>
          <p:nvPr/>
        </p:nvSpPr>
        <p:spPr bwMode="auto">
          <a:xfrm rot="-5400000">
            <a:off x="258350" y="5493336"/>
            <a:ext cx="75129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600"/>
              <a:t>11- 13</a:t>
            </a:r>
          </a:p>
        </p:txBody>
      </p:sp>
      <p:cxnSp>
        <p:nvCxnSpPr>
          <p:cNvPr id="142" name="Straight Connector 141"/>
          <p:cNvCxnSpPr/>
          <p:nvPr/>
        </p:nvCxnSpPr>
        <p:spPr>
          <a:xfrm>
            <a:off x="833438" y="5707063"/>
            <a:ext cx="8067675"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842963" y="5016500"/>
            <a:ext cx="8067675"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803275" y="4130675"/>
            <a:ext cx="8067675"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833438" y="3281363"/>
            <a:ext cx="8067675"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42963" y="2503488"/>
            <a:ext cx="8067675"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812800" y="1709738"/>
            <a:ext cx="8067675" cy="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a:cxnSpLocks noChangeShapeType="1"/>
          </p:cNvCxnSpPr>
          <p:nvPr/>
        </p:nvCxnSpPr>
        <p:spPr bwMode="auto">
          <a:xfrm>
            <a:off x="836613" y="2071688"/>
            <a:ext cx="8067675"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135" name="Rectangle 105"/>
          <p:cNvSpPr>
            <a:spLocks noChangeArrowheads="1"/>
          </p:cNvSpPr>
          <p:nvPr/>
        </p:nvSpPr>
        <p:spPr bwMode="auto">
          <a:xfrm>
            <a:off x="467896" y="2071688"/>
            <a:ext cx="368717" cy="827087"/>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136" name="TextBox 136"/>
          <p:cNvSpPr txBox="1">
            <a:spLocks noChangeArrowheads="1"/>
          </p:cNvSpPr>
          <p:nvPr/>
        </p:nvSpPr>
        <p:spPr bwMode="auto">
          <a:xfrm rot="-5400000">
            <a:off x="205196" y="2353261"/>
            <a:ext cx="8242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600"/>
              <a:t>03 - 05</a:t>
            </a:r>
          </a:p>
        </p:txBody>
      </p:sp>
      <p:sp>
        <p:nvSpPr>
          <p:cNvPr id="3137" name="Rectangle 105"/>
          <p:cNvSpPr>
            <a:spLocks noChangeArrowheads="1"/>
          </p:cNvSpPr>
          <p:nvPr/>
        </p:nvSpPr>
        <p:spPr bwMode="auto">
          <a:xfrm>
            <a:off x="467896" y="4548188"/>
            <a:ext cx="368717" cy="795337"/>
          </a:xfrm>
          <a:prstGeom prst="rect">
            <a:avLst/>
          </a:prstGeom>
          <a:noFill/>
          <a:ln w="3175" cap="rnd">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latin typeface="Calibri" charset="0"/>
            </a:endParaRPr>
          </a:p>
        </p:txBody>
      </p:sp>
      <p:sp>
        <p:nvSpPr>
          <p:cNvPr id="3138" name="TextBox 138"/>
          <p:cNvSpPr txBox="1">
            <a:spLocks noChangeArrowheads="1"/>
          </p:cNvSpPr>
          <p:nvPr/>
        </p:nvSpPr>
        <p:spPr bwMode="auto">
          <a:xfrm rot="-5400000">
            <a:off x="206960" y="4747211"/>
            <a:ext cx="8540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1600" dirty="0"/>
              <a:t>09- 11</a:t>
            </a:r>
          </a:p>
        </p:txBody>
      </p:sp>
      <p:grpSp>
        <p:nvGrpSpPr>
          <p:cNvPr id="3139" name="Group 106"/>
          <p:cNvGrpSpPr>
            <a:grpSpLocks/>
          </p:cNvGrpSpPr>
          <p:nvPr/>
        </p:nvGrpSpPr>
        <p:grpSpPr bwMode="auto">
          <a:xfrm>
            <a:off x="1687513" y="3152775"/>
            <a:ext cx="6657975" cy="131763"/>
            <a:chOff x="1688306" y="3238883"/>
            <a:chExt cx="6657182" cy="130985"/>
          </a:xfrm>
        </p:grpSpPr>
        <p:grpSp>
          <p:nvGrpSpPr>
            <p:cNvPr id="3145" name="Group 86"/>
            <p:cNvGrpSpPr>
              <a:grpSpLocks/>
            </p:cNvGrpSpPr>
            <p:nvPr/>
          </p:nvGrpSpPr>
          <p:grpSpPr bwMode="auto">
            <a:xfrm>
              <a:off x="1688306" y="3238883"/>
              <a:ext cx="6069013" cy="130972"/>
              <a:chOff x="1717674" y="3338512"/>
              <a:chExt cx="6069014" cy="130749"/>
            </a:xfrm>
          </p:grpSpPr>
          <p:grpSp>
            <p:nvGrpSpPr>
              <p:cNvPr id="3147" name="Group 81"/>
              <p:cNvGrpSpPr>
                <a:grpSpLocks/>
              </p:cNvGrpSpPr>
              <p:nvPr/>
            </p:nvGrpSpPr>
            <p:grpSpPr bwMode="auto">
              <a:xfrm>
                <a:off x="1717674" y="3338512"/>
                <a:ext cx="6069014" cy="46038"/>
                <a:chOff x="1717674" y="3338512"/>
                <a:chExt cx="6069014" cy="46038"/>
              </a:xfrm>
            </p:grpSpPr>
            <p:sp>
              <p:nvSpPr>
                <p:cNvPr id="103" name="Rectangle 102"/>
                <p:cNvSpPr>
                  <a:spLocks noChangeArrowheads="1"/>
                </p:cNvSpPr>
                <p:nvPr/>
              </p:nvSpPr>
              <p:spPr bwMode="auto">
                <a:xfrm flipV="1">
                  <a:off x="1717674" y="3338512"/>
                  <a:ext cx="2049218" cy="45689"/>
                </a:xfrm>
                <a:prstGeom prst="rect">
                  <a:avLst/>
                </a:prstGeom>
                <a:solidFill>
                  <a:srgbClr val="7BAA49"/>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104" name="Rectangle 103"/>
                <p:cNvSpPr>
                  <a:spLocks noChangeArrowheads="1"/>
                </p:cNvSpPr>
                <p:nvPr/>
              </p:nvSpPr>
              <p:spPr bwMode="auto">
                <a:xfrm flipV="1">
                  <a:off x="3766892" y="3338512"/>
                  <a:ext cx="2138109" cy="45689"/>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sp>
              <p:nvSpPr>
                <p:cNvPr id="106" name="Rectangle 105"/>
                <p:cNvSpPr>
                  <a:spLocks noChangeArrowheads="1"/>
                </p:cNvSpPr>
                <p:nvPr/>
              </p:nvSpPr>
              <p:spPr bwMode="auto">
                <a:xfrm>
                  <a:off x="5905001" y="3338512"/>
                  <a:ext cx="1880963" cy="45689"/>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grpSp>
          <p:sp>
            <p:nvSpPr>
              <p:cNvPr id="113" name="Rectangle 112"/>
              <p:cNvSpPr>
                <a:spLocks noChangeArrowheads="1"/>
              </p:cNvSpPr>
              <p:nvPr/>
            </p:nvSpPr>
            <p:spPr bwMode="auto">
              <a:xfrm>
                <a:off x="4444675" y="3423586"/>
                <a:ext cx="2014297" cy="45688"/>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grpSp>
        <p:sp>
          <p:nvSpPr>
            <p:cNvPr id="105" name="Rectangle 104"/>
            <p:cNvSpPr>
              <a:spLocks noChangeArrowheads="1"/>
            </p:cNvSpPr>
            <p:nvPr/>
          </p:nvSpPr>
          <p:spPr bwMode="auto">
            <a:xfrm>
              <a:off x="6429603" y="3324102"/>
              <a:ext cx="1915885" cy="45766"/>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grpSp>
      <p:cxnSp>
        <p:nvCxnSpPr>
          <p:cNvPr id="108" name="Straight Connector 107"/>
          <p:cNvCxnSpPr>
            <a:cxnSpLocks noChangeShapeType="1"/>
          </p:cNvCxnSpPr>
          <p:nvPr/>
        </p:nvCxnSpPr>
        <p:spPr bwMode="auto">
          <a:xfrm>
            <a:off x="842963" y="5359400"/>
            <a:ext cx="8067675"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107" name="Rectangle 106"/>
          <p:cNvSpPr>
            <a:spLocks noChangeArrowheads="1"/>
          </p:cNvSpPr>
          <p:nvPr/>
        </p:nvSpPr>
        <p:spPr bwMode="auto">
          <a:xfrm>
            <a:off x="3760788" y="5197475"/>
            <a:ext cx="3163887" cy="46038"/>
          </a:xfrm>
          <a:prstGeom prst="rect">
            <a:avLst/>
          </a:prstGeom>
          <a:solidFill>
            <a:srgbClr val="FFFF00"/>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dirty="0">
              <a:solidFill>
                <a:schemeClr val="lt1"/>
              </a:solidFill>
              <a:latin typeface="+mn-lt"/>
              <a:ea typeface="+mn-ea"/>
              <a:cs typeface="+mn-cs"/>
            </a:endParaRPr>
          </a:p>
        </p:txBody>
      </p:sp>
      <p:sp>
        <p:nvSpPr>
          <p:cNvPr id="3142" name="TextBox 249"/>
          <p:cNvSpPr txBox="1">
            <a:spLocks noChangeArrowheads="1"/>
          </p:cNvSpPr>
          <p:nvPr/>
        </p:nvSpPr>
        <p:spPr bwMode="auto">
          <a:xfrm>
            <a:off x="7823200" y="5059363"/>
            <a:ext cx="1114425"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Calibri" charset="0"/>
              </a:rPr>
              <a:t>10:30 SCATSAT</a:t>
            </a:r>
          </a:p>
        </p:txBody>
      </p:sp>
      <p:sp>
        <p:nvSpPr>
          <p:cNvPr id="114" name="Rectangle 113"/>
          <p:cNvSpPr>
            <a:spLocks noChangeArrowheads="1"/>
          </p:cNvSpPr>
          <p:nvPr/>
        </p:nvSpPr>
        <p:spPr bwMode="auto">
          <a:xfrm>
            <a:off x="4860925" y="3332163"/>
            <a:ext cx="2963863" cy="44450"/>
          </a:xfrm>
          <a:prstGeom prst="rect">
            <a:avLst/>
          </a:prstGeom>
          <a:solidFill>
            <a:srgbClr val="D99694"/>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GB">
              <a:solidFill>
                <a:schemeClr val="lt1"/>
              </a:solidFill>
              <a:latin typeface="+mn-lt"/>
              <a:ea typeface="+mn-ea"/>
              <a:cs typeface="+mn-cs"/>
            </a:endParaRPr>
          </a:p>
        </p:txBody>
      </p:sp>
      <p:sp>
        <p:nvSpPr>
          <p:cNvPr id="3144" name="TextBox 249"/>
          <p:cNvSpPr txBox="1">
            <a:spLocks noChangeArrowheads="1"/>
          </p:cNvSpPr>
          <p:nvPr/>
        </p:nvSpPr>
        <p:spPr bwMode="auto">
          <a:xfrm>
            <a:off x="7808913" y="2914650"/>
            <a:ext cx="13271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latin typeface="Calibri" charset="0"/>
              </a:rPr>
              <a:t>06:00 HY-2 A/B/C</a:t>
            </a:r>
          </a:p>
          <a:p>
            <a:pPr eaLnBrk="1" hangingPunct="1"/>
            <a:r>
              <a:rPr lang="en-US" sz="1200" b="1">
                <a:latin typeface="Calibri" charset="0"/>
              </a:rPr>
              <a:t>06:00  FY-3E/G</a:t>
            </a:r>
          </a:p>
          <a:p>
            <a:pPr eaLnBrk="1" hangingPunct="1"/>
            <a:r>
              <a:rPr lang="en-US" sz="1200" b="1">
                <a:latin typeface="Calibri" charset="0"/>
              </a:rPr>
              <a:t>06:00 SCATT O.S.</a:t>
            </a:r>
          </a:p>
        </p:txBody>
      </p:sp>
      <p:sp>
        <p:nvSpPr>
          <p:cNvPr id="119" name="TextBox 118"/>
          <p:cNvSpPr txBox="1"/>
          <p:nvPr/>
        </p:nvSpPr>
        <p:spPr>
          <a:xfrm>
            <a:off x="1001615" y="1398449"/>
            <a:ext cx="7750369" cy="1477328"/>
          </a:xfrm>
          <a:prstGeom prst="rect">
            <a:avLst/>
          </a:prstGeom>
          <a:solidFill>
            <a:schemeClr val="bg1">
              <a:lumMod val="85000"/>
              <a:alpha val="82000"/>
            </a:schemeClr>
          </a:solidFill>
        </p:spPr>
        <p:txBody>
          <a:bodyPr wrap="square" rtlCol="0">
            <a:spAutoFit/>
          </a:bodyPr>
          <a:lstStyle/>
          <a:p>
            <a:pPr algn="ctr"/>
            <a:r>
              <a:rPr lang="en-GB" dirty="0" smtClean="0"/>
              <a:t>No </a:t>
            </a:r>
            <a:r>
              <a:rPr lang="en-GB" dirty="0" err="1" smtClean="0"/>
              <a:t>scatterometer</a:t>
            </a:r>
            <a:r>
              <a:rPr lang="en-GB" dirty="0" smtClean="0"/>
              <a:t> missions confirmed within the 0 – 6 h Descending Node Crossing period – what is the impact on </a:t>
            </a:r>
            <a:r>
              <a:rPr lang="en-GB" dirty="0" err="1" smtClean="0"/>
              <a:t>scatterometer</a:t>
            </a:r>
            <a:r>
              <a:rPr lang="en-GB" dirty="0" smtClean="0"/>
              <a:t> wind daily coverage for given locations?</a:t>
            </a:r>
          </a:p>
          <a:p>
            <a:pPr algn="ctr"/>
            <a:endParaRPr lang="en-GB" dirty="0" smtClean="0"/>
          </a:p>
          <a:p>
            <a:pPr algn="ctr"/>
            <a:r>
              <a:rPr lang="en-GB" dirty="0" smtClean="0"/>
              <a:t>What is the impact for the different applications?</a:t>
            </a:r>
          </a:p>
        </p:txBody>
      </p:sp>
      <p:sp>
        <p:nvSpPr>
          <p:cNvPr id="120" name="TextBox 119"/>
          <p:cNvSpPr txBox="1"/>
          <p:nvPr/>
        </p:nvSpPr>
        <p:spPr>
          <a:xfrm rot="16200000">
            <a:off x="-1903686" y="3491057"/>
            <a:ext cx="4361130" cy="369332"/>
          </a:xfrm>
          <a:prstGeom prst="rect">
            <a:avLst/>
          </a:prstGeom>
          <a:noFill/>
        </p:spPr>
        <p:txBody>
          <a:bodyPr wrap="none" rtlCol="0">
            <a:spAutoFit/>
          </a:bodyPr>
          <a:lstStyle/>
          <a:p>
            <a:r>
              <a:rPr lang="en-GB" dirty="0" smtClean="0">
                <a:solidFill>
                  <a:srgbClr val="FF0000"/>
                </a:solidFill>
              </a:rPr>
              <a:t>DESCENDING NODE CROSSING TIME</a:t>
            </a:r>
            <a:endParaRPr lang="en-GB" dirty="0">
              <a:solidFill>
                <a:srgbClr val="FF0000"/>
              </a:solidFill>
            </a:endParaRPr>
          </a:p>
        </p:txBody>
      </p:sp>
    </p:spTree>
    <p:extLst>
      <p:ext uri="{BB962C8B-B14F-4D97-AF65-F5344CB8AC3E}">
        <p14:creationId xmlns="" xmlns:p14="http://schemas.microsoft.com/office/powerpoint/2010/main" val="591480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blinds(horizontal)">
                                      <p:cBhvr>
                                        <p:cTn id="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7037" y="1288026"/>
            <a:ext cx="8832205" cy="5258824"/>
          </a:xfrm>
          <a:prstGeom prst="rect">
            <a:avLst/>
          </a:prstGeom>
        </p:spPr>
        <p:txBody>
          <a:bodyPr/>
          <a:lstStyle/>
          <a:p>
            <a:pPr marL="342900" lvl="0" indent="-342900" algn="ctr" defTabSz="914400">
              <a:lnSpc>
                <a:spcPct val="90000"/>
              </a:lnSpc>
              <a:spcBef>
                <a:spcPct val="20000"/>
              </a:spcBef>
              <a:defRP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Issues, concerns and on-going activities</a:t>
            </a:r>
          </a:p>
          <a:p>
            <a:pPr marL="342900" indent="-342900" defTabSz="914400">
              <a:lnSpc>
                <a:spcPct val="90000"/>
              </a:lnSpc>
              <a:spcBef>
                <a:spcPct val="20000"/>
              </a:spcBef>
              <a:buFont typeface="Arial"/>
              <a:buChar char="•"/>
              <a:defRPr/>
            </a:pPr>
            <a:endParaRPr lang="en-GB" altLang="ja-JP" sz="1400"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defRP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The discontinuation of OSCAT operations and the current unavailability of HY-2A winds in NRT has a significant impact on short term weather forecasting applications</a:t>
            </a:r>
          </a:p>
          <a:p>
            <a:pPr marL="342900" indent="-342900" defTabSz="914400">
              <a:lnSpc>
                <a:spcPct val="90000"/>
              </a:lnSpc>
              <a:spcBef>
                <a:spcPct val="20000"/>
              </a:spcBef>
              <a:buFont typeface="Arial"/>
              <a:buChar char="•"/>
              <a:defRPr/>
            </a:pPr>
            <a:endParaRPr lang="en-GB" altLang="ja-JP" sz="1400"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a:buChar char="•"/>
              <a:defRP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Continue pursuing engagement of other OSVW mission owners to participate in the VC and IOVWST  (i.e., China and Russia) and advocate for open and timely data access, as well as for open scientific exchanges and cooperation</a:t>
            </a:r>
          </a:p>
          <a:p>
            <a:pPr marL="800100" lvl="1" indent="-342900" defTabSz="914400">
              <a:lnSpc>
                <a:spcPct val="90000"/>
              </a:lnSpc>
              <a:spcBef>
                <a:spcPct val="20000"/>
              </a:spcBef>
              <a:buFont typeface="Arial"/>
              <a:buChar char="•"/>
              <a:defRP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Will try through increased participation in CGMS, such as at the upcoming International Winds Working Group meeting in June 2014</a:t>
            </a:r>
          </a:p>
          <a:p>
            <a:pPr marL="800100" lvl="1" indent="-342900" defTabSz="914400">
              <a:lnSpc>
                <a:spcPct val="90000"/>
              </a:lnSpc>
              <a:spcBef>
                <a:spcPct val="20000"/>
              </a:spcBef>
              <a:defRPr/>
            </a:pPr>
            <a:endParaRPr lang="en-GB" altLang="ja-JP" sz="1400"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Continue to advocate for long-term international commitment to a sustained global vector winds constellation to support short-term weather forecasting and warning and long-term earth system forecasting and monitoring, </a:t>
            </a:r>
          </a:p>
          <a:p>
            <a:pPr marL="800100" lvl="1" indent="-342900" defTabSz="914400">
              <a:lnSpc>
                <a:spcPct val="90000"/>
              </a:lnSpc>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The mission chart suggests numerous missions over the next decade but only a few of these are part of sustained programs. </a:t>
            </a:r>
            <a:r>
              <a:rPr lang="en-GB" sz="1400" dirty="0" smtClean="0"/>
              <a:t>OSVW is not yet a parameter that so far has driven atmosphere nor ocean operational applications to the same extent as, e.g., SST or atmospheric sounding for operational Earth observing programs. But an optimum coordination and exploitation of the coming high number of OSVW missions within the next decade presents an opportunity demonstrate the impact of the data and raise its priority to drive operational applications. </a:t>
            </a:r>
            <a:endParaRPr lang="en-GB" sz="1400" dirty="0" smtClean="0">
              <a:solidFill>
                <a:srgbClr val="FF0000"/>
              </a:solidFill>
              <a:latin typeface="Arial" pitchFamily="34" charset="0"/>
              <a:ea typeface="ＭＳ Ｐゴシック" pitchFamily="50" charset="-128"/>
              <a:cs typeface="Arial" pitchFamily="34" charset="0"/>
            </a:endParaRPr>
          </a:p>
          <a:p>
            <a:pPr marL="800100" lvl="1" indent="-342900" defTabSz="914400">
              <a:lnSpc>
                <a:spcPct val="90000"/>
              </a:lnSpc>
              <a:spcBef>
                <a:spcPct val="20000"/>
              </a:spcBef>
              <a:buFont typeface="Arial" charset="0"/>
              <a:buChar char="•"/>
            </a:pPr>
            <a:endParaRPr lang="en-GB" altLang="ja-JP" sz="1400" dirty="0" smtClean="0">
              <a:solidFill>
                <a:schemeClr val="tx1">
                  <a:lumMod val="75000"/>
                </a:schemeClr>
              </a:solidFill>
              <a:latin typeface="Arial" pitchFamily="34" charset="0"/>
              <a:ea typeface="ＭＳ Ｐゴシック" pitchFamily="50" charset="-128"/>
              <a:cs typeface="Arial" pitchFamily="34" charset="0"/>
            </a:endParaRPr>
          </a:p>
          <a:p>
            <a:pPr marL="342900" indent="-342900" defTabSz="914400">
              <a:lnSpc>
                <a:spcPct val="90000"/>
              </a:lnSpc>
              <a:spcBef>
                <a:spcPct val="20000"/>
              </a:spcBef>
              <a:buFont typeface="Arial" charset="0"/>
              <a:buChar char="•"/>
            </a:pPr>
            <a:r>
              <a:rPr lang="en-GB" altLang="ja-JP" sz="1400" dirty="0" smtClean="0">
                <a:solidFill>
                  <a:schemeClr val="tx1">
                    <a:lumMod val="75000"/>
                  </a:schemeClr>
                </a:solidFill>
                <a:latin typeface="Arial" pitchFamily="34" charset="0"/>
                <a:ea typeface="ＭＳ Ｐゴシック" pitchFamily="50" charset="-128"/>
                <a:cs typeface="Arial" pitchFamily="34" charset="0"/>
              </a:rPr>
              <a:t>Continue outreach and training efforts, in order to improve the utilization of data streams and advocate for sustained and coordinated OSVW missions in the future</a:t>
            </a:r>
          </a:p>
        </p:txBody>
      </p:sp>
    </p:spTree>
    <p:extLst>
      <p:ext uri="{BB962C8B-B14F-4D97-AF65-F5344CB8AC3E}">
        <p14:creationId xmlns="" xmlns:p14="http://schemas.microsoft.com/office/powerpoint/2010/main" val="38051485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47037" y="1288026"/>
            <a:ext cx="8832205" cy="5258824"/>
          </a:xfrm>
          <a:prstGeom prst="rect">
            <a:avLst/>
          </a:prstGeom>
        </p:spPr>
        <p:txBody>
          <a:bodyPr/>
          <a:lstStyle/>
          <a:p>
            <a:pPr marL="342900" lvl="0" indent="-342900" algn="ctr" defTabSz="914400">
              <a:lnSpc>
                <a:spcPct val="90000"/>
              </a:lnSpc>
              <a:spcBef>
                <a:spcPct val="20000"/>
              </a:spcBef>
              <a:defRPr/>
            </a:pPr>
            <a:endParaRPr lang="en-GB" altLang="ja-JP" sz="1400" dirty="0" smtClean="0">
              <a:solidFill>
                <a:schemeClr val="tx1">
                  <a:lumMod val="75000"/>
                </a:schemeClr>
              </a:solidFill>
              <a:latin typeface="Arial" pitchFamily="34" charset="0"/>
              <a:ea typeface="ＭＳ Ｐゴシック" pitchFamily="50" charset="-128"/>
              <a:cs typeface="Arial" pitchFamily="34" charset="0"/>
            </a:endParaRPr>
          </a:p>
          <a:p>
            <a:pPr marL="342900" lvl="0" indent="-342900" algn="ctr" defTabSz="914400">
              <a:lnSpc>
                <a:spcPct val="90000"/>
              </a:lnSpc>
              <a:spcBef>
                <a:spcPct val="20000"/>
              </a:spcBef>
              <a:defRPr/>
            </a:pPr>
            <a:r>
              <a:rPr lang="en-GB" altLang="ja-JP" sz="2400" b="1" dirty="0" smtClean="0">
                <a:solidFill>
                  <a:schemeClr val="tx1">
                    <a:lumMod val="75000"/>
                  </a:schemeClr>
                </a:solidFill>
                <a:latin typeface="Arial" pitchFamily="34" charset="0"/>
                <a:ea typeface="ＭＳ Ｐゴシック" pitchFamily="50" charset="-128"/>
                <a:cs typeface="Arial" pitchFamily="34" charset="0"/>
              </a:rPr>
              <a:t>A word on OSCAT</a:t>
            </a:r>
          </a:p>
          <a:p>
            <a:pPr marL="342900" lvl="0" indent="-342900" algn="ctr" defTabSz="914400">
              <a:lnSpc>
                <a:spcPct val="90000"/>
              </a:lnSpc>
              <a:spcBef>
                <a:spcPct val="20000"/>
              </a:spcBef>
              <a:defRPr/>
            </a:pPr>
            <a:endParaRPr lang="en-GB" altLang="ja-JP" sz="2400" b="1" dirty="0" smtClean="0">
              <a:solidFill>
                <a:schemeClr val="tx1">
                  <a:lumMod val="75000"/>
                </a:schemeClr>
              </a:solidFill>
              <a:latin typeface="Arial" pitchFamily="34" charset="0"/>
              <a:ea typeface="ＭＳ Ｐゴシック" pitchFamily="50" charset="-128"/>
              <a:cs typeface="Arial" pitchFamily="34" charset="0"/>
            </a:endParaRPr>
          </a:p>
          <a:p>
            <a:pPr algn="ctr"/>
            <a:r>
              <a:rPr lang="en-GB" altLang="ja-JP" dirty="0" smtClean="0">
                <a:solidFill>
                  <a:schemeClr val="tx1">
                    <a:lumMod val="75000"/>
                  </a:schemeClr>
                </a:solidFill>
                <a:latin typeface="Arial" pitchFamily="34" charset="0"/>
                <a:ea typeface="ＭＳ Ｐゴシック" pitchFamily="50" charset="-128"/>
                <a:cs typeface="Arial" pitchFamily="34" charset="0"/>
              </a:rPr>
              <a:t>ISRO has announced the discontinuation of services of the Oceansat2 </a:t>
            </a:r>
            <a:r>
              <a:rPr lang="en-GB" altLang="ja-JP" dirty="0" err="1" smtClean="0">
                <a:solidFill>
                  <a:schemeClr val="tx1">
                    <a:lumMod val="75000"/>
                  </a:schemeClr>
                </a:solidFill>
                <a:latin typeface="Arial" pitchFamily="34" charset="0"/>
                <a:ea typeface="ＭＳ Ｐゴシック" pitchFamily="50" charset="-128"/>
                <a:cs typeface="Arial" pitchFamily="34" charset="0"/>
              </a:rPr>
              <a:t>scatterometer</a:t>
            </a:r>
            <a:r>
              <a:rPr lang="en-GB" altLang="ja-JP" dirty="0" smtClean="0">
                <a:solidFill>
                  <a:schemeClr val="tx1">
                    <a:lumMod val="75000"/>
                  </a:schemeClr>
                </a:solidFill>
                <a:latin typeface="Arial" pitchFamily="34" charset="0"/>
                <a:ea typeface="ＭＳ Ｐゴシック" pitchFamily="50" charset="-128"/>
                <a:cs typeface="Arial" pitchFamily="34" charset="0"/>
              </a:rPr>
              <a:t>, albeit after near completion of its intended mission life of five years. Scatterometer on Oceansat2 was ISROs first active Microwave payload and was providing regular and timely surface wind data services to the international community. This payload has won many laurels for ISRO from various quarters both at home and abroad and leaves an important gap in data coverage for near real time applications such as weather forecasting.</a:t>
            </a:r>
          </a:p>
          <a:p>
            <a:pPr algn="ctr"/>
            <a:r>
              <a:rPr lang="en-GB" altLang="ja-JP" dirty="0" smtClean="0">
                <a:solidFill>
                  <a:schemeClr val="tx1">
                    <a:lumMod val="75000"/>
                  </a:schemeClr>
                </a:solidFill>
                <a:latin typeface="Arial" pitchFamily="34" charset="0"/>
                <a:ea typeface="ＭＳ Ｐゴシック" pitchFamily="50" charset="-128"/>
                <a:cs typeface="Arial" pitchFamily="34" charset="0"/>
              </a:rPr>
              <a:t> </a:t>
            </a:r>
          </a:p>
          <a:p>
            <a:pPr algn="ctr"/>
            <a:r>
              <a:rPr lang="en-GB" altLang="ja-JP" dirty="0" smtClean="0">
                <a:solidFill>
                  <a:schemeClr val="tx1">
                    <a:lumMod val="75000"/>
                  </a:schemeClr>
                </a:solidFill>
                <a:latin typeface="Arial" pitchFamily="34" charset="0"/>
                <a:ea typeface="ＭＳ Ｐゴシック" pitchFamily="50" charset="-128"/>
                <a:cs typeface="Arial" pitchFamily="34" charset="0"/>
              </a:rPr>
              <a:t>The OSVW-VC thanks ISRO, particularly NRSC, SAC and ISTRAC teams, for the successful establishment of the automated ground segment chain, using Svalbard as the data download station </a:t>
            </a:r>
            <a:r>
              <a:rPr lang="en-GB" dirty="0" smtClean="0"/>
              <a:t>to meet the demanding near-real-time data requirements from the international operational meteorological user agencies</a:t>
            </a:r>
            <a:endParaRPr lang="en-GB" altLang="ja-JP" dirty="0" smtClean="0">
              <a:solidFill>
                <a:schemeClr val="tx1">
                  <a:lumMod val="75000"/>
                </a:schemeClr>
              </a:solidFill>
              <a:latin typeface="Arial" pitchFamily="34" charset="0"/>
              <a:ea typeface="ＭＳ Ｐゴシック" pitchFamily="50" charset="-128"/>
              <a:cs typeface="Arial" pitchFamily="34" charset="0"/>
            </a:endParaRPr>
          </a:p>
        </p:txBody>
      </p:sp>
    </p:spTree>
    <p:extLst>
      <p:ext uri="{BB962C8B-B14F-4D97-AF65-F5344CB8AC3E}">
        <p14:creationId xmlns="" xmlns:p14="http://schemas.microsoft.com/office/powerpoint/2010/main" val="297276736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797</Words>
  <Application>Microsoft Office PowerPoint</Application>
  <PresentationFormat>On-screen Show (4:3)</PresentationFormat>
  <Paragraphs>140</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4_EUM_template_v03</vt:lpstr>
      <vt:lpstr>OSVW-VC Update</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Julia Figa</cp:lastModifiedBy>
  <cp:revision>352</cp:revision>
  <dcterms:created xsi:type="dcterms:W3CDTF">2012-08-31T01:11:17Z</dcterms:created>
  <dcterms:modified xsi:type="dcterms:W3CDTF">2014-04-04T11:43:26Z</dcterms:modified>
</cp:coreProperties>
</file>