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76" r:id="rId2"/>
    <p:sldId id="277" r:id="rId3"/>
    <p:sldId id="295" r:id="rId4"/>
    <p:sldId id="296" r:id="rId5"/>
    <p:sldId id="298" r:id="rId6"/>
    <p:sldId id="301" r:id="rId7"/>
    <p:sldId id="302" r:id="rId8"/>
    <p:sldId id="280" r:id="rId9"/>
    <p:sldId id="293" r:id="rId10"/>
    <p:sldId id="300" r:id="rId11"/>
    <p:sldId id="285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 autoAdjust="0"/>
    <p:restoredTop sz="89615" autoAdjust="0"/>
  </p:normalViewPr>
  <p:slideViewPr>
    <p:cSldViewPr snapToGrid="0" snapToObjects="1">
      <p:cViewPr varScale="1">
        <p:scale>
          <a:sx n="100" d="100"/>
          <a:sy n="100" d="100"/>
        </p:scale>
        <p:origin x="-1308" y="-96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notesViewPr>
    <p:cSldViewPr snapToGrid="0" snapToObjects="1">
      <p:cViewPr varScale="1">
        <p:scale>
          <a:sx n="60" d="100"/>
          <a:sy n="60" d="100"/>
        </p:scale>
        <p:origin x="-2256" y="-10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4/2/2014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 smtClean="0"/>
              <a:t>demonstration that CEOS agencies in IOCCG and that support the OCR-VC make an effort to coordinate and implement the INSITU-OCR program together</a:t>
            </a: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 smtClean="0"/>
              <a:t>demonstration that CEOS agencies in IOCCG and that support the OCR-VC make an effort to coordinate and implement the INSITU-OCR program together</a:t>
            </a: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092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62095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SIT-29 Meeting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Toulouse,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-10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April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897270" y="-341244"/>
            <a:ext cx="7123361" cy="1672389"/>
          </a:xfrm>
        </p:spPr>
        <p:txBody>
          <a:bodyPr/>
          <a:lstStyle/>
          <a:p>
            <a:pPr algn="l"/>
            <a:r>
              <a:rPr lang="en-US" sz="2800" dirty="0" smtClean="0"/>
              <a:t>OCR – VC </a:t>
            </a:r>
            <a:r>
              <a:rPr lang="en-US" sz="2800" dirty="0"/>
              <a:t>Progress towards established </a:t>
            </a:r>
            <a:br>
              <a:rPr lang="en-US" sz="2800" dirty="0"/>
            </a:br>
            <a:r>
              <a:rPr lang="en-US" sz="2800" dirty="0" smtClean="0"/>
              <a:t>		CEOS</a:t>
            </a:r>
            <a:r>
              <a:rPr lang="en-US" sz="2800" dirty="0"/>
              <a:t>-GEO </a:t>
            </a:r>
            <a:r>
              <a:rPr lang="en-US" sz="2800" dirty="0" smtClean="0"/>
              <a:t>Priorities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443204"/>
            <a:ext cx="4826977" cy="2746478"/>
          </a:xfrm>
        </p:spPr>
        <p:txBody>
          <a:bodyPr/>
          <a:lstStyle/>
          <a:p>
            <a:pPr lvl="0"/>
            <a:r>
              <a:rPr lang="en-US" dirty="0" smtClean="0"/>
              <a:t>Paula </a:t>
            </a:r>
            <a:r>
              <a:rPr lang="en-US" dirty="0"/>
              <a:t>Bontempi (</a:t>
            </a:r>
            <a:r>
              <a:rPr lang="en-US" dirty="0" smtClean="0"/>
              <a:t>NASA)</a:t>
            </a:r>
            <a:endParaRPr lang="en-US" dirty="0"/>
          </a:p>
          <a:p>
            <a:pPr lvl="0"/>
            <a:r>
              <a:rPr lang="en-US" dirty="0" smtClean="0"/>
              <a:t>Paul DiGiacomo  (NOAA)</a:t>
            </a:r>
          </a:p>
          <a:p>
            <a:pPr lvl="0"/>
            <a:r>
              <a:rPr lang="en-US" dirty="0" smtClean="0"/>
              <a:t>Peter </a:t>
            </a:r>
            <a:r>
              <a:rPr lang="en-US" dirty="0"/>
              <a:t>Regner (ESA</a:t>
            </a:r>
            <a:r>
              <a:rPr lang="en-US" dirty="0" smtClean="0"/>
              <a:t>)</a:t>
            </a:r>
          </a:p>
          <a:p>
            <a:r>
              <a:rPr lang="en-US" b="0" dirty="0" smtClean="0"/>
              <a:t>Presented by</a:t>
            </a:r>
            <a:r>
              <a:rPr lang="en-US" dirty="0" smtClean="0"/>
              <a:t>: Juliette </a:t>
            </a:r>
            <a:r>
              <a:rPr lang="en-US" dirty="0"/>
              <a:t>Lambin (CNES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b="0" dirty="0" smtClean="0"/>
              <a:t>CEOS SIT-29 Meeting</a:t>
            </a:r>
          </a:p>
          <a:p>
            <a:pPr lvl="0"/>
            <a:r>
              <a:rPr lang="en-US" b="0" dirty="0" smtClean="0"/>
              <a:t>CNES, Toulouse, France</a:t>
            </a:r>
          </a:p>
          <a:p>
            <a:r>
              <a:rPr lang="en-US" b="0" dirty="0" smtClean="0"/>
              <a:t>9</a:t>
            </a:r>
            <a:r>
              <a:rPr lang="en-US" b="0" baseline="30000" dirty="0" smtClean="0"/>
              <a:t>th</a:t>
            </a:r>
            <a:r>
              <a:rPr lang="en-US" b="0" dirty="0" smtClean="0"/>
              <a:t>-10</a:t>
            </a:r>
            <a:r>
              <a:rPr lang="en-US" b="0" baseline="30000" dirty="0" smtClean="0"/>
              <a:t>th</a:t>
            </a:r>
            <a:r>
              <a:rPr lang="en-US" b="0" dirty="0" smtClean="0"/>
              <a:t> April 2014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814437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85" y="1496551"/>
            <a:ext cx="8795624" cy="4885254"/>
          </a:xfrm>
        </p:spPr>
        <p:txBody>
          <a:bodyPr>
            <a:noAutofit/>
          </a:bodyPr>
          <a:lstStyle/>
          <a:p>
            <a:pPr marL="342900" lvl="3" indent="-342900">
              <a:buFont typeface="Wingdings" charset="2"/>
              <a:buChar char="q"/>
            </a:pPr>
            <a:r>
              <a:rPr lang="en-US" altLang="ja-JP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Support for </a:t>
            </a:r>
            <a:r>
              <a:rPr lang="en-US" altLang="ja-JP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implementation of the GEO Blue Planet </a:t>
            </a:r>
            <a:r>
              <a:rPr lang="en-US" altLang="ja-JP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Task</a:t>
            </a:r>
          </a:p>
          <a:p>
            <a:pPr marL="342900" lvl="3" indent="-342900">
              <a:buFont typeface="Wingdings" charset="2"/>
              <a:buChar char="q"/>
            </a:pPr>
            <a:endParaRPr lang="en-US" altLang="ja-JP" sz="800" dirty="0">
              <a:solidFill>
                <a:srgbClr val="002569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627063" indent="-285750">
              <a:buFont typeface="Wingdings" charset="2"/>
              <a:buChar char="§"/>
            </a:pPr>
            <a:r>
              <a:rPr lang="en-US" sz="1600" dirty="0" smtClean="0"/>
              <a:t>Objective: </a:t>
            </a:r>
          </a:p>
          <a:p>
            <a:pPr marL="1025525" indent="-276225">
              <a:buFont typeface="Courier New"/>
              <a:buChar char="o"/>
            </a:pPr>
            <a:r>
              <a:rPr lang="en-US" sz="1600" b="0" dirty="0" smtClean="0">
                <a:solidFill>
                  <a:srgbClr val="002569"/>
                </a:solidFill>
              </a:rPr>
              <a:t>OCR</a:t>
            </a:r>
            <a:r>
              <a:rPr lang="en-US" sz="1600" b="0" dirty="0">
                <a:solidFill>
                  <a:srgbClr val="002569"/>
                </a:solidFill>
              </a:rPr>
              <a:t>-VC output will </a:t>
            </a:r>
            <a:r>
              <a:rPr lang="en-US" sz="1600" b="0" dirty="0" smtClean="0">
                <a:solidFill>
                  <a:srgbClr val="002569"/>
                </a:solidFill>
              </a:rPr>
              <a:t>contribute </a:t>
            </a:r>
            <a:r>
              <a:rPr lang="en-US" sz="1600" b="0" dirty="0">
                <a:solidFill>
                  <a:srgbClr val="002569"/>
                </a:solidFill>
              </a:rPr>
              <a:t>to the following Blue Planet </a:t>
            </a:r>
            <a:r>
              <a:rPr lang="en-US" sz="1600" b="0" dirty="0" smtClean="0">
                <a:solidFill>
                  <a:srgbClr val="002569"/>
                </a:solidFill>
              </a:rPr>
              <a:t>Components (as </a:t>
            </a:r>
            <a:r>
              <a:rPr lang="en-US" sz="1600" b="0" dirty="0">
                <a:solidFill>
                  <a:srgbClr val="002569"/>
                </a:solidFill>
              </a:rPr>
              <a:t>identified in the revised Blue Planet Task White </a:t>
            </a:r>
            <a:r>
              <a:rPr lang="en-US" sz="1600" b="0" dirty="0" smtClean="0">
                <a:solidFill>
                  <a:srgbClr val="002569"/>
                </a:solidFill>
              </a:rPr>
              <a:t>Paper, Nov 2013 and GEO 2012-2015 Work Plan): </a:t>
            </a: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Sustained </a:t>
            </a:r>
            <a:r>
              <a:rPr lang="en-US" sz="1600" b="0" dirty="0">
                <a:solidFill>
                  <a:srgbClr val="002569"/>
                </a:solidFill>
              </a:rPr>
              <a:t>Ocean Observations (e.g., OCR ECVs</a:t>
            </a:r>
            <a:r>
              <a:rPr lang="en-US" sz="1600" b="0" dirty="0" smtClean="0">
                <a:solidFill>
                  <a:srgbClr val="002569"/>
                </a:solidFill>
              </a:rPr>
              <a:t>) </a:t>
            </a: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Sustained </a:t>
            </a:r>
            <a:r>
              <a:rPr lang="en-US" sz="1600" b="0" dirty="0">
                <a:solidFill>
                  <a:srgbClr val="002569"/>
                </a:solidFill>
              </a:rPr>
              <a:t>Ecosystems and Food Security (e.g., ChloroGIN, harmful algal blooms</a:t>
            </a:r>
            <a:r>
              <a:rPr lang="en-US" sz="1600" b="0" dirty="0" smtClean="0">
                <a:solidFill>
                  <a:srgbClr val="002569"/>
                </a:solidFill>
              </a:rPr>
              <a:t>) </a:t>
            </a: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Ocean </a:t>
            </a:r>
            <a:r>
              <a:rPr lang="en-US" sz="1600" b="0" dirty="0">
                <a:solidFill>
                  <a:srgbClr val="002569"/>
                </a:solidFill>
              </a:rPr>
              <a:t>Forecasting (e.g., GODAE OceanView Science </a:t>
            </a:r>
            <a:r>
              <a:rPr lang="en-US" sz="1600" b="0" dirty="0" smtClean="0">
                <a:solidFill>
                  <a:srgbClr val="002569"/>
                </a:solidFill>
              </a:rPr>
              <a:t>Team (GOVST)-Marine Ecosystem Analysis and Prediction (MEAP) Task </a:t>
            </a:r>
            <a:r>
              <a:rPr lang="en-US" sz="1600" b="0" dirty="0">
                <a:solidFill>
                  <a:srgbClr val="002569"/>
                </a:solidFill>
              </a:rPr>
              <a:t>Team); </a:t>
            </a:r>
            <a:endParaRPr lang="en-US" sz="1600" b="0" dirty="0" smtClean="0">
              <a:solidFill>
                <a:srgbClr val="002569"/>
              </a:solidFill>
            </a:endParaRP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Services </a:t>
            </a:r>
            <a:r>
              <a:rPr lang="en-US" sz="1600" b="0" dirty="0">
                <a:solidFill>
                  <a:srgbClr val="002569"/>
                </a:solidFill>
              </a:rPr>
              <a:t>for the Coastal Zone (e.g., water quality monitoring service</a:t>
            </a:r>
            <a:r>
              <a:rPr lang="en-US" sz="1600" b="0" dirty="0" smtClean="0">
                <a:solidFill>
                  <a:srgbClr val="002569"/>
                </a:solidFill>
              </a:rPr>
              <a:t>);</a:t>
            </a: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Developing Capacity and Social Awareness (e.g., </a:t>
            </a:r>
            <a:r>
              <a:rPr lang="en-US" sz="1600" b="0" dirty="0" err="1" smtClean="0">
                <a:solidFill>
                  <a:srgbClr val="002569"/>
                </a:solidFill>
              </a:rPr>
              <a:t>ChloroGIN</a:t>
            </a:r>
            <a:r>
              <a:rPr lang="en-US" sz="1600" b="0" dirty="0" smtClean="0">
                <a:solidFill>
                  <a:srgbClr val="002569"/>
                </a:solidFill>
              </a:rPr>
              <a:t>, SAFARI).   </a:t>
            </a:r>
          </a:p>
          <a:p>
            <a:pPr marL="1254125" lvl="2" indent="-277813">
              <a:buFont typeface="Wingdings" charset="2"/>
              <a:buChar char="ü"/>
            </a:pPr>
            <a:r>
              <a:rPr lang="en-US" sz="1600" b="0" dirty="0" smtClean="0">
                <a:solidFill>
                  <a:srgbClr val="002569"/>
                </a:solidFill>
              </a:rPr>
              <a:t>Ocean </a:t>
            </a:r>
            <a:r>
              <a:rPr lang="en-US" sz="1600" b="0" dirty="0">
                <a:solidFill>
                  <a:srgbClr val="002569"/>
                </a:solidFill>
              </a:rPr>
              <a:t>Carbon and Climate (ECVs</a:t>
            </a:r>
            <a:r>
              <a:rPr lang="en-US" sz="1600" b="0" dirty="0" smtClean="0">
                <a:solidFill>
                  <a:srgbClr val="002569"/>
                </a:solidFill>
              </a:rPr>
              <a:t>)</a:t>
            </a:r>
            <a:r>
              <a:rPr lang="en-US" sz="1600" b="0" dirty="0">
                <a:solidFill>
                  <a:srgbClr val="002569"/>
                </a:solidFill>
              </a:rPr>
              <a:t>;</a:t>
            </a:r>
            <a:endParaRPr lang="en-US" sz="1600" b="0" dirty="0" smtClean="0">
              <a:solidFill>
                <a:srgbClr val="002569"/>
              </a:solidFill>
            </a:endParaRPr>
          </a:p>
          <a:p>
            <a:pPr marL="1254125" lvl="2" indent="-277813">
              <a:buFont typeface="Wingdings" charset="2"/>
              <a:buChar char="ü"/>
            </a:pPr>
            <a:endParaRPr lang="en-US" sz="800" b="0" dirty="0" smtClean="0">
              <a:solidFill>
                <a:srgbClr val="002569"/>
              </a:solidFill>
            </a:endParaRPr>
          </a:p>
          <a:p>
            <a:pPr marL="569913" indent="-228600">
              <a:buFont typeface="Wingdings" charset="2"/>
              <a:buChar char="§"/>
            </a:pPr>
            <a:r>
              <a:rPr lang="en-US" sz="1600" dirty="0" smtClean="0">
                <a:solidFill>
                  <a:srgbClr val="002569"/>
                </a:solidFill>
              </a:rPr>
              <a:t>Action:</a:t>
            </a:r>
          </a:p>
          <a:p>
            <a:pPr marL="1025525" indent="-276225">
              <a:buFont typeface="Courier New"/>
              <a:buChar char="o"/>
            </a:pPr>
            <a:r>
              <a:rPr lang="en-US" sz="1600" b="0" dirty="0" smtClean="0">
                <a:solidFill>
                  <a:srgbClr val="002569"/>
                </a:solidFill>
              </a:rPr>
              <a:t>OCR</a:t>
            </a:r>
            <a:r>
              <a:rPr lang="en-US" sz="1600" b="0" dirty="0">
                <a:solidFill>
                  <a:srgbClr val="002569"/>
                </a:solidFill>
              </a:rPr>
              <a:t>-VC </a:t>
            </a:r>
            <a:r>
              <a:rPr lang="en-US" sz="1600" b="0" dirty="0" smtClean="0">
                <a:solidFill>
                  <a:srgbClr val="002569"/>
                </a:solidFill>
              </a:rPr>
              <a:t>to generate an action plan </a:t>
            </a:r>
            <a:r>
              <a:rPr lang="en-US" sz="1600" b="0" dirty="0">
                <a:solidFill>
                  <a:srgbClr val="002569"/>
                </a:solidFill>
              </a:rPr>
              <a:t>addressing the corresponding ocean color components in the updated </a:t>
            </a:r>
            <a:r>
              <a:rPr lang="en-US" sz="1600" b="0" dirty="0" smtClean="0">
                <a:solidFill>
                  <a:srgbClr val="002569"/>
                </a:solidFill>
              </a:rPr>
              <a:t>GEO Blue </a:t>
            </a:r>
            <a:r>
              <a:rPr lang="en-US" sz="1600" b="0" dirty="0">
                <a:solidFill>
                  <a:srgbClr val="002569"/>
                </a:solidFill>
              </a:rPr>
              <a:t>Planet Task Plan. </a:t>
            </a:r>
            <a:endParaRPr lang="en-US" sz="1600" dirty="0" smtClean="0">
              <a:solidFill>
                <a:srgbClr val="0025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41315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1604069"/>
            <a:ext cx="8791916" cy="5250502"/>
          </a:xfrm>
          <a:prstGeom prst="rect">
            <a:avLst/>
          </a:prstGeom>
        </p:spPr>
        <p:txBody>
          <a:bodyPr/>
          <a:lstStyle/>
          <a:p>
            <a:pPr marL="455613" indent="-390525" defTabSz="914400">
              <a:spcBef>
                <a:spcPts val="600"/>
              </a:spcBef>
              <a:buFont typeface="Wingdings" charset="2"/>
              <a:buChar char="q"/>
              <a:defRPr/>
            </a:pPr>
            <a:r>
              <a:rPr lang="en-US" altLang="ja-JP" b="1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OCR-VC implementation an coordination issues to be addressed by SIT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SIT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encouragement for CEOS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agency implementation of the IOCCG Report 13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will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be critical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to the success of the OCR-VC and future OCR continuity and user engagement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.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SIT encouragement for CEOS agency participation and support toward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implementation of the INSITU-OCR</a:t>
            </a:r>
            <a:r>
              <a:rPr lang="en-US" altLang="ja-JP" sz="1600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.</a:t>
            </a:r>
            <a:endParaRPr lang="en-US" altLang="ja-JP" sz="1600" kern="0" dirty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SIT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endorsement for the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formulation of a Water Quality Community of Practice</a:t>
            </a:r>
            <a:r>
              <a:rPr lang="en-US" altLang="ja-JP" sz="1600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subsequent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development of a pathfinder activity for a global coastal and inland water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quality monitoring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service, to be developed under the auspices of GEO/GEOSS</a:t>
            </a:r>
            <a:r>
              <a:rPr lang="en-US" altLang="ja-JP" sz="1600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.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agency endorsement of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sensor calibration approaches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advocated by OCR-VC.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SIT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endorsement for the OCR-VC action plan to be generated addressing the ocean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color components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 the updated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 Blue Planet Task Plan</a:t>
            </a:r>
            <a:r>
              <a:rPr lang="en-US" altLang="ja-JP" sz="1600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.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agency adoption of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free, easy and timely access to and sharing of 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calibrated, as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well as uncalibrated Level-0 or Level-1A 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OCR data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, calibration information 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source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/processing codes.</a:t>
            </a:r>
          </a:p>
          <a:p>
            <a:pPr marL="569913" lvl="1" indent="-276225" defTabSz="914400">
              <a:spcBef>
                <a:spcPts val="600"/>
              </a:spcBef>
              <a:buFont typeface="Arial" charset="0"/>
              <a:buChar char="•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SIT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encouragement for CEOS agency participation and support for sustained projects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 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calibration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and validation of OCR data, and merging of OCR data across satellite sensors 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with determination </a:t>
            </a:r>
            <a:r>
              <a:rPr lang="en-US" altLang="ja-JP" sz="1600" kern="0" dirty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of uncertainties/</a:t>
            </a:r>
            <a:r>
              <a:rPr lang="en-US" altLang="ja-JP" sz="1600" kern="0" dirty="0" smtClean="0">
                <a:solidFill>
                  <a:srgbClr val="FF0000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errors.</a:t>
            </a:r>
            <a:endParaRPr lang="en-US" altLang="ja-JP" sz="1600" b="1" kern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ja-JP" b="1" kern="0" baseline="0" dirty="0" smtClean="0">
              <a:solidFill>
                <a:schemeClr val="tx1">
                  <a:lumMod val="75000"/>
                </a:schemeClr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052084" y="101600"/>
            <a:ext cx="7033179" cy="73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ＭＳ Ｐゴシック" charset="-128"/>
              </a:rPr>
              <a:t>OCR-VC implementation and coordination issues</a:t>
            </a:r>
          </a:p>
        </p:txBody>
      </p:sp>
    </p:spTree>
    <p:extLst>
      <p:ext uri="{BB962C8B-B14F-4D97-AF65-F5344CB8AC3E}">
        <p14:creationId xmlns:p14="http://schemas.microsoft.com/office/powerpoint/2010/main" xmlns="" val="15298416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2953" y="1478722"/>
            <a:ext cx="8756675" cy="5637308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600"/>
              </a:spcBef>
              <a:buFont typeface="Wingdings" charset="2"/>
              <a:buChar char="q"/>
            </a:pPr>
            <a:r>
              <a:rPr lang="en-GB" b="1" dirty="0" smtClean="0">
                <a:solidFill>
                  <a:srgbClr val="002569"/>
                </a:solidFill>
                <a:latin typeface="Arial"/>
                <a:ea typeface="MS Mincho"/>
                <a:cs typeface="Arial"/>
              </a:rPr>
              <a:t>OCR-VC Development</a:t>
            </a:r>
            <a:endParaRPr lang="en-GB" sz="1600" b="1" dirty="0" smtClean="0">
              <a:solidFill>
                <a:srgbClr val="002569"/>
              </a:solidFill>
              <a:latin typeface="Arial"/>
              <a:ea typeface="MS Mincho"/>
              <a:cs typeface="Arial"/>
            </a:endParaRPr>
          </a:p>
          <a:p>
            <a:pPr marL="403225" indent="-295275">
              <a:spcBef>
                <a:spcPts val="600"/>
              </a:spcBef>
              <a:buFont typeface="Wingdings" charset="2"/>
              <a:buChar char="§"/>
            </a:pPr>
            <a:r>
              <a:rPr lang="en-GB" sz="1600" dirty="0">
                <a:solidFill>
                  <a:srgbClr val="002569"/>
                </a:solidFill>
                <a:latin typeface="Arial"/>
                <a:ea typeface="MS Mincho"/>
                <a:cs typeface="Arial"/>
              </a:rPr>
              <a:t>P</a:t>
            </a:r>
            <a:r>
              <a:rPr lang="en-GB" sz="1600" dirty="0" smtClean="0">
                <a:solidFill>
                  <a:srgbClr val="002569"/>
                </a:solidFill>
                <a:latin typeface="Arial"/>
                <a:ea typeface="MS Mincho"/>
                <a:cs typeface="Arial"/>
              </a:rPr>
              <a:t>rogress in 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cs typeface="Arial"/>
              </a:rPr>
              <a:t>implementation </a:t>
            </a:r>
          </a:p>
          <a:p>
            <a:pPr marL="403225" indent="-295275">
              <a:spcBef>
                <a:spcPts val="600"/>
              </a:spcBef>
              <a:buFont typeface="Wingdings" charset="2"/>
              <a:buChar char="§"/>
            </a:pPr>
            <a:r>
              <a:rPr lang="en-US" sz="1600" dirty="0">
                <a:solidFill>
                  <a:srgbClr val="002569"/>
                </a:solidFill>
                <a:latin typeface="Arial"/>
                <a:cs typeface="Arial"/>
              </a:rPr>
              <a:t>R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cs typeface="Arial"/>
              </a:rPr>
              <a:t>evised </a:t>
            </a:r>
            <a:r>
              <a:rPr lang="en-US" sz="1600" dirty="0">
                <a:solidFill>
                  <a:srgbClr val="002569"/>
                </a:solidFill>
                <a:latin typeface="Arial"/>
                <a:cs typeface="Arial"/>
              </a:rPr>
              <a:t>OCR-VC 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cs typeface="Arial"/>
              </a:rPr>
              <a:t>Terms of Reference (ToR) circulated </a:t>
            </a:r>
            <a:r>
              <a:rPr lang="en-US" sz="1600" dirty="0">
                <a:solidFill>
                  <a:srgbClr val="002569"/>
                </a:solidFill>
                <a:latin typeface="Arial"/>
                <a:cs typeface="Arial"/>
              </a:rPr>
              <a:t>to CEOS lists 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cs typeface="Arial"/>
              </a:rPr>
              <a:t>on </a:t>
            </a:r>
            <a:r>
              <a:rPr lang="en-US" sz="1600" dirty="0">
                <a:solidFill>
                  <a:srgbClr val="002569"/>
                </a:solidFill>
                <a:latin typeface="Arial"/>
                <a:cs typeface="Arial"/>
              </a:rPr>
              <a:t>20 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cs typeface="Arial"/>
              </a:rPr>
              <a:t>Dec 2013</a:t>
            </a:r>
          </a:p>
          <a:p>
            <a:endParaRPr lang="en-US" dirty="0" smtClean="0">
              <a:solidFill>
                <a:srgbClr val="002569"/>
              </a:solidFill>
              <a:latin typeface="Arial"/>
              <a:cs typeface="Arial"/>
            </a:endParaRPr>
          </a:p>
          <a:p>
            <a:pPr marL="392112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 smtClean="0">
                <a:solidFill>
                  <a:srgbClr val="002569"/>
                </a:solidFill>
              </a:rPr>
              <a:t>Highlights of ToR:</a:t>
            </a:r>
          </a:p>
          <a:p>
            <a:pPr marL="684213" lvl="2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</a:rPr>
              <a:t>Well defined Mission </a:t>
            </a:r>
            <a:r>
              <a:rPr lang="en-US" sz="1600" dirty="0">
                <a:solidFill>
                  <a:srgbClr val="002569"/>
                </a:solidFill>
              </a:rPr>
              <a:t>Statement – focus on basic and applied research and </a:t>
            </a:r>
            <a:r>
              <a:rPr lang="en-US" sz="1600" dirty="0" smtClean="0">
                <a:solidFill>
                  <a:srgbClr val="002569"/>
                </a:solidFill>
              </a:rPr>
              <a:t>management, addressing broader community needs, issues and gaps</a:t>
            </a:r>
          </a:p>
          <a:p>
            <a:pPr marL="684213" lvl="2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</a:rPr>
              <a:t>Key Activities/Out</a:t>
            </a:r>
            <a:r>
              <a:rPr lang="en-US" sz="1600" dirty="0" smtClean="0"/>
              <a:t>co</a:t>
            </a:r>
            <a:r>
              <a:rPr lang="en-US" sz="1600" dirty="0" smtClean="0">
                <a:solidFill>
                  <a:srgbClr val="002569"/>
                </a:solidFill>
              </a:rPr>
              <a:t>mes/Deliverables (see forthcoming slides for details)</a:t>
            </a:r>
          </a:p>
          <a:p>
            <a:pPr marL="963613" lvl="3" indent="-274638" defTabSz="9144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Implementation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of ocean color minimum mission requirements for global polar-orbiting sensors and data harmonization</a:t>
            </a:r>
          </a:p>
          <a:p>
            <a:pPr marL="963613" lvl="3" indent="-274638" defTabSz="9144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Coordination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of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geostationary ocean color missions and facilitating coastal ecosystem research, applications and services using OCR data</a:t>
            </a:r>
          </a:p>
          <a:p>
            <a:pPr marL="963613" lvl="3" indent="-274638" defTabSz="9144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Implementation of the INSITU-OCR</a:t>
            </a:r>
          </a:p>
          <a:p>
            <a:pPr marL="963613" lvl="3" indent="-274638" defTabSz="9144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Implementation and coordination of an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OCR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satellite sensor calibration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task force</a:t>
            </a:r>
            <a:endParaRPr lang="en-US" altLang="ja-JP" sz="1600" kern="0" dirty="0">
              <a:solidFill>
                <a:srgbClr val="002569"/>
              </a:solidFill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  <a:p>
            <a:pPr marL="963613" lvl="3" indent="-274638" defTabSz="914400">
              <a:spcBef>
                <a:spcPts val="600"/>
              </a:spcBef>
              <a:buFont typeface="+mj-lt"/>
              <a:buAutoNum type="arabicPeriod"/>
              <a:defRPr/>
            </a:pP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Support for implementation of the GEO Blue Planet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Task</a:t>
            </a:r>
          </a:p>
          <a:p>
            <a:pPr marL="682625" lvl="2" defTabSz="914400">
              <a:lnSpc>
                <a:spcPct val="90000"/>
              </a:lnSpc>
              <a:spcBef>
                <a:spcPct val="20000"/>
              </a:spcBef>
              <a:defRPr/>
            </a:pPr>
            <a:endParaRPr lang="en-US" dirty="0" smtClean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52084" y="101600"/>
            <a:ext cx="7033179" cy="73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8472399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3967" y="1527774"/>
            <a:ext cx="8898285" cy="563730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lnSpc>
                <a:spcPct val="110000"/>
              </a:lnSpc>
              <a:spcBef>
                <a:spcPts val="600"/>
              </a:spcBef>
              <a:buFont typeface="Wingdings" charset="2"/>
              <a:buChar char="q"/>
            </a:pPr>
            <a:r>
              <a:rPr lang="en-US" b="1" dirty="0" smtClean="0">
                <a:solidFill>
                  <a:schemeClr val="tx2"/>
                </a:solidFill>
                <a:latin typeface="Arial"/>
                <a:cs typeface="Arial"/>
              </a:rPr>
              <a:t>Implementation of ocean color minimum mission requirements                       for global polar-orbiting sensors and data harmonization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buFont typeface="Wingdings" charset="2"/>
              <a:buChar char="q"/>
            </a:pPr>
            <a:endParaRPr lang="en-US" sz="800" b="1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627062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>
                <a:solidFill>
                  <a:schemeClr val="tx2"/>
                </a:solidFill>
                <a:latin typeface="Arial"/>
                <a:cs typeface="Arial"/>
              </a:rPr>
              <a:t>Long-term goal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: consistent &amp; uniform implementation of OCR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missions</a:t>
            </a:r>
          </a:p>
          <a:p>
            <a:pPr marL="627062" lvl="1" indent="-285750">
              <a:spcBef>
                <a:spcPts val="600"/>
              </a:spcBef>
              <a:buFont typeface="Wingdings" charset="2"/>
              <a:buChar char="§"/>
            </a:pPr>
            <a:endParaRPr lang="en-US" sz="800" dirty="0" smtClean="0">
              <a:solidFill>
                <a:schemeClr val="tx2"/>
              </a:solidFill>
              <a:latin typeface="Arial"/>
              <a:cs typeface="Arial"/>
            </a:endParaRPr>
          </a:p>
          <a:p>
            <a:pPr marL="627062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 smtClean="0">
                <a:solidFill>
                  <a:schemeClr val="tx2"/>
                </a:solidFill>
                <a:latin typeface="Arial"/>
                <a:cs typeface="Arial"/>
              </a:rPr>
              <a:t>Achievement:</a:t>
            </a:r>
            <a:r>
              <a:rPr lang="en-US" sz="16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GB" sz="16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IOCCG </a:t>
            </a:r>
            <a:r>
              <a:rPr lang="en-GB" sz="160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Report #13: </a:t>
            </a:r>
            <a:r>
              <a:rPr lang="en-GB" sz="1600" b="1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1600" i="1" dirty="0"/>
              <a:t>Mission Requirements for Future </a:t>
            </a:r>
            <a:r>
              <a:rPr lang="en-US" sz="1600" i="1" dirty="0" smtClean="0"/>
              <a:t>                            Ocean-Colour Sensors</a:t>
            </a:r>
            <a:r>
              <a:rPr lang="en-US" sz="1600" b="1" i="1" dirty="0" smtClean="0"/>
              <a:t>” </a:t>
            </a:r>
            <a:r>
              <a:rPr lang="en-US" sz="1600" b="1" dirty="0" smtClean="0"/>
              <a:t>published</a:t>
            </a:r>
          </a:p>
          <a:p>
            <a:pPr lvl="0"/>
            <a:endParaRPr lang="en-US" sz="800" dirty="0" smtClean="0"/>
          </a:p>
          <a:p>
            <a:pPr lvl="0"/>
            <a:endParaRPr lang="en-US" sz="1600" dirty="0"/>
          </a:p>
          <a:p>
            <a:pPr marL="342900" indent="-342900">
              <a:buFont typeface="Wingdings" charset="2"/>
              <a:buChar char="q"/>
            </a:pPr>
            <a:endParaRPr lang="en-US" sz="1600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</p:txBody>
      </p:sp>
      <p:pic>
        <p:nvPicPr>
          <p:cNvPr id="5" name="Picture 4" descr="http://ioccg.org/Report_13_cover_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1015" y="1527774"/>
            <a:ext cx="1604248" cy="21350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310034" y="3595481"/>
            <a:ext cx="2878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http://ioccg.org/reports_ioccg.html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-146525" y="3595481"/>
            <a:ext cx="9175058" cy="3504889"/>
          </a:xfrm>
          <a:prstGeom prst="rect">
            <a:avLst/>
          </a:prstGeom>
        </p:spPr>
        <p:txBody>
          <a:bodyPr/>
          <a:lstStyle/>
          <a:p>
            <a:pPr marL="862013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 smtClean="0">
                <a:solidFill>
                  <a:schemeClr val="tx2"/>
                </a:solidFill>
                <a:latin typeface="Arial"/>
                <a:cs typeface="Arial"/>
              </a:rPr>
              <a:t>Action:</a:t>
            </a:r>
          </a:p>
          <a:p>
            <a:pPr marL="1084262" lvl="2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CEOS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agencies to respond to </a:t>
            </a:r>
            <a:r>
              <a:rPr lang="en-US" altLang="ja-JP" sz="1600" kern="0" dirty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IOCCG Report #</a:t>
            </a:r>
            <a:r>
              <a:rPr lang="en-US" altLang="ja-JP" sz="1600" kern="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13 recommendations, i.e.,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review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and assess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existing &amp;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planned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OCR missions </a:t>
            </a: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relative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to </a:t>
            </a:r>
            <a:r>
              <a:rPr lang="en-US" sz="1600" dirty="0" smtClean="0">
                <a:solidFill>
                  <a:srgbClr val="001C4F"/>
                </a:solidFill>
                <a:latin typeface="Arial"/>
                <a:cs typeface="Arial"/>
              </a:rPr>
              <a:t>these requirements (completed by ESA and CSA already for planned missions, underway for NASA)</a:t>
            </a:r>
            <a:endParaRPr lang="en-US" sz="1600" dirty="0">
              <a:solidFill>
                <a:srgbClr val="001C4F"/>
              </a:solidFill>
              <a:latin typeface="Arial"/>
              <a:cs typeface="Arial"/>
            </a:endParaRPr>
          </a:p>
          <a:p>
            <a:pPr marL="1084262" lvl="2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chemeClr val="tx2"/>
                </a:solidFill>
                <a:latin typeface="Arial"/>
                <a:cs typeface="Arial"/>
              </a:rPr>
              <a:t>CEOS agencies to </a:t>
            </a:r>
            <a:r>
              <a:rPr lang="en-US" sz="1600" dirty="0" smtClean="0"/>
              <a:t>make freely available and accessible historical, current and future OCR mission data (including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uncalibrated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Level-0 or Level-1A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data as well as calibration 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information and source/processing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codes</a:t>
            </a:r>
            <a:r>
              <a:rPr lang="en-US" sz="1600" dirty="0" smtClean="0"/>
              <a:t>)</a:t>
            </a:r>
            <a:endParaRPr lang="en-US" sz="1600" dirty="0"/>
          </a:p>
          <a:p>
            <a:pPr marL="1084262" lvl="2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/>
              <a:t>develop a catalogue of cal/val infrastructure and activities to help in cal/val planning, to identify risks</a:t>
            </a:r>
            <a:r>
              <a:rPr lang="en-US" sz="1600" dirty="0" smtClean="0">
                <a:solidFill>
                  <a:srgbClr val="002569"/>
                </a:solidFill>
              </a:rPr>
              <a:t>, collaborative opportunities and the </a:t>
            </a:r>
            <a:r>
              <a:rPr lang="en-US" sz="1600" dirty="0" smtClean="0"/>
              <a:t>needs for advancement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2052084" y="101600"/>
            <a:ext cx="7033179" cy="73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23703985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841" y="1397534"/>
            <a:ext cx="9003859" cy="614016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600"/>
              </a:spcBef>
              <a:buFont typeface="Wingdings" charset="2"/>
              <a:buChar char="q"/>
            </a:pPr>
            <a:r>
              <a:rPr lang="en-US" b="1" dirty="0" smtClean="0"/>
              <a:t>Coordination for geostationary ocean color missions and facilitating coastal ecosystem research, applications and services using OCR data</a:t>
            </a:r>
          </a:p>
          <a:p>
            <a:pPr marL="342900" lvl="0" indent="-342900">
              <a:spcBef>
                <a:spcPts val="600"/>
              </a:spcBef>
              <a:buFont typeface="Wingdings" charset="2"/>
              <a:buChar char="q"/>
            </a:pPr>
            <a:endParaRPr lang="en-US" sz="800" dirty="0" smtClean="0"/>
          </a:p>
          <a:p>
            <a:pPr marL="579438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 smtClean="0"/>
              <a:t>Objective: </a:t>
            </a:r>
            <a:r>
              <a:rPr lang="en-US" sz="1600" dirty="0" smtClean="0"/>
              <a:t>facilitate </a:t>
            </a:r>
            <a:r>
              <a:rPr lang="en-US" sz="1600" dirty="0"/>
              <a:t>and ultimately </a:t>
            </a:r>
            <a:r>
              <a:rPr lang="en-US" sz="1600" dirty="0" smtClean="0"/>
              <a:t>harmonize geostationary </a:t>
            </a:r>
            <a:r>
              <a:rPr lang="en-US" sz="1600" dirty="0"/>
              <a:t>ocean </a:t>
            </a:r>
            <a:r>
              <a:rPr lang="en-US" sz="1600" dirty="0" smtClean="0"/>
              <a:t>colour              observations</a:t>
            </a:r>
          </a:p>
          <a:p>
            <a:pPr marL="579438" lvl="1" indent="-285750">
              <a:spcBef>
                <a:spcPts val="600"/>
              </a:spcBef>
              <a:buFont typeface="Wingdings" charset="2"/>
              <a:buChar char="§"/>
            </a:pPr>
            <a:endParaRPr lang="en-US" sz="800" dirty="0" smtClean="0"/>
          </a:p>
          <a:p>
            <a:pPr marL="579438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 smtClean="0"/>
              <a:t>Achievement:</a:t>
            </a:r>
            <a:r>
              <a:rPr lang="en-US" sz="1600" b="1" dirty="0"/>
              <a:t> </a:t>
            </a:r>
            <a:r>
              <a:rPr lang="en-US" sz="1600" dirty="0" smtClean="0"/>
              <a:t>IOCCG </a:t>
            </a:r>
            <a:r>
              <a:rPr lang="en-US" sz="1600" dirty="0"/>
              <a:t>Report #</a:t>
            </a:r>
            <a:r>
              <a:rPr lang="en-US" sz="1600" dirty="0" smtClean="0"/>
              <a:t>12: “</a:t>
            </a:r>
            <a:r>
              <a:rPr lang="en-US" sz="1600" i="1" dirty="0" smtClean="0"/>
              <a:t>Ocean</a:t>
            </a:r>
            <a:r>
              <a:rPr lang="en-US" sz="1600" i="1" dirty="0"/>
              <a:t>-Colour Observations from </a:t>
            </a:r>
            <a:r>
              <a:rPr lang="en-US" sz="1600" i="1" dirty="0" smtClean="0"/>
              <a:t>a                  Geostationary Orbit</a:t>
            </a:r>
            <a:r>
              <a:rPr lang="en-US" sz="1600" b="1" i="1" dirty="0" smtClean="0"/>
              <a:t>” </a:t>
            </a:r>
            <a:r>
              <a:rPr lang="en-US" sz="1600" b="1" dirty="0" smtClean="0"/>
              <a:t>published</a:t>
            </a:r>
          </a:p>
          <a:p>
            <a:pPr marL="579438" lvl="1" indent="-285750">
              <a:spcBef>
                <a:spcPts val="600"/>
              </a:spcBef>
              <a:buFont typeface="Wingdings" charset="2"/>
              <a:buChar char="§"/>
            </a:pPr>
            <a:endParaRPr lang="en-US" sz="800" dirty="0" smtClean="0"/>
          </a:p>
          <a:p>
            <a:pPr marL="579438" lvl="1" indent="-285750">
              <a:spcBef>
                <a:spcPts val="600"/>
              </a:spcBef>
              <a:buFont typeface="Wingdings" charset="2"/>
              <a:buChar char="§"/>
            </a:pPr>
            <a:r>
              <a:rPr lang="en-US" sz="1600" b="1" dirty="0"/>
              <a:t>A</a:t>
            </a:r>
            <a:r>
              <a:rPr lang="en-US" sz="1600" b="1" dirty="0" smtClean="0"/>
              <a:t>ction: </a:t>
            </a:r>
          </a:p>
          <a:p>
            <a:pPr marL="804863" lvl="2" indent="-231775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</a:rPr>
              <a:t>Establishment of an IOCCG WG on “</a:t>
            </a:r>
            <a:r>
              <a:rPr lang="en-US" sz="1600" i="1" dirty="0" smtClean="0">
                <a:solidFill>
                  <a:srgbClr val="002569"/>
                </a:solidFill>
              </a:rPr>
              <a:t>Earth Observations in Support of Global Water Quality Monitoring</a:t>
            </a:r>
            <a:r>
              <a:rPr lang="en-US" sz="1600" dirty="0" smtClean="0">
                <a:solidFill>
                  <a:srgbClr val="002569"/>
                </a:solidFill>
              </a:rPr>
              <a:t>” ; WG approved by IOCCG, Jan 2014 - 1</a:t>
            </a:r>
            <a:r>
              <a:rPr lang="en-US" sz="1600" baseline="30000" dirty="0" smtClean="0">
                <a:solidFill>
                  <a:srgbClr val="002569"/>
                </a:solidFill>
              </a:rPr>
              <a:t>st</a:t>
            </a:r>
            <a:r>
              <a:rPr lang="en-US" sz="1600" dirty="0" smtClean="0">
                <a:solidFill>
                  <a:srgbClr val="002569"/>
                </a:solidFill>
              </a:rPr>
              <a:t> meeting in Washington, DC, summer 2014 (TBC)</a:t>
            </a:r>
          </a:p>
          <a:p>
            <a:pPr marL="804863" lvl="2" indent="-231775">
              <a:spcBef>
                <a:spcPts val="600"/>
              </a:spcBef>
              <a:buFont typeface="Courier New"/>
              <a:buChar char="o"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Formulation of a Water Quality Community of Practice (WQ-COP) under the auspices of GEO/GEOSS, 2014-5</a:t>
            </a:r>
          </a:p>
          <a:p>
            <a:pPr marL="804863" lvl="2" indent="-231775">
              <a:spcBef>
                <a:spcPts val="600"/>
              </a:spcBef>
              <a:buFont typeface="Courier New"/>
              <a:buChar char="o"/>
            </a:pPr>
            <a:r>
              <a:rPr lang="en-US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Longer term goal: </a:t>
            </a:r>
            <a:r>
              <a:rPr lang="en-US" sz="1600" dirty="0" smtClean="0">
                <a:solidFill>
                  <a:srgbClr val="002569"/>
                </a:solidFill>
              </a:rPr>
              <a:t>Implementation </a:t>
            </a:r>
            <a:r>
              <a:rPr lang="en-US" sz="1600" dirty="0">
                <a:solidFill>
                  <a:srgbClr val="002569"/>
                </a:solidFill>
              </a:rPr>
              <a:t>of a global water quality monitoring service </a:t>
            </a:r>
            <a:r>
              <a:rPr lang="en-US" sz="1600" dirty="0" smtClean="0">
                <a:solidFill>
                  <a:srgbClr val="002569"/>
                </a:solidFill>
              </a:rPr>
              <a:t>under the </a:t>
            </a:r>
            <a:r>
              <a:rPr lang="en-US" sz="1600" dirty="0">
                <a:solidFill>
                  <a:srgbClr val="002569"/>
                </a:solidFill>
              </a:rPr>
              <a:t>auspices of </a:t>
            </a:r>
            <a:r>
              <a:rPr lang="en-US" sz="1600" dirty="0" smtClean="0">
                <a:solidFill>
                  <a:srgbClr val="002569"/>
                </a:solidFill>
              </a:rPr>
              <a:t>GEO (ultimately underpinned by geostationary ocean color observations)</a:t>
            </a:r>
          </a:p>
          <a:p>
            <a:pPr marL="804863" lvl="2" indent="-231775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</a:rPr>
              <a:t>Demonstrations of utility/applications of geostationary ocean color data using observations from the GOCI sensor </a:t>
            </a:r>
          </a:p>
          <a:p>
            <a:pPr marL="293688" lvl="1"/>
            <a:endParaRPr lang="en-US" sz="1700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marL="342900" indent="-342900">
              <a:buFont typeface="Wingdings" charset="2"/>
              <a:buChar char="q"/>
            </a:pPr>
            <a:endParaRPr lang="en-US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16609" y="6334283"/>
            <a:ext cx="28789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http://ioccg.org/reports_ioccg.html</a:t>
            </a:r>
            <a:endParaRPr lang="en-US" sz="1400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ioccg.org/Report_12_cover_s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8922" y="1872209"/>
            <a:ext cx="1538903" cy="221410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2052084" y="101600"/>
            <a:ext cx="7033179" cy="73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7761934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5480" y="1373666"/>
            <a:ext cx="8938728" cy="5637308"/>
          </a:xfrm>
          <a:prstGeom prst="rect">
            <a:avLst/>
          </a:prstGeo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r>
              <a:rPr lang="en-US" b="1" i="0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Implementation of the INSITU-OCR (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I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nternational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N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etwork for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S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ensor </a:t>
            </a:r>
            <a:r>
              <a:rPr lang="en-US" sz="1600" b="1" i="1" dirty="0" err="1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I</a:t>
            </a:r>
            <a:r>
              <a:rPr lang="en-US" sz="1600" i="1" dirty="0" err="1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n</a:t>
            </a:r>
            <a:r>
              <a:rPr lang="en-US" sz="1600" b="1" i="1" dirty="0" err="1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T</a:t>
            </a:r>
            <a:r>
              <a:rPr lang="en-US" sz="1600" i="1" dirty="0" err="1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er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-comparison &amp;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U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ncertainty assessment for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O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cean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C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olor </a:t>
            </a:r>
            <a:r>
              <a:rPr lang="en-US" sz="1600" b="1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R</a:t>
            </a:r>
            <a:r>
              <a:rPr lang="en-US" sz="1600" i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adiometry)</a:t>
            </a:r>
          </a:p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The INSITU-OCR is a crucial component for realization of the broader OCR-VC objectives</a:t>
            </a:r>
          </a:p>
          <a:p>
            <a:pPr marL="342900" lvl="1" indent="-342900">
              <a:spcBef>
                <a:spcPts val="600"/>
              </a:spcBef>
            </a:pPr>
            <a:endParaRPr lang="en-US" sz="800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  <a:p>
            <a:pPr marL="579438" lvl="2" indent="-285750">
              <a:spcBef>
                <a:spcPts val="300"/>
              </a:spcBef>
              <a:buFont typeface="Wingdings" charset="2"/>
              <a:buChar char="§"/>
            </a:pPr>
            <a:r>
              <a:rPr lang="en-US" sz="1600" b="1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Achievement:</a:t>
            </a:r>
            <a:r>
              <a:rPr lang="en-US" sz="1600" b="1" dirty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 </a:t>
            </a:r>
            <a:endParaRPr lang="en-US" sz="1600" b="1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  <a:p>
            <a:pPr marL="749300" lvl="2" indent="-228600">
              <a:spcBef>
                <a:spcPts val="300"/>
              </a:spcBef>
              <a:buFont typeface="Courier New"/>
              <a:buChar char="o"/>
            </a:pPr>
            <a:r>
              <a:rPr lang="en-US" sz="1600" b="1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INSITU</a:t>
            </a:r>
            <a:r>
              <a:rPr lang="en-US" sz="1600" b="1" dirty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-OCR white paper </a:t>
            </a:r>
            <a:r>
              <a:rPr lang="en-US" sz="1600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finalized in 2012; Recommendations/fall into four categories:</a:t>
            </a:r>
          </a:p>
          <a:p>
            <a:pPr marL="1025525" lvl="5" indent="-276225">
              <a:spcBef>
                <a:spcPts val="300"/>
              </a:spcBef>
              <a:buFont typeface="Wingdings" charset="2"/>
              <a:buChar char="ü"/>
            </a:pPr>
            <a:r>
              <a:rPr lang="en-US" sz="1400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Space sensor radiometric calibration, characterization and temporal stability</a:t>
            </a:r>
          </a:p>
          <a:p>
            <a:pPr marL="1025525" lvl="5" indent="-276225">
              <a:spcBef>
                <a:spcPts val="300"/>
              </a:spcBef>
              <a:buFont typeface="Wingdings" charset="2"/>
              <a:buChar char="ü"/>
            </a:pPr>
            <a:r>
              <a:rPr lang="en-US" sz="1400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Development and assessment of satellite products</a:t>
            </a:r>
          </a:p>
          <a:p>
            <a:pPr marL="1025525" lvl="5" indent="-276225">
              <a:spcBef>
                <a:spcPts val="300"/>
              </a:spcBef>
              <a:buFont typeface="Wingdings" charset="2"/>
              <a:buChar char="ü"/>
            </a:pPr>
            <a:r>
              <a:rPr lang="en-US" sz="1400" i="1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In situ </a:t>
            </a:r>
            <a:r>
              <a:rPr lang="en-US" sz="1400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data generation and handling</a:t>
            </a:r>
          </a:p>
          <a:p>
            <a:pPr marL="1025525" lvl="5" indent="-276225">
              <a:spcBef>
                <a:spcPts val="300"/>
              </a:spcBef>
              <a:buFont typeface="Wingdings" charset="2"/>
              <a:buChar char="ü"/>
            </a:pPr>
            <a:r>
              <a:rPr lang="en-US" sz="1400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Information management and support</a:t>
            </a:r>
          </a:p>
          <a:p>
            <a:pPr marL="749300" lvl="4" indent="-228600">
              <a:spcBef>
                <a:spcPts val="300"/>
              </a:spcBef>
              <a:buFont typeface="Courier New"/>
              <a:buChar char="o"/>
            </a:pPr>
            <a:r>
              <a:rPr lang="en-US" sz="1600" b="1" dirty="0" smtClean="0"/>
              <a:t>1</a:t>
            </a:r>
            <a:r>
              <a:rPr lang="en-US" sz="1600" b="1" baseline="30000" dirty="0" smtClean="0"/>
              <a:t>st</a:t>
            </a:r>
            <a:r>
              <a:rPr lang="en-US" sz="1600" b="1" dirty="0" smtClean="0"/>
              <a:t>  </a:t>
            </a:r>
            <a:r>
              <a:rPr lang="en-US" sz="1600" b="1" dirty="0"/>
              <a:t>International Ocean Colour Science </a:t>
            </a:r>
            <a:r>
              <a:rPr lang="en-US" sz="1600" b="1" dirty="0" smtClean="0"/>
              <a:t>Meeting</a:t>
            </a:r>
            <a:r>
              <a:rPr lang="en-US" sz="1600" dirty="0" smtClean="0"/>
              <a:t> held </a:t>
            </a:r>
            <a:r>
              <a:rPr lang="en-US" sz="1600" dirty="0"/>
              <a:t>6-8 May </a:t>
            </a:r>
            <a:r>
              <a:rPr lang="en-US" sz="1600" dirty="0" smtClean="0"/>
              <a:t>2013 (see </a:t>
            </a:r>
            <a:r>
              <a:rPr lang="en-US" sz="1600" dirty="0" smtClean="0"/>
              <a:t>later slide</a:t>
            </a:r>
            <a:r>
              <a:rPr lang="en-US" sz="1600" dirty="0" smtClean="0"/>
              <a:t>)</a:t>
            </a:r>
          </a:p>
          <a:p>
            <a:pPr marL="749300" lvl="4" indent="-228600">
              <a:spcBef>
                <a:spcPts val="300"/>
              </a:spcBef>
              <a:buFont typeface="Courier New"/>
              <a:buChar char="o"/>
            </a:pPr>
            <a:endParaRPr lang="en-US" sz="800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  <a:p>
            <a:pPr marL="579438" lvl="4" indent="-285750">
              <a:spcBef>
                <a:spcPts val="300"/>
              </a:spcBef>
              <a:buFont typeface="Wingdings" charset="2"/>
              <a:buChar char="§"/>
            </a:pPr>
            <a:r>
              <a:rPr lang="en-US" sz="1600" b="1" dirty="0" smtClean="0">
                <a:solidFill>
                  <a:schemeClr val="tx2"/>
                </a:solidFill>
                <a:latin typeface="Arial"/>
                <a:ea typeface="Lucida Grande"/>
                <a:cs typeface="Arial"/>
              </a:rPr>
              <a:t>Actions:</a:t>
            </a:r>
          </a:p>
          <a:p>
            <a:pPr marL="749300" lvl="1" indent="-228600">
              <a:spcBef>
                <a:spcPts val="300"/>
              </a:spcBef>
              <a:buFont typeface="Courier New"/>
              <a:buChar char="o"/>
            </a:pP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CEOS</a:t>
            </a:r>
            <a:r>
              <a:rPr lang="en-US" altLang="ja-JP" sz="1600" kern="0" dirty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 </a:t>
            </a:r>
            <a:r>
              <a:rPr lang="en-US" altLang="ja-JP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Agencies to identify existing contributions and define future commitments for implementation of INSITU-OCR white paper recommendations</a:t>
            </a:r>
          </a:p>
          <a:p>
            <a:pPr marL="749300" lvl="1" indent="-228600">
              <a:spcBef>
                <a:spcPts val="300"/>
              </a:spcBef>
              <a:buFont typeface="Courier New"/>
              <a:buChar char="o"/>
            </a:pPr>
            <a:r>
              <a:rPr lang="en-US" sz="1600" kern="0" dirty="0" smtClean="0">
                <a:solidFill>
                  <a:srgbClr val="002569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rPr>
              <a:t>Establish </a:t>
            </a:r>
            <a:r>
              <a:rPr lang="en-US" sz="1600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coordinating multi-agency </a:t>
            </a:r>
            <a:r>
              <a:rPr lang="en-US" sz="1600" b="1" dirty="0" smtClean="0">
                <a:solidFill>
                  <a:srgbClr val="002569"/>
                </a:solidFill>
                <a:latin typeface="Arial"/>
                <a:ea typeface="Lucida Grande"/>
                <a:cs typeface="Arial"/>
              </a:rPr>
              <a:t>INSITU-OCR Office</a:t>
            </a:r>
            <a:endParaRPr lang="en-US" sz="1600" dirty="0">
              <a:solidFill>
                <a:srgbClr val="002569"/>
              </a:solidFill>
              <a:latin typeface="Arial"/>
              <a:ea typeface="Lucida Grande"/>
              <a:cs typeface="Arial"/>
            </a:endParaRPr>
          </a:p>
          <a:p>
            <a:pPr marL="749300" lvl="1" indent="-228600">
              <a:spcBef>
                <a:spcPts val="3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Finalization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of IOCCG Report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14 – </a:t>
            </a:r>
            <a:r>
              <a:rPr lang="en-US" sz="1600" i="1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Calibration of Satellite Ocean-Colour </a:t>
            </a:r>
            <a:r>
              <a:rPr lang="en-US" sz="1600" i="1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Sensors (2013)</a:t>
            </a:r>
            <a:endParaRPr lang="en-US" sz="1600" i="1" dirty="0">
              <a:solidFill>
                <a:srgbClr val="002569"/>
              </a:solidFill>
              <a:latin typeface="Arial" pitchFamily="34" charset="0"/>
              <a:cs typeface="Arial" pitchFamily="34" charset="0"/>
            </a:endParaRPr>
          </a:p>
          <a:p>
            <a:pPr marL="749300" lvl="1" indent="-228600">
              <a:spcBef>
                <a:spcPts val="3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Finalization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of IOCCG Report 15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600" i="1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Remote Sensing in Polar </a:t>
            </a:r>
            <a:r>
              <a:rPr lang="en-US" sz="1600" i="1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Seas (~2014)</a:t>
            </a:r>
            <a:endParaRPr lang="en-US" sz="1600" i="1" dirty="0">
              <a:solidFill>
                <a:srgbClr val="002569"/>
              </a:solidFill>
              <a:latin typeface="Arial"/>
              <a:ea typeface="Lucida Grande"/>
              <a:cs typeface="Arial"/>
            </a:endParaRPr>
          </a:p>
          <a:p>
            <a:pPr marL="749300" lvl="1" indent="-228600">
              <a:spcBef>
                <a:spcPts val="3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Establishment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an </a:t>
            </a:r>
            <a:r>
              <a:rPr lang="en-US" sz="1600" b="1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IOCCG Task Force on Calibration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interfacing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with CEOS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WGCV (Task Force approved by IOCCG, Jan 2014)</a:t>
            </a:r>
          </a:p>
          <a:p>
            <a:pPr marL="341312" lvl="1"/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en-US" dirty="0" smtClean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819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5480" y="1432658"/>
            <a:ext cx="8703150" cy="5637308"/>
          </a:xfrm>
          <a:prstGeom prst="rect">
            <a:avLst/>
          </a:prstGeo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r>
              <a:rPr lang="en-US" b="1" i="0" dirty="0" smtClean="0">
                <a:latin typeface="Arial"/>
                <a:ea typeface="Lucida Grande"/>
                <a:cs typeface="Arial"/>
              </a:rPr>
              <a:t>Implementation of the INSITU-OCR </a:t>
            </a:r>
            <a:r>
              <a:rPr lang="en-US" b="1" dirty="0" smtClean="0">
                <a:latin typeface="Arial"/>
                <a:ea typeface="Lucida Grande"/>
                <a:cs typeface="Arial"/>
              </a:rPr>
              <a:t>(continued):</a:t>
            </a:r>
          </a:p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endParaRPr lang="en-US" sz="800" b="1" dirty="0" smtClean="0">
              <a:latin typeface="Arial"/>
              <a:ea typeface="Lucida Grande"/>
              <a:cs typeface="Arial"/>
            </a:endParaRPr>
          </a:p>
          <a:p>
            <a:pPr marL="515938" lvl="1" indent="-169863">
              <a:spcBef>
                <a:spcPts val="600"/>
              </a:spcBef>
              <a:buFont typeface="Wingdings" charset="2"/>
              <a:buChar char="§"/>
            </a:pPr>
            <a:r>
              <a:rPr lang="en-US" sz="1600" b="1" i="0" dirty="0" smtClean="0">
                <a:latin typeface="Arial"/>
                <a:ea typeface="Lucida Grande"/>
                <a:cs typeface="Arial"/>
              </a:rPr>
              <a:t>Near-future plans: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smtClean="0"/>
              <a:t>21 March </a:t>
            </a:r>
            <a:r>
              <a:rPr lang="en-US" sz="1600" dirty="0" smtClean="0"/>
              <a:t>2014 – NASA ocean color vicarious calibration competition (~ </a:t>
            </a:r>
            <a:r>
              <a:rPr lang="en-US" sz="1600" dirty="0"/>
              <a:t>US$</a:t>
            </a:r>
            <a:r>
              <a:rPr lang="en-US" sz="1600" dirty="0" smtClean="0"/>
              <a:t>10M/3 yrs.) to assess the </a:t>
            </a:r>
            <a:r>
              <a:rPr lang="en-US" sz="1600" dirty="0"/>
              <a:t>state </a:t>
            </a:r>
            <a:r>
              <a:rPr lang="en-US" sz="1600" dirty="0" smtClean="0"/>
              <a:t>of the </a:t>
            </a:r>
            <a:r>
              <a:rPr lang="en-US" sz="1600" dirty="0"/>
              <a:t>art in </a:t>
            </a:r>
            <a:r>
              <a:rPr lang="en-US" sz="1600" dirty="0" smtClean="0"/>
              <a:t>science</a:t>
            </a:r>
            <a:r>
              <a:rPr lang="en-US" sz="1600" dirty="0"/>
              <a:t> </a:t>
            </a:r>
            <a:r>
              <a:rPr lang="en-US" sz="1600" dirty="0" smtClean="0"/>
              <a:t>and technology in ocean color vicarious calibration approaches, and develop </a:t>
            </a:r>
            <a:r>
              <a:rPr lang="en-US" sz="1600" dirty="0"/>
              <a:t>the next generation of vicarious calibration </a:t>
            </a:r>
            <a:r>
              <a:rPr lang="en-US" sz="1600" dirty="0" smtClean="0"/>
              <a:t>system(s) in </a:t>
            </a:r>
            <a:r>
              <a:rPr lang="en-US" sz="1600" dirty="0"/>
              <a:t>preparation for the PACE mission.  </a:t>
            </a:r>
            <a:endParaRPr lang="en-US" sz="1600" dirty="0" smtClean="0"/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/>
              <a:t>Capabilities developed and risks retired will benefit all agencies with satellite ocean color missions planned</a:t>
            </a:r>
            <a:endParaRPr lang="en-US" sz="1600" dirty="0"/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/>
              <a:t>Requirements </a:t>
            </a:r>
            <a:r>
              <a:rPr lang="en-US" sz="1600" dirty="0"/>
              <a:t>for this competition were developed in accordance and conjunction with all IOCCG reports and subsequent IOCS meeting recommendations from working groups and workshops.  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/>
              <a:t>This will </a:t>
            </a:r>
            <a:r>
              <a:rPr lang="en-US" sz="1600" dirty="0"/>
              <a:t>be NASA's </a:t>
            </a:r>
            <a:r>
              <a:rPr lang="en-US" sz="1600" dirty="0" smtClean="0"/>
              <a:t>initial contribution </a:t>
            </a:r>
            <a:r>
              <a:rPr lang="en-US" sz="1600" dirty="0"/>
              <a:t>to the implementation of the INSITU-</a:t>
            </a:r>
            <a:r>
              <a:rPr lang="en-US" sz="1600" dirty="0" smtClean="0"/>
              <a:t>OCR for the benefit of the OCR community.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endParaRPr lang="en-US" sz="16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3482995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3075" name="Title 1"/>
          <p:cNvSpPr>
            <a:spLocks noGrp="1"/>
          </p:cNvSpPr>
          <p:nvPr>
            <p:ph type="title" idx="4294967295"/>
          </p:nvPr>
        </p:nvSpPr>
        <p:spPr>
          <a:xfrm>
            <a:off x="2052084" y="101600"/>
            <a:ext cx="7033179" cy="738372"/>
          </a:xfrm>
        </p:spPr>
        <p:txBody>
          <a:bodyPr/>
          <a:lstStyle/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5480" y="1432658"/>
            <a:ext cx="8703150" cy="5637308"/>
          </a:xfrm>
          <a:prstGeom prst="rect">
            <a:avLst/>
          </a:prstGeo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r>
              <a:rPr lang="en-US" b="1" i="0" dirty="0" smtClean="0">
                <a:latin typeface="Arial"/>
                <a:ea typeface="Lucida Grande"/>
                <a:cs typeface="Arial"/>
              </a:rPr>
              <a:t>Implementation of the INSITU-OCR </a:t>
            </a:r>
            <a:r>
              <a:rPr lang="en-US" b="1" dirty="0" smtClean="0">
                <a:latin typeface="Arial"/>
                <a:ea typeface="Lucida Grande"/>
                <a:cs typeface="Arial"/>
              </a:rPr>
              <a:t>(continued):</a:t>
            </a:r>
          </a:p>
          <a:p>
            <a:pPr marL="342900" lvl="1" indent="-342900">
              <a:spcBef>
                <a:spcPts val="600"/>
              </a:spcBef>
              <a:buFont typeface="Wingdings" charset="2"/>
              <a:buChar char="q"/>
            </a:pPr>
            <a:endParaRPr lang="en-US" sz="800" b="1" dirty="0" smtClean="0">
              <a:latin typeface="Arial"/>
              <a:ea typeface="Lucida Grande"/>
              <a:cs typeface="Arial"/>
            </a:endParaRPr>
          </a:p>
          <a:p>
            <a:pPr marL="742950" lvl="1" indent="-285750">
              <a:spcBef>
                <a:spcPts val="600"/>
              </a:spcBef>
            </a:pPr>
            <a:r>
              <a:rPr lang="en-US" sz="1600" b="1" dirty="0" smtClean="0">
                <a:solidFill>
                  <a:srgbClr val="002569"/>
                </a:solidFill>
              </a:rPr>
              <a:t>Other contributions: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 smtClean="0">
                <a:solidFill>
                  <a:srgbClr val="002569"/>
                </a:solidFill>
              </a:rPr>
              <a:t>Also, NOAA continues to move forward with the tech refresh of the Marine Optical </a:t>
            </a:r>
            <a:r>
              <a:rPr lang="en-US" sz="1600" dirty="0" err="1" smtClean="0">
                <a:solidFill>
                  <a:srgbClr val="002569"/>
                </a:solidFill>
              </a:rPr>
              <a:t>BuoY</a:t>
            </a:r>
            <a:r>
              <a:rPr lang="en-US" sz="1600" dirty="0" smtClean="0">
                <a:solidFill>
                  <a:srgbClr val="002569"/>
                </a:solidFill>
              </a:rPr>
              <a:t> (MOBY) being used for VIIRS (and other existing/upcoming sensors) vicarious calibration as the existing MOBY system is aging.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endParaRPr lang="en-US" sz="1600" dirty="0">
              <a:solidFill>
                <a:srgbClr val="002569"/>
              </a:solidFill>
            </a:endParaRP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r>
              <a:rPr lang="en-US" sz="1600" dirty="0">
                <a:solidFill>
                  <a:srgbClr val="002569"/>
                </a:solidFill>
              </a:rPr>
              <a:t>ESA actively looking for long-term solutions for the funding of </a:t>
            </a:r>
            <a:r>
              <a:rPr lang="en-US" sz="1600" dirty="0" err="1">
                <a:solidFill>
                  <a:srgbClr val="002569"/>
                </a:solidFill>
              </a:rPr>
              <a:t>cal</a:t>
            </a:r>
            <a:r>
              <a:rPr lang="en-US" sz="1600" dirty="0">
                <a:solidFill>
                  <a:srgbClr val="002569"/>
                </a:solidFill>
              </a:rPr>
              <a:t>/</a:t>
            </a:r>
            <a:r>
              <a:rPr lang="en-US" sz="1600" dirty="0" err="1">
                <a:solidFill>
                  <a:srgbClr val="002569"/>
                </a:solidFill>
              </a:rPr>
              <a:t>val</a:t>
            </a:r>
            <a:r>
              <a:rPr lang="en-US" sz="1600" dirty="0">
                <a:solidFill>
                  <a:srgbClr val="002569"/>
                </a:solidFill>
              </a:rPr>
              <a:t> activities through the establishing of the </a:t>
            </a:r>
            <a:r>
              <a:rPr lang="en-US" sz="1600" dirty="0" smtClean="0">
                <a:solidFill>
                  <a:srgbClr val="002569"/>
                </a:solidFill>
              </a:rPr>
              <a:t>Sentinel-3 MPC (Mission </a:t>
            </a:r>
            <a:r>
              <a:rPr lang="en-US" sz="1600" dirty="0">
                <a:solidFill>
                  <a:srgbClr val="002569"/>
                </a:solidFill>
              </a:rPr>
              <a:t>Performance Center), jointly funded by the EC and </a:t>
            </a:r>
            <a:r>
              <a:rPr lang="en-US" sz="1600" dirty="0" smtClean="0">
                <a:solidFill>
                  <a:srgbClr val="002569"/>
                </a:solidFill>
              </a:rPr>
              <a:t>ESA, </a:t>
            </a:r>
            <a:r>
              <a:rPr lang="en-US" sz="1600" dirty="0">
                <a:solidFill>
                  <a:srgbClr val="002569"/>
                </a:solidFill>
              </a:rPr>
              <a:t>including the  continuing support to the </a:t>
            </a:r>
            <a:r>
              <a:rPr lang="en-US" sz="1600" dirty="0" err="1" smtClean="0">
                <a:solidFill>
                  <a:srgbClr val="002569"/>
                </a:solidFill>
              </a:rPr>
              <a:t>Bussolle</a:t>
            </a:r>
            <a:r>
              <a:rPr lang="en-US" sz="1600" dirty="0" smtClean="0">
                <a:solidFill>
                  <a:srgbClr val="002569"/>
                </a:solidFill>
              </a:rPr>
              <a:t> (ESA </a:t>
            </a:r>
            <a:r>
              <a:rPr lang="en-US" sz="1600" dirty="0">
                <a:solidFill>
                  <a:srgbClr val="002569"/>
                </a:solidFill>
              </a:rPr>
              <a:t>acknowledges the substantial contribution of </a:t>
            </a:r>
            <a:r>
              <a:rPr lang="en-US" sz="1600" dirty="0" smtClean="0">
                <a:solidFill>
                  <a:srgbClr val="002569"/>
                </a:solidFill>
              </a:rPr>
              <a:t>CNES). </a:t>
            </a: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endParaRPr lang="en-US" sz="1600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</a:pPr>
            <a:endParaRPr lang="en-US" sz="1600" dirty="0">
              <a:solidFill>
                <a:schemeClr val="tx2"/>
              </a:solidFill>
              <a:latin typeface="Arial"/>
              <a:ea typeface="Lucida Grande"/>
              <a:cs typeface="Arial"/>
            </a:endParaRPr>
          </a:p>
          <a:p>
            <a:pPr marL="742950" lvl="1" indent="-285750">
              <a:spcBef>
                <a:spcPts val="600"/>
              </a:spcBef>
              <a:buFont typeface="Courier New"/>
              <a:buChar char="o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1980699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-309084" y="1493588"/>
            <a:ext cx="9301081" cy="1722998"/>
          </a:xfrm>
          <a:prstGeom prst="rect">
            <a:avLst/>
          </a:prstGeom>
        </p:spPr>
        <p:txBody>
          <a:bodyPr/>
          <a:lstStyle/>
          <a:p>
            <a:pPr marL="630238" lvl="1" indent="-174625" defTabSz="914400" eaLnBrk="0" hangingPunct="0">
              <a:spcBef>
                <a:spcPts val="600"/>
              </a:spcBef>
              <a:buFont typeface="Wingdings" pitchFamily="-106" charset="2"/>
              <a:buChar char="§"/>
              <a:tabLst>
                <a:tab pos="804863" algn="l"/>
              </a:tabLst>
            </a:pP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International Ocean Colour Science Meeting</a:t>
            </a:r>
            <a:r>
              <a:rPr lang="en-US" dirty="0" smtClean="0"/>
              <a:t>:</a:t>
            </a:r>
          </a:p>
          <a:p>
            <a:pPr marL="911225" lvl="2" indent="-227013" defTabSz="914400" eaLnBrk="0" hangingPunct="0">
              <a:spcBef>
                <a:spcPts val="300"/>
              </a:spcBef>
              <a:buFont typeface="Courier New"/>
              <a:buChar char="o"/>
              <a:tabLst>
                <a:tab pos="804863" algn="l"/>
              </a:tabLst>
            </a:pPr>
            <a:r>
              <a:rPr lang="en-US" sz="1600" dirty="0" smtClean="0"/>
              <a:t>Successfully held: 6-8 May 2013, Darmstadt, Germany</a:t>
            </a:r>
          </a:p>
          <a:p>
            <a:pPr marL="911225" lvl="2" indent="-227013" defTabSz="914400" eaLnBrk="0" hangingPunct="0">
              <a:spcBef>
                <a:spcPts val="300"/>
              </a:spcBef>
              <a:buFont typeface="Courier New"/>
              <a:buChar char="o"/>
              <a:tabLst>
                <a:tab pos="804863" algn="l"/>
              </a:tabLst>
            </a:pPr>
            <a:r>
              <a:rPr lang="en-US" sz="1600" dirty="0" smtClean="0"/>
              <a:t>244 </a:t>
            </a:r>
            <a:r>
              <a:rPr lang="en-US" sz="1600" dirty="0"/>
              <a:t>participants </a:t>
            </a:r>
            <a:r>
              <a:rPr lang="en-US" sz="1600" dirty="0" smtClean="0"/>
              <a:t>from 36 nations </a:t>
            </a:r>
            <a:r>
              <a:rPr lang="en-US" sz="1600" dirty="0"/>
              <a:t>in attendance</a:t>
            </a:r>
          </a:p>
          <a:p>
            <a:pPr marL="911225" lvl="2" indent="-227013" defTabSz="914400" eaLnBrk="0" hangingPunct="0">
              <a:spcBef>
                <a:spcPts val="300"/>
              </a:spcBef>
              <a:buFont typeface="Courier New"/>
              <a:buChar char="o"/>
              <a:tabLst>
                <a:tab pos="804863" algn="l"/>
              </a:tabLst>
            </a:pPr>
            <a:r>
              <a:rPr lang="en-US" sz="1600" dirty="0"/>
              <a:t>The overarching theme </a:t>
            </a:r>
            <a:r>
              <a:rPr lang="en-US" sz="1600" dirty="0" smtClean="0"/>
              <a:t>was</a:t>
            </a:r>
            <a:r>
              <a:rPr lang="en-US" sz="1600" b="1" i="1" dirty="0" smtClean="0"/>
              <a:t> </a:t>
            </a:r>
            <a:r>
              <a:rPr lang="en-US" sz="1600" b="1" i="1" dirty="0"/>
              <a:t>“Building </a:t>
            </a:r>
            <a:r>
              <a:rPr lang="en-US" sz="1600" b="1" i="1" dirty="0" smtClean="0"/>
              <a:t>of Ocean Colour                                                     Climate </a:t>
            </a:r>
            <a:r>
              <a:rPr lang="en-US" sz="1600" b="1" i="1" dirty="0"/>
              <a:t>Data Records”</a:t>
            </a:r>
            <a:r>
              <a:rPr lang="en-US" sz="1600" dirty="0"/>
              <a:t>.</a:t>
            </a:r>
          </a:p>
          <a:p>
            <a:pPr marL="912813" lvl="2" defTabSz="914400" eaLnBrk="0" hangingPunct="0">
              <a:spcBef>
                <a:spcPts val="300"/>
              </a:spcBef>
              <a:tabLst>
                <a:tab pos="804863" algn="l"/>
              </a:tabLst>
            </a:pPr>
            <a:endParaRPr lang="en-US" sz="2000" dirty="0" smtClean="0"/>
          </a:p>
        </p:txBody>
      </p:sp>
      <p:pic>
        <p:nvPicPr>
          <p:cNvPr id="2050" name="Picture 2" descr="http://iocs.ioccg.org/wp-content/uploads/group-photo-iocs-2013-t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69986" y="1461028"/>
            <a:ext cx="3125248" cy="1722998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-292802" y="2909776"/>
            <a:ext cx="8876544" cy="1646564"/>
          </a:xfrm>
          <a:prstGeom prst="rect">
            <a:avLst/>
          </a:prstGeom>
        </p:spPr>
        <p:txBody>
          <a:bodyPr/>
          <a:lstStyle/>
          <a:p>
            <a:pPr marL="1023938" lvl="2" indent="-228600" defTabSz="914400" eaLnBrk="0" hangingPunct="0">
              <a:spcBef>
                <a:spcPts val="600"/>
              </a:spcBef>
              <a:spcAft>
                <a:spcPts val="0"/>
              </a:spcAft>
              <a:buFont typeface="Wingdings" pitchFamily="-106" charset="2"/>
              <a:buChar char="§"/>
            </a:pPr>
            <a:endParaRPr lang="en-US" sz="20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-642700" y="2858426"/>
            <a:ext cx="9726933" cy="3818189"/>
          </a:xfrm>
          <a:prstGeom prst="rect">
            <a:avLst/>
          </a:prstGeom>
        </p:spPr>
        <p:txBody>
          <a:bodyPr/>
          <a:lstStyle/>
          <a:p>
            <a:pPr marL="1254125" lvl="3" indent="-228600" defTabSz="914400" eaLnBrk="0" hangingPunct="0">
              <a:spcBef>
                <a:spcPts val="30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IOCS Meeting Report available at:</a:t>
            </a:r>
          </a:p>
          <a:p>
            <a:pPr marL="795338" lvl="2" defTabSz="914400" eaLnBrk="0" hangingPunct="0">
              <a:spcBef>
                <a:spcPts val="30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http://iocs.ioccg.org/wp-content/uploads/report-iocs-2013-meeting.pdf</a:t>
            </a:r>
          </a:p>
          <a:p>
            <a:pPr marL="1254125" lvl="2" indent="-228600" defTabSz="914400" eaLnBrk="0" hangingPunct="0">
              <a:spcBef>
                <a:spcPts val="300"/>
              </a:spcBef>
              <a:spcAft>
                <a:spcPts val="0"/>
              </a:spcAft>
              <a:buFont typeface="Courier New"/>
              <a:buChar char="o"/>
            </a:pPr>
            <a:endParaRPr lang="en-US" sz="1600" dirty="0" smtClean="0">
              <a:solidFill>
                <a:srgbClr val="002569"/>
              </a:solidFill>
              <a:latin typeface="Arial" pitchFamily="34" charset="0"/>
              <a:cs typeface="Arial" pitchFamily="34" charset="0"/>
            </a:endParaRPr>
          </a:p>
          <a:p>
            <a:pPr marL="1254125" lvl="2" indent="-228600" defTabSz="914400" eaLnBrk="0" hangingPunct="0">
              <a:spcBef>
                <a:spcPts val="300"/>
              </a:spcBef>
              <a:spcAft>
                <a:spcPts val="0"/>
              </a:spcAft>
              <a:buFont typeface="Courier New"/>
              <a:buChar char="o"/>
            </a:pPr>
            <a:r>
              <a:rPr lang="en-US" sz="1600" b="1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Recommendation for follow-on activities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Workshop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on Ocean Colour System Vicarious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Calibration: held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2-3 Dec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2013, ESRIN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Workshop on Phytoplankton Functional Types (PFT) (Oct 2014, s</a:t>
            </a:r>
            <a:r>
              <a:rPr lang="en-US" sz="1600" dirty="0" smtClean="0"/>
              <a:t>ame </a:t>
            </a:r>
            <a:r>
              <a:rPr lang="en-US" sz="1600" dirty="0"/>
              <a:t>venue for Ocean Optics </a:t>
            </a:r>
            <a:r>
              <a:rPr lang="en-US" sz="1600" dirty="0" smtClean="0"/>
              <a:t>XXII,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TBC)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Establishment of an IOCCG Water Quality WG (approved by IOCCG, Jan 2014)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Establishment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of an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IOCCG Task Force on 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Sensor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Calibration (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approved by IOCCG, Jan 2014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Establishment of an IOCCG task force on ocean optics </a:t>
            </a:r>
            <a:r>
              <a:rPr lang="en-US" sz="1600" i="1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in situ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protocols (</a:t>
            </a:r>
            <a:r>
              <a:rPr lang="en-US" sz="1600" dirty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approved by IOCCG, Jan 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2014; workshop in Oct 2014, </a:t>
            </a:r>
            <a:r>
              <a:rPr lang="en-US" sz="1600" dirty="0" smtClean="0"/>
              <a:t>same </a:t>
            </a:r>
            <a:r>
              <a:rPr lang="en-US" sz="1600" dirty="0"/>
              <a:t>venue for Ocean Optics XXII</a:t>
            </a: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546225" lvl="3" indent="-292100" defTabSz="914400" eaLnBrk="0" hangingPunct="0">
              <a:spcBef>
                <a:spcPts val="3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en-US" sz="1600" dirty="0" smtClean="0">
                <a:solidFill>
                  <a:srgbClr val="002569"/>
                </a:solidFill>
                <a:latin typeface="Arial" pitchFamily="34" charset="0"/>
                <a:cs typeface="Arial" pitchFamily="34" charset="0"/>
              </a:rPr>
              <a:t>Next IOCS meeting planned for May 2015, USA</a:t>
            </a:r>
            <a:endParaRPr lang="en-US" sz="1600" dirty="0">
              <a:solidFill>
                <a:srgbClr val="00256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052084" y="101600"/>
            <a:ext cx="7033179" cy="73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2288976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135" y="1529111"/>
            <a:ext cx="9066302" cy="5096897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q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Ocean Colour ECV support</a:t>
            </a:r>
          </a:p>
          <a:p>
            <a:pPr>
              <a:buFont typeface="Wingdings" charset="2"/>
              <a:buChar char="q"/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579438" indent="-285750">
              <a:buFont typeface="Wingdings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Achievement:</a:t>
            </a:r>
          </a:p>
          <a:p>
            <a:pPr marL="684213" lvl="1" indent="-228600">
              <a:buFont typeface="Courier New"/>
              <a:buChar char="o"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IOCCG WG on ECV assessment (since 2011): Focus on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basin to global scale ECV/CDR time series for climate related studies which require long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records</a:t>
            </a:r>
          </a:p>
          <a:p>
            <a:pPr marL="684213" lvl="1" indent="-228600">
              <a:buFont typeface="Courier New"/>
              <a:buChar char="o"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Background: International efforts to produce time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eries of ECVs</a:t>
            </a:r>
            <a:endParaRPr lang="en-US" sz="1600" b="0" dirty="0">
              <a:latin typeface="Arial" pitchFamily="34" charset="0"/>
              <a:cs typeface="Arial" pitchFamily="34" charset="0"/>
            </a:endParaRPr>
          </a:p>
          <a:p>
            <a:pPr marL="976313" lvl="3" indent="-292100">
              <a:buFont typeface="Wingdings" charset="2"/>
              <a:buChar char="ü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NASA-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GSFC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: Lw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and Chl time series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from SeaWiFS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, Aqua,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Terra, MERIS </a:t>
            </a:r>
            <a:endParaRPr lang="en-US" sz="1600" b="0" dirty="0">
              <a:latin typeface="Arial" pitchFamily="34" charset="0"/>
              <a:cs typeface="Arial" pitchFamily="34" charset="0"/>
            </a:endParaRPr>
          </a:p>
          <a:p>
            <a:pPr marL="976313" lvl="3" indent="-292100">
              <a:buFont typeface="Wingdings" charset="2"/>
              <a:buChar char="ü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MEaSUREs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 (NASA):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inherent optical properties (IOPs) from SeaWiFS,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Aqua,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MERIS </a:t>
            </a:r>
          </a:p>
          <a:p>
            <a:pPr marL="976313" lvl="3" indent="-292100">
              <a:buFont typeface="Wingdings" charset="2"/>
              <a:buChar char="ü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GLOBColou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r (ESA):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time series of merged data from SeaWiFS,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Aqua, MERIS</a:t>
            </a:r>
          </a:p>
          <a:p>
            <a:pPr marL="976313" lvl="3" indent="-292100">
              <a:buFont typeface="Wingdings" charset="2"/>
              <a:buChar char="ü"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ESA’s CCI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program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: new (Dec 2013) merged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and bias corrected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times series from MERIS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MODIS, SeaWiFS with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associated per-pixel uncertainty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information</a:t>
            </a:r>
          </a:p>
          <a:p>
            <a:pPr marL="976313" lvl="3" indent="-292100">
              <a:buFont typeface="Wingdings" charset="2"/>
              <a:buChar char="ü"/>
            </a:pPr>
            <a:endParaRPr lang="en-US" sz="800" b="0" dirty="0">
              <a:latin typeface="Arial" pitchFamily="34" charset="0"/>
              <a:cs typeface="Arial" pitchFamily="34" charset="0"/>
            </a:endParaRPr>
          </a:p>
          <a:p>
            <a:pPr marL="627063" lvl="1">
              <a:buFont typeface="Wingdings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Next steps:</a:t>
            </a:r>
          </a:p>
          <a:p>
            <a:pPr marL="684213" lvl="2"/>
            <a:r>
              <a:rPr lang="en-US" sz="1600" b="0" dirty="0" smtClean="0"/>
              <a:t>Evaluate </a:t>
            </a:r>
            <a:r>
              <a:rPr lang="en-US" sz="1600" b="0" dirty="0"/>
              <a:t>differences among existing OCR ECV products </a:t>
            </a:r>
            <a:endParaRPr lang="en-US" sz="1600" b="0" dirty="0" smtClean="0"/>
          </a:p>
          <a:p>
            <a:pPr marL="684213" lvl="2"/>
            <a:r>
              <a:rPr lang="en-US" sz="1600" b="0" dirty="0" smtClean="0">
                <a:latin typeface="Arial" pitchFamily="34" charset="0"/>
                <a:cs typeface="Arial" pitchFamily="34" charset="0"/>
              </a:rPr>
              <a:t>Recommend </a:t>
            </a:r>
            <a:r>
              <a:rPr lang="en-US" sz="1600" b="0" dirty="0">
                <a:latin typeface="Arial" pitchFamily="34" charset="0"/>
                <a:cs typeface="Arial" pitchFamily="34" charset="0"/>
              </a:rPr>
              <a:t>comparison/evaluation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metrics</a:t>
            </a:r>
            <a:endParaRPr lang="en-US" sz="1600" b="0" dirty="0" smtClean="0">
              <a:solidFill>
                <a:srgbClr val="002569"/>
              </a:solidFill>
              <a:latin typeface="Arial"/>
              <a:cs typeface="Arial"/>
            </a:endParaRPr>
          </a:p>
          <a:p>
            <a:pPr marL="684213" lvl="2"/>
            <a:r>
              <a:rPr lang="en-US" sz="1600" b="0" dirty="0" smtClean="0">
                <a:solidFill>
                  <a:srgbClr val="002569"/>
                </a:solidFill>
                <a:latin typeface="Arial"/>
                <a:cs typeface="Arial"/>
              </a:rPr>
              <a:t>Identify </a:t>
            </a:r>
            <a:r>
              <a:rPr lang="en-US" sz="1600" b="0" dirty="0">
                <a:solidFill>
                  <a:srgbClr val="002569"/>
                </a:solidFill>
                <a:latin typeface="Arial"/>
                <a:cs typeface="Arial"/>
              </a:rPr>
              <a:t>opportunities for further </a:t>
            </a:r>
            <a:r>
              <a:rPr lang="en-US" sz="1600" b="0" dirty="0" smtClean="0">
                <a:solidFill>
                  <a:srgbClr val="002569"/>
                </a:solidFill>
                <a:latin typeface="Arial"/>
                <a:cs typeface="Arial"/>
              </a:rPr>
              <a:t>improvement</a:t>
            </a:r>
          </a:p>
          <a:p>
            <a:pPr marL="684213" lvl="2"/>
            <a:r>
              <a:rPr lang="en-US" sz="1600" b="0" dirty="0" smtClean="0">
                <a:solidFill>
                  <a:srgbClr val="002569"/>
                </a:solidFill>
                <a:latin typeface="Arial"/>
                <a:cs typeface="Arial"/>
              </a:rPr>
              <a:t>Encourage convergence </a:t>
            </a:r>
            <a:r>
              <a:rPr lang="en-US" sz="1600" b="0" dirty="0">
                <a:solidFill>
                  <a:srgbClr val="002569"/>
                </a:solidFill>
                <a:latin typeface="Arial"/>
                <a:cs typeface="Arial"/>
              </a:rPr>
              <a:t>on a cooperative approach for a</a:t>
            </a:r>
            <a:r>
              <a:rPr lang="en-US" sz="1600" b="0" dirty="0" smtClean="0">
                <a:solidFill>
                  <a:srgbClr val="002569"/>
                </a:solidFill>
                <a:latin typeface="Arial"/>
                <a:cs typeface="Arial"/>
              </a:rPr>
              <a:t> common </a:t>
            </a:r>
            <a:r>
              <a:rPr lang="en-US" sz="1600" b="0" dirty="0">
                <a:solidFill>
                  <a:srgbClr val="002569"/>
                </a:solidFill>
                <a:latin typeface="Arial"/>
                <a:cs typeface="Arial"/>
              </a:rPr>
              <a:t>product </a:t>
            </a:r>
            <a:r>
              <a:rPr lang="en-US" sz="1600" b="0" dirty="0" smtClean="0">
                <a:solidFill>
                  <a:srgbClr val="002569"/>
                </a:solidFill>
                <a:latin typeface="Arial"/>
                <a:cs typeface="Arial"/>
              </a:rPr>
              <a:t>assessment    or common processing approach</a:t>
            </a:r>
            <a:endParaRPr lang="en-US" sz="1600" b="0" dirty="0">
              <a:solidFill>
                <a:srgbClr val="002569"/>
              </a:solidFill>
              <a:latin typeface="Arial"/>
              <a:cs typeface="Arial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ja-JP" sz="2400" dirty="0" smtClean="0">
                <a:latin typeface="Calibri" pitchFamily="34" charset="0"/>
                <a:ea typeface="ＭＳ Ｐゴシック" pitchFamily="50" charset="-128"/>
              </a:rPr>
              <a:t>OCR –VC Activities, achievements, deliverables</a:t>
            </a:r>
          </a:p>
        </p:txBody>
      </p:sp>
    </p:spTree>
    <p:extLst>
      <p:ext uri="{BB962C8B-B14F-4D97-AF65-F5344CB8AC3E}">
        <p14:creationId xmlns:p14="http://schemas.microsoft.com/office/powerpoint/2010/main" xmlns="" val="133566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9534</TotalTime>
  <Words>1415</Words>
  <Application>Microsoft Office PowerPoint</Application>
  <PresentationFormat>On-screen Show (4:3)</PresentationFormat>
  <Paragraphs>156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4_EUM_template_v03</vt:lpstr>
      <vt:lpstr>OCR – VC Progress towards established    CEOS-GEO Priorities</vt:lpstr>
      <vt:lpstr>Slide 2</vt:lpstr>
      <vt:lpstr>Slide 3</vt:lpstr>
      <vt:lpstr>Slide 4</vt:lpstr>
      <vt:lpstr>OCR –VC Activities, achievements, deliverables</vt:lpstr>
      <vt:lpstr>OCR –VC Activities, achievements, deliverables</vt:lpstr>
      <vt:lpstr>OCR –VC Activities, achievements, deliverables</vt:lpstr>
      <vt:lpstr>Slide 8</vt:lpstr>
      <vt:lpstr>OCR –VC Activities, achievements, deliverables</vt:lpstr>
      <vt:lpstr>OCR –VC Activities, achievements, deliverables</vt:lpstr>
      <vt:lpstr>Slide 11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Paul DiGiacomo</dc:creator>
  <cp:lastModifiedBy>pauld</cp:lastModifiedBy>
  <cp:revision>453</cp:revision>
  <dcterms:created xsi:type="dcterms:W3CDTF">2012-08-31T01:11:17Z</dcterms:created>
  <dcterms:modified xsi:type="dcterms:W3CDTF">2014-04-02T22:04:11Z</dcterms:modified>
</cp:coreProperties>
</file>