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0" r:id="rId2"/>
    <p:sldId id="275" r:id="rId3"/>
    <p:sldId id="276" r:id="rId4"/>
    <p:sldId id="277" r:id="rId5"/>
    <p:sldId id="283" r:id="rId6"/>
    <p:sldId id="279" r:id="rId7"/>
    <p:sldId id="280" r:id="rId8"/>
    <p:sldId id="281" r:id="rId9"/>
    <p:sldId id="282" r:id="rId10"/>
    <p:sldId id="278" r:id="rId11"/>
    <p:sldId id="284" r:id="rId12"/>
    <p:sldId id="285" r:id="rId13"/>
    <p:sldId id="286" r:id="rId14"/>
    <p:sldId id="287" r:id="rId15"/>
    <p:sldId id="288" r:id="rId16"/>
    <p:sldId id="289" r:id="rId17"/>
    <p:sldId id="290" r:id="rId18"/>
    <p:sldId id="29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71" d="100"/>
          <a:sy n="71" d="100"/>
        </p:scale>
        <p:origin x="-1344" y="-90"/>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5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‹N°›</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endParaRPr>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EADA5-94A8-4B50-9350-DE5C7AF0B5F5}"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
        <p:nvSpPr>
          <p:cNvPr id="6149"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50180" name="Slide Number Placeholder 3"/>
          <p:cNvSpPr>
            <a:spLocks noGrp="1"/>
          </p:cNvSpPr>
          <p:nvPr>
            <p:ph type="sldNum" sz="quarter" idx="5"/>
          </p:nvPr>
        </p:nvSpPr>
        <p:spPr/>
        <p:txBody>
          <a:bodyPr/>
          <a:lstStyle/>
          <a:p>
            <a:pPr>
              <a:defRPr/>
            </a:pPr>
            <a:fld id="{AFEF1EE1-F468-43FE-A480-5C9463900604}" type="slidenum">
              <a:rPr lang="en-US" smtClean="0"/>
              <a:pPr>
                <a:defRPr/>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2</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3</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4</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5</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2697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06" charset="0"/>
            </a:endParaRPr>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10</a:t>
            </a:fld>
            <a:endParaRPr lang="en-US" dirty="0"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D3206-1410-48AB-945C-2BCFE6E2AB91}" type="slidenum">
              <a:rPr lang="en-US" smtClean="0">
                <a:solidFill>
                  <a:srgbClr val="000000"/>
                </a:solidFill>
              </a:rPr>
              <a:pPr fontAlgn="base">
                <a:spcBef>
                  <a:spcPct val="0"/>
                </a:spcBef>
                <a:spcAft>
                  <a:spcPct val="0"/>
                </a:spcAft>
                <a:defRPr/>
              </a:pPr>
              <a:t>11</a:t>
            </a:fld>
            <a:endParaRPr lang="en-US" smtClean="0">
              <a:solidFill>
                <a:srgbClr val="000000"/>
              </a:solidFill>
            </a:endParaRPr>
          </a:p>
        </p:txBody>
      </p:sp>
      <p:sp>
        <p:nvSpPr>
          <p:cNvPr id="6149"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New Roman" pitchFamily="18" charset="0"/>
            </a:endParaRPr>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CD3206-1410-48AB-945C-2BCFE6E2AB91}" type="slidenum">
              <a:rPr lang="en-US" smtClean="0">
                <a:solidFill>
                  <a:srgbClr val="000000"/>
                </a:solidFill>
              </a:rPr>
              <a:pPr fontAlgn="base">
                <a:spcBef>
                  <a:spcPct val="0"/>
                </a:spcBef>
                <a:spcAft>
                  <a:spcPct val="0"/>
                </a:spcAft>
                <a:defRPr/>
              </a:pPr>
              <a:t>12</a:t>
            </a:fld>
            <a:endParaRPr lang="en-US" smtClean="0">
              <a:solidFill>
                <a:srgbClr val="000000"/>
              </a:solidFill>
            </a:endParaRPr>
          </a:p>
        </p:txBody>
      </p:sp>
      <p:sp>
        <p:nvSpPr>
          <p:cNvPr id="6149" name="Header Placeholder 4"/>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‹N°›</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2B1A07-2349-40D7-AD2E-9062D4331CDD}" type="datetimeFigureOut">
              <a:rPr lang="en-GB" smtClean="0"/>
              <a:pPr/>
              <a:t>09/04/2014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B147DBD-3EE5-4095-A0FC-C90782625AA4}" type="slidenum">
              <a:rPr lang="en-GB" smtClean="0"/>
              <a:pPr/>
              <a:t>‹N°›</a:t>
            </a:fld>
            <a:endParaRPr lang="en-GB"/>
          </a:p>
        </p:txBody>
      </p:sp>
    </p:spTree>
    <p:extLst>
      <p:ext uri="{BB962C8B-B14F-4D97-AF65-F5344CB8AC3E}">
        <p14:creationId xmlns:p14="http://schemas.microsoft.com/office/powerpoint/2010/main" val="34369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67544" y="1855365"/>
            <a:ext cx="8229600" cy="4525963"/>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GB" altLang="ja-JP"/>
          </a:p>
        </p:txBody>
      </p:sp>
      <p:sp>
        <p:nvSpPr>
          <p:cNvPr id="5" name="フッター プレースホルダ 4"/>
          <p:cNvSpPr>
            <a:spLocks noGrp="1"/>
          </p:cNvSpPr>
          <p:nvPr>
            <p:ph type="ftr" sz="quarter" idx="11"/>
          </p:nvPr>
        </p:nvSpPr>
        <p:spPr>
          <a:xfrm>
            <a:off x="179388" y="6524625"/>
            <a:ext cx="5184775" cy="215900"/>
          </a:xfrm>
          <a:prstGeom prst="rect">
            <a:avLst/>
          </a:prstGeom>
        </p:spPr>
        <p:txBody>
          <a:bodyPr/>
          <a:lstStyle>
            <a:lvl1pPr>
              <a:defRPr/>
            </a:lvl1pPr>
          </a:lstStyle>
          <a:p>
            <a:pPr>
              <a:defRPr/>
            </a:pPr>
            <a:endParaRPr lang="en-GB" altLang="ja-JP"/>
          </a:p>
        </p:txBody>
      </p:sp>
      <p:sp>
        <p:nvSpPr>
          <p:cNvPr id="6" name="スライド番号プレースホルダ 5"/>
          <p:cNvSpPr>
            <a:spLocks noGrp="1"/>
          </p:cNvSpPr>
          <p:nvPr>
            <p:ph type="sldNum" sz="quarter" idx="12"/>
          </p:nvPr>
        </p:nvSpPr>
        <p:spPr>
          <a:xfrm>
            <a:off x="6553200" y="6245225"/>
            <a:ext cx="2133600" cy="476250"/>
          </a:xfrm>
        </p:spPr>
        <p:txBody>
          <a:bodyPr/>
          <a:lstStyle>
            <a:lvl1pPr>
              <a:defRPr>
                <a:latin typeface="Arial" charset="0"/>
              </a:defRPr>
            </a:lvl1pPr>
          </a:lstStyle>
          <a:p>
            <a:pPr>
              <a:defRPr/>
            </a:pPr>
            <a:fld id="{3BAD7FE6-6DA8-4ACD-9348-24650DB9A031}" type="slidenum">
              <a:rPr lang="ja-JP" altLang="en-GB"/>
              <a:pPr>
                <a:defRPr/>
              </a:pPr>
              <a:t>‹N°›</a:t>
            </a:fld>
            <a:endParaRPr lang="en-GB" altLang="ja-JP"/>
          </a:p>
        </p:txBody>
      </p:sp>
    </p:spTree>
    <p:extLst>
      <p:ext uri="{BB962C8B-B14F-4D97-AF65-F5344CB8AC3E}">
        <p14:creationId xmlns:p14="http://schemas.microsoft.com/office/powerpoint/2010/main" val="3537306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‹N°›</a:t>
            </a:fld>
            <a:endParaRPr lang="en-US"/>
          </a:p>
        </p:txBody>
      </p:sp>
      <p:pic>
        <p:nvPicPr>
          <p:cNvPr id="5" name="Picture 4" descr="CEOS_logo_trans_SMALL.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veyre.phillipe@cnes.fr" TargetMode="External"/><Relationship Id="rId7" Type="http://schemas.openxmlformats.org/officeDocument/2006/relationships/hyperlink" Target="mailto:Johannes.Schmetz@eumetsat.int" TargetMode="External"/><Relationship Id="rId2" Type="http://schemas.openxmlformats.org/officeDocument/2006/relationships/hyperlink" Target="mailto:oki.riko@jaxa.jp" TargetMode="External"/><Relationship Id="rId1" Type="http://schemas.openxmlformats.org/officeDocument/2006/relationships/slideLayout" Target="../slideLayouts/slideLayout4.xml"/><Relationship Id="rId6" Type="http://schemas.openxmlformats.org/officeDocument/2006/relationships/hyperlink" Target="mailto:ralph.r.ferraro@noaa.gov" TargetMode="External"/><Relationship Id="rId5" Type="http://schemas.openxmlformats.org/officeDocument/2006/relationships/hyperlink" Target="mailto:einar-arland.herland@esa.int" TargetMode="External"/><Relationship Id="rId4" Type="http://schemas.openxmlformats.org/officeDocument/2006/relationships/hyperlink" Target="mailto:didier.renaut@cnes.f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idier.renaut@cnes.fr" TargetMode="External"/><Relationship Id="rId7" Type="http://schemas.openxmlformats.org/officeDocument/2006/relationships/hyperlink" Target="mailto:Peter.Bauer@ecmwf.int"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mailto:lawford@umbc.edu" TargetMode="External"/><Relationship Id="rId5" Type="http://schemas.openxmlformats.org/officeDocument/2006/relationships/hyperlink" Target="mailto:kummerow@atmos.colostate.edu" TargetMode="External"/><Relationship Id="rId4" Type="http://schemas.openxmlformats.org/officeDocument/2006/relationships/hyperlink" Target="mailto:pkucera@ucar.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feature=player_embedded&amp;v=APkt5-mGut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P-VC Status and Issues</a:t>
            </a:r>
            <a:br>
              <a:rPr lang="en-US" sz="2800" dirty="0" smtClean="0"/>
            </a:br>
            <a:r>
              <a:rPr lang="en-US" sz="2800" b="0" dirty="0"/>
              <a:t>WG and VC Session – VC </a:t>
            </a:r>
            <a:r>
              <a:rPr lang="en-US" sz="2800" b="0" dirty="0" smtClean="0"/>
              <a:t>Focus</a:t>
            </a:r>
            <a:endParaRPr lang="en-US" sz="2800" b="0" dirty="0" smtClean="0">
              <a:solidFill>
                <a:srgbClr val="FFFF00"/>
              </a:solidFill>
            </a:endParaRPr>
          </a:p>
        </p:txBody>
      </p:sp>
      <p:sp>
        <p:nvSpPr>
          <p:cNvPr id="2" name="Subtitle 1"/>
          <p:cNvSpPr>
            <a:spLocks noGrp="1"/>
          </p:cNvSpPr>
          <p:nvPr>
            <p:ph type="subTitle" sz="quarter" idx="1"/>
          </p:nvPr>
        </p:nvSpPr>
        <p:spPr>
          <a:xfrm>
            <a:off x="3814057" y="2011944"/>
            <a:ext cx="4826977" cy="1564105"/>
          </a:xfrm>
        </p:spPr>
        <p:txBody>
          <a:bodyPr/>
          <a:lstStyle/>
          <a:p>
            <a:r>
              <a:rPr lang="en-US" b="0" dirty="0" smtClean="0"/>
              <a:t>Riko Oki			</a:t>
            </a:r>
            <a:br>
              <a:rPr lang="en-US" b="0" dirty="0" smtClean="0"/>
            </a:br>
            <a:r>
              <a:rPr lang="en-US" b="0" dirty="0"/>
              <a:t>Steven </a:t>
            </a:r>
            <a:r>
              <a:rPr lang="en-US" b="0" dirty="0" smtClean="0"/>
              <a:t>Neeck </a:t>
            </a:r>
          </a:p>
          <a:p>
            <a:r>
              <a:rPr lang="en-US" b="0" dirty="0" smtClean="0"/>
              <a:t>P-VC Co-Leads	</a:t>
            </a:r>
          </a:p>
          <a:p>
            <a:r>
              <a:rPr lang="en-US" b="0" dirty="0" smtClean="0"/>
              <a:t>CNES, Toulouse, France</a:t>
            </a:r>
            <a:br>
              <a:rPr lang="en-US" b="0" dirty="0" smtClean="0"/>
            </a:br>
            <a:r>
              <a:rPr lang="en-US" b="0" dirty="0" smtClean="0"/>
              <a:t>9-10 April 2014</a:t>
            </a:r>
            <a:endParaRPr lang="en-US"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10</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Issues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Rectangle 3"/>
          <p:cNvSpPr txBox="1">
            <a:spLocks noChangeArrowheads="1"/>
          </p:cNvSpPr>
          <p:nvPr/>
        </p:nvSpPr>
        <p:spPr>
          <a:xfrm>
            <a:off x="147037" y="1416908"/>
            <a:ext cx="8832205" cy="5129942"/>
          </a:xfrm>
          <a:prstGeom prst="rect">
            <a:avLst/>
          </a:prstGeom>
        </p:spPr>
        <p:txBody>
          <a:bodyPr/>
          <a:lstStyle/>
          <a:p>
            <a:pPr marL="800100" lvl="2" indent="-342900" defTabSz="914400">
              <a:lnSpc>
                <a:spcPct val="90000"/>
              </a:lnSpc>
              <a:spcBef>
                <a:spcPct val="20000"/>
              </a:spcBef>
              <a:buFont typeface="Arial" charset="0"/>
              <a:buChar char="•"/>
              <a:defRPr/>
            </a:pPr>
            <a:r>
              <a:rPr lang="en-US" altLang="ja-JP" sz="2400" b="1" dirty="0" smtClean="0">
                <a:solidFill>
                  <a:schemeClr val="tx1">
                    <a:lumMod val="75000"/>
                  </a:schemeClr>
                </a:solidFill>
                <a:latin typeface="Arial" pitchFamily="34" charset="0"/>
                <a:ea typeface="ＭＳ Ｐゴシック" pitchFamily="50" charset="-128"/>
                <a:cs typeface="Arial" pitchFamily="34" charset="0"/>
              </a:rPr>
              <a:t>Systemic lack </a:t>
            </a:r>
            <a:r>
              <a:rPr lang="en-US" altLang="ja-JP" sz="2400" b="1" dirty="0">
                <a:solidFill>
                  <a:schemeClr val="tx1">
                    <a:lumMod val="75000"/>
                  </a:schemeClr>
                </a:solidFill>
                <a:latin typeface="Arial" pitchFamily="34" charset="0"/>
                <a:ea typeface="ＭＳ Ｐゴシック" pitchFamily="50" charset="-128"/>
                <a:cs typeface="Arial" pitchFamily="34" charset="0"/>
              </a:rPr>
              <a:t>of participation by some countries, such as Russia and </a:t>
            </a:r>
            <a:r>
              <a:rPr lang="en-US" altLang="ja-JP" sz="2400" b="1" dirty="0" smtClean="0">
                <a:solidFill>
                  <a:schemeClr val="tx1">
                    <a:lumMod val="75000"/>
                  </a:schemeClr>
                </a:solidFill>
                <a:latin typeface="Arial" pitchFamily="34" charset="0"/>
                <a:ea typeface="ＭＳ Ｐゴシック" pitchFamily="50" charset="-128"/>
                <a:cs typeface="Arial" pitchFamily="34" charset="0"/>
              </a:rPr>
              <a:t>China</a:t>
            </a:r>
          </a:p>
          <a:p>
            <a:pPr marL="800100" lvl="2" indent="-342900" defTabSz="914400">
              <a:lnSpc>
                <a:spcPct val="90000"/>
              </a:lnSpc>
              <a:spcBef>
                <a:spcPct val="20000"/>
              </a:spcBef>
              <a:buFont typeface="Arial" charset="0"/>
              <a:buChar char="•"/>
              <a:defRPr/>
            </a:pPr>
            <a:endParaRPr lang="en-US" altLang="ja-JP" sz="2400" b="1" dirty="0" smtClean="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Font typeface="Arial" charset="0"/>
              <a:buChar char="•"/>
              <a:defRPr/>
            </a:pPr>
            <a:r>
              <a:rPr lang="en-US" altLang="ja-JP" sz="2400" b="1" dirty="0">
                <a:solidFill>
                  <a:schemeClr val="tx1">
                    <a:lumMod val="75000"/>
                  </a:schemeClr>
                </a:solidFill>
                <a:latin typeface="Arial" pitchFamily="34" charset="0"/>
                <a:ea typeface="ＭＳ Ｐゴシック" pitchFamily="50" charset="-128"/>
                <a:cs typeface="Arial" pitchFamily="34" charset="0"/>
              </a:rPr>
              <a:t>Potential </a:t>
            </a:r>
            <a:r>
              <a:rPr lang="en-US" altLang="ja-JP" sz="2400" b="1" dirty="0" smtClean="0">
                <a:solidFill>
                  <a:schemeClr val="tx1">
                    <a:lumMod val="75000"/>
                  </a:schemeClr>
                </a:solidFill>
                <a:latin typeface="Arial" pitchFamily="34" charset="0"/>
                <a:ea typeface="ＭＳ Ｐゴシック" pitchFamily="50" charset="-128"/>
                <a:cs typeface="Arial" pitchFamily="34" charset="0"/>
              </a:rPr>
              <a:t>Microwave Imager </a:t>
            </a:r>
            <a:r>
              <a:rPr lang="en-US" altLang="ja-JP" sz="2400" b="1" dirty="0">
                <a:solidFill>
                  <a:schemeClr val="tx1">
                    <a:lumMod val="75000"/>
                  </a:schemeClr>
                </a:solidFill>
                <a:latin typeface="Arial" pitchFamily="34" charset="0"/>
                <a:ea typeface="ＭＳ Ｐゴシック" pitchFamily="50" charset="-128"/>
                <a:cs typeface="Arial" pitchFamily="34" charset="0"/>
              </a:rPr>
              <a:t>coverage gaps (e.g. post-GCOM-W1 and post DMSP</a:t>
            </a:r>
            <a:r>
              <a:rPr lang="en-US" altLang="ja-JP" sz="2400" b="1" dirty="0" smtClean="0">
                <a:solidFill>
                  <a:schemeClr val="tx1">
                    <a:lumMod val="75000"/>
                  </a:schemeClr>
                </a:solidFill>
                <a:latin typeface="Arial" pitchFamily="34" charset="0"/>
                <a:ea typeface="ＭＳ Ｐゴシック" pitchFamily="50" charset="-128"/>
                <a:cs typeface="Arial" pitchFamily="34" charset="0"/>
              </a:rPr>
              <a:t>)</a:t>
            </a: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149208185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noFill/>
          <a:ln>
            <a:miter lim="800000"/>
            <a:headEnd/>
            <a:tailEnd/>
          </a:ln>
        </p:spPr>
        <p:txBody>
          <a:bodyPr/>
          <a:lstStyle/>
          <a:p>
            <a:pPr eaLnBrk="1" fontAlgn="base" hangingPunct="1">
              <a:spcBef>
                <a:spcPct val="0"/>
              </a:spcBef>
              <a:spcAft>
                <a:spcPct val="0"/>
              </a:spcAft>
            </a:pPr>
            <a:fld id="{C4EEE15D-AC62-4B2D-8CD0-2AF2B027EA32}" type="slidenum">
              <a:rPr lang="en-US" smtClean="0">
                <a:latin typeface="Calibri" pitchFamily="34" charset="0"/>
                <a:cs typeface="Calibri" pitchFamily="34" charset="0"/>
              </a:rPr>
              <a:pPr eaLnBrk="1" fontAlgn="base" hangingPunct="1">
                <a:spcBef>
                  <a:spcPct val="0"/>
                </a:spcBef>
                <a:spcAft>
                  <a:spcPct val="0"/>
                </a:spcAft>
              </a:pPr>
              <a:t>11</a:t>
            </a:fld>
            <a:endParaRPr lang="en-US" smtClean="0">
              <a:latin typeface="Calibri" pitchFamily="34" charset="0"/>
              <a:cs typeface="Calibri" pitchFamily="34" charset="0"/>
            </a:endParaRPr>
          </a:p>
        </p:txBody>
      </p:sp>
      <p:sp>
        <p:nvSpPr>
          <p:cNvPr id="6147" name="Title 1"/>
          <p:cNvSpPr>
            <a:spLocks noGrp="1"/>
          </p:cNvSpPr>
          <p:nvPr>
            <p:ph type="title" idx="4294967295"/>
          </p:nvPr>
        </p:nvSpPr>
        <p:spPr>
          <a:xfrm>
            <a:off x="1320800" y="101600"/>
            <a:ext cx="7764463" cy="609600"/>
          </a:xfrm>
        </p:spPr>
        <p:txBody>
          <a:bodyPr/>
          <a:lstStyle/>
          <a:p>
            <a:pPr marL="342900" indent="-342900" eaLnBrk="1" hangingPunct="1"/>
            <a:endParaRPr lang="en-US" sz="2400" i="1" dirty="0" smtClean="0">
              <a:ea typeface="ＭＳ Ｐゴシック" pitchFamily="50" charset="-128"/>
            </a:endParaRPr>
          </a:p>
        </p:txBody>
      </p:sp>
      <p:sp>
        <p:nvSpPr>
          <p:cNvPr id="6148" name="Rectangle 3"/>
          <p:cNvSpPr txBox="1">
            <a:spLocks noChangeArrowheads="1"/>
          </p:cNvSpPr>
          <p:nvPr/>
        </p:nvSpPr>
        <p:spPr bwMode="auto">
          <a:xfrm>
            <a:off x="0" y="1371600"/>
            <a:ext cx="8831263" cy="5130800"/>
          </a:xfrm>
          <a:prstGeom prst="rect">
            <a:avLst/>
          </a:prstGeom>
          <a:noFill/>
          <a:ln w="9525">
            <a:noFill/>
            <a:miter lim="800000"/>
            <a:headEnd/>
            <a:tailEnd/>
          </a:ln>
        </p:spPr>
        <p:txBody>
          <a:bodyPr/>
          <a:lstStyle/>
          <a:p>
            <a:pPr marL="914400" lvl="1" indent="-457200">
              <a:lnSpc>
                <a:spcPct val="90000"/>
              </a:lnSpc>
              <a:spcBef>
                <a:spcPct val="20000"/>
              </a:spcBef>
            </a:pPr>
            <a:endParaRPr lang="en-US" sz="2400" b="1" dirty="0" smtClean="0">
              <a:solidFill>
                <a:srgbClr val="002C83"/>
              </a:solidFill>
              <a:latin typeface="Calibri" pitchFamily="34" charset="0"/>
              <a:ea typeface="MS Mincho" pitchFamily="49" charset="-128"/>
            </a:endParaRPr>
          </a:p>
          <a:p>
            <a:pPr marL="914400" lvl="1" indent="-457200">
              <a:lnSpc>
                <a:spcPct val="90000"/>
              </a:lnSpc>
              <a:spcBef>
                <a:spcPct val="20000"/>
              </a:spcBef>
            </a:pPr>
            <a:endParaRPr lang="en-US" sz="2400" b="1" dirty="0" smtClean="0">
              <a:solidFill>
                <a:srgbClr val="002C83"/>
              </a:solidFill>
              <a:latin typeface="Calibri" pitchFamily="34" charset="0"/>
              <a:ea typeface="MS Mincho" pitchFamily="49" charset="-128"/>
            </a:endParaRPr>
          </a:p>
          <a:p>
            <a:pPr marL="914400" lvl="1" indent="-457200">
              <a:lnSpc>
                <a:spcPct val="90000"/>
              </a:lnSpc>
              <a:spcBef>
                <a:spcPct val="20000"/>
              </a:spcBef>
            </a:pPr>
            <a:endParaRPr lang="en-US" sz="2400" b="1" dirty="0" smtClean="0">
              <a:solidFill>
                <a:srgbClr val="002C83"/>
              </a:solidFill>
              <a:latin typeface="Calibri" pitchFamily="34" charset="0"/>
              <a:ea typeface="MS Mincho" pitchFamily="49" charset="-128"/>
            </a:endParaRPr>
          </a:p>
          <a:p>
            <a:pPr marL="914400" lvl="1" indent="-457200">
              <a:lnSpc>
                <a:spcPct val="90000"/>
              </a:lnSpc>
              <a:spcBef>
                <a:spcPct val="20000"/>
              </a:spcBef>
            </a:pPr>
            <a:endParaRPr lang="en-US" sz="2400" b="1" dirty="0" smtClean="0">
              <a:solidFill>
                <a:srgbClr val="002C83"/>
              </a:solidFill>
              <a:latin typeface="Calibri" pitchFamily="34" charset="0"/>
              <a:ea typeface="MS Mincho" pitchFamily="49" charset="-128"/>
            </a:endParaRPr>
          </a:p>
          <a:p>
            <a:pPr marL="914400" lvl="1" indent="-457200">
              <a:lnSpc>
                <a:spcPct val="90000"/>
              </a:lnSpc>
              <a:spcBef>
                <a:spcPct val="20000"/>
              </a:spcBef>
            </a:pPr>
            <a:endParaRPr lang="en-US" sz="2400" b="1" dirty="0" smtClean="0">
              <a:solidFill>
                <a:srgbClr val="002C83"/>
              </a:solidFill>
              <a:latin typeface="Calibri" pitchFamily="34" charset="0"/>
              <a:ea typeface="MS Mincho" pitchFamily="49" charset="-128"/>
            </a:endParaRPr>
          </a:p>
          <a:p>
            <a:pPr marL="914400" lvl="1" indent="-457200" algn="ctr">
              <a:lnSpc>
                <a:spcPct val="90000"/>
              </a:lnSpc>
              <a:spcBef>
                <a:spcPct val="20000"/>
              </a:spcBef>
            </a:pPr>
            <a:r>
              <a:rPr lang="en-US" sz="3600" b="1" dirty="0" smtClean="0">
                <a:solidFill>
                  <a:srgbClr val="002C83"/>
                </a:solidFill>
                <a:latin typeface="Calibri" pitchFamily="34" charset="0"/>
                <a:ea typeface="MS Mincho" pitchFamily="49" charset="-128"/>
              </a:rPr>
              <a:t>Backup</a:t>
            </a:r>
            <a:endParaRPr lang="en-US" sz="3600" b="1" dirty="0">
              <a:solidFill>
                <a:srgbClr val="002C83"/>
              </a:solidFill>
              <a:latin typeface="Calibri" pitchFamily="34" charset="0"/>
              <a:ea typeface="MS Mincho" pitchFamily="49" charset="-128"/>
            </a:endParaRPr>
          </a:p>
        </p:txBody>
      </p:sp>
    </p:spTree>
    <p:extLst>
      <p:ext uri="{BB962C8B-B14F-4D97-AF65-F5344CB8AC3E}">
        <p14:creationId xmlns:p14="http://schemas.microsoft.com/office/powerpoint/2010/main" val="19793771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0"/>
          </p:nvPr>
        </p:nvSpPr>
        <p:spPr bwMode="auto">
          <a:noFill/>
          <a:ln>
            <a:miter lim="800000"/>
            <a:headEnd/>
            <a:tailEnd/>
          </a:ln>
        </p:spPr>
        <p:txBody>
          <a:bodyPr/>
          <a:lstStyle/>
          <a:p>
            <a:pPr eaLnBrk="1" fontAlgn="base" hangingPunct="1">
              <a:spcBef>
                <a:spcPct val="0"/>
              </a:spcBef>
              <a:spcAft>
                <a:spcPct val="0"/>
              </a:spcAft>
            </a:pPr>
            <a:fld id="{C4EEE15D-AC62-4B2D-8CD0-2AF2B027EA32}" type="slidenum">
              <a:rPr lang="en-US" smtClean="0">
                <a:latin typeface="Calibri" pitchFamily="34" charset="0"/>
                <a:cs typeface="Calibri" pitchFamily="34" charset="0"/>
              </a:rPr>
              <a:pPr eaLnBrk="1" fontAlgn="base" hangingPunct="1">
                <a:spcBef>
                  <a:spcPct val="0"/>
                </a:spcBef>
                <a:spcAft>
                  <a:spcPct val="0"/>
                </a:spcAft>
              </a:pPr>
              <a:t>12</a:t>
            </a:fld>
            <a:endParaRPr lang="en-US" smtClean="0">
              <a:latin typeface="Calibri" pitchFamily="34" charset="0"/>
              <a:cs typeface="Calibri" pitchFamily="34" charset="0"/>
            </a:endParaRPr>
          </a:p>
        </p:txBody>
      </p:sp>
      <p:sp>
        <p:nvSpPr>
          <p:cNvPr id="6147" name="Title 1"/>
          <p:cNvSpPr>
            <a:spLocks noGrp="1"/>
          </p:cNvSpPr>
          <p:nvPr>
            <p:ph type="title" idx="4294967295"/>
          </p:nvPr>
        </p:nvSpPr>
        <p:spPr>
          <a:xfrm>
            <a:off x="1320800" y="101600"/>
            <a:ext cx="7764463" cy="609600"/>
          </a:xfrm>
        </p:spPr>
        <p:txBody>
          <a:bodyPr/>
          <a:lstStyle/>
          <a:p>
            <a:pPr marL="342900" indent="-342900" eaLnBrk="1" hangingPunct="1"/>
            <a:r>
              <a:rPr lang="en-US" sz="2400" smtClean="0">
                <a:ea typeface="ＭＳ Ｐゴシック" pitchFamily="50" charset="-128"/>
              </a:rPr>
              <a:t>Response to GCOS Action A8 - </a:t>
            </a:r>
            <a:r>
              <a:rPr lang="en-US" sz="2400" i="1" smtClean="0">
                <a:ea typeface="ＭＳ Ｐゴシック" pitchFamily="50" charset="-128"/>
              </a:rPr>
              <a:t>Ensure continuity of satellite precipitation products</a:t>
            </a:r>
          </a:p>
        </p:txBody>
      </p:sp>
      <p:sp>
        <p:nvSpPr>
          <p:cNvPr id="6148" name="Rectangle 3"/>
          <p:cNvSpPr txBox="1">
            <a:spLocks noChangeArrowheads="1"/>
          </p:cNvSpPr>
          <p:nvPr/>
        </p:nvSpPr>
        <p:spPr bwMode="auto">
          <a:xfrm>
            <a:off x="0" y="1371600"/>
            <a:ext cx="8831263" cy="5130800"/>
          </a:xfrm>
          <a:prstGeom prst="rect">
            <a:avLst/>
          </a:prstGeom>
          <a:noFill/>
          <a:ln w="9525">
            <a:noFill/>
            <a:miter lim="800000"/>
            <a:headEnd/>
            <a:tailEnd/>
          </a:ln>
        </p:spPr>
        <p:txBody>
          <a:bodyPr/>
          <a:lstStyle/>
          <a:p>
            <a:pPr marL="914400" lvl="1" indent="-457200">
              <a:lnSpc>
                <a:spcPct val="90000"/>
              </a:lnSpc>
              <a:spcBef>
                <a:spcPct val="20000"/>
              </a:spcBef>
            </a:pPr>
            <a:r>
              <a:rPr lang="en-US" sz="2400" b="1" dirty="0">
                <a:solidFill>
                  <a:srgbClr val="002C83"/>
                </a:solidFill>
                <a:latin typeface="Calibri" pitchFamily="34" charset="0"/>
                <a:ea typeface="MS Mincho" pitchFamily="49" charset="-128"/>
              </a:rPr>
              <a:t>Deliverables</a:t>
            </a:r>
          </a:p>
          <a:p>
            <a:pPr marL="1371600" lvl="2" indent="-457200">
              <a:lnSpc>
                <a:spcPct val="90000"/>
              </a:lnSpc>
              <a:spcBef>
                <a:spcPct val="20000"/>
              </a:spcBef>
              <a:buFontTx/>
              <a:buAutoNum type="arabicPeriod"/>
            </a:pPr>
            <a:r>
              <a:rPr lang="en-US" sz="2000" dirty="0">
                <a:solidFill>
                  <a:srgbClr val="002C83"/>
                </a:solidFill>
                <a:latin typeface="Calibri" pitchFamily="34" charset="0"/>
                <a:ea typeface="MS Mincho" pitchFamily="49" charset="-128"/>
              </a:rPr>
              <a:t>Sustainment and enhancement of constellation of satellites carrying microwave radiometers (both imagers and sounders) and moderate inclination satellite carrying microwave imager and precipitation radar.</a:t>
            </a:r>
          </a:p>
          <a:p>
            <a:pPr marL="1371600" lvl="2" indent="-457200">
              <a:lnSpc>
                <a:spcPct val="90000"/>
              </a:lnSpc>
              <a:spcBef>
                <a:spcPct val="20000"/>
              </a:spcBef>
              <a:buFontTx/>
              <a:buAutoNum type="arabicPeriod"/>
            </a:pPr>
            <a:r>
              <a:rPr lang="en-US" sz="2000" dirty="0">
                <a:solidFill>
                  <a:srgbClr val="002C83"/>
                </a:solidFill>
                <a:latin typeface="Calibri" pitchFamily="34" charset="0"/>
                <a:ea typeface="MS Mincho" pitchFamily="49" charset="-128"/>
              </a:rPr>
              <a:t>Well characterized and stable Level 1B calibrated, </a:t>
            </a:r>
            <a:r>
              <a:rPr lang="en-US" sz="2000" dirty="0" err="1">
                <a:solidFill>
                  <a:srgbClr val="002C83"/>
                </a:solidFill>
                <a:latin typeface="Calibri" pitchFamily="34" charset="0"/>
                <a:ea typeface="MS Mincho" pitchFamily="49" charset="-128"/>
              </a:rPr>
              <a:t>geolocated</a:t>
            </a:r>
            <a:r>
              <a:rPr lang="en-US" sz="2000" dirty="0">
                <a:solidFill>
                  <a:srgbClr val="002C83"/>
                </a:solidFill>
                <a:latin typeface="Calibri" pitchFamily="34" charset="0"/>
                <a:ea typeface="MS Mincho" pitchFamily="49" charset="-128"/>
              </a:rPr>
              <a:t> brightness temperature (Tb) products from each PC radiometer.</a:t>
            </a:r>
          </a:p>
          <a:p>
            <a:pPr marL="1371600" lvl="2" indent="-457200">
              <a:lnSpc>
                <a:spcPct val="90000"/>
              </a:lnSpc>
              <a:spcBef>
                <a:spcPct val="20000"/>
              </a:spcBef>
              <a:buFontTx/>
              <a:buAutoNum type="arabicPeriod"/>
            </a:pPr>
            <a:r>
              <a:rPr lang="en-US" sz="2000" dirty="0">
                <a:solidFill>
                  <a:srgbClr val="002C83"/>
                </a:solidFill>
                <a:latin typeface="Calibri" pitchFamily="34" charset="0"/>
                <a:ea typeface="MS Mincho" pitchFamily="49" charset="-128"/>
              </a:rPr>
              <a:t>Inter-calibrated brightness temperature (</a:t>
            </a:r>
            <a:r>
              <a:rPr lang="en-US" sz="2000" dirty="0" err="1">
                <a:solidFill>
                  <a:srgbClr val="002C83"/>
                </a:solidFill>
                <a:latin typeface="Calibri" pitchFamily="34" charset="0"/>
                <a:ea typeface="MS Mincho" pitchFamily="49" charset="-128"/>
              </a:rPr>
              <a:t>Tc</a:t>
            </a:r>
            <a:r>
              <a:rPr lang="en-US" sz="2000" dirty="0">
                <a:solidFill>
                  <a:srgbClr val="002C83"/>
                </a:solidFill>
                <a:latin typeface="Calibri" pitchFamily="34" charset="0"/>
                <a:ea typeface="MS Mincho" pitchFamily="49" charset="-128"/>
              </a:rPr>
              <a:t>) products by applying the GPM core observatory reference standard.</a:t>
            </a:r>
          </a:p>
          <a:p>
            <a:pPr marL="1371600" lvl="2" indent="-457200">
              <a:lnSpc>
                <a:spcPct val="90000"/>
              </a:lnSpc>
              <a:spcBef>
                <a:spcPct val="20000"/>
              </a:spcBef>
              <a:buFontTx/>
              <a:buAutoNum type="arabicPeriod"/>
            </a:pPr>
            <a:r>
              <a:rPr lang="en-US" sz="2000" dirty="0">
                <a:solidFill>
                  <a:srgbClr val="002C83"/>
                </a:solidFill>
                <a:latin typeface="Calibri" pitchFamily="34" charset="0"/>
                <a:ea typeface="MS Mincho" pitchFamily="49" charset="-128"/>
              </a:rPr>
              <a:t>Precipitation retrievals using physically based a-priori database constructed from combined radiometer/radar measurement.</a:t>
            </a:r>
          </a:p>
          <a:p>
            <a:pPr marL="1371600" lvl="2" indent="-457200">
              <a:lnSpc>
                <a:spcPct val="90000"/>
              </a:lnSpc>
              <a:spcBef>
                <a:spcPct val="20000"/>
              </a:spcBef>
              <a:buFontTx/>
              <a:buAutoNum type="arabicPeriod"/>
            </a:pPr>
            <a:r>
              <a:rPr lang="en-US" sz="2000" dirty="0">
                <a:solidFill>
                  <a:srgbClr val="002C83"/>
                </a:solidFill>
                <a:latin typeface="Calibri" pitchFamily="34" charset="0"/>
                <a:ea typeface="MS Mincho" pitchFamily="49" charset="-128"/>
              </a:rPr>
              <a:t>Global monthly PDF of precipitation intensity based on the above.</a:t>
            </a:r>
            <a:endParaRPr lang="en-US" altLang="ja-JP" dirty="0">
              <a:solidFill>
                <a:srgbClr val="002C83"/>
              </a:solidFill>
              <a:latin typeface="Calibri" pitchFamily="34" charset="0"/>
              <a:ea typeface="MS Mincho" pitchFamily="49" charset="-128"/>
            </a:endParaRPr>
          </a:p>
        </p:txBody>
      </p:sp>
    </p:spTree>
    <p:extLst>
      <p:ext uri="{BB962C8B-B14F-4D97-AF65-F5344CB8AC3E}">
        <p14:creationId xmlns:p14="http://schemas.microsoft.com/office/powerpoint/2010/main" val="419844470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0"/>
          </p:nvPr>
        </p:nvSpPr>
        <p:spPr bwMode="auto">
          <a:noFill/>
          <a:ln>
            <a:miter lim="800000"/>
            <a:headEnd/>
            <a:tailEnd/>
          </a:ln>
        </p:spPr>
        <p:txBody>
          <a:bodyPr/>
          <a:lstStyle/>
          <a:p>
            <a:pPr eaLnBrk="1" fontAlgn="base" hangingPunct="1">
              <a:spcBef>
                <a:spcPct val="0"/>
              </a:spcBef>
              <a:spcAft>
                <a:spcPct val="0"/>
              </a:spcAft>
            </a:pPr>
            <a:fld id="{B4717810-CD91-4C81-AFFB-AB16C96A9D63}" type="slidenum">
              <a:rPr lang="en-US" smtClean="0">
                <a:latin typeface="Calibri" pitchFamily="34" charset="0"/>
                <a:cs typeface="Calibri" pitchFamily="34" charset="0"/>
              </a:rPr>
              <a:pPr eaLnBrk="1" fontAlgn="base" hangingPunct="1">
                <a:spcBef>
                  <a:spcPct val="0"/>
                </a:spcBef>
                <a:spcAft>
                  <a:spcPct val="0"/>
                </a:spcAft>
              </a:pPr>
              <a:t>13</a:t>
            </a:fld>
            <a:endParaRPr lang="en-US" smtClean="0">
              <a:latin typeface="Calibri" pitchFamily="34" charset="0"/>
              <a:cs typeface="Calibri" pitchFamily="34" charset="0"/>
            </a:endParaRPr>
          </a:p>
        </p:txBody>
      </p:sp>
      <p:sp>
        <p:nvSpPr>
          <p:cNvPr id="5123" name="Title 1"/>
          <p:cNvSpPr>
            <a:spLocks noGrp="1"/>
          </p:cNvSpPr>
          <p:nvPr>
            <p:ph type="title" idx="4294967295"/>
          </p:nvPr>
        </p:nvSpPr>
        <p:spPr>
          <a:xfrm>
            <a:off x="1320800" y="101600"/>
            <a:ext cx="7764463" cy="609600"/>
          </a:xfrm>
        </p:spPr>
        <p:txBody>
          <a:bodyPr/>
          <a:lstStyle/>
          <a:p>
            <a:pPr eaLnBrk="1" hangingPunct="1"/>
            <a:r>
              <a:rPr lang="en-US" dirty="0" smtClean="0">
                <a:latin typeface="Tahoma" pitchFamily="34" charset="0"/>
                <a:cs typeface="Tahoma" pitchFamily="34" charset="0"/>
              </a:rPr>
              <a:t>Advocacy of post-GPM phase PC</a:t>
            </a:r>
          </a:p>
        </p:txBody>
      </p:sp>
      <p:sp>
        <p:nvSpPr>
          <p:cNvPr id="5124" name="Rectangle 3"/>
          <p:cNvSpPr txBox="1">
            <a:spLocks noChangeArrowheads="1"/>
          </p:cNvSpPr>
          <p:nvPr/>
        </p:nvSpPr>
        <p:spPr bwMode="auto">
          <a:xfrm>
            <a:off x="147638" y="1570038"/>
            <a:ext cx="8831262" cy="5130800"/>
          </a:xfrm>
          <a:prstGeom prst="rect">
            <a:avLst/>
          </a:prstGeom>
          <a:noFill/>
          <a:ln w="9525">
            <a:noFill/>
            <a:miter lim="800000"/>
            <a:headEnd/>
            <a:tailEnd/>
          </a:ln>
        </p:spPr>
        <p:txBody>
          <a:bodyPr/>
          <a:lstStyle/>
          <a:p>
            <a:pPr marL="514350" indent="-514350">
              <a:lnSpc>
                <a:spcPct val="90000"/>
              </a:lnSpc>
              <a:spcBef>
                <a:spcPct val="20000"/>
              </a:spcBef>
              <a:buFont typeface="Arial" pitchFamily="34" charset="0"/>
              <a:buChar char="•"/>
            </a:pPr>
            <a:r>
              <a:rPr lang="en-US" sz="2400" b="1" dirty="0" smtClean="0">
                <a:solidFill>
                  <a:srgbClr val="002C83"/>
                </a:solidFill>
                <a:latin typeface="Calibri" pitchFamily="34" charset="0"/>
                <a:ea typeface="MS Mincho" pitchFamily="49" charset="-128"/>
              </a:rPr>
              <a:t>Potential </a:t>
            </a:r>
            <a:r>
              <a:rPr lang="en-US" sz="2400" b="1" dirty="0">
                <a:solidFill>
                  <a:srgbClr val="002C83"/>
                </a:solidFill>
                <a:latin typeface="Calibri" pitchFamily="34" charset="0"/>
                <a:ea typeface="MS Mincho" pitchFamily="49" charset="-128"/>
              </a:rPr>
              <a:t>Microwave Imager (MI) shortfall in post-GPM era </a:t>
            </a:r>
          </a:p>
          <a:p>
            <a:pPr marL="971550" lvl="1" indent="-514350">
              <a:lnSpc>
                <a:spcPct val="90000"/>
              </a:lnSpc>
              <a:spcBef>
                <a:spcPct val="20000"/>
              </a:spcBef>
              <a:buFont typeface="Arial" pitchFamily="34" charset="0"/>
              <a:buChar char="•"/>
            </a:pPr>
            <a:r>
              <a:rPr lang="en-US" b="1" dirty="0">
                <a:solidFill>
                  <a:srgbClr val="002C83"/>
                </a:solidFill>
                <a:latin typeface="Calibri" pitchFamily="34" charset="0"/>
                <a:ea typeface="MS Mincho" pitchFamily="49" charset="-128"/>
              </a:rPr>
              <a:t>Initiate of GCOM-W2 development with objective to provide AMSR2 measurement continuity with GCOM-W1 (JAXA)</a:t>
            </a:r>
          </a:p>
          <a:p>
            <a:pPr marL="971550" lvl="1" indent="-514350">
              <a:lnSpc>
                <a:spcPct val="90000"/>
              </a:lnSpc>
              <a:spcBef>
                <a:spcPct val="20000"/>
              </a:spcBef>
              <a:buFont typeface="Arial" pitchFamily="34" charset="0"/>
              <a:buChar char="•"/>
            </a:pPr>
            <a:r>
              <a:rPr lang="en-US" b="1" dirty="0">
                <a:solidFill>
                  <a:srgbClr val="002C83"/>
                </a:solidFill>
                <a:latin typeface="Calibri" pitchFamily="34" charset="0"/>
                <a:ea typeface="MS Mincho" pitchFamily="49" charset="-128"/>
              </a:rPr>
              <a:t>Initiate development of Microwave Imager (MWI) for METOP SG (EUMETSAT)</a:t>
            </a:r>
          </a:p>
          <a:p>
            <a:pPr marL="971550" lvl="1" indent="-514350">
              <a:lnSpc>
                <a:spcPct val="90000"/>
              </a:lnSpc>
              <a:spcBef>
                <a:spcPct val="20000"/>
              </a:spcBef>
              <a:buFont typeface="Arial" pitchFamily="34" charset="0"/>
              <a:buChar char="•"/>
            </a:pPr>
            <a:r>
              <a:rPr lang="en-US" b="1" dirty="0">
                <a:solidFill>
                  <a:srgbClr val="002C83"/>
                </a:solidFill>
                <a:latin typeface="Calibri" pitchFamily="34" charset="0"/>
                <a:ea typeface="MS Mincho" pitchFamily="49" charset="-128"/>
              </a:rPr>
              <a:t>Develop and implement approach to obtain FY-3 MWRI data on a routine and timely basis (EUMETSAT, NOAA, NASA)</a:t>
            </a:r>
          </a:p>
          <a:p>
            <a:pPr marL="971550" lvl="1" indent="-514350">
              <a:lnSpc>
                <a:spcPct val="90000"/>
              </a:lnSpc>
              <a:spcBef>
                <a:spcPct val="20000"/>
              </a:spcBef>
              <a:buFont typeface="Arial" pitchFamily="34" charset="0"/>
              <a:buChar char="•"/>
            </a:pPr>
            <a:r>
              <a:rPr lang="en-US" b="1" dirty="0">
                <a:solidFill>
                  <a:srgbClr val="002C83"/>
                </a:solidFill>
                <a:latin typeface="Calibri" pitchFamily="34" charset="0"/>
                <a:ea typeface="MS Mincho" pitchFamily="49" charset="-128"/>
              </a:rPr>
              <a:t>Develop and implement approach to obtain Meteor M N2 MTZVA data on a routine and timely basis (EUMETSAT, NOAA, NASA)</a:t>
            </a:r>
          </a:p>
          <a:p>
            <a:pPr marL="971550" lvl="1" indent="-514350">
              <a:lnSpc>
                <a:spcPct val="90000"/>
              </a:lnSpc>
              <a:spcBef>
                <a:spcPct val="20000"/>
              </a:spcBef>
              <a:buFont typeface="Arial" pitchFamily="34" charset="0"/>
              <a:buChar char="•"/>
            </a:pPr>
            <a:r>
              <a:rPr lang="en-US" b="1" dirty="0">
                <a:solidFill>
                  <a:srgbClr val="002C83"/>
                </a:solidFill>
                <a:latin typeface="Calibri" pitchFamily="34" charset="0"/>
                <a:ea typeface="MS Mincho" pitchFamily="49" charset="-128"/>
              </a:rPr>
              <a:t>Develop a timeline for development and deployment of the geostationary PATH radiometer (NASA)</a:t>
            </a:r>
          </a:p>
          <a:p>
            <a:pPr marL="514350" indent="-514350">
              <a:lnSpc>
                <a:spcPct val="90000"/>
              </a:lnSpc>
              <a:spcBef>
                <a:spcPct val="20000"/>
              </a:spcBef>
              <a:buFont typeface="Arial" pitchFamily="34" charset="0"/>
              <a:buChar char="•"/>
            </a:pPr>
            <a:r>
              <a:rPr lang="en-US" sz="2400" b="1" dirty="0">
                <a:solidFill>
                  <a:srgbClr val="002C83"/>
                </a:solidFill>
                <a:latin typeface="Calibri" pitchFamily="34" charset="0"/>
                <a:ea typeface="MS Mincho" pitchFamily="49" charset="-128"/>
              </a:rPr>
              <a:t>Light and solid precipitation measurements at high latitudes</a:t>
            </a:r>
          </a:p>
          <a:p>
            <a:pPr marL="971550" lvl="1" indent="-514350">
              <a:lnSpc>
                <a:spcPct val="90000"/>
              </a:lnSpc>
              <a:spcBef>
                <a:spcPct val="20000"/>
              </a:spcBef>
              <a:buFont typeface="Arial" pitchFamily="34" charset="0"/>
              <a:buChar char="•"/>
            </a:pPr>
            <a:r>
              <a:rPr lang="en-US" b="1" dirty="0">
                <a:solidFill>
                  <a:srgbClr val="002C83"/>
                </a:solidFill>
                <a:latin typeface="Calibri" pitchFamily="34" charset="0"/>
                <a:ea typeface="MS Mincho" pitchFamily="49" charset="-128"/>
              </a:rPr>
              <a:t>Conduct concept study of light/solid precipitation measurement capability in the ACE Cloud Profiling Radar (NASA)</a:t>
            </a:r>
          </a:p>
          <a:p>
            <a:pPr marL="514350" indent="-514350">
              <a:lnSpc>
                <a:spcPct val="90000"/>
              </a:lnSpc>
              <a:spcBef>
                <a:spcPct val="20000"/>
              </a:spcBef>
              <a:buFont typeface="Arial" pitchFamily="34" charset="0"/>
              <a:buChar char="•"/>
            </a:pPr>
            <a:r>
              <a:rPr lang="en-US" altLang="ja-JP" sz="2400" b="1" dirty="0">
                <a:solidFill>
                  <a:srgbClr val="002C83"/>
                </a:solidFill>
                <a:latin typeface="Calibri" pitchFamily="34" charset="0"/>
                <a:ea typeface="MS Mincho" pitchFamily="49" charset="-128"/>
              </a:rPr>
              <a:t>GPM FO</a:t>
            </a:r>
          </a:p>
          <a:p>
            <a:pPr marL="971550" lvl="1" indent="-514350">
              <a:lnSpc>
                <a:spcPct val="90000"/>
              </a:lnSpc>
              <a:spcBef>
                <a:spcPct val="20000"/>
              </a:spcBef>
              <a:buFont typeface="Arial" pitchFamily="34" charset="0"/>
              <a:buChar char="•"/>
            </a:pPr>
            <a:r>
              <a:rPr lang="en-US" altLang="ja-JP" b="1" dirty="0">
                <a:solidFill>
                  <a:srgbClr val="002C83"/>
                </a:solidFill>
                <a:latin typeface="Calibri" pitchFamily="34" charset="0"/>
                <a:ea typeface="MS Mincho" pitchFamily="49" charset="-128"/>
              </a:rPr>
              <a:t>Conduct concept study of GPM FO mission (JAXA, NASA</a:t>
            </a:r>
            <a:r>
              <a:rPr lang="en-US" altLang="ja-JP" b="1" dirty="0" smtClean="0">
                <a:solidFill>
                  <a:srgbClr val="002C83"/>
                </a:solidFill>
                <a:latin typeface="Calibri" pitchFamily="34" charset="0"/>
                <a:ea typeface="MS Mincho" pitchFamily="49" charset="-128"/>
              </a:rPr>
              <a:t>) including potential broadening to an integrated global precipitation and clouds mission concept</a:t>
            </a:r>
            <a:endParaRPr lang="en-US" altLang="ja-JP" b="1" dirty="0">
              <a:solidFill>
                <a:srgbClr val="002C83"/>
              </a:solidFill>
              <a:latin typeface="Calibri" pitchFamily="34" charset="0"/>
              <a:ea typeface="MS Mincho" pitchFamily="49" charset="-128"/>
            </a:endParaRPr>
          </a:p>
        </p:txBody>
      </p:sp>
    </p:spTree>
    <p:extLst>
      <p:ext uri="{BB962C8B-B14F-4D97-AF65-F5344CB8AC3E}">
        <p14:creationId xmlns:p14="http://schemas.microsoft.com/office/powerpoint/2010/main" val="319695176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458200" cy="685800"/>
          </a:xfrm>
        </p:spPr>
        <p:txBody>
          <a:bodyPr/>
          <a:lstStyle/>
          <a:p>
            <a:pPr eaLnBrk="1" hangingPunct="1"/>
            <a:r>
              <a:rPr lang="en-US" smtClean="0">
                <a:latin typeface="Tahoma" pitchFamily="34" charset="0"/>
                <a:ea typeface="ＭＳ Ｐゴシック" pitchFamily="50" charset="-128"/>
                <a:cs typeface="Tahoma" pitchFamily="34" charset="0"/>
              </a:rPr>
              <a:t>X-Cal Working Group</a:t>
            </a:r>
          </a:p>
        </p:txBody>
      </p:sp>
      <p:sp>
        <p:nvSpPr>
          <p:cNvPr id="246787" name="Rectangle 3"/>
          <p:cNvSpPr>
            <a:spLocks noGrp="1" noChangeArrowheads="1"/>
          </p:cNvSpPr>
          <p:nvPr>
            <p:ph type="body" idx="1"/>
          </p:nvPr>
        </p:nvSpPr>
        <p:spPr>
          <a:xfrm>
            <a:off x="533400" y="1143000"/>
            <a:ext cx="8305800" cy="5715000"/>
          </a:xfrm>
        </p:spPr>
        <p:txBody>
          <a:bodyPr/>
          <a:lstStyle/>
          <a:p>
            <a:pPr marL="381000" indent="-381000" eaLnBrk="1" hangingPunct="1">
              <a:lnSpc>
                <a:spcPct val="90000"/>
              </a:lnSpc>
              <a:buFont typeface="Wingdings" pitchFamily="2" charset="2"/>
              <a:buNone/>
              <a:defRPr/>
            </a:pPr>
            <a:endParaRPr lang="en-US" i="1" dirty="0" smtClean="0">
              <a:solidFill>
                <a:schemeClr val="accent2"/>
              </a:solidFill>
            </a:endParaRPr>
          </a:p>
          <a:p>
            <a:pPr marL="438150" indent="-381000" eaLnBrk="1" hangingPunct="1">
              <a:lnSpc>
                <a:spcPct val="90000"/>
              </a:lnSpc>
              <a:buFont typeface="Courier New" pitchFamily="49" charset="0"/>
              <a:buChar char="o"/>
              <a:defRPr/>
            </a:pPr>
            <a:r>
              <a:rPr lang="en-US" dirty="0" smtClean="0">
                <a:latin typeface="Calibri" pitchFamily="34" charset="0"/>
                <a:cs typeface="Calibri" pitchFamily="34" charset="0"/>
              </a:rPr>
              <a:t>X-Calibration Working Group (X-Cal WG)</a:t>
            </a:r>
          </a:p>
          <a:p>
            <a:pPr marL="838200" lvl="1" indent="-381000" eaLnBrk="1" hangingPunct="1">
              <a:lnSpc>
                <a:spcPct val="90000"/>
              </a:lnSpc>
              <a:defRPr/>
            </a:pPr>
            <a:r>
              <a:rPr lang="en-US" sz="1800" dirty="0" smtClean="0">
                <a:latin typeface="Calibri" pitchFamily="34" charset="0"/>
                <a:cs typeface="Calibri" pitchFamily="34" charset="0"/>
              </a:rPr>
              <a:t>International working group (in coordination with WMO CGMS/GSICS) to develop a consensus reference standard for cross-calibration of microwave radiometers to produce uniform global precipitation products within a consistent framework.</a:t>
            </a:r>
          </a:p>
          <a:p>
            <a:pPr marL="838200" lvl="1" indent="-381000" eaLnBrk="1" hangingPunct="1">
              <a:lnSpc>
                <a:spcPct val="90000"/>
              </a:lnSpc>
              <a:defRPr/>
            </a:pPr>
            <a:r>
              <a:rPr lang="en-US" sz="1800" dirty="0" smtClean="0">
                <a:latin typeface="Calibri" pitchFamily="34" charset="0"/>
                <a:cs typeface="Calibri" pitchFamily="34" charset="0"/>
              </a:rPr>
              <a:t>Fourteen WG meetings held since 2007</a:t>
            </a:r>
          </a:p>
          <a:p>
            <a:pPr marL="838200" lvl="1" indent="-381000" eaLnBrk="1" hangingPunct="1">
              <a:lnSpc>
                <a:spcPct val="90000"/>
              </a:lnSpc>
              <a:defRPr/>
            </a:pPr>
            <a:r>
              <a:rPr lang="en-US" sz="1800" dirty="0" smtClean="0">
                <a:latin typeface="Calibri" pitchFamily="34" charset="0"/>
                <a:cs typeface="Calibri" pitchFamily="34" charset="0"/>
              </a:rPr>
              <a:t>14</a:t>
            </a:r>
            <a:r>
              <a:rPr lang="en-US" sz="1800" baseline="30000" dirty="0" smtClean="0">
                <a:latin typeface="Calibri" pitchFamily="34" charset="0"/>
                <a:cs typeface="Calibri" pitchFamily="34" charset="0"/>
              </a:rPr>
              <a:t>th</a:t>
            </a:r>
            <a:r>
              <a:rPr lang="en-US" sz="1800" dirty="0" smtClean="0">
                <a:latin typeface="Calibri" pitchFamily="34" charset="0"/>
                <a:cs typeface="Calibri" pitchFamily="34" charset="0"/>
              </a:rPr>
              <a:t> WG meeting, August 22, 2013 at CSU, Fort Collins, CO, USA</a:t>
            </a:r>
          </a:p>
          <a:p>
            <a:pPr marL="838200" lvl="1" indent="-381000" eaLnBrk="1" hangingPunct="1">
              <a:lnSpc>
                <a:spcPct val="90000"/>
              </a:lnSpc>
              <a:defRPr/>
            </a:pPr>
            <a:r>
              <a:rPr lang="en-US" sz="1800" dirty="0" smtClean="0">
                <a:latin typeface="Calibri" pitchFamily="34" charset="0"/>
                <a:cs typeface="Calibri" pitchFamily="34" charset="0"/>
              </a:rPr>
              <a:t>NASA, JAXA, CNES, ISRO, INPE, CONAE, NOAA, NRL, EUMETSAT, JMA, UKMET, Universities from the U.S. and Asia participate (WGCV/MSSG invited since January 2008)</a:t>
            </a:r>
          </a:p>
          <a:p>
            <a:pPr marL="838200" lvl="1" indent="-381000" eaLnBrk="1" hangingPunct="1">
              <a:lnSpc>
                <a:spcPct val="90000"/>
              </a:lnSpc>
              <a:defRPr/>
            </a:pPr>
            <a:r>
              <a:rPr lang="en-US" sz="1800" dirty="0" smtClean="0">
                <a:latin typeface="Calibri" pitchFamily="34" charset="0"/>
                <a:cs typeface="Calibri" pitchFamily="34" charset="0"/>
              </a:rPr>
              <a:t> Discovered/Fixed Problem in TMI (</a:t>
            </a:r>
            <a:r>
              <a:rPr lang="en-US" sz="1800" i="1" dirty="0" smtClean="0">
                <a:latin typeface="Calibri" pitchFamily="34" charset="0"/>
                <a:cs typeface="Calibri" pitchFamily="34" charset="0"/>
              </a:rPr>
              <a:t>ca.</a:t>
            </a:r>
            <a:r>
              <a:rPr lang="en-US" sz="1800" dirty="0" smtClean="0">
                <a:latin typeface="Calibri" pitchFamily="34" charset="0"/>
                <a:cs typeface="Calibri" pitchFamily="34" charset="0"/>
              </a:rPr>
              <a:t> 2K p-p), implemented fix in V7 algorithm</a:t>
            </a:r>
          </a:p>
          <a:p>
            <a:pPr marL="838200" lvl="1" indent="-381000" eaLnBrk="1" hangingPunct="1">
              <a:lnSpc>
                <a:spcPct val="90000"/>
              </a:lnSpc>
              <a:defRPr/>
            </a:pPr>
            <a:r>
              <a:rPr lang="en-US" sz="1800" dirty="0" smtClean="0">
                <a:latin typeface="Calibri" pitchFamily="34" charset="0"/>
                <a:cs typeface="Calibri" pitchFamily="34" charset="0"/>
              </a:rPr>
              <a:t>Implementation of L1C </a:t>
            </a:r>
            <a:r>
              <a:rPr lang="en-US" sz="1800" dirty="0" err="1" smtClean="0">
                <a:latin typeface="Calibri" pitchFamily="34" charset="0"/>
                <a:cs typeface="Calibri" pitchFamily="34" charset="0"/>
              </a:rPr>
              <a:t>intercalibration</a:t>
            </a:r>
            <a:r>
              <a:rPr lang="en-US" sz="1800" dirty="0" smtClean="0">
                <a:latin typeface="Calibri" pitchFamily="34" charset="0"/>
                <a:cs typeface="Calibri" pitchFamily="34" charset="0"/>
              </a:rPr>
              <a:t> processing (conical imagers and sounders) including calibration constants for pre-launch Precipitation Processing System (PPS)</a:t>
            </a:r>
          </a:p>
          <a:p>
            <a:pPr marL="838200" lvl="1" indent="-381000" eaLnBrk="1" hangingPunct="1">
              <a:lnSpc>
                <a:spcPct val="90000"/>
              </a:lnSpc>
              <a:defRPr/>
            </a:pPr>
            <a:r>
              <a:rPr lang="en-US" sz="1800" dirty="0" smtClean="0">
                <a:latin typeface="Calibri" pitchFamily="34" charset="0"/>
                <a:cs typeface="Calibri" pitchFamily="34" charset="0"/>
              </a:rPr>
              <a:t>Instrument liaisons for 9 contemporary passive microwave instruments </a:t>
            </a:r>
          </a:p>
          <a:p>
            <a:pPr marL="838200" lvl="1" indent="-381000" eaLnBrk="1" hangingPunct="1">
              <a:lnSpc>
                <a:spcPct val="90000"/>
              </a:lnSpc>
              <a:defRPr/>
            </a:pPr>
            <a:r>
              <a:rPr lang="en-US" sz="1800" dirty="0" smtClean="0">
                <a:solidFill>
                  <a:srgbClr val="FF0000"/>
                </a:solidFill>
                <a:latin typeface="Calibri" pitchFamily="34" charset="0"/>
                <a:cs typeface="Calibri" pitchFamily="34" charset="0"/>
              </a:rPr>
              <a:t>http://www.gpm-x-cal.info/</a:t>
            </a:r>
          </a:p>
          <a:p>
            <a:pPr marL="838200" lvl="1" indent="-381000" eaLnBrk="1" hangingPunct="1">
              <a:lnSpc>
                <a:spcPct val="90000"/>
              </a:lnSpc>
              <a:defRPr/>
            </a:pPr>
            <a:endParaRPr lang="en-US" sz="1800" dirty="0" smtClean="0">
              <a:latin typeface="Calibri" pitchFamily="34" charset="0"/>
              <a:cs typeface="Calibri" pitchFamily="34" charset="0"/>
            </a:endParaRPr>
          </a:p>
          <a:p>
            <a:pPr marL="838200" lvl="1" indent="-381000" eaLnBrk="1" hangingPunct="1">
              <a:lnSpc>
                <a:spcPct val="90000"/>
              </a:lnSpc>
              <a:defRPr/>
            </a:pPr>
            <a:endParaRPr lang="en-US" sz="1800" dirty="0" smtClean="0">
              <a:latin typeface="Calibri" pitchFamily="34" charset="0"/>
            </a:endParaRPr>
          </a:p>
          <a:p>
            <a:pPr marL="838200" lvl="1" indent="-381000" eaLnBrk="1" hangingPunct="1">
              <a:lnSpc>
                <a:spcPct val="90000"/>
              </a:lnSpc>
              <a:defRPr/>
            </a:pPr>
            <a:endParaRPr lang="en-US" sz="1800" dirty="0" smtClean="0"/>
          </a:p>
          <a:p>
            <a:pPr marL="838200" lvl="1" indent="-381000" eaLnBrk="1" hangingPunct="1">
              <a:lnSpc>
                <a:spcPct val="90000"/>
              </a:lnSpc>
              <a:defRPr/>
            </a:pPr>
            <a:endParaRPr lang="en-US" sz="1800" dirty="0" smtClean="0"/>
          </a:p>
          <a:p>
            <a:pPr marL="381000" indent="-381000" eaLnBrk="1" hangingPunct="1">
              <a:lnSpc>
                <a:spcPct val="90000"/>
              </a:lnSpc>
              <a:buFontTx/>
              <a:buNone/>
              <a:defRPr/>
            </a:pPr>
            <a:endParaRPr lang="en-US" sz="1800" dirty="0" smtClean="0"/>
          </a:p>
          <a:p>
            <a:pPr marL="838200" lvl="1" indent="-381000" eaLnBrk="1" hangingPunct="1">
              <a:lnSpc>
                <a:spcPct val="90000"/>
              </a:lnSpc>
              <a:buFontTx/>
              <a:buNone/>
              <a:defRPr/>
            </a:pPr>
            <a:endParaRPr lang="en-US" sz="1800" dirty="0" smtClean="0"/>
          </a:p>
        </p:txBody>
      </p:sp>
      <p:sp>
        <p:nvSpPr>
          <p:cNvPr id="17412" name="Slide Number Placeholder 5"/>
          <p:cNvSpPr txBox="1">
            <a:spLocks/>
          </p:cNvSpPr>
          <p:nvPr/>
        </p:nvSpPr>
        <p:spPr bwMode="auto">
          <a:xfrm>
            <a:off x="7239000" y="6546850"/>
            <a:ext cx="1905000" cy="311150"/>
          </a:xfrm>
          <a:prstGeom prst="rect">
            <a:avLst/>
          </a:prstGeom>
          <a:noFill/>
          <a:ln w="9525">
            <a:noFill/>
            <a:miter lim="800000"/>
            <a:headEnd/>
            <a:tailEnd/>
          </a:ln>
        </p:spPr>
        <p:txBody>
          <a:bodyPr/>
          <a:lstStyle/>
          <a:p>
            <a:pPr algn="r"/>
            <a:fld id="{B8BF905A-BB8D-4ECF-8B92-0DBC91ACCD89}" type="slidenum">
              <a:rPr lang="en-US" sz="1000">
                <a:latin typeface="Calibri" pitchFamily="34" charset="0"/>
                <a:ea typeface="ＭＳ Ｐゴシック" pitchFamily="50" charset="-128"/>
                <a:cs typeface="Calibri" pitchFamily="34" charset="0"/>
              </a:rPr>
              <a:pPr algn="r"/>
              <a:t>14</a:t>
            </a:fld>
            <a:endParaRPr lang="en-US" sz="1000">
              <a:latin typeface="Calibri" pitchFamily="34" charset="0"/>
              <a:ea typeface="ＭＳ Ｐゴシック" pitchFamily="50" charset="-128"/>
              <a:cs typeface="Calibri" pitchFamily="34" charset="0"/>
            </a:endParaRPr>
          </a:p>
        </p:txBody>
      </p:sp>
    </p:spTree>
    <p:extLst>
      <p:ext uri="{BB962C8B-B14F-4D97-AF65-F5344CB8AC3E}">
        <p14:creationId xmlns:p14="http://schemas.microsoft.com/office/powerpoint/2010/main" val="336608034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2057400" y="0"/>
            <a:ext cx="6837363" cy="919163"/>
          </a:xfrm>
        </p:spPr>
        <p:txBody>
          <a:bodyPr/>
          <a:lstStyle/>
          <a:p>
            <a:pPr eaLnBrk="1" hangingPunct="1">
              <a:defRPr/>
            </a:pPr>
            <a:r>
              <a:rPr lang="en-GB" altLang="ja-JP" kern="1200" dirty="0" smtClean="0">
                <a:latin typeface="Tahoma" pitchFamily="34" charset="0"/>
                <a:ea typeface="ＭＳ Ｐゴシック" pitchFamily="34" charset="-128"/>
                <a:cs typeface="Tahoma" pitchFamily="34" charset="0"/>
              </a:rPr>
              <a:t>Participation</a:t>
            </a:r>
            <a:r>
              <a:rPr lang="en-GB" altLang="ja-JP" sz="3000" dirty="0" smtClean="0">
                <a:solidFill>
                  <a:schemeClr val="tx1"/>
                </a:solidFill>
              </a:rPr>
              <a:t> </a:t>
            </a:r>
            <a:endParaRPr lang="ja-JP" altLang="en-US" sz="3000" dirty="0" smtClean="0">
              <a:solidFill>
                <a:schemeClr val="tx1"/>
              </a:solidFill>
            </a:endParaRPr>
          </a:p>
        </p:txBody>
      </p:sp>
      <p:sp>
        <p:nvSpPr>
          <p:cNvPr id="21507" name="Rectangle 3"/>
          <p:cNvSpPr>
            <a:spLocks noGrp="1" noChangeArrowheads="1"/>
          </p:cNvSpPr>
          <p:nvPr>
            <p:ph type="body" idx="1"/>
          </p:nvPr>
        </p:nvSpPr>
        <p:spPr>
          <a:xfrm>
            <a:off x="304800" y="1143000"/>
            <a:ext cx="8362950" cy="4648200"/>
          </a:xfrm>
        </p:spPr>
        <p:txBody>
          <a:bodyPr/>
          <a:lstStyle/>
          <a:p>
            <a:pPr lvl="1">
              <a:lnSpc>
                <a:spcPct val="80000"/>
              </a:lnSpc>
              <a:buFontTx/>
              <a:buNone/>
            </a:pPr>
            <a:endParaRPr lang="en-US" altLang="ja-JP" sz="1800" u="sng" smtClean="0">
              <a:solidFill>
                <a:schemeClr val="hlink"/>
              </a:solidFill>
              <a:ea typeface="ＭＳ Ｐゴシック" pitchFamily="50" charset="-128"/>
            </a:endParaRPr>
          </a:p>
          <a:p>
            <a:pPr>
              <a:lnSpc>
                <a:spcPct val="80000"/>
              </a:lnSpc>
            </a:pPr>
            <a:r>
              <a:rPr lang="en-US" altLang="ja-JP" sz="2000" smtClean="0">
                <a:ea typeface="ＭＳ Ｐゴシック" pitchFamily="50" charset="-128"/>
              </a:rPr>
              <a:t>Lead Agencies: </a:t>
            </a:r>
          </a:p>
          <a:p>
            <a:pPr lvl="1">
              <a:lnSpc>
                <a:spcPct val="80000"/>
              </a:lnSpc>
            </a:pPr>
            <a:r>
              <a:rPr lang="en-US" altLang="ja-JP" sz="1800" smtClean="0">
                <a:ea typeface="ＭＳ Ｐゴシック" pitchFamily="50" charset="-128"/>
              </a:rPr>
              <a:t>Japan – JAXA: Riko Oki, </a:t>
            </a:r>
            <a:r>
              <a:rPr lang="en-US" altLang="ja-JP" sz="1800" smtClean="0">
                <a:ea typeface="ＭＳ Ｐゴシック" pitchFamily="50" charset="-128"/>
                <a:hlinkClick r:id="rId2"/>
              </a:rPr>
              <a:t>oki.riko@jaxa.jp</a:t>
            </a:r>
            <a:r>
              <a:rPr lang="en-US" altLang="ja-JP" sz="1800" smtClean="0">
                <a:ea typeface="ＭＳ Ｐゴシック" pitchFamily="50" charset="-128"/>
              </a:rPr>
              <a:t> &amp;</a:t>
            </a:r>
            <a:r>
              <a:rPr lang="fi-FI" altLang="ja-JP" sz="1800" smtClean="0">
                <a:ea typeface="ＭＳ Ｐゴシック" pitchFamily="50" charset="-128"/>
              </a:rPr>
              <a:t> </a:t>
            </a:r>
            <a:r>
              <a:rPr lang="en-US" altLang="ja-JP" sz="1800" smtClean="0">
                <a:ea typeface="ＭＳ Ｐゴシック" pitchFamily="50" charset="-128"/>
              </a:rPr>
              <a:t>USA – NASA: Steven Neeck, </a:t>
            </a:r>
            <a:r>
              <a:rPr lang="en-US" altLang="ja-JP" sz="1800" u="sng" smtClean="0">
                <a:solidFill>
                  <a:schemeClr val="hlink"/>
                </a:solidFill>
                <a:ea typeface="ＭＳ Ｐゴシック" pitchFamily="50" charset="-128"/>
              </a:rPr>
              <a:t>steven.neeck@nasa.gov </a:t>
            </a:r>
          </a:p>
          <a:p>
            <a:pPr>
              <a:lnSpc>
                <a:spcPct val="80000"/>
              </a:lnSpc>
              <a:buFontTx/>
              <a:buNone/>
            </a:pPr>
            <a:endParaRPr lang="en-GB" altLang="ja-JP" sz="1800" u="sng" smtClean="0">
              <a:solidFill>
                <a:schemeClr val="hlink"/>
              </a:solidFill>
              <a:ea typeface="ＭＳ Ｐゴシック" pitchFamily="50" charset="-128"/>
            </a:endParaRPr>
          </a:p>
          <a:p>
            <a:pPr>
              <a:lnSpc>
                <a:spcPct val="80000"/>
              </a:lnSpc>
            </a:pPr>
            <a:r>
              <a:rPr lang="en-GB" altLang="ja-JP" sz="2000" smtClean="0">
                <a:ea typeface="ＭＳ Ｐゴシック" pitchFamily="50" charset="-128"/>
              </a:rPr>
              <a:t>Space Agency Participants:</a:t>
            </a:r>
            <a:endParaRPr lang="en-US" altLang="ja-JP" sz="2000" smtClean="0">
              <a:ea typeface="ＭＳ Ｐゴシック" pitchFamily="50" charset="-128"/>
            </a:endParaRPr>
          </a:p>
          <a:p>
            <a:pPr lvl="1">
              <a:lnSpc>
                <a:spcPct val="80000"/>
              </a:lnSpc>
            </a:pPr>
            <a:r>
              <a:rPr lang="en-US" altLang="ja-JP" sz="1800" smtClean="0">
                <a:ea typeface="ＭＳ Ｐゴシック" pitchFamily="50" charset="-128"/>
              </a:rPr>
              <a:t>France - CNES: Philippe Veyre, </a:t>
            </a:r>
            <a:r>
              <a:rPr lang="en-US" altLang="ja-JP" sz="1800" smtClean="0">
                <a:ea typeface="ＭＳ Ｐゴシック" pitchFamily="50" charset="-128"/>
                <a:hlinkClick r:id="rId3"/>
              </a:rPr>
              <a:t>veyre.phillipe@cnes.fr</a:t>
            </a:r>
            <a:endParaRPr lang="en-US" altLang="ja-JP" sz="1800" smtClean="0">
              <a:ea typeface="ＭＳ Ｐゴシック" pitchFamily="50" charset="-128"/>
            </a:endParaRPr>
          </a:p>
          <a:p>
            <a:pPr lvl="1">
              <a:lnSpc>
                <a:spcPct val="80000"/>
              </a:lnSpc>
            </a:pPr>
            <a:r>
              <a:rPr lang="en-US" altLang="ja-JP" sz="1800" smtClean="0">
                <a:ea typeface="ＭＳ Ｐゴシック" pitchFamily="50" charset="-128"/>
              </a:rPr>
              <a:t>India - ISRO: K. Kumar, </a:t>
            </a:r>
            <a:r>
              <a:rPr lang="en-US" altLang="ja-JP" sz="1800" smtClean="0">
                <a:ea typeface="ＭＳ Ｐゴシック" pitchFamily="50" charset="-128"/>
                <a:hlinkClick r:id="rId4"/>
              </a:rPr>
              <a:t>director@sac.isro.gov.in</a:t>
            </a:r>
            <a:endParaRPr lang="en-GB" altLang="ja-JP" sz="1800" smtClean="0">
              <a:ea typeface="ＭＳ Ｐゴシック" pitchFamily="50" charset="-128"/>
              <a:hlinkClick r:id="rId4"/>
            </a:endParaRPr>
          </a:p>
          <a:p>
            <a:pPr lvl="1">
              <a:lnSpc>
                <a:spcPct val="80000"/>
              </a:lnSpc>
            </a:pPr>
            <a:r>
              <a:rPr lang="en-GB" altLang="ja-JP" sz="1800" smtClean="0">
                <a:ea typeface="ＭＳ Ｐゴシック" pitchFamily="50" charset="-128"/>
              </a:rPr>
              <a:t>Brazil - INPE: </a:t>
            </a:r>
            <a:r>
              <a:rPr lang="en-US" altLang="ja-JP" sz="1800" smtClean="0">
                <a:ea typeface="ＭＳ Ｐゴシック" pitchFamily="50" charset="-128"/>
              </a:rPr>
              <a:t>Carlos Frederico Angelis, </a:t>
            </a:r>
            <a:r>
              <a:rPr lang="en-US" altLang="ja-JP" sz="1800" u="sng" smtClean="0">
                <a:solidFill>
                  <a:schemeClr val="hlink"/>
                </a:solidFill>
                <a:ea typeface="ＭＳ Ｐゴシック" pitchFamily="50" charset="-128"/>
              </a:rPr>
              <a:t>angelis@cptec.inpe.br</a:t>
            </a:r>
          </a:p>
          <a:p>
            <a:pPr lvl="1">
              <a:lnSpc>
                <a:spcPct val="80000"/>
              </a:lnSpc>
            </a:pPr>
            <a:r>
              <a:rPr lang="en-US" altLang="ja-JP" sz="1800" smtClean="0">
                <a:ea typeface="ＭＳ Ｐゴシック" pitchFamily="50" charset="-128"/>
              </a:rPr>
              <a:t>Europe - ESA: Michael Rast</a:t>
            </a:r>
            <a:r>
              <a:rPr lang="en-US" altLang="ja-JP" sz="1800" smtClean="0">
                <a:solidFill>
                  <a:srgbClr val="FFFF00"/>
                </a:solidFill>
                <a:ea typeface="ＭＳ Ｐゴシック" pitchFamily="50" charset="-128"/>
              </a:rPr>
              <a:t>, </a:t>
            </a:r>
            <a:r>
              <a:rPr lang="en-US" altLang="ja-JP" sz="1800" smtClean="0">
                <a:ea typeface="ＭＳ Ｐゴシック" pitchFamily="50" charset="-128"/>
                <a:hlinkClick r:id="rId4"/>
              </a:rPr>
              <a:t>michael.rast@esa.int</a:t>
            </a:r>
          </a:p>
          <a:p>
            <a:pPr lvl="1">
              <a:lnSpc>
                <a:spcPct val="80000"/>
              </a:lnSpc>
            </a:pPr>
            <a:r>
              <a:rPr lang="en-US" altLang="ja-JP" sz="1800" smtClean="0">
                <a:ea typeface="ＭＳ Ｐゴシック" pitchFamily="50" charset="-128"/>
              </a:rPr>
              <a:t>China – NSMC/CMA: </a:t>
            </a:r>
            <a:r>
              <a:rPr lang="en-US" altLang="ja-JP" sz="1800" smtClean="0">
                <a:ea typeface="ＭＳ Ｐゴシック" pitchFamily="50" charset="-128"/>
                <a:hlinkClick r:id="rId4"/>
              </a:rPr>
              <a:t>Lu Naimeng, lunaimeng@nasmc.cma.gov</a:t>
            </a:r>
          </a:p>
          <a:p>
            <a:pPr lvl="1">
              <a:lnSpc>
                <a:spcPct val="80000"/>
              </a:lnSpc>
            </a:pPr>
            <a:r>
              <a:rPr lang="en-US" altLang="ja-JP" sz="1800" smtClean="0">
                <a:ea typeface="ＭＳ Ｐゴシック" pitchFamily="50" charset="-128"/>
              </a:rPr>
              <a:t>Russia – ROSHYDROMET: Vasily Asmus, </a:t>
            </a:r>
            <a:r>
              <a:rPr lang="en-US" altLang="ja-JP" sz="1800" smtClean="0">
                <a:ea typeface="ＭＳ Ｐゴシック" pitchFamily="50" charset="-128"/>
                <a:hlinkClick r:id="rId5"/>
              </a:rPr>
              <a:t>asmus@planet.ittp.ru</a:t>
            </a:r>
          </a:p>
          <a:p>
            <a:pPr lvl="1">
              <a:lnSpc>
                <a:spcPct val="80000"/>
              </a:lnSpc>
            </a:pPr>
            <a:r>
              <a:rPr lang="en-US" altLang="ja-JP" sz="1800" smtClean="0">
                <a:ea typeface="ＭＳ Ｐゴシック" pitchFamily="50" charset="-128"/>
              </a:rPr>
              <a:t>USA - NOAA: Ralph Ferraro, </a:t>
            </a:r>
            <a:r>
              <a:rPr lang="en-US" altLang="ja-JP" sz="1800" smtClean="0">
                <a:ea typeface="ＭＳ Ｐゴシック" pitchFamily="50" charset="-128"/>
                <a:hlinkClick r:id="rId6"/>
              </a:rPr>
              <a:t>ralph.r.ferraro@noaa.gov</a:t>
            </a:r>
            <a:endParaRPr lang="en-US" altLang="ja-JP" sz="1800" smtClean="0">
              <a:ea typeface="ＭＳ Ｐゴシック" pitchFamily="50" charset="-128"/>
            </a:endParaRPr>
          </a:p>
          <a:p>
            <a:pPr lvl="1">
              <a:lnSpc>
                <a:spcPct val="80000"/>
              </a:lnSpc>
            </a:pPr>
            <a:r>
              <a:rPr lang="en-US" altLang="ja-JP" sz="1800" smtClean="0">
                <a:ea typeface="ＭＳ Ｐゴシック" pitchFamily="50" charset="-128"/>
              </a:rPr>
              <a:t>USA - Naval Research Laboratory:  Ian Adams, </a:t>
            </a:r>
            <a:r>
              <a:rPr lang="en-US" altLang="ja-JP" sz="1800" smtClean="0">
                <a:ea typeface="ＭＳ Ｐゴシック" pitchFamily="50" charset="-128"/>
                <a:hlinkClick r:id="rId7"/>
              </a:rPr>
              <a:t>ian.adams@nrl.navy.mil</a:t>
            </a:r>
          </a:p>
          <a:p>
            <a:pPr lvl="1">
              <a:lnSpc>
                <a:spcPct val="80000"/>
              </a:lnSpc>
            </a:pPr>
            <a:r>
              <a:rPr lang="en-US" altLang="ja-JP" sz="1800" smtClean="0">
                <a:ea typeface="ＭＳ Ｐゴシック" pitchFamily="50" charset="-128"/>
              </a:rPr>
              <a:t>Europe - EUMETSAT: Johannes Schmetz, </a:t>
            </a:r>
            <a:r>
              <a:rPr lang="en-US" altLang="ja-JP" sz="1800" smtClean="0">
                <a:ea typeface="ＭＳ Ｐゴシック" pitchFamily="50" charset="-128"/>
                <a:hlinkClick r:id="rId7"/>
              </a:rPr>
              <a:t>Johannes.Schmetz@eumetsat.int</a:t>
            </a:r>
            <a:r>
              <a:rPr lang="en-US" altLang="ja-JP" sz="1800" smtClean="0">
                <a:ea typeface="ＭＳ Ｐゴシック" pitchFamily="50" charset="-128"/>
              </a:rPr>
              <a:t> </a:t>
            </a:r>
          </a:p>
          <a:p>
            <a:pPr lvl="1">
              <a:lnSpc>
                <a:spcPct val="80000"/>
              </a:lnSpc>
            </a:pPr>
            <a:r>
              <a:rPr lang="en-US" altLang="ja-JP" sz="1800" smtClean="0">
                <a:ea typeface="ＭＳ Ｐゴシック" pitchFamily="50" charset="-128"/>
              </a:rPr>
              <a:t>Germany - DLR: Martin Hagen, </a:t>
            </a:r>
            <a:r>
              <a:rPr lang="en-US" altLang="ja-JP" sz="1800" u="sng" smtClean="0">
                <a:solidFill>
                  <a:schemeClr val="hlink"/>
                </a:solidFill>
                <a:ea typeface="ＭＳ Ｐゴシック" pitchFamily="50" charset="-128"/>
              </a:rPr>
              <a:t>martin.hagen@dlr.de</a:t>
            </a:r>
          </a:p>
          <a:p>
            <a:pPr lvl="1">
              <a:lnSpc>
                <a:spcPct val="80000"/>
              </a:lnSpc>
            </a:pPr>
            <a:r>
              <a:rPr lang="en-US" altLang="ja-JP" sz="1800" smtClean="0">
                <a:ea typeface="ＭＳ Ｐゴシック" pitchFamily="50" charset="-128"/>
              </a:rPr>
              <a:t>Canada - Canadian Space Agency: Luc Brule, </a:t>
            </a:r>
            <a:r>
              <a:rPr lang="en-US" altLang="ja-JP" sz="1800" smtClean="0">
                <a:ea typeface="ＭＳ Ｐゴシック" pitchFamily="50" charset="-128"/>
                <a:hlinkClick r:id="rId5"/>
              </a:rPr>
              <a:t>Luc.Brule@asc-csa.gc.ca</a:t>
            </a:r>
            <a:endParaRPr lang="ja-JP" altLang="en-US" sz="1800" smtClean="0">
              <a:ea typeface="ＭＳ Ｐゴシック" pitchFamily="50" charset="-128"/>
              <a:hlinkClick r:id="rId5"/>
            </a:endParaRPr>
          </a:p>
        </p:txBody>
      </p:sp>
      <p:sp>
        <p:nvSpPr>
          <p:cNvPr id="21508" name="Slide Number Placeholder 5"/>
          <p:cNvSpPr>
            <a:spLocks noGrp="1"/>
          </p:cNvSpPr>
          <p:nvPr>
            <p:ph type="sldNum" sz="quarter" idx="12"/>
          </p:nvPr>
        </p:nvSpPr>
        <p:spPr bwMode="auto">
          <a:xfrm>
            <a:off x="7239000" y="6546850"/>
            <a:ext cx="1905000" cy="311150"/>
          </a:xfrm>
          <a:noFill/>
          <a:ln>
            <a:miter lim="800000"/>
            <a:headEnd/>
            <a:tailEnd/>
          </a:ln>
        </p:spPr>
        <p:txBody>
          <a:bodyPr/>
          <a:lstStyle/>
          <a:p>
            <a:pPr eaLnBrk="1" hangingPunct="1">
              <a:spcBef>
                <a:spcPct val="0"/>
              </a:spcBef>
            </a:pPr>
            <a:fld id="{15843A98-9714-4073-90E7-3FADA428538C}" type="slidenum">
              <a:rPr lang="en-US" smtClean="0">
                <a:latin typeface="Calibri" pitchFamily="34" charset="0"/>
                <a:ea typeface="ＭＳ Ｐゴシック" pitchFamily="50" charset="-128"/>
              </a:rPr>
              <a:pPr eaLnBrk="1" hangingPunct="1">
                <a:spcBef>
                  <a:spcPct val="0"/>
                </a:spcBef>
              </a:pPr>
              <a:t>15</a:t>
            </a:fld>
            <a:endParaRPr lang="en-US" smtClean="0">
              <a:latin typeface="Calibri" pitchFamily="34" charset="0"/>
              <a:ea typeface="ＭＳ Ｐゴシック" pitchFamily="50" charset="-128"/>
            </a:endParaRPr>
          </a:p>
        </p:txBody>
      </p:sp>
    </p:spTree>
    <p:extLst>
      <p:ext uri="{BB962C8B-B14F-4D97-AF65-F5344CB8AC3E}">
        <p14:creationId xmlns:p14="http://schemas.microsoft.com/office/powerpoint/2010/main" val="49759652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81000" y="1447800"/>
            <a:ext cx="8229600" cy="2286000"/>
          </a:xfrm>
        </p:spPr>
        <p:txBody>
          <a:bodyPr/>
          <a:lstStyle/>
          <a:p>
            <a:pPr>
              <a:lnSpc>
                <a:spcPct val="80000"/>
              </a:lnSpc>
            </a:pPr>
            <a:r>
              <a:rPr lang="en-GB" altLang="ja-JP" sz="2000" smtClean="0">
                <a:ea typeface="ＭＳ Ｐゴシック" pitchFamily="50" charset="-128"/>
              </a:rPr>
              <a:t>Other Agency Participants:</a:t>
            </a:r>
          </a:p>
          <a:p>
            <a:pPr lvl="1">
              <a:lnSpc>
                <a:spcPct val="80000"/>
              </a:lnSpc>
            </a:pPr>
            <a:r>
              <a:rPr lang="en-US" altLang="ja-JP" sz="1800" smtClean="0">
                <a:ea typeface="ＭＳ Ｐゴシック" pitchFamily="50" charset="-128"/>
              </a:rPr>
              <a:t>France – LEGOS-OMP/CNRS: Remy Roca, </a:t>
            </a:r>
            <a:r>
              <a:rPr lang="en-US" altLang="ja-JP" sz="1800" smtClean="0">
                <a:ea typeface="ＭＳ Ｐゴシック" pitchFamily="50" charset="-128"/>
                <a:hlinkClick r:id="rId3"/>
              </a:rPr>
              <a:t>remy.roca@lmd.jussieu.fr</a:t>
            </a:r>
          </a:p>
          <a:p>
            <a:pPr lvl="1">
              <a:lnSpc>
                <a:spcPct val="80000"/>
              </a:lnSpc>
            </a:pPr>
            <a:r>
              <a:rPr lang="en-US" altLang="ja-JP" sz="1800" smtClean="0">
                <a:ea typeface="ＭＳ Ｐゴシック" pitchFamily="50" charset="-128"/>
              </a:rPr>
              <a:t>Canada – Environment Canada: Paul Joe, </a:t>
            </a:r>
            <a:r>
              <a:rPr lang="en-US" altLang="ja-JP" sz="1800" smtClean="0">
                <a:ea typeface="ＭＳ Ｐゴシック" pitchFamily="50" charset="-128"/>
                <a:hlinkClick r:id="rId3"/>
              </a:rPr>
              <a:t>paul.joe@ec.gc.ca</a:t>
            </a:r>
            <a:endParaRPr lang="ja-JP" altLang="en-US" sz="1800" smtClean="0">
              <a:ea typeface="ＭＳ Ｐゴシック" pitchFamily="50" charset="-128"/>
              <a:hlinkClick r:id="rId3"/>
            </a:endParaRPr>
          </a:p>
          <a:p>
            <a:pPr>
              <a:lnSpc>
                <a:spcPct val="80000"/>
              </a:lnSpc>
              <a:buFont typeface="Wingdings" pitchFamily="2" charset="2"/>
              <a:buNone/>
            </a:pPr>
            <a:endParaRPr lang="en-GB" altLang="ja-JP" sz="2000" smtClean="0">
              <a:ea typeface="ＭＳ Ｐゴシック" pitchFamily="50" charset="-128"/>
            </a:endParaRPr>
          </a:p>
          <a:p>
            <a:pPr>
              <a:lnSpc>
                <a:spcPct val="80000"/>
              </a:lnSpc>
            </a:pPr>
            <a:r>
              <a:rPr lang="en-GB" altLang="ja-JP" sz="2000" smtClean="0">
                <a:ea typeface="ＭＳ Ｐゴシック" pitchFamily="50" charset="-128"/>
              </a:rPr>
              <a:t>User Community Representatives:</a:t>
            </a:r>
            <a:endParaRPr lang="en-GB" altLang="ja-JP" sz="2000" i="1" smtClean="0">
              <a:ea typeface="ＭＳ Ｐゴシック" pitchFamily="50" charset="-128"/>
            </a:endParaRPr>
          </a:p>
          <a:p>
            <a:pPr lvl="1">
              <a:lnSpc>
                <a:spcPct val="80000"/>
              </a:lnSpc>
            </a:pPr>
            <a:r>
              <a:rPr lang="en-GB" altLang="ja-JP" sz="1800" smtClean="0">
                <a:ea typeface="ＭＳ Ｐゴシック" pitchFamily="50" charset="-128"/>
              </a:rPr>
              <a:t>CGMS-IPWG: </a:t>
            </a:r>
            <a:r>
              <a:rPr lang="en-US" altLang="ja-JP" sz="1800" smtClean="0">
                <a:ea typeface="ＭＳ Ｐゴシック" pitchFamily="50" charset="-128"/>
              </a:rPr>
              <a:t>Paul Kucera, </a:t>
            </a:r>
            <a:r>
              <a:rPr lang="en-US" altLang="ja-JP" sz="1800" smtClean="0">
                <a:ea typeface="ＭＳ Ｐゴシック" pitchFamily="50" charset="-128"/>
                <a:hlinkClick r:id="rId4"/>
              </a:rPr>
              <a:t>pkucera@ucar.edu</a:t>
            </a:r>
            <a:r>
              <a:rPr lang="en-US" altLang="ja-JP" sz="1800" smtClean="0">
                <a:ea typeface="ＭＳ Ｐゴシック" pitchFamily="50" charset="-128"/>
              </a:rPr>
              <a:t>, Nai-Yu Wang, </a:t>
            </a:r>
            <a:r>
              <a:rPr lang="en-US" altLang="ja-JP" sz="1800" smtClean="0">
                <a:ea typeface="ＭＳ Ｐゴシック" pitchFamily="50" charset="-128"/>
                <a:hlinkClick r:id="rId4"/>
              </a:rPr>
              <a:t>nai-yu.wang@noaa.gov</a:t>
            </a:r>
          </a:p>
          <a:p>
            <a:pPr lvl="1">
              <a:lnSpc>
                <a:spcPct val="80000"/>
              </a:lnSpc>
            </a:pPr>
            <a:r>
              <a:rPr lang="de-DE" altLang="ja-JP" sz="1800" smtClean="0">
                <a:ea typeface="ＭＳ Ｐゴシック" pitchFamily="50" charset="-128"/>
              </a:rPr>
              <a:t>GEWEX: Chris Kummerow, </a:t>
            </a:r>
            <a:r>
              <a:rPr lang="de-DE" altLang="ja-JP" sz="1800" u="sng" smtClean="0">
                <a:solidFill>
                  <a:schemeClr val="hlink"/>
                </a:solidFill>
                <a:ea typeface="ＭＳ Ｐゴシック" pitchFamily="50" charset="-128"/>
                <a:hlinkClick r:id="rId5"/>
              </a:rPr>
              <a:t>kummerow@atmos.colostate.edu</a:t>
            </a:r>
            <a:endParaRPr lang="de-DE" altLang="ja-JP" sz="1800" u="sng" smtClean="0">
              <a:solidFill>
                <a:schemeClr val="hlink"/>
              </a:solidFill>
              <a:ea typeface="ＭＳ Ｐゴシック" pitchFamily="50" charset="-128"/>
            </a:endParaRPr>
          </a:p>
          <a:p>
            <a:pPr lvl="1">
              <a:lnSpc>
                <a:spcPct val="80000"/>
              </a:lnSpc>
            </a:pPr>
            <a:r>
              <a:rPr lang="en-GB" altLang="ja-JP" sz="1800" smtClean="0">
                <a:ea typeface="ＭＳ Ｐゴシック" pitchFamily="50" charset="-128"/>
              </a:rPr>
              <a:t>WCRP/IGWCO: Rick Lawford, </a:t>
            </a:r>
            <a:r>
              <a:rPr lang="en-GB" altLang="ja-JP" sz="1800" smtClean="0">
                <a:ea typeface="ＭＳ Ｐゴシック" pitchFamily="50" charset="-128"/>
                <a:hlinkClick r:id="rId6"/>
              </a:rPr>
              <a:t>lawford@umbc.edu</a:t>
            </a:r>
            <a:endParaRPr lang="en-GB" altLang="ja-JP" sz="1800" smtClean="0">
              <a:ea typeface="ＭＳ Ｐゴシック" pitchFamily="50" charset="-128"/>
            </a:endParaRPr>
          </a:p>
          <a:p>
            <a:pPr lvl="1">
              <a:lnSpc>
                <a:spcPct val="80000"/>
              </a:lnSpc>
            </a:pPr>
            <a:r>
              <a:rPr lang="de-DE" altLang="ja-JP" sz="1800" smtClean="0">
                <a:ea typeface="ＭＳ Ｐゴシック" pitchFamily="50" charset="-128"/>
              </a:rPr>
              <a:t>GCOS: Adrian Simmons, </a:t>
            </a:r>
            <a:r>
              <a:rPr lang="de-DE" altLang="ja-JP" sz="1800" u="sng" smtClean="0">
                <a:solidFill>
                  <a:schemeClr val="hlink"/>
                </a:solidFill>
                <a:ea typeface="ＭＳ Ｐゴシック" pitchFamily="50" charset="-128"/>
              </a:rPr>
              <a:t>Adrian.Simmons@ecmwf.int</a:t>
            </a:r>
          </a:p>
          <a:p>
            <a:pPr lvl="1">
              <a:lnSpc>
                <a:spcPct val="80000"/>
              </a:lnSpc>
            </a:pPr>
            <a:r>
              <a:rPr lang="de-DE" altLang="ja-JP" sz="1800" smtClean="0">
                <a:ea typeface="ＭＳ Ｐゴシック" pitchFamily="50" charset="-128"/>
              </a:rPr>
              <a:t>Peter Bauer, </a:t>
            </a:r>
            <a:r>
              <a:rPr lang="de-DE" altLang="ja-JP" sz="1800" smtClean="0">
                <a:ea typeface="ＭＳ Ｐゴシック" pitchFamily="50" charset="-128"/>
                <a:hlinkClick r:id="rId7"/>
              </a:rPr>
              <a:t>Peter.Bauer@ecmwf.int</a:t>
            </a:r>
            <a:endParaRPr lang="en-GB" altLang="ja-JP" sz="1800" smtClean="0">
              <a:ea typeface="ＭＳ Ｐゴシック" pitchFamily="50" charset="-128"/>
            </a:endParaRPr>
          </a:p>
          <a:p>
            <a:pPr lvl="1">
              <a:lnSpc>
                <a:spcPct val="80000"/>
              </a:lnSpc>
            </a:pPr>
            <a:r>
              <a:rPr lang="en-GB" altLang="ja-JP" sz="1800" smtClean="0">
                <a:ea typeface="ＭＳ Ｐゴシック" pitchFamily="50" charset="-128"/>
              </a:rPr>
              <a:t>Phil Arkin, </a:t>
            </a:r>
            <a:r>
              <a:rPr lang="en-US" altLang="ja-JP" sz="1800" u="sng" smtClean="0">
                <a:solidFill>
                  <a:schemeClr val="hlink"/>
                </a:solidFill>
                <a:ea typeface="ＭＳ Ｐゴシック" pitchFamily="50" charset="-128"/>
              </a:rPr>
              <a:t>parkin@essic.umd.edu</a:t>
            </a:r>
            <a:endParaRPr lang="ja-JP" altLang="en-US" sz="1800" u="sng" smtClean="0">
              <a:solidFill>
                <a:schemeClr val="hlink"/>
              </a:solidFill>
              <a:ea typeface="ＭＳ Ｐゴシック" pitchFamily="50" charset="-128"/>
            </a:endParaRPr>
          </a:p>
        </p:txBody>
      </p:sp>
      <p:sp>
        <p:nvSpPr>
          <p:cNvPr id="23555" name="Rectangle 3"/>
          <p:cNvSpPr>
            <a:spLocks noGrp="1" noChangeArrowheads="1"/>
          </p:cNvSpPr>
          <p:nvPr>
            <p:ph type="title" idx="4294967295"/>
          </p:nvPr>
        </p:nvSpPr>
        <p:spPr>
          <a:xfrm>
            <a:off x="1600200" y="0"/>
            <a:ext cx="6985000" cy="919163"/>
          </a:xfrm>
        </p:spPr>
        <p:txBody>
          <a:bodyPr/>
          <a:lstStyle/>
          <a:p>
            <a:pPr eaLnBrk="1" hangingPunct="1">
              <a:defRPr/>
            </a:pPr>
            <a:r>
              <a:rPr lang="en-GB" altLang="ja-JP" kern="1200" dirty="0" smtClean="0">
                <a:latin typeface="Tahoma" pitchFamily="34" charset="0"/>
                <a:ea typeface="ＭＳ Ｐゴシック" pitchFamily="34" charset="-128"/>
                <a:cs typeface="Tahoma" pitchFamily="34" charset="0"/>
              </a:rPr>
              <a:t>Participation (cont.)</a:t>
            </a:r>
            <a:endParaRPr lang="ja-JP" altLang="en-US" kern="1200" dirty="0" smtClean="0">
              <a:latin typeface="Tahoma" pitchFamily="34" charset="0"/>
              <a:ea typeface="ＭＳ Ｐゴシック" pitchFamily="34" charset="-128"/>
              <a:cs typeface="Tahoma" pitchFamily="34" charset="0"/>
            </a:endParaRPr>
          </a:p>
        </p:txBody>
      </p:sp>
      <p:sp>
        <p:nvSpPr>
          <p:cNvPr id="22532" name="Slide Number Placeholder 5"/>
          <p:cNvSpPr>
            <a:spLocks noGrp="1"/>
          </p:cNvSpPr>
          <p:nvPr>
            <p:ph type="sldNum" sz="quarter" idx="12"/>
          </p:nvPr>
        </p:nvSpPr>
        <p:spPr bwMode="auto">
          <a:xfrm>
            <a:off x="7239000" y="6546850"/>
            <a:ext cx="1905000" cy="311150"/>
          </a:xfrm>
          <a:noFill/>
          <a:ln>
            <a:miter lim="800000"/>
            <a:headEnd/>
            <a:tailEnd/>
          </a:ln>
        </p:spPr>
        <p:txBody>
          <a:bodyPr/>
          <a:lstStyle/>
          <a:p>
            <a:pPr eaLnBrk="1" hangingPunct="1">
              <a:spcBef>
                <a:spcPct val="0"/>
              </a:spcBef>
            </a:pPr>
            <a:fld id="{2AB844E2-50C8-4122-A5EE-3BFA08090270}" type="slidenum">
              <a:rPr lang="en-US" smtClean="0">
                <a:latin typeface="Calibri" pitchFamily="34" charset="0"/>
                <a:ea typeface="ＭＳ Ｐゴシック" pitchFamily="50" charset="-128"/>
              </a:rPr>
              <a:pPr eaLnBrk="1" hangingPunct="1">
                <a:spcBef>
                  <a:spcPct val="0"/>
                </a:spcBef>
              </a:pPr>
              <a:t>16</a:t>
            </a:fld>
            <a:endParaRPr lang="en-US" smtClean="0">
              <a:latin typeface="Calibri" pitchFamily="34" charset="0"/>
              <a:ea typeface="ＭＳ Ｐゴシック" pitchFamily="50" charset="-128"/>
            </a:endParaRPr>
          </a:p>
        </p:txBody>
      </p:sp>
    </p:spTree>
    <p:extLst>
      <p:ext uri="{BB962C8B-B14F-4D97-AF65-F5344CB8AC3E}">
        <p14:creationId xmlns:p14="http://schemas.microsoft.com/office/powerpoint/2010/main" val="178456591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33400" y="1066800"/>
            <a:ext cx="8229600" cy="4530725"/>
          </a:xfrm>
        </p:spPr>
        <p:txBody>
          <a:bodyPr/>
          <a:lstStyle/>
          <a:p>
            <a:pPr lvl="1">
              <a:lnSpc>
                <a:spcPct val="80000"/>
              </a:lnSpc>
              <a:buFontTx/>
              <a:buNone/>
            </a:pPr>
            <a:endParaRPr lang="ja-JP" altLang="en-US" sz="2400" smtClean="0">
              <a:ea typeface="ＭＳ Ｐゴシック" pitchFamily="50" charset="-128"/>
            </a:endParaRPr>
          </a:p>
          <a:p>
            <a:pPr lvl="1">
              <a:lnSpc>
                <a:spcPct val="80000"/>
              </a:lnSpc>
            </a:pPr>
            <a:r>
              <a:rPr lang="en-US" altLang="ja-JP" sz="1800" smtClean="0">
                <a:ea typeface="ＭＳ Ｐゴシック" pitchFamily="50" charset="-128"/>
              </a:rPr>
              <a:t>Steven Neeck/NASA HQ</a:t>
            </a:r>
          </a:p>
          <a:p>
            <a:pPr lvl="1">
              <a:lnSpc>
                <a:spcPct val="80000"/>
              </a:lnSpc>
            </a:pPr>
            <a:r>
              <a:rPr lang="en-US" altLang="ja-JP" sz="1800" smtClean="0">
                <a:ea typeface="ＭＳ Ｐゴシック" pitchFamily="50" charset="-128"/>
              </a:rPr>
              <a:t>Ramesh Kakar/NASA HQ</a:t>
            </a:r>
          </a:p>
          <a:p>
            <a:pPr lvl="1">
              <a:lnSpc>
                <a:spcPct val="80000"/>
              </a:lnSpc>
            </a:pPr>
            <a:r>
              <a:rPr lang="en-US" altLang="ja-JP" sz="1800" smtClean="0">
                <a:ea typeface="ＭＳ Ｐゴシック" pitchFamily="50" charset="-128"/>
              </a:rPr>
              <a:t>Arthur Hou/NASA GSFC	</a:t>
            </a:r>
          </a:p>
          <a:p>
            <a:pPr lvl="1">
              <a:lnSpc>
                <a:spcPct val="80000"/>
              </a:lnSpc>
            </a:pPr>
            <a:r>
              <a:rPr lang="en-US" altLang="ja-JP" sz="1800" smtClean="0">
                <a:ea typeface="ＭＳ Ｐゴシック" pitchFamily="50" charset="-128"/>
              </a:rPr>
              <a:t>Gail Jackson/NASA GSFC</a:t>
            </a:r>
          </a:p>
          <a:p>
            <a:pPr lvl="1">
              <a:lnSpc>
                <a:spcPct val="80000"/>
              </a:lnSpc>
            </a:pPr>
            <a:r>
              <a:rPr lang="en-US" altLang="ja-JP" sz="1800" smtClean="0">
                <a:ea typeface="ＭＳ Ｐゴシック" pitchFamily="50" charset="-128"/>
              </a:rPr>
              <a:t>Bob Adler/ University of Maryland Baltimore County</a:t>
            </a:r>
          </a:p>
          <a:p>
            <a:pPr lvl="1">
              <a:lnSpc>
                <a:spcPct val="80000"/>
              </a:lnSpc>
            </a:pPr>
            <a:r>
              <a:rPr lang="en-US" altLang="ja-JP" sz="1800" smtClean="0">
                <a:ea typeface="ＭＳ Ｐゴシック" pitchFamily="50" charset="-128"/>
              </a:rPr>
              <a:t>Erich Stocker/NASA GSFC (SEO POC, Data Systems)</a:t>
            </a:r>
          </a:p>
          <a:p>
            <a:pPr lvl="1">
              <a:lnSpc>
                <a:spcPct val="80000"/>
              </a:lnSpc>
            </a:pPr>
            <a:r>
              <a:rPr lang="en-US" altLang="ja-JP" sz="1800" smtClean="0">
                <a:ea typeface="ＭＳ Ｐゴシック" pitchFamily="50" charset="-128"/>
              </a:rPr>
              <a:t>Scott Braun/NASA GSFC (Visualization POC)</a:t>
            </a:r>
          </a:p>
          <a:p>
            <a:pPr lvl="1">
              <a:lnSpc>
                <a:spcPct val="80000"/>
              </a:lnSpc>
            </a:pPr>
            <a:r>
              <a:rPr lang="en-US" altLang="ja-JP" sz="1800" smtClean="0">
                <a:ea typeface="ＭＳ Ｐゴシック" pitchFamily="50" charset="-128"/>
              </a:rPr>
              <a:t>Chris Kidd/University of Maryland</a:t>
            </a:r>
          </a:p>
          <a:p>
            <a:pPr lvl="1">
              <a:lnSpc>
                <a:spcPct val="80000"/>
              </a:lnSpc>
            </a:pPr>
            <a:r>
              <a:rPr lang="en-US" altLang="ja-JP" sz="1800" smtClean="0">
                <a:ea typeface="ＭＳ Ｐゴシック" pitchFamily="50" charset="-128"/>
              </a:rPr>
              <a:t>Ralph Ferraro/NOAA</a:t>
            </a:r>
          </a:p>
          <a:p>
            <a:pPr lvl="1">
              <a:lnSpc>
                <a:spcPct val="80000"/>
              </a:lnSpc>
            </a:pPr>
            <a:r>
              <a:rPr lang="en-US" altLang="ja-JP" sz="1800" smtClean="0">
                <a:ea typeface="ＭＳ Ｐゴシック" pitchFamily="50" charset="-128"/>
              </a:rPr>
              <a:t>Joe Turk/JPL</a:t>
            </a:r>
          </a:p>
          <a:p>
            <a:pPr lvl="1">
              <a:lnSpc>
                <a:spcPct val="80000"/>
              </a:lnSpc>
            </a:pPr>
            <a:r>
              <a:rPr lang="en-US" altLang="ja-JP" sz="1800" smtClean="0">
                <a:ea typeface="ＭＳ Ｐゴシック" pitchFamily="50" charset="-128"/>
              </a:rPr>
              <a:t>Ian Adams/NRL</a:t>
            </a:r>
          </a:p>
          <a:p>
            <a:pPr lvl="1">
              <a:lnSpc>
                <a:spcPct val="80000"/>
              </a:lnSpc>
            </a:pPr>
            <a:r>
              <a:rPr lang="en-US" altLang="ja-JP" sz="1800" smtClean="0">
                <a:ea typeface="ＭＳ Ｐゴシック" pitchFamily="50" charset="-128"/>
              </a:rPr>
              <a:t>Chris Kummerow/Colorado State University</a:t>
            </a:r>
          </a:p>
        </p:txBody>
      </p:sp>
      <p:sp>
        <p:nvSpPr>
          <p:cNvPr id="23555" name="Rectangle 3"/>
          <p:cNvSpPr>
            <a:spLocks noChangeArrowheads="1"/>
          </p:cNvSpPr>
          <p:nvPr/>
        </p:nvSpPr>
        <p:spPr bwMode="auto">
          <a:xfrm>
            <a:off x="2971800" y="152400"/>
            <a:ext cx="5543550" cy="696913"/>
          </a:xfrm>
          <a:prstGeom prst="rect">
            <a:avLst/>
          </a:prstGeom>
          <a:noFill/>
          <a:ln w="9525">
            <a:noFill/>
            <a:miter lim="800000"/>
            <a:headEnd/>
            <a:tailEnd/>
          </a:ln>
        </p:spPr>
        <p:txBody>
          <a:bodyPr anchor="ctr"/>
          <a:lstStyle/>
          <a:p>
            <a:pPr algn="r"/>
            <a:r>
              <a:rPr lang="en-US" altLang="ja-JP" sz="3200" b="1" dirty="0">
                <a:solidFill>
                  <a:schemeClr val="bg1"/>
                </a:solidFill>
                <a:latin typeface="Tahoma" pitchFamily="34" charset="0"/>
                <a:ea typeface="ＭＳ Ｐゴシック" pitchFamily="50" charset="-128"/>
                <a:cs typeface="Tahoma" pitchFamily="34" charset="0"/>
              </a:rPr>
              <a:t>U.S. </a:t>
            </a:r>
            <a:r>
              <a:rPr lang="en-US" altLang="ja-JP" sz="3200" b="1" dirty="0" smtClean="0">
                <a:solidFill>
                  <a:schemeClr val="bg1"/>
                </a:solidFill>
                <a:latin typeface="Tahoma" pitchFamily="34" charset="0"/>
                <a:ea typeface="ＭＳ Ｐゴシック" pitchFamily="50" charset="-128"/>
                <a:cs typeface="Tahoma" pitchFamily="34" charset="0"/>
              </a:rPr>
              <a:t>P-VC </a:t>
            </a:r>
            <a:r>
              <a:rPr lang="en-US" altLang="ja-JP" sz="3200" b="1" dirty="0">
                <a:solidFill>
                  <a:schemeClr val="bg1"/>
                </a:solidFill>
                <a:latin typeface="Tahoma" pitchFamily="34" charset="0"/>
                <a:ea typeface="ＭＳ Ｐゴシック" pitchFamily="50" charset="-128"/>
                <a:cs typeface="Tahoma" pitchFamily="34" charset="0"/>
              </a:rPr>
              <a:t>Co-Lead Team</a:t>
            </a:r>
          </a:p>
        </p:txBody>
      </p:sp>
      <p:sp>
        <p:nvSpPr>
          <p:cNvPr id="23556" name="Slide Number Placeholder 5"/>
          <p:cNvSpPr>
            <a:spLocks noGrp="1"/>
          </p:cNvSpPr>
          <p:nvPr>
            <p:ph type="sldNum" sz="quarter" idx="12"/>
          </p:nvPr>
        </p:nvSpPr>
        <p:spPr bwMode="auto">
          <a:xfrm>
            <a:off x="7239000" y="6546850"/>
            <a:ext cx="1905000" cy="311150"/>
          </a:xfrm>
          <a:noFill/>
          <a:ln>
            <a:miter lim="800000"/>
            <a:headEnd/>
            <a:tailEnd/>
          </a:ln>
        </p:spPr>
        <p:txBody>
          <a:bodyPr/>
          <a:lstStyle/>
          <a:p>
            <a:pPr eaLnBrk="1" hangingPunct="1">
              <a:spcBef>
                <a:spcPct val="0"/>
              </a:spcBef>
            </a:pPr>
            <a:fld id="{1C88686E-3DD6-437C-8924-EF2B7D1C488F}" type="slidenum">
              <a:rPr lang="en-US" smtClean="0">
                <a:latin typeface="Calibri" pitchFamily="34" charset="0"/>
                <a:ea typeface="ＭＳ Ｐゴシック" pitchFamily="50" charset="-128"/>
              </a:rPr>
              <a:pPr eaLnBrk="1" hangingPunct="1">
                <a:spcBef>
                  <a:spcPct val="0"/>
                </a:spcBef>
              </a:pPr>
              <a:t>17</a:t>
            </a:fld>
            <a:endParaRPr lang="en-US" smtClean="0">
              <a:latin typeface="Calibri" pitchFamily="34" charset="0"/>
              <a:ea typeface="ＭＳ Ｐゴシック" pitchFamily="50" charset="-128"/>
            </a:endParaRPr>
          </a:p>
        </p:txBody>
      </p:sp>
    </p:spTree>
    <p:extLst>
      <p:ext uri="{BB962C8B-B14F-4D97-AF65-F5344CB8AC3E}">
        <p14:creationId xmlns:p14="http://schemas.microsoft.com/office/powerpoint/2010/main" val="244628977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1219200"/>
            <a:ext cx="8229600" cy="4530725"/>
          </a:xfrm>
        </p:spPr>
        <p:txBody>
          <a:bodyPr/>
          <a:lstStyle/>
          <a:p>
            <a:pPr lvl="1">
              <a:lnSpc>
                <a:spcPct val="80000"/>
              </a:lnSpc>
            </a:pPr>
            <a:endParaRPr lang="ja-JP" altLang="en-US" sz="1600" dirty="0" smtClean="0">
              <a:ea typeface="ＭＳ Ｐゴシック" pitchFamily="50" charset="-128"/>
            </a:endParaRPr>
          </a:p>
          <a:p>
            <a:pPr lvl="1">
              <a:lnSpc>
                <a:spcPct val="80000"/>
              </a:lnSpc>
            </a:pPr>
            <a:r>
              <a:rPr lang="en-US" altLang="ja-JP" sz="1800" dirty="0" smtClean="0">
                <a:ea typeface="ＭＳ Ｐゴシック" pitchFamily="50" charset="-128"/>
              </a:rPr>
              <a:t>Riko Oki, JAXA</a:t>
            </a:r>
          </a:p>
          <a:p>
            <a:pPr lvl="1">
              <a:lnSpc>
                <a:spcPct val="80000"/>
              </a:lnSpc>
            </a:pPr>
            <a:r>
              <a:rPr lang="en-US" altLang="ja-JP" sz="1800" dirty="0" smtClean="0">
                <a:ea typeface="ＭＳ Ｐゴシック" pitchFamily="50" charset="-128"/>
              </a:rPr>
              <a:t>Masahiro Kojima, JAXA</a:t>
            </a:r>
          </a:p>
          <a:p>
            <a:pPr lvl="1">
              <a:lnSpc>
                <a:spcPct val="80000"/>
              </a:lnSpc>
            </a:pPr>
            <a:r>
              <a:rPr lang="en-US" altLang="ja-JP" sz="1800" dirty="0" smtClean="0">
                <a:ea typeface="ＭＳ Ｐゴシック" pitchFamily="50" charset="-128"/>
              </a:rPr>
              <a:t>Kinji Furukawa, JAXA (SEO POC, Data Systems)</a:t>
            </a:r>
          </a:p>
          <a:p>
            <a:pPr lvl="1">
              <a:lnSpc>
                <a:spcPct val="80000"/>
              </a:lnSpc>
            </a:pPr>
            <a:r>
              <a:rPr lang="en-US" altLang="ja-JP" sz="1800" dirty="0" err="1" smtClean="0">
                <a:ea typeface="ＭＳ Ｐゴシック" pitchFamily="50" charset="-128"/>
              </a:rPr>
              <a:t>Keizo</a:t>
            </a:r>
            <a:r>
              <a:rPr lang="en-US" altLang="ja-JP" sz="1800" dirty="0" smtClean="0">
                <a:ea typeface="ＭＳ Ｐゴシック" pitchFamily="50" charset="-128"/>
              </a:rPr>
              <a:t> Nakagawa, JAXA</a:t>
            </a:r>
          </a:p>
          <a:p>
            <a:pPr lvl="1">
              <a:lnSpc>
                <a:spcPct val="80000"/>
              </a:lnSpc>
            </a:pPr>
            <a:r>
              <a:rPr lang="en-US" altLang="ja-JP" sz="1800" dirty="0" smtClean="0">
                <a:ea typeface="ＭＳ Ｐゴシック" pitchFamily="50" charset="-128"/>
              </a:rPr>
              <a:t>Misako </a:t>
            </a:r>
            <a:r>
              <a:rPr lang="en-US" altLang="ja-JP" sz="1800" dirty="0" err="1" smtClean="0">
                <a:ea typeface="ＭＳ Ｐゴシック" pitchFamily="50" charset="-128"/>
              </a:rPr>
              <a:t>Kachi</a:t>
            </a:r>
            <a:r>
              <a:rPr lang="en-US" altLang="ja-JP" sz="1800" dirty="0" smtClean="0">
                <a:ea typeface="ＭＳ Ｐゴシック" pitchFamily="50" charset="-128"/>
              </a:rPr>
              <a:t>, JAXA (Visualization POC)</a:t>
            </a:r>
          </a:p>
          <a:p>
            <a:pPr lvl="1">
              <a:lnSpc>
                <a:spcPct val="80000"/>
              </a:lnSpc>
            </a:pPr>
            <a:r>
              <a:rPr lang="en-US" altLang="ja-JP" sz="1800" dirty="0" smtClean="0">
                <a:ea typeface="ＭＳ Ｐゴシック" pitchFamily="50" charset="-128"/>
              </a:rPr>
              <a:t>Toshiaki </a:t>
            </a:r>
            <a:r>
              <a:rPr lang="en-US" altLang="ja-JP" sz="1800" dirty="0" err="1" smtClean="0">
                <a:ea typeface="ＭＳ Ｐゴシック" pitchFamily="50" charset="-128"/>
              </a:rPr>
              <a:t>Takeshima</a:t>
            </a:r>
            <a:r>
              <a:rPr lang="en-US" altLang="ja-JP" sz="1800" dirty="0" smtClean="0">
                <a:ea typeface="ＭＳ Ｐゴシック" pitchFamily="50" charset="-128"/>
              </a:rPr>
              <a:t>, JAXA</a:t>
            </a:r>
          </a:p>
          <a:p>
            <a:pPr lvl="1">
              <a:lnSpc>
                <a:spcPct val="80000"/>
              </a:lnSpc>
            </a:pPr>
            <a:r>
              <a:rPr lang="en-US" altLang="ja-JP" sz="1800" dirty="0" err="1" smtClean="0">
                <a:ea typeface="ＭＳ Ｐゴシック" pitchFamily="50" charset="-128"/>
              </a:rPr>
              <a:t>Kengo</a:t>
            </a:r>
            <a:r>
              <a:rPr lang="en-US" altLang="ja-JP" sz="1800" dirty="0" smtClean="0">
                <a:ea typeface="ＭＳ Ｐゴシック" pitchFamily="50" charset="-128"/>
              </a:rPr>
              <a:t> </a:t>
            </a:r>
            <a:r>
              <a:rPr lang="en-US" altLang="ja-JP" sz="1800" dirty="0" err="1" smtClean="0">
                <a:ea typeface="ＭＳ Ｐゴシック" pitchFamily="50" charset="-128"/>
              </a:rPr>
              <a:t>Aizawa</a:t>
            </a:r>
            <a:r>
              <a:rPr lang="en-US" altLang="ja-JP" sz="1800" dirty="0" smtClean="0">
                <a:ea typeface="ＭＳ Ｐゴシック" pitchFamily="50" charset="-128"/>
              </a:rPr>
              <a:t>, JAXA</a:t>
            </a:r>
          </a:p>
          <a:p>
            <a:pPr lvl="1">
              <a:lnSpc>
                <a:spcPct val="80000"/>
              </a:lnSpc>
            </a:pPr>
            <a:r>
              <a:rPr lang="en-US" altLang="ja-JP" sz="1800" dirty="0" err="1" smtClean="0">
                <a:ea typeface="ＭＳ Ｐゴシック" pitchFamily="50" charset="-128"/>
              </a:rPr>
              <a:t>Keiji</a:t>
            </a:r>
            <a:r>
              <a:rPr lang="en-US" altLang="ja-JP" sz="1800" dirty="0" smtClean="0">
                <a:ea typeface="ＭＳ Ｐゴシック" pitchFamily="50" charset="-128"/>
              </a:rPr>
              <a:t> </a:t>
            </a:r>
            <a:r>
              <a:rPr lang="en-US" altLang="ja-JP" sz="1800" dirty="0" err="1" smtClean="0">
                <a:ea typeface="ＭＳ Ｐゴシック" pitchFamily="50" charset="-128"/>
              </a:rPr>
              <a:t>Imaoka</a:t>
            </a:r>
            <a:r>
              <a:rPr lang="en-US" altLang="ja-JP" sz="1800" dirty="0" smtClean="0">
                <a:ea typeface="ＭＳ Ｐゴシック" pitchFamily="50" charset="-128"/>
              </a:rPr>
              <a:t>, JAXA</a:t>
            </a:r>
          </a:p>
          <a:p>
            <a:pPr lvl="1">
              <a:lnSpc>
                <a:spcPct val="80000"/>
              </a:lnSpc>
            </a:pPr>
            <a:r>
              <a:rPr lang="en-US" altLang="ja-JP" sz="1800" dirty="0" smtClean="0">
                <a:ea typeface="ＭＳ Ｐゴシック" pitchFamily="50" charset="-128"/>
              </a:rPr>
              <a:t>Kazuo </a:t>
            </a:r>
            <a:r>
              <a:rPr lang="en-US" altLang="ja-JP" sz="1800" dirty="0" err="1" smtClean="0">
                <a:ea typeface="ＭＳ Ｐゴシック" pitchFamily="50" charset="-128"/>
              </a:rPr>
              <a:t>Umezawa</a:t>
            </a:r>
            <a:r>
              <a:rPr lang="en-US" altLang="ja-JP" sz="1800" dirty="0" smtClean="0">
                <a:ea typeface="ＭＳ Ｐゴシック" pitchFamily="50" charset="-128"/>
              </a:rPr>
              <a:t>, JAXA</a:t>
            </a:r>
          </a:p>
          <a:p>
            <a:pPr lvl="1">
              <a:lnSpc>
                <a:spcPct val="80000"/>
              </a:lnSpc>
            </a:pPr>
            <a:r>
              <a:rPr lang="en-US" altLang="ja-JP" sz="1800" dirty="0">
                <a:ea typeface="ＭＳ Ｐゴシック" pitchFamily="50" charset="-128"/>
              </a:rPr>
              <a:t>Yukari </a:t>
            </a:r>
            <a:r>
              <a:rPr lang="en-US" altLang="ja-JP" sz="1800" dirty="0" err="1" smtClean="0">
                <a:ea typeface="ＭＳ Ｐゴシック" pitchFamily="50" charset="-128"/>
              </a:rPr>
              <a:t>Takayabu</a:t>
            </a:r>
            <a:r>
              <a:rPr lang="en-US" altLang="ja-JP" sz="1800" dirty="0" smtClean="0">
                <a:ea typeface="ＭＳ Ｐゴシック" pitchFamily="50" charset="-128"/>
              </a:rPr>
              <a:t>, University </a:t>
            </a:r>
            <a:r>
              <a:rPr lang="en-US" altLang="ja-JP" sz="1800" smtClean="0">
                <a:ea typeface="ＭＳ Ｐゴシック" pitchFamily="50" charset="-128"/>
              </a:rPr>
              <a:t>of Tokyo</a:t>
            </a:r>
          </a:p>
          <a:p>
            <a:pPr lvl="1">
              <a:lnSpc>
                <a:spcPct val="80000"/>
              </a:lnSpc>
            </a:pPr>
            <a:r>
              <a:rPr lang="en-US" altLang="ja-JP" sz="1800" dirty="0" smtClean="0">
                <a:ea typeface="ＭＳ Ｐゴシック" pitchFamily="50" charset="-128"/>
              </a:rPr>
              <a:t>Toshio Iguchi, NICT</a:t>
            </a:r>
          </a:p>
          <a:p>
            <a:pPr lvl="1">
              <a:lnSpc>
                <a:spcPct val="80000"/>
              </a:lnSpc>
            </a:pPr>
            <a:r>
              <a:rPr lang="en-US" altLang="ja-JP" sz="1800" dirty="0" err="1" smtClean="0">
                <a:ea typeface="ＭＳ Ｐゴシック" pitchFamily="50" charset="-128"/>
              </a:rPr>
              <a:t>Ken’ichi</a:t>
            </a:r>
            <a:r>
              <a:rPr lang="en-US" altLang="ja-JP" sz="1800" dirty="0" smtClean="0">
                <a:ea typeface="ＭＳ Ｐゴシック" pitchFamily="50" charset="-128"/>
              </a:rPr>
              <a:t> Okamoto, Osaka Prefecture University</a:t>
            </a:r>
          </a:p>
          <a:p>
            <a:pPr lvl="1">
              <a:lnSpc>
                <a:spcPct val="80000"/>
              </a:lnSpc>
            </a:pPr>
            <a:r>
              <a:rPr lang="en-US" altLang="ja-JP" sz="1800" dirty="0" smtClean="0">
                <a:ea typeface="ＭＳ Ｐゴシック" pitchFamily="50" charset="-128"/>
              </a:rPr>
              <a:t>Toshio Koike, University of Tokyo</a:t>
            </a:r>
          </a:p>
          <a:p>
            <a:pPr lvl="1">
              <a:lnSpc>
                <a:spcPct val="80000"/>
              </a:lnSpc>
            </a:pPr>
            <a:r>
              <a:rPr lang="en-US" altLang="ja-JP" sz="1800" dirty="0" smtClean="0">
                <a:ea typeface="ＭＳ Ｐゴシック" pitchFamily="50" charset="-128"/>
              </a:rPr>
              <a:t>Jun Matsumoto, Tokyo Metropolitan University</a:t>
            </a:r>
          </a:p>
          <a:p>
            <a:pPr lvl="1">
              <a:lnSpc>
                <a:spcPct val="80000"/>
              </a:lnSpc>
            </a:pPr>
            <a:r>
              <a:rPr lang="en-US" altLang="ja-JP" sz="1800" dirty="0" smtClean="0">
                <a:ea typeface="ＭＳ Ｐゴシック" pitchFamily="50" charset="-128"/>
              </a:rPr>
              <a:t>Kazuhiko </a:t>
            </a:r>
            <a:r>
              <a:rPr lang="en-US" altLang="ja-JP" sz="1800" dirty="0" err="1" smtClean="0">
                <a:ea typeface="ＭＳ Ｐゴシック" pitchFamily="50" charset="-128"/>
              </a:rPr>
              <a:t>Fukami</a:t>
            </a:r>
            <a:r>
              <a:rPr lang="en-US" altLang="ja-JP" sz="1800" dirty="0" smtClean="0">
                <a:ea typeface="ＭＳ Ｐゴシック" pitchFamily="50" charset="-128"/>
              </a:rPr>
              <a:t> Public Works Research Institute</a:t>
            </a:r>
          </a:p>
          <a:p>
            <a:pPr lvl="1">
              <a:lnSpc>
                <a:spcPct val="80000"/>
              </a:lnSpc>
            </a:pPr>
            <a:r>
              <a:rPr lang="en-US" altLang="ja-JP" sz="1800" dirty="0" smtClean="0">
                <a:ea typeface="ＭＳ Ｐゴシック" pitchFamily="50" charset="-128"/>
              </a:rPr>
              <a:t>Yoshiaki </a:t>
            </a:r>
            <a:r>
              <a:rPr lang="en-US" altLang="ja-JP" sz="1800" dirty="0" err="1" smtClean="0">
                <a:ea typeface="ＭＳ Ｐゴシック" pitchFamily="50" charset="-128"/>
              </a:rPr>
              <a:t>Takeuichi</a:t>
            </a:r>
            <a:r>
              <a:rPr lang="en-US" altLang="ja-JP" sz="1800" dirty="0" smtClean="0">
                <a:ea typeface="ＭＳ Ｐゴシック" pitchFamily="50" charset="-128"/>
              </a:rPr>
              <a:t>, Japan Meteorological Agency</a:t>
            </a:r>
          </a:p>
          <a:p>
            <a:pPr lvl="1">
              <a:lnSpc>
                <a:spcPct val="80000"/>
              </a:lnSpc>
            </a:pPr>
            <a:r>
              <a:rPr lang="en-US" altLang="ja-JP" sz="1800" dirty="0" smtClean="0">
                <a:ea typeface="ＭＳ Ｐゴシック" pitchFamily="50" charset="-128"/>
              </a:rPr>
              <a:t>Yoshiyuki </a:t>
            </a:r>
            <a:r>
              <a:rPr lang="en-US" altLang="ja-JP" sz="1800" dirty="0" err="1" smtClean="0">
                <a:ea typeface="ＭＳ Ｐゴシック" pitchFamily="50" charset="-128"/>
              </a:rPr>
              <a:t>Chihara</a:t>
            </a:r>
            <a:r>
              <a:rPr lang="en-US" altLang="ja-JP" sz="1800" dirty="0" smtClean="0">
                <a:ea typeface="ＭＳ Ｐゴシック" pitchFamily="50" charset="-128"/>
              </a:rPr>
              <a:t>, Ministry of Education, Culture, Sports, Science and Technology</a:t>
            </a:r>
          </a:p>
          <a:p>
            <a:pPr lvl="2">
              <a:lnSpc>
                <a:spcPct val="80000"/>
              </a:lnSpc>
              <a:buFont typeface="Wingdings" pitchFamily="2" charset="2"/>
              <a:buNone/>
            </a:pPr>
            <a:endParaRPr lang="en-US" altLang="ja-JP" sz="1800" dirty="0" smtClean="0">
              <a:ea typeface="ＭＳ Ｐゴシック" pitchFamily="50" charset="-128"/>
            </a:endParaRPr>
          </a:p>
          <a:p>
            <a:pPr lvl="2">
              <a:lnSpc>
                <a:spcPct val="80000"/>
              </a:lnSpc>
            </a:pPr>
            <a:endParaRPr lang="en-US" altLang="ja-JP" sz="1800" dirty="0" smtClean="0">
              <a:ea typeface="ＭＳ Ｐゴシック" pitchFamily="50" charset="-128"/>
            </a:endParaRPr>
          </a:p>
          <a:p>
            <a:pPr lvl="2">
              <a:lnSpc>
                <a:spcPct val="80000"/>
              </a:lnSpc>
            </a:pPr>
            <a:endParaRPr lang="en-US" altLang="ja-JP" sz="1800" dirty="0" smtClean="0">
              <a:ea typeface="ＭＳ Ｐゴシック" pitchFamily="50" charset="-128"/>
            </a:endParaRPr>
          </a:p>
          <a:p>
            <a:pPr lvl="2">
              <a:lnSpc>
                <a:spcPct val="80000"/>
              </a:lnSpc>
            </a:pPr>
            <a:endParaRPr lang="ja-JP" altLang="en-US" dirty="0" smtClean="0">
              <a:ea typeface="ＭＳ Ｐゴシック" pitchFamily="50" charset="-128"/>
            </a:endParaRPr>
          </a:p>
        </p:txBody>
      </p:sp>
      <p:sp>
        <p:nvSpPr>
          <p:cNvPr id="24579" name="Rectangle 3"/>
          <p:cNvSpPr>
            <a:spLocks noChangeArrowheads="1"/>
          </p:cNvSpPr>
          <p:nvPr/>
        </p:nvSpPr>
        <p:spPr bwMode="auto">
          <a:xfrm>
            <a:off x="2514600" y="152400"/>
            <a:ext cx="6491288" cy="696913"/>
          </a:xfrm>
          <a:prstGeom prst="rect">
            <a:avLst/>
          </a:prstGeom>
          <a:noFill/>
          <a:ln w="9525">
            <a:noFill/>
            <a:miter lim="800000"/>
            <a:headEnd/>
            <a:tailEnd/>
          </a:ln>
        </p:spPr>
        <p:txBody>
          <a:bodyPr anchor="ctr"/>
          <a:lstStyle/>
          <a:p>
            <a:pPr algn="r"/>
            <a:r>
              <a:rPr lang="en-US" altLang="ja-JP" sz="3200" b="1" dirty="0">
                <a:solidFill>
                  <a:schemeClr val="bg1"/>
                </a:solidFill>
                <a:latin typeface="Tahoma" pitchFamily="34" charset="0"/>
                <a:ea typeface="ＭＳ Ｐゴシック" pitchFamily="50" charset="-128"/>
                <a:cs typeface="Tahoma" pitchFamily="34" charset="0"/>
              </a:rPr>
              <a:t>Japan </a:t>
            </a:r>
            <a:r>
              <a:rPr lang="en-US" altLang="ja-JP" sz="3200" b="1" dirty="0" smtClean="0">
                <a:solidFill>
                  <a:schemeClr val="bg1"/>
                </a:solidFill>
                <a:latin typeface="Tahoma" pitchFamily="34" charset="0"/>
                <a:ea typeface="ＭＳ Ｐゴシック" pitchFamily="50" charset="-128"/>
                <a:cs typeface="Tahoma" pitchFamily="34" charset="0"/>
              </a:rPr>
              <a:t>P-VC </a:t>
            </a:r>
            <a:r>
              <a:rPr lang="en-US" altLang="ja-JP" sz="3200" b="1" dirty="0">
                <a:solidFill>
                  <a:schemeClr val="bg1"/>
                </a:solidFill>
                <a:latin typeface="Tahoma" pitchFamily="34" charset="0"/>
                <a:ea typeface="ＭＳ Ｐゴシック" pitchFamily="50" charset="-128"/>
                <a:cs typeface="Tahoma" pitchFamily="34" charset="0"/>
              </a:rPr>
              <a:t>Co-Lead Team</a:t>
            </a:r>
          </a:p>
        </p:txBody>
      </p:sp>
      <p:sp>
        <p:nvSpPr>
          <p:cNvPr id="24580" name="Slide Number Placeholder 5"/>
          <p:cNvSpPr>
            <a:spLocks noGrp="1"/>
          </p:cNvSpPr>
          <p:nvPr>
            <p:ph type="sldNum" sz="quarter" idx="12"/>
          </p:nvPr>
        </p:nvSpPr>
        <p:spPr bwMode="auto">
          <a:xfrm>
            <a:off x="7239000" y="6546850"/>
            <a:ext cx="1905000" cy="311150"/>
          </a:xfrm>
          <a:noFill/>
          <a:ln>
            <a:miter lim="800000"/>
            <a:headEnd/>
            <a:tailEnd/>
          </a:ln>
        </p:spPr>
        <p:txBody>
          <a:bodyPr/>
          <a:lstStyle/>
          <a:p>
            <a:pPr eaLnBrk="1" hangingPunct="1">
              <a:spcBef>
                <a:spcPct val="0"/>
              </a:spcBef>
            </a:pPr>
            <a:fld id="{BA4978E5-01CA-4FE6-8373-1575DE538C7B}" type="slidenum">
              <a:rPr lang="en-US" smtClean="0">
                <a:latin typeface="Calibri" pitchFamily="34" charset="0"/>
                <a:ea typeface="ＭＳ Ｐゴシック" pitchFamily="50" charset="-128"/>
              </a:rPr>
              <a:pPr eaLnBrk="1" hangingPunct="1">
                <a:spcBef>
                  <a:spcPct val="0"/>
                </a:spcBef>
              </a:pPr>
              <a:t>18</a:t>
            </a:fld>
            <a:endParaRPr lang="en-US" smtClean="0">
              <a:latin typeface="Calibri" pitchFamily="34" charset="0"/>
              <a:ea typeface="ＭＳ Ｐゴシック" pitchFamily="50" charset="-128"/>
            </a:endParaRPr>
          </a:p>
        </p:txBody>
      </p:sp>
    </p:spTree>
    <p:extLst>
      <p:ext uri="{BB962C8B-B14F-4D97-AF65-F5344CB8AC3E}">
        <p14:creationId xmlns:p14="http://schemas.microsoft.com/office/powerpoint/2010/main" val="402590330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2</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Status</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TextBox 6"/>
          <p:cNvSpPr txBox="1"/>
          <p:nvPr/>
        </p:nvSpPr>
        <p:spPr>
          <a:xfrm>
            <a:off x="208167" y="1499718"/>
            <a:ext cx="8710648" cy="4878259"/>
          </a:xfrm>
          <a:prstGeom prst="rect">
            <a:avLst/>
          </a:prstGeom>
          <a:noFill/>
        </p:spPr>
        <p:txBody>
          <a:bodyPr wrap="square" rtlCol="0">
            <a:spAutoFit/>
          </a:bodyPr>
          <a:lstStyle/>
          <a:p>
            <a:pPr marL="342900" lvl="1" indent="-342900" defTabSz="914400">
              <a:lnSpc>
                <a:spcPct val="90000"/>
              </a:lnSpc>
              <a:spcBef>
                <a:spcPct val="20000"/>
              </a:spcBef>
              <a:buFont typeface="Arial" charset="0"/>
              <a:buChar char="•"/>
              <a:defRPr/>
            </a:pPr>
            <a:r>
              <a:rPr lang="en-GB" altLang="ja-JP" sz="2400" b="1" dirty="0">
                <a:solidFill>
                  <a:schemeClr val="tx1">
                    <a:lumMod val="75000"/>
                  </a:schemeClr>
                </a:solidFill>
                <a:latin typeface="Arial" pitchFamily="34" charset="0"/>
                <a:ea typeface="ＭＳ Ｐゴシック" pitchFamily="50" charset="-128"/>
                <a:cs typeface="Arial" pitchFamily="34" charset="0"/>
              </a:rPr>
              <a:t>Reminder of 3-year outcomes</a:t>
            </a:r>
            <a:endParaRPr lang="en-GB" altLang="ja-JP" sz="2400"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P-VC </a:t>
            </a:r>
            <a:r>
              <a:rPr lang="en-GB" altLang="ja-JP" sz="2000" dirty="0">
                <a:solidFill>
                  <a:schemeClr val="tx1">
                    <a:lumMod val="75000"/>
                  </a:schemeClr>
                </a:solidFill>
                <a:latin typeface="Arial" pitchFamily="34" charset="0"/>
                <a:ea typeface="ＭＳ Ｐゴシック" pitchFamily="50" charset="-128"/>
                <a:cs typeface="Arial" pitchFamily="34" charset="0"/>
              </a:rPr>
              <a:t>Data Portal and links to CEOS Water Portal</a:t>
            </a:r>
          </a:p>
          <a:p>
            <a:pPr marL="1257300" lvl="4" indent="-342900">
              <a:lnSpc>
                <a:spcPct val="90000"/>
              </a:lnSpc>
              <a:spcBef>
                <a:spcPct val="20000"/>
              </a:spcBef>
              <a:buFont typeface="Arial" pitchFamily="34" charset="0"/>
              <a:buChar char="-"/>
              <a:defRPr/>
            </a:pPr>
            <a:r>
              <a:rPr lang="en-AU" altLang="ja-JP" dirty="0">
                <a:solidFill>
                  <a:schemeClr val="tx1">
                    <a:lumMod val="75000"/>
                  </a:schemeClr>
                </a:solidFill>
                <a:latin typeface="Arial" pitchFamily="34" charset="0"/>
                <a:ea typeface="ＭＳ Ｐゴシック" pitchFamily="50" charset="-128"/>
                <a:cs typeface="Arial" pitchFamily="34" charset="0"/>
              </a:rPr>
              <a:t>WA-01-C1_3 </a:t>
            </a:r>
            <a:r>
              <a:rPr lang="en-GB" altLang="ja-JP" dirty="0">
                <a:solidFill>
                  <a:schemeClr val="tx1">
                    <a:lumMod val="75000"/>
                  </a:schemeClr>
                </a:solidFill>
                <a:latin typeface="Arial" pitchFamily="34" charset="0"/>
                <a:ea typeface="ＭＳ Ｐゴシック" pitchFamily="50" charset="-128"/>
                <a:cs typeface="Arial" pitchFamily="34" charset="0"/>
              </a:rPr>
              <a:t>Phase 1 – “link only” interface</a:t>
            </a:r>
          </a:p>
          <a:p>
            <a:pPr marL="1257300" lvl="4" indent="-342900">
              <a:lnSpc>
                <a:spcPct val="90000"/>
              </a:lnSpc>
              <a:spcBef>
                <a:spcPct val="20000"/>
              </a:spcBef>
              <a:buFont typeface="Arial" pitchFamily="34" charset="0"/>
              <a:buChar char="-"/>
              <a:defRPr/>
            </a:pPr>
            <a:r>
              <a:rPr lang="en-AU" altLang="ja-JP" dirty="0">
                <a:solidFill>
                  <a:schemeClr val="tx1">
                    <a:lumMod val="75000"/>
                  </a:schemeClr>
                </a:solidFill>
                <a:latin typeface="Arial" pitchFamily="34" charset="0"/>
                <a:ea typeface="ＭＳ Ｐゴシック" pitchFamily="50" charset="-128"/>
                <a:cs typeface="Arial" pitchFamily="34" charset="0"/>
              </a:rPr>
              <a:t>WA-01-C1_4 </a:t>
            </a:r>
            <a:r>
              <a:rPr lang="en-GB" altLang="ja-JP" dirty="0">
                <a:solidFill>
                  <a:schemeClr val="tx1">
                    <a:lumMod val="75000"/>
                  </a:schemeClr>
                </a:solidFill>
                <a:latin typeface="Arial" pitchFamily="34" charset="0"/>
                <a:ea typeface="ＭＳ Ｐゴシック" pitchFamily="50" charset="-128"/>
                <a:cs typeface="Arial" pitchFamily="34" charset="0"/>
              </a:rPr>
              <a:t>Phase 2 – “query/results/order based” interface</a:t>
            </a:r>
          </a:p>
          <a:p>
            <a:pPr marL="800100" lvl="3" indent="-342900" defTabSz="914400">
              <a:lnSpc>
                <a:spcPct val="90000"/>
              </a:lnSpc>
              <a:spcBef>
                <a:spcPct val="20000"/>
              </a:spcBef>
              <a:buFont typeface="Arial" charset="0"/>
              <a:buChar char="•"/>
              <a:defRPr/>
            </a:pP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a:solidFill>
                  <a:schemeClr val="tx1">
                    <a:lumMod val="75000"/>
                  </a:schemeClr>
                </a:solidFill>
                <a:latin typeface="Arial" pitchFamily="34" charset="0"/>
                <a:ea typeface="ＭＳ Ｐゴシック" pitchFamily="50" charset="-128"/>
                <a:cs typeface="Arial" pitchFamily="34" charset="0"/>
              </a:rPr>
              <a:t>Precipitation ECV support – Response to GCOS Action A-8 - Ensure continuity of satellite precipitation products (Deliverables #1, #2, #3, #4, #5 )</a:t>
            </a:r>
          </a:p>
          <a:p>
            <a:pPr marL="800100" lvl="3" indent="-342900" defTabSz="914400">
              <a:lnSpc>
                <a:spcPct val="90000"/>
              </a:lnSpc>
              <a:spcBef>
                <a:spcPct val="20000"/>
              </a:spcBef>
              <a:buFont typeface="Arial" pitchFamily="34" charset="0"/>
              <a:buChar char="-"/>
              <a:defRPr/>
            </a:pPr>
            <a:endParaRPr lang="en-US" altLang="ja-JP"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a:solidFill>
                  <a:schemeClr val="tx1">
                    <a:lumMod val="75000"/>
                  </a:schemeClr>
                </a:solidFill>
                <a:latin typeface="Arial" pitchFamily="34" charset="0"/>
                <a:ea typeface="ＭＳ Ｐゴシック" pitchFamily="50" charset="-128"/>
                <a:cs typeface="Arial" pitchFamily="34" charset="0"/>
              </a:rPr>
              <a:t>Deployment of GPM phase constellation satellites and maintaining continuity with TRMM</a:t>
            </a:r>
          </a:p>
          <a:p>
            <a:pPr marL="800100" lvl="2" indent="-342900" defTabSz="914400">
              <a:lnSpc>
                <a:spcPct val="90000"/>
              </a:lnSpc>
              <a:spcBef>
                <a:spcPct val="20000"/>
              </a:spcBef>
              <a:buSzPct val="50000"/>
              <a:buFont typeface="Wingdings" pitchFamily="2" charset="2"/>
              <a:buChar char="q"/>
              <a:defRPr/>
            </a:pP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a:solidFill>
                  <a:schemeClr val="tx1">
                    <a:lumMod val="75000"/>
                  </a:schemeClr>
                </a:solidFill>
                <a:latin typeface="Arial" pitchFamily="34" charset="0"/>
                <a:ea typeface="ＭＳ Ｐゴシック" pitchFamily="50" charset="-128"/>
                <a:cs typeface="Arial" pitchFamily="34" charset="0"/>
              </a:rPr>
              <a:t>Advocacy of post-GPM phase </a:t>
            </a:r>
            <a:r>
              <a:rPr lang="en-GB" altLang="ja-JP" sz="2000" dirty="0" smtClean="0">
                <a:solidFill>
                  <a:schemeClr val="tx1">
                    <a:lumMod val="75000"/>
                  </a:schemeClr>
                </a:solidFill>
                <a:latin typeface="Arial" pitchFamily="34" charset="0"/>
                <a:ea typeface="ＭＳ Ｐゴシック" pitchFamily="50" charset="-128"/>
                <a:cs typeface="Arial" pitchFamily="34" charset="0"/>
              </a:rPr>
              <a:t>P-VC</a:t>
            </a: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a:p>
            <a:pPr marL="1257300" lvl="4" indent="-342900" defTabSz="914400">
              <a:lnSpc>
                <a:spcPct val="90000"/>
              </a:lnSpc>
              <a:spcBef>
                <a:spcPct val="20000"/>
              </a:spcBef>
              <a:buFont typeface="Arial" pitchFamily="34" charset="0"/>
              <a:buChar char="-"/>
              <a:defRPr/>
            </a:pPr>
            <a:endParaRPr lang="en-US" altLang="ja-JP" sz="2000" dirty="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86648030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3</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Status (cont.)</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147037" y="1416908"/>
            <a:ext cx="8832205" cy="5129942"/>
          </a:xfrm>
          <a:prstGeom prst="rect">
            <a:avLst/>
          </a:prstGeom>
        </p:spPr>
        <p:txBody>
          <a:bodyPr/>
          <a:lstStyle/>
          <a:p>
            <a:pPr marL="342900" lvl="1" indent="-342900" defTabSz="914400">
              <a:lnSpc>
                <a:spcPct val="90000"/>
              </a:lnSpc>
              <a:spcBef>
                <a:spcPct val="20000"/>
              </a:spcBef>
              <a:buFont typeface="Arial" charset="0"/>
              <a:buChar char="•"/>
              <a:defRPr/>
            </a:pPr>
            <a:r>
              <a:rPr lang="en-US" altLang="ja-JP" sz="2400" b="1" dirty="0" smtClean="0">
                <a:solidFill>
                  <a:schemeClr val="tx1">
                    <a:lumMod val="75000"/>
                  </a:schemeClr>
                </a:solidFill>
                <a:latin typeface="Arial" pitchFamily="34" charset="0"/>
                <a:ea typeface="ＭＳ Ｐゴシック" pitchFamily="50" charset="-128"/>
                <a:cs typeface="Arial" pitchFamily="34" charset="0"/>
              </a:rPr>
              <a:t>Accomplishments since SIT-28</a:t>
            </a: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P-VC Data Portal</a:t>
            </a:r>
          </a:p>
          <a:p>
            <a:pPr marL="1257300" lvl="3" indent="-342900" defTabSz="914400">
              <a:lnSpc>
                <a:spcPct val="90000"/>
              </a:lnSpc>
              <a:spcBef>
                <a:spcPct val="20000"/>
              </a:spcBef>
              <a:buSzPct val="50000"/>
              <a:buFont typeface="Arial" panose="020B0604020202020204" pitchFamily="34" charset="0"/>
              <a:buChar char="•"/>
              <a:defRPr/>
            </a:pPr>
            <a:r>
              <a:rPr lang="en-US" altLang="ja-JP" dirty="0">
                <a:solidFill>
                  <a:schemeClr val="tx1">
                    <a:lumMod val="75000"/>
                  </a:schemeClr>
                </a:solidFill>
                <a:latin typeface="Arial" pitchFamily="34" charset="0"/>
                <a:ea typeface="ＭＳ Ｐゴシック" pitchFamily="50" charset="-128"/>
                <a:cs typeface="Arial" pitchFamily="34" charset="0"/>
              </a:rPr>
              <a:t>Phase 1 of P-VC Data Portal completed (WA-01-C1_3)</a:t>
            </a:r>
          </a:p>
          <a:p>
            <a:pPr marL="1257300" lvl="3" indent="-342900" defTabSz="914400">
              <a:lnSpc>
                <a:spcPct val="90000"/>
              </a:lnSpc>
              <a:spcBef>
                <a:spcPct val="20000"/>
              </a:spcBef>
              <a:buSzPct val="50000"/>
              <a:buFont typeface="Arial" panose="020B0604020202020204" pitchFamily="34" charset="0"/>
              <a:buChar char="•"/>
              <a:defRPr/>
            </a:pPr>
            <a:r>
              <a:rPr lang="en-US" altLang="ja-JP" dirty="0">
                <a:solidFill>
                  <a:schemeClr val="tx1">
                    <a:lumMod val="75000"/>
                  </a:schemeClr>
                </a:solidFill>
                <a:latin typeface="Arial" pitchFamily="34" charset="0"/>
                <a:ea typeface="ＭＳ Ｐゴシック" pitchFamily="50" charset="-128"/>
                <a:cs typeface="Arial" pitchFamily="34" charset="0"/>
              </a:rPr>
              <a:t>Phase 2 of P-VC Data Portal implementation </a:t>
            </a:r>
            <a:r>
              <a:rPr lang="en-US" altLang="ja-JP" dirty="0" smtClean="0">
                <a:solidFill>
                  <a:schemeClr val="tx1">
                    <a:lumMod val="75000"/>
                  </a:schemeClr>
                </a:solidFill>
                <a:latin typeface="Arial" pitchFamily="34" charset="0"/>
                <a:ea typeface="ＭＳ Ｐゴシック" pitchFamily="50" charset="-128"/>
                <a:cs typeface="Arial" pitchFamily="34" charset="0"/>
              </a:rPr>
              <a:t>underway </a:t>
            </a:r>
            <a:r>
              <a:rPr lang="en-US" altLang="ja-JP" dirty="0">
                <a:solidFill>
                  <a:schemeClr val="tx1">
                    <a:lumMod val="75000"/>
                  </a:schemeClr>
                </a:solidFill>
                <a:latin typeface="Arial" pitchFamily="34" charset="0"/>
                <a:ea typeface="ＭＳ Ｐゴシック" pitchFamily="50" charset="-128"/>
                <a:cs typeface="Arial" pitchFamily="34" charset="0"/>
              </a:rPr>
              <a:t>(WA-01-C1_4)</a:t>
            </a:r>
          </a:p>
          <a:p>
            <a:pPr marL="1714500" lvl="4" indent="-342900" defTabSz="914400">
              <a:lnSpc>
                <a:spcPct val="90000"/>
              </a:lnSpc>
              <a:spcBef>
                <a:spcPct val="20000"/>
              </a:spcBef>
              <a:buSzPct val="50000"/>
              <a:buFont typeface="Arial" panose="020B0604020202020204" pitchFamily="34" charset="0"/>
              <a:buChar char="-"/>
              <a:defRPr/>
            </a:pPr>
            <a:r>
              <a:rPr lang="en-US" altLang="ja-JP" sz="1600" dirty="0" smtClean="0">
                <a:solidFill>
                  <a:schemeClr val="tx1">
                    <a:lumMod val="75000"/>
                  </a:schemeClr>
                </a:solidFill>
                <a:latin typeface="Arial" pitchFamily="34" charset="0"/>
                <a:ea typeface="ＭＳ Ｐゴシック" pitchFamily="50" charset="-128"/>
                <a:cs typeface="Arial" pitchFamily="34" charset="0"/>
              </a:rPr>
              <a:t>Analyst </a:t>
            </a:r>
            <a:r>
              <a:rPr lang="en-US" altLang="ja-JP" sz="1600" dirty="0">
                <a:solidFill>
                  <a:schemeClr val="tx1">
                    <a:lumMod val="75000"/>
                  </a:schemeClr>
                </a:solidFill>
                <a:latin typeface="Arial" pitchFamily="34" charset="0"/>
                <a:ea typeface="ＭＳ Ｐゴシック" pitchFamily="50" charset="-128"/>
                <a:cs typeface="Arial" pitchFamily="34" charset="0"/>
              </a:rPr>
              <a:t>hired</a:t>
            </a:r>
          </a:p>
          <a:p>
            <a:pPr marL="1714500" lvl="4" indent="-342900" defTabSz="914400">
              <a:lnSpc>
                <a:spcPct val="90000"/>
              </a:lnSpc>
              <a:spcBef>
                <a:spcPct val="20000"/>
              </a:spcBef>
              <a:buSzPct val="50000"/>
              <a:buFont typeface="Arial" panose="020B0604020202020204" pitchFamily="34" charset="0"/>
              <a:buChar char="-"/>
              <a:defRPr/>
            </a:pPr>
            <a:r>
              <a:rPr lang="en-US" altLang="ja-JP" sz="1600" dirty="0">
                <a:solidFill>
                  <a:schemeClr val="tx1">
                    <a:lumMod val="75000"/>
                  </a:schemeClr>
                </a:solidFill>
                <a:latin typeface="Arial" pitchFamily="34" charset="0"/>
                <a:ea typeface="ＭＳ Ｐゴシック" pitchFamily="50" charset="-128"/>
                <a:cs typeface="Arial" pitchFamily="34" charset="0"/>
              </a:rPr>
              <a:t>Data Portal Phase 2 study (function and architecture) prepared and submitted to </a:t>
            </a:r>
            <a:r>
              <a:rPr lang="en-US" altLang="ja-JP" sz="1600" dirty="0" smtClean="0">
                <a:solidFill>
                  <a:schemeClr val="tx1">
                    <a:lumMod val="75000"/>
                  </a:schemeClr>
                </a:solidFill>
                <a:latin typeface="Arial" pitchFamily="34" charset="0"/>
                <a:ea typeface="ＭＳ Ｐゴシック" pitchFamily="50" charset="-128"/>
                <a:cs typeface="Arial" pitchFamily="34" charset="0"/>
              </a:rPr>
              <a:t>Co-Leads</a:t>
            </a: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Precipitation ECV support – Response to GCOS Action A8</a:t>
            </a:r>
          </a:p>
          <a:p>
            <a:pPr marL="1257300" lvl="4" indent="-3429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GCOM-W1/AMSR2 L2 data publicly available (Deliverable #1)</a:t>
            </a:r>
          </a:p>
          <a:p>
            <a:pPr marL="1257300" lvl="4" indent="-3429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GCOM-W1/AMSR2 </a:t>
            </a:r>
            <a:r>
              <a:rPr lang="en-GB" altLang="ja-JP" dirty="0">
                <a:solidFill>
                  <a:schemeClr val="tx1">
                    <a:lumMod val="75000"/>
                  </a:schemeClr>
                </a:solidFill>
                <a:latin typeface="Arial" pitchFamily="34" charset="0"/>
                <a:ea typeface="ＭＳ Ｐゴシック" pitchFamily="50" charset="-128"/>
                <a:cs typeface="Arial" pitchFamily="34" charset="0"/>
              </a:rPr>
              <a:t>and </a:t>
            </a:r>
            <a:r>
              <a:rPr lang="en-GB" altLang="ja-JP" dirty="0" smtClean="0">
                <a:solidFill>
                  <a:schemeClr val="tx1">
                    <a:lumMod val="75000"/>
                  </a:schemeClr>
                </a:solidFill>
                <a:latin typeface="Arial" pitchFamily="34" charset="0"/>
                <a:ea typeface="ＭＳ Ｐゴシック" pitchFamily="50" charset="-128"/>
                <a:cs typeface="Arial" pitchFamily="34" charset="0"/>
              </a:rPr>
              <a:t>TMI/AMSR-E </a:t>
            </a:r>
            <a:r>
              <a:rPr lang="en-GB" altLang="ja-JP" dirty="0" err="1" smtClean="0">
                <a:solidFill>
                  <a:schemeClr val="tx1">
                    <a:lumMod val="75000"/>
                  </a:schemeClr>
                </a:solidFill>
                <a:latin typeface="Arial" pitchFamily="34" charset="0"/>
                <a:ea typeface="ＭＳ Ｐゴシック" pitchFamily="50" charset="-128"/>
                <a:cs typeface="Arial" pitchFamily="34" charset="0"/>
              </a:rPr>
              <a:t>intercalibration</a:t>
            </a:r>
            <a:r>
              <a:rPr lang="en-GB" altLang="ja-JP" dirty="0" smtClean="0">
                <a:solidFill>
                  <a:schemeClr val="tx1">
                    <a:lumMod val="75000"/>
                  </a:schemeClr>
                </a:solidFill>
                <a:latin typeface="Arial" pitchFamily="34" charset="0"/>
                <a:ea typeface="ＭＳ Ｐゴシック" pitchFamily="50" charset="-128"/>
                <a:cs typeface="Arial" pitchFamily="34" charset="0"/>
              </a:rPr>
              <a:t> update</a:t>
            </a:r>
          </a:p>
          <a:p>
            <a:pPr marL="1257300" lvl="4" indent="-342900">
              <a:lnSpc>
                <a:spcPct val="90000"/>
              </a:lnSpc>
              <a:spcBef>
                <a:spcPct val="20000"/>
              </a:spcBef>
              <a:buSzPct val="50000"/>
              <a:buFont typeface="Arial" pitchFamily="34" charset="0"/>
              <a:buChar char="-"/>
              <a:defRPr/>
            </a:pPr>
            <a:r>
              <a:rPr lang="en-GB" altLang="ja-JP" dirty="0" err="1" smtClean="0">
                <a:solidFill>
                  <a:schemeClr val="tx1">
                    <a:lumMod val="75000"/>
                  </a:schemeClr>
                </a:solidFill>
                <a:latin typeface="Arial" pitchFamily="34" charset="0"/>
                <a:ea typeface="ＭＳ Ｐゴシック" pitchFamily="50" charset="-128"/>
                <a:cs typeface="Arial" pitchFamily="34" charset="0"/>
              </a:rPr>
              <a:t>Megha-Tropiques</a:t>
            </a:r>
            <a:r>
              <a:rPr lang="en-GB" altLang="ja-JP" dirty="0" smtClean="0">
                <a:solidFill>
                  <a:schemeClr val="tx1">
                    <a:lumMod val="75000"/>
                  </a:schemeClr>
                </a:solidFill>
                <a:latin typeface="Arial" pitchFamily="34" charset="0"/>
                <a:ea typeface="ＭＳ Ｐゴシック" pitchFamily="50" charset="-128"/>
                <a:cs typeface="Arial" pitchFamily="34" charset="0"/>
              </a:rPr>
              <a:t>/SAPHIR L2 data publicly available (Deliverable #1)</a:t>
            </a:r>
          </a:p>
          <a:p>
            <a:pPr marL="1257300" lvl="4" indent="-342900">
              <a:lnSpc>
                <a:spcPct val="90000"/>
              </a:lnSpc>
              <a:spcBef>
                <a:spcPct val="20000"/>
              </a:spcBef>
              <a:buSzPct val="50000"/>
              <a:buFont typeface="Arial" pitchFamily="34" charset="0"/>
              <a:buChar char="-"/>
              <a:defRPr/>
            </a:pPr>
            <a:r>
              <a:rPr lang="en-US" altLang="ja-JP" dirty="0" smtClean="0">
                <a:solidFill>
                  <a:schemeClr val="tx1">
                    <a:lumMod val="75000"/>
                  </a:schemeClr>
                </a:solidFill>
                <a:latin typeface="Arial" pitchFamily="34" charset="0"/>
                <a:ea typeface="ＭＳ Ｐゴシック" pitchFamily="50" charset="-128"/>
                <a:cs typeface="Arial" pitchFamily="34" charset="0"/>
              </a:rPr>
              <a:t>CEOS P-VC Microwave Imager Availability White Paper Update completed (Deliverable #1)</a:t>
            </a:r>
          </a:p>
          <a:p>
            <a:pPr marL="1257300" lvl="4" indent="-3429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X-Cal WG meetings at CNES Toulouse Space </a:t>
            </a:r>
            <a:r>
              <a:rPr lang="en-GB" altLang="ja-JP" dirty="0" err="1" smtClean="0">
                <a:solidFill>
                  <a:schemeClr val="tx1">
                    <a:lumMod val="75000"/>
                  </a:schemeClr>
                </a:solidFill>
                <a:latin typeface="Arial" pitchFamily="34" charset="0"/>
                <a:ea typeface="ＭＳ Ｐゴシック" pitchFamily="50" charset="-128"/>
                <a:cs typeface="Arial" pitchFamily="34" charset="0"/>
              </a:rPr>
              <a:t>Center</a:t>
            </a:r>
            <a:r>
              <a:rPr lang="en-GB" altLang="ja-JP" dirty="0" smtClean="0">
                <a:solidFill>
                  <a:schemeClr val="tx1">
                    <a:lumMod val="75000"/>
                  </a:schemeClr>
                </a:solidFill>
                <a:latin typeface="Arial" pitchFamily="34" charset="0"/>
                <a:ea typeface="ＭＳ Ｐゴシック" pitchFamily="50" charset="-128"/>
                <a:cs typeface="Arial" pitchFamily="34" charset="0"/>
              </a:rPr>
              <a:t> (France) and CSU (USA) as well as weekly </a:t>
            </a:r>
            <a:r>
              <a:rPr lang="en-GB" altLang="ja-JP" dirty="0" err="1" smtClean="0">
                <a:solidFill>
                  <a:schemeClr val="tx1">
                    <a:lumMod val="75000"/>
                  </a:schemeClr>
                </a:solidFill>
                <a:latin typeface="Arial" pitchFamily="34" charset="0"/>
                <a:ea typeface="ＭＳ Ｐゴシック" pitchFamily="50" charset="-128"/>
                <a:cs typeface="Arial" pitchFamily="34" charset="0"/>
              </a:rPr>
              <a:t>videocons</a:t>
            </a:r>
            <a:r>
              <a:rPr lang="en-GB" altLang="ja-JP" dirty="0" smtClean="0">
                <a:solidFill>
                  <a:schemeClr val="tx1">
                    <a:lumMod val="75000"/>
                  </a:schemeClr>
                </a:solidFill>
                <a:latin typeface="Arial" pitchFamily="34" charset="0"/>
                <a:ea typeface="ＭＳ Ｐゴシック" pitchFamily="50" charset="-128"/>
                <a:cs typeface="Arial" pitchFamily="34" charset="0"/>
              </a:rPr>
              <a:t> (Deliverables #2, #3, #4, and #5)</a:t>
            </a:r>
          </a:p>
          <a:p>
            <a:pPr marL="1257300" lvl="4" indent="-342900">
              <a:lnSpc>
                <a:spcPct val="90000"/>
              </a:lnSpc>
              <a:spcBef>
                <a:spcPct val="20000"/>
              </a:spcBef>
              <a:buSzPct val="50000"/>
              <a:buFont typeface="Arial" pitchFamily="34" charset="0"/>
              <a:buChar char="-"/>
              <a:defRPr/>
            </a:pPr>
            <a:r>
              <a:rPr lang="en-US" altLang="ja-JP" dirty="0" smtClean="0">
                <a:solidFill>
                  <a:schemeClr val="tx1">
                    <a:lumMod val="75000"/>
                  </a:schemeClr>
                </a:solidFill>
                <a:latin typeface="Arial" pitchFamily="34" charset="0"/>
                <a:ea typeface="ＭＳ Ｐゴシック" pitchFamily="50" charset="-128"/>
                <a:cs typeface="Arial" pitchFamily="34" charset="0"/>
              </a:rPr>
              <a:t>GPM Precipitation Processing System processing L1 and L2 data products (Deliverables #2, #3, #4, and #5)</a:t>
            </a: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a:p>
            <a:pPr marL="800100" lvl="3" indent="-342900" defTabSz="914400">
              <a:lnSpc>
                <a:spcPct val="90000"/>
              </a:lnSpc>
              <a:spcBef>
                <a:spcPct val="20000"/>
              </a:spcBef>
              <a:buFont typeface="Arial" pitchFamily="34" charset="0"/>
              <a:buChar char="-"/>
              <a:defRPr/>
            </a:pPr>
            <a:endParaRPr lang="en-US" altLang="ja-JP"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21456219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4</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Status (cont.)</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Rectangle 3"/>
          <p:cNvSpPr txBox="1">
            <a:spLocks noChangeArrowheads="1"/>
          </p:cNvSpPr>
          <p:nvPr/>
        </p:nvSpPr>
        <p:spPr>
          <a:xfrm>
            <a:off x="147037" y="1416908"/>
            <a:ext cx="8832205" cy="5129942"/>
          </a:xfrm>
          <a:prstGeom prst="rect">
            <a:avLst/>
          </a:prstGeom>
        </p:spPr>
        <p:txBody>
          <a:bodyPr/>
          <a:lstStyle/>
          <a:p>
            <a:pPr marL="342900" lvl="1" indent="-342900" defTabSz="914400">
              <a:lnSpc>
                <a:spcPct val="90000"/>
              </a:lnSpc>
              <a:spcBef>
                <a:spcPct val="20000"/>
              </a:spcBef>
              <a:buFont typeface="Arial" charset="0"/>
              <a:buChar char="•"/>
              <a:defRPr/>
            </a:pPr>
            <a:r>
              <a:rPr lang="en-US" altLang="ja-JP" sz="2400" b="1" dirty="0" smtClean="0">
                <a:solidFill>
                  <a:schemeClr val="tx1">
                    <a:lumMod val="75000"/>
                  </a:schemeClr>
                </a:solidFill>
                <a:latin typeface="Arial" pitchFamily="34" charset="0"/>
                <a:ea typeface="ＭＳ Ｐゴシック" pitchFamily="50" charset="-128"/>
                <a:cs typeface="Arial" pitchFamily="34" charset="0"/>
              </a:rPr>
              <a:t>Accomplishments since SIT-28 (cont.)</a:t>
            </a:r>
            <a:endParaRPr lang="en-US" altLang="ja-JP" dirty="0" smtClean="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Deployment of GPM phase constellation satellites and maintaining continuity with TRMM</a:t>
            </a:r>
          </a:p>
          <a:p>
            <a:pPr marL="1257300" lvl="3" indent="-342900" defTabSz="9144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GPM Core Observatory launched and in commissioning phase</a:t>
            </a:r>
          </a:p>
          <a:p>
            <a:pPr marL="1257300" lvl="3" indent="-342900" defTabSz="9144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TRMM extended through </a:t>
            </a:r>
            <a:r>
              <a:rPr lang="en-GB" altLang="ja-JP" dirty="0">
                <a:solidFill>
                  <a:schemeClr val="tx1">
                    <a:lumMod val="75000"/>
                  </a:schemeClr>
                </a:solidFill>
                <a:latin typeface="Arial" pitchFamily="34" charset="0"/>
                <a:ea typeface="ＭＳ Ｐゴシック" pitchFamily="50" charset="-128"/>
                <a:cs typeface="Arial" pitchFamily="34" charset="0"/>
              </a:rPr>
              <a:t>3Q2017 </a:t>
            </a:r>
            <a:r>
              <a:rPr lang="en-GB" altLang="ja-JP" dirty="0" smtClean="0">
                <a:solidFill>
                  <a:schemeClr val="tx1">
                    <a:lumMod val="75000"/>
                  </a:schemeClr>
                </a:solidFill>
                <a:latin typeface="Arial" pitchFamily="34" charset="0"/>
                <a:ea typeface="ＭＳ Ｐゴシック" pitchFamily="50" charset="-128"/>
                <a:cs typeface="Arial" pitchFamily="34" charset="0"/>
              </a:rPr>
              <a:t>by 2013 </a:t>
            </a:r>
            <a:r>
              <a:rPr lang="en-GB" altLang="ja-JP" dirty="0">
                <a:solidFill>
                  <a:schemeClr val="tx1">
                    <a:lumMod val="75000"/>
                  </a:schemeClr>
                </a:solidFill>
                <a:latin typeface="Arial" pitchFamily="34" charset="0"/>
                <a:ea typeface="ＭＳ Ｐゴシック" pitchFamily="50" charset="-128"/>
                <a:cs typeface="Arial" pitchFamily="34" charset="0"/>
              </a:rPr>
              <a:t>NASA Senior Review </a:t>
            </a: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a:p>
            <a:pPr marL="1257300" lvl="3" indent="-342900" defTabSz="914400">
              <a:lnSpc>
                <a:spcPct val="90000"/>
              </a:lnSpc>
              <a:spcBef>
                <a:spcPct val="20000"/>
              </a:spcBef>
              <a:buSzPct val="50000"/>
              <a:buFont typeface="Arial" pitchFamily="34" charset="0"/>
              <a:buChar char="-"/>
              <a:defRPr/>
            </a:pPr>
            <a:endParaRPr lang="en-GB" altLang="ja-JP" sz="2000" dirty="0" smtClean="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Advocacy of post-GPM phase PVC</a:t>
            </a:r>
          </a:p>
          <a:p>
            <a:pPr marL="1257300" lvl="3" indent="-342900" defTabSz="914400">
              <a:lnSpc>
                <a:spcPct val="90000"/>
              </a:lnSpc>
              <a:spcBef>
                <a:spcPct val="20000"/>
              </a:spcBef>
              <a:buSzPct val="50000"/>
              <a:buFont typeface="Arial" pitchFamily="34" charset="0"/>
              <a:buChar char="-"/>
              <a:defRPr/>
            </a:pPr>
            <a:r>
              <a:rPr lang="en-US" altLang="ja-JP" dirty="0" smtClean="0">
                <a:solidFill>
                  <a:schemeClr val="tx1">
                    <a:lumMod val="75000"/>
                  </a:schemeClr>
                </a:solidFill>
                <a:latin typeface="Arial" pitchFamily="34" charset="0"/>
                <a:ea typeface="ＭＳ Ｐゴシック" pitchFamily="50" charset="-128"/>
                <a:cs typeface="Arial" pitchFamily="34" charset="0"/>
              </a:rPr>
              <a:t>CEOS P-VC Microwave Imager Availability White Paper Update completed</a:t>
            </a:r>
          </a:p>
          <a:p>
            <a:pPr marL="1257300" lvl="3" indent="-342900" defTabSz="914400">
              <a:lnSpc>
                <a:spcPct val="90000"/>
              </a:lnSpc>
              <a:spcBef>
                <a:spcPct val="20000"/>
              </a:spcBef>
              <a:buSzPct val="50000"/>
              <a:buFont typeface="Arial" pitchFamily="34" charset="0"/>
              <a:buChar char="-"/>
              <a:defRPr/>
            </a:pPr>
            <a:r>
              <a:rPr lang="en-US" altLang="ja-JP" dirty="0" smtClean="0">
                <a:solidFill>
                  <a:schemeClr val="tx1">
                    <a:lumMod val="75000"/>
                  </a:schemeClr>
                </a:solidFill>
                <a:latin typeface="Arial" pitchFamily="34" charset="0"/>
                <a:ea typeface="ＭＳ Ｐゴシック" pitchFamily="50" charset="-128"/>
                <a:cs typeface="Arial" pitchFamily="34" charset="0"/>
              </a:rPr>
              <a:t>GPM FO meeting held on sidelines of 2013 PMM Science Team meeting and Integrated Global Precipitation and Clouds mission concept workshop at NASA GSFC</a:t>
            </a:r>
          </a:p>
          <a:p>
            <a:pPr marL="1257300" lvl="3" indent="-342900" defTabSz="914400">
              <a:lnSpc>
                <a:spcPct val="90000"/>
              </a:lnSpc>
              <a:spcBef>
                <a:spcPct val="20000"/>
              </a:spcBef>
              <a:buSzPct val="50000"/>
              <a:buFont typeface="Arial" pitchFamily="34" charset="0"/>
              <a:buChar char="-"/>
              <a:defRPr/>
            </a:pPr>
            <a:endParaRPr lang="en-US" altLang="ja-JP"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US" altLang="ja-JP" sz="2000" dirty="0">
                <a:solidFill>
                  <a:schemeClr val="tx1">
                    <a:lumMod val="75000"/>
                  </a:schemeClr>
                </a:solidFill>
                <a:latin typeface="Arial" pitchFamily="34" charset="0"/>
                <a:ea typeface="ＭＳ Ｐゴシック" pitchFamily="50" charset="-128"/>
                <a:cs typeface="Arial" pitchFamily="34" charset="0"/>
              </a:rPr>
              <a:t>Planning for 5th P-VC </a:t>
            </a:r>
            <a:r>
              <a:rPr lang="en-US" altLang="ja-JP" sz="2000" dirty="0" smtClean="0">
                <a:solidFill>
                  <a:schemeClr val="tx1">
                    <a:lumMod val="75000"/>
                  </a:schemeClr>
                </a:solidFill>
                <a:latin typeface="Arial" pitchFamily="34" charset="0"/>
                <a:ea typeface="ＭＳ Ｐゴシック" pitchFamily="50" charset="-128"/>
                <a:cs typeface="Arial" pitchFamily="34" charset="0"/>
              </a:rPr>
              <a:t>Workshop</a:t>
            </a:r>
          </a:p>
          <a:p>
            <a:pPr marL="1257300" lvl="3" indent="-342900" defTabSz="914400">
              <a:lnSpc>
                <a:spcPct val="90000"/>
              </a:lnSpc>
              <a:spcBef>
                <a:spcPct val="20000"/>
              </a:spcBef>
              <a:buSzPct val="50000"/>
              <a:buFont typeface="Arial" pitchFamily="34" charset="0"/>
              <a:buChar char="-"/>
              <a:defRPr/>
            </a:pPr>
            <a:r>
              <a:rPr lang="en-US" altLang="ja-JP" dirty="0">
                <a:solidFill>
                  <a:schemeClr val="tx1">
                    <a:lumMod val="75000"/>
                  </a:schemeClr>
                </a:solidFill>
                <a:latin typeface="Arial" pitchFamily="34" charset="0"/>
                <a:ea typeface="ＭＳ Ｐゴシック" pitchFamily="50" charset="-128"/>
                <a:cs typeface="Arial" pitchFamily="34" charset="0"/>
              </a:rPr>
              <a:t>November 2014, Tsukuba, Japan (on sidelines of 7th IPWG Workshop)</a:t>
            </a:r>
            <a:endParaRPr lang="en-GB" altLang="ja-JP" dirty="0">
              <a:solidFill>
                <a:schemeClr val="tx1">
                  <a:lumMod val="75000"/>
                </a:schemeClr>
              </a:solidFill>
              <a:latin typeface="Arial" pitchFamily="34" charset="0"/>
              <a:ea typeface="ＭＳ Ｐゴシック" pitchFamily="50" charset="-128"/>
              <a:cs typeface="Arial" pitchFamily="34" charset="0"/>
            </a:endParaRPr>
          </a:p>
          <a:p>
            <a:pPr marL="1714500" lvl="4" indent="-342900" defTabSz="914400">
              <a:lnSpc>
                <a:spcPct val="90000"/>
              </a:lnSpc>
              <a:spcBef>
                <a:spcPct val="20000"/>
              </a:spcBef>
              <a:buSzPct val="50000"/>
              <a:buFont typeface="Arial" pitchFamily="34" charset="0"/>
              <a:buChar char="-"/>
              <a:defRPr/>
            </a:pP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a:p>
            <a:pPr marL="1714500" lvl="4" indent="-342900" defTabSz="914400">
              <a:lnSpc>
                <a:spcPct val="90000"/>
              </a:lnSpc>
              <a:spcBef>
                <a:spcPct val="20000"/>
              </a:spcBef>
              <a:buSzPct val="50000"/>
              <a:buFont typeface="Wingdings" pitchFamily="2" charset="2"/>
              <a:buChar char="q"/>
              <a:defRPr/>
            </a:pPr>
            <a:endParaRPr lang="en-GB" altLang="ja-JP" sz="2000" dirty="0" smtClean="0">
              <a:solidFill>
                <a:schemeClr val="tx1">
                  <a:lumMod val="75000"/>
                </a:schemeClr>
              </a:solidFill>
              <a:latin typeface="Arial" pitchFamily="34" charset="0"/>
              <a:ea typeface="ＭＳ Ｐゴシック" pitchFamily="50" charset="-128"/>
              <a:cs typeface="Arial" pitchFamily="34" charset="0"/>
            </a:endParaRPr>
          </a:p>
          <a:p>
            <a:pPr marL="1257300" lvl="3" indent="-342900" defTabSz="914400">
              <a:lnSpc>
                <a:spcPct val="90000"/>
              </a:lnSpc>
              <a:spcBef>
                <a:spcPct val="20000"/>
              </a:spcBef>
              <a:buSzPct val="50000"/>
              <a:buFont typeface="Wingdings" pitchFamily="2" charset="2"/>
              <a:buChar char="q"/>
              <a:defRPr/>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a:p>
            <a:pPr marL="1257300" lvl="4" indent="-342900" defTabSz="914400">
              <a:lnSpc>
                <a:spcPct val="90000"/>
              </a:lnSpc>
              <a:spcBef>
                <a:spcPct val="20000"/>
              </a:spcBef>
              <a:buFont typeface="Arial" pitchFamily="34" charset="0"/>
              <a:buChar char="-"/>
              <a:defRPr/>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5820122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0"/>
          </p:nvPr>
        </p:nvSpPr>
        <p:spPr bwMode="auto">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5</a:t>
            </a:fld>
            <a:endParaRPr lang="en-US" dirty="0" smtClean="0"/>
          </a:p>
        </p:txBody>
      </p:sp>
      <p:sp>
        <p:nvSpPr>
          <p:cNvPr id="6" name="Title 1"/>
          <p:cNvSpPr txBox="1">
            <a:spLocks/>
          </p:cNvSpPr>
          <p:nvPr/>
        </p:nvSpPr>
        <p:spPr bwMode="auto">
          <a:xfrm>
            <a:off x="1550457" y="109710"/>
            <a:ext cx="7244293"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chemeClr val="bg1"/>
                </a:solidFill>
                <a:latin typeface="Tahoma" pitchFamily="-106" charset="0"/>
                <a:cs typeface="Tahoma" pitchFamily="-106" charset="0"/>
              </a:rPr>
              <a:t>Status (cont.)</a:t>
            </a:r>
            <a:endParaRPr kumimoji="0" lang="en-US" sz="3200" b="1" i="0" u="none" strike="noStrike" kern="0" cap="none" spc="0" normalizeH="0" baseline="0" noProof="0" dirty="0" smtClean="0">
              <a:ln>
                <a:noFill/>
              </a:ln>
              <a:solidFill>
                <a:schemeClr val="bg1"/>
              </a:solidFill>
              <a:effectLst/>
              <a:uLnTx/>
              <a:uFillTx/>
              <a:latin typeface="Tahoma" pitchFamily="-106" charset="0"/>
              <a:ea typeface="ＭＳ Ｐゴシック" pitchFamily="-106" charset="-128"/>
              <a:cs typeface="Tahoma" pitchFamily="-106" charset="0"/>
            </a:endParaRPr>
          </a:p>
        </p:txBody>
      </p:sp>
      <p:sp>
        <p:nvSpPr>
          <p:cNvPr id="7" name="Rectangle 3"/>
          <p:cNvSpPr txBox="1">
            <a:spLocks noChangeArrowheads="1"/>
          </p:cNvSpPr>
          <p:nvPr/>
        </p:nvSpPr>
        <p:spPr>
          <a:xfrm>
            <a:off x="147037" y="1416908"/>
            <a:ext cx="8832205" cy="5129942"/>
          </a:xfrm>
          <a:prstGeom prst="rect">
            <a:avLst/>
          </a:prstGeom>
        </p:spPr>
        <p:txBody>
          <a:bodyPr/>
          <a:lstStyle/>
          <a:p>
            <a:pPr marL="342900" lvl="1" indent="-342900" defTabSz="914400">
              <a:lnSpc>
                <a:spcPct val="90000"/>
              </a:lnSpc>
              <a:spcBef>
                <a:spcPct val="20000"/>
              </a:spcBef>
              <a:buFont typeface="Arial" charset="0"/>
              <a:buChar char="•"/>
              <a:defRPr/>
            </a:pPr>
            <a:r>
              <a:rPr lang="en-US" altLang="ja-JP" sz="2400" b="1" dirty="0" smtClean="0">
                <a:solidFill>
                  <a:schemeClr val="tx1">
                    <a:lumMod val="75000"/>
                  </a:schemeClr>
                </a:solidFill>
                <a:latin typeface="Arial" pitchFamily="34" charset="0"/>
                <a:ea typeface="ＭＳ Ｐゴシック" pitchFamily="50" charset="-128"/>
                <a:cs typeface="Arial" pitchFamily="34" charset="0"/>
              </a:rPr>
              <a:t>Accomplishments since SIT-28 (cont.)</a:t>
            </a:r>
            <a:endParaRPr lang="en-US" altLang="ja-JP" dirty="0" smtClean="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P-VC </a:t>
            </a:r>
            <a:r>
              <a:rPr lang="en-GB" altLang="ja-JP" sz="2000" dirty="0" err="1" smtClean="0">
                <a:solidFill>
                  <a:schemeClr val="tx1">
                    <a:lumMod val="75000"/>
                  </a:schemeClr>
                </a:solidFill>
                <a:latin typeface="Arial" pitchFamily="34" charset="0"/>
                <a:ea typeface="ＭＳ Ｐゴシック" pitchFamily="50" charset="-128"/>
                <a:cs typeface="Arial" pitchFamily="34" charset="0"/>
              </a:rPr>
              <a:t>ToR</a:t>
            </a:r>
            <a:r>
              <a:rPr lang="en-GB" altLang="ja-JP" sz="2000" dirty="0" smtClean="0">
                <a:solidFill>
                  <a:schemeClr val="tx1">
                    <a:lumMod val="75000"/>
                  </a:schemeClr>
                </a:solidFill>
                <a:latin typeface="Arial" pitchFamily="34" charset="0"/>
                <a:ea typeface="ＭＳ Ｐゴシック" pitchFamily="50" charset="-128"/>
                <a:cs typeface="Arial" pitchFamily="34" charset="0"/>
              </a:rPr>
              <a:t> completed</a:t>
            </a:r>
          </a:p>
          <a:p>
            <a:pPr marL="800100" lvl="2" indent="-342900" defTabSz="914400">
              <a:lnSpc>
                <a:spcPct val="90000"/>
              </a:lnSpc>
              <a:spcBef>
                <a:spcPct val="20000"/>
              </a:spcBef>
              <a:buSzPct val="50000"/>
              <a:buFont typeface="Wingdings" pitchFamily="2" charset="2"/>
              <a:buChar char="q"/>
              <a:defRPr/>
            </a:pPr>
            <a:endParaRPr lang="en-GB" altLang="ja-JP" sz="2000" dirty="0">
              <a:solidFill>
                <a:schemeClr val="tx1">
                  <a:lumMod val="75000"/>
                </a:schemeClr>
              </a:solidFill>
              <a:latin typeface="Arial" pitchFamily="34" charset="0"/>
              <a:ea typeface="ＭＳ Ｐゴシック" pitchFamily="50" charset="-128"/>
              <a:cs typeface="Arial" pitchFamily="34" charset="0"/>
            </a:endParaRPr>
          </a:p>
          <a:p>
            <a:pPr marL="800100" lvl="2" indent="-342900" defTabSz="914400">
              <a:lnSpc>
                <a:spcPct val="90000"/>
              </a:lnSpc>
              <a:spcBef>
                <a:spcPct val="20000"/>
              </a:spcBef>
              <a:buSzPct val="50000"/>
              <a:buFont typeface="Wingdings" pitchFamily="2" charset="2"/>
              <a:buChar char="q"/>
              <a:defRPr/>
            </a:pPr>
            <a:r>
              <a:rPr lang="en-GB" altLang="ja-JP" sz="2000" dirty="0" smtClean="0">
                <a:solidFill>
                  <a:schemeClr val="tx1">
                    <a:lumMod val="75000"/>
                  </a:schemeClr>
                </a:solidFill>
                <a:latin typeface="Arial" pitchFamily="34" charset="0"/>
                <a:ea typeface="ＭＳ Ｐゴシック" pitchFamily="50" charset="-128"/>
                <a:cs typeface="Arial" pitchFamily="34" charset="0"/>
              </a:rPr>
              <a:t>P-VC engagement with WGs</a:t>
            </a:r>
          </a:p>
          <a:p>
            <a:pPr marL="1257300" lvl="3" indent="-342900" defTabSz="9144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WGCV-36</a:t>
            </a:r>
          </a:p>
          <a:p>
            <a:pPr marL="1257300" lvl="3" indent="-342900" defTabSz="914400">
              <a:lnSpc>
                <a:spcPct val="90000"/>
              </a:lnSpc>
              <a:spcBef>
                <a:spcPct val="20000"/>
              </a:spcBef>
              <a:buSzPct val="50000"/>
              <a:buFont typeface="Arial" pitchFamily="34" charset="0"/>
              <a:buChar char="-"/>
              <a:defRPr/>
            </a:pPr>
            <a:r>
              <a:rPr lang="en-GB" altLang="ja-JP" dirty="0" smtClean="0">
                <a:solidFill>
                  <a:schemeClr val="tx1">
                    <a:lumMod val="75000"/>
                  </a:schemeClr>
                </a:solidFill>
                <a:latin typeface="Arial" pitchFamily="34" charset="0"/>
                <a:ea typeface="ＭＳ Ｐゴシック" pitchFamily="50" charset="-128"/>
                <a:cs typeface="Arial" pitchFamily="34" charset="0"/>
              </a:rPr>
              <a:t>WGISS-35 (planning to remotely participate in upcoming WGISS-37)</a:t>
            </a:r>
          </a:p>
          <a:p>
            <a:pPr marL="1714500" lvl="4" indent="-342900" defTabSz="914400">
              <a:lnSpc>
                <a:spcPct val="90000"/>
              </a:lnSpc>
              <a:spcBef>
                <a:spcPct val="20000"/>
              </a:spcBef>
              <a:buSzPct val="50000"/>
              <a:buFont typeface="Arial" pitchFamily="34" charset="0"/>
              <a:buChar char="-"/>
              <a:defRPr/>
            </a:pP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a:p>
            <a:pPr marL="1714500" lvl="4" indent="-342900" defTabSz="914400">
              <a:lnSpc>
                <a:spcPct val="90000"/>
              </a:lnSpc>
              <a:spcBef>
                <a:spcPct val="20000"/>
              </a:spcBef>
              <a:buSzPct val="50000"/>
              <a:buFont typeface="Wingdings" pitchFamily="2" charset="2"/>
              <a:buChar char="q"/>
              <a:defRPr/>
            </a:pPr>
            <a:endParaRPr lang="en-GB" altLang="ja-JP" sz="2000" dirty="0" smtClean="0">
              <a:solidFill>
                <a:schemeClr val="tx1">
                  <a:lumMod val="75000"/>
                </a:schemeClr>
              </a:solidFill>
              <a:latin typeface="Arial" pitchFamily="34" charset="0"/>
              <a:ea typeface="ＭＳ Ｐゴシック" pitchFamily="50" charset="-128"/>
              <a:cs typeface="Arial" pitchFamily="34" charset="0"/>
            </a:endParaRPr>
          </a:p>
          <a:p>
            <a:pPr marL="1257300" lvl="3" indent="-342900" defTabSz="914400">
              <a:lnSpc>
                <a:spcPct val="90000"/>
              </a:lnSpc>
              <a:spcBef>
                <a:spcPct val="20000"/>
              </a:spcBef>
              <a:buSzPct val="50000"/>
              <a:buFont typeface="Wingdings" pitchFamily="2" charset="2"/>
              <a:buChar char="q"/>
              <a:defRPr/>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a:p>
            <a:pPr marL="1257300" lvl="4" indent="-342900" defTabSz="914400">
              <a:lnSpc>
                <a:spcPct val="90000"/>
              </a:lnSpc>
              <a:spcBef>
                <a:spcPct val="20000"/>
              </a:spcBef>
              <a:buFont typeface="Arial" pitchFamily="34" charset="0"/>
              <a:buChar char="-"/>
              <a:defRPr/>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47593839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4738" y="5248147"/>
            <a:ext cx="8512285" cy="1169551"/>
          </a:xfrm>
          <a:prstGeom prst="rect">
            <a:avLst/>
          </a:prstGeom>
        </p:spPr>
        <p:txBody>
          <a:bodyPr wrap="square">
            <a:spAutoFit/>
          </a:bodyPr>
          <a:lstStyle/>
          <a:p>
            <a:pPr algn="just"/>
            <a:r>
              <a:rPr lang="en-US" sz="1400" dirty="0" smtClean="0">
                <a:solidFill>
                  <a:srgbClr val="0070C0"/>
                </a:solidFill>
                <a:latin typeface="+mn-lt"/>
              </a:rPr>
              <a:t>This is the first </a:t>
            </a:r>
            <a:r>
              <a:rPr lang="en-US" sz="1400" dirty="0">
                <a:solidFill>
                  <a:srgbClr val="0070C0"/>
                </a:solidFill>
                <a:latin typeface="+mn-lt"/>
              </a:rPr>
              <a:t>visualization of precipitation data collected by the GPM Microwave </a:t>
            </a:r>
            <a:r>
              <a:rPr lang="en-US" sz="1400" dirty="0" smtClean="0">
                <a:solidFill>
                  <a:srgbClr val="0070C0"/>
                </a:solidFill>
                <a:latin typeface="+mn-lt"/>
              </a:rPr>
              <a:t>Imager (GMI). The </a:t>
            </a:r>
            <a:r>
              <a:rPr lang="en-US" sz="1400" dirty="0">
                <a:solidFill>
                  <a:srgbClr val="0070C0"/>
                </a:solidFill>
                <a:latin typeface="+mn-lt"/>
              </a:rPr>
              <a:t>image shows rain rates across a </a:t>
            </a:r>
            <a:r>
              <a:rPr lang="en-US" sz="1400" dirty="0" smtClean="0">
                <a:solidFill>
                  <a:srgbClr val="0070C0"/>
                </a:solidFill>
                <a:latin typeface="+mn-lt"/>
              </a:rPr>
              <a:t>885 kilometer </a:t>
            </a:r>
            <a:r>
              <a:rPr lang="en-US" sz="1400" dirty="0">
                <a:solidFill>
                  <a:srgbClr val="0070C0"/>
                </a:solidFill>
                <a:latin typeface="+mn-lt"/>
              </a:rPr>
              <a:t>wide swath of an extra-tropical cyclone observed off the coast of Japan on March 10, 2014. Red areas indicate heavy rainfall, while yellow and blue indicate less intense rainfall. The upper left blue areas indicate falling snow.</a:t>
            </a:r>
          </a:p>
          <a:p>
            <a:r>
              <a:rPr lang="en-US" sz="1400" dirty="0"/>
              <a:t> </a:t>
            </a:r>
          </a:p>
        </p:txBody>
      </p:sp>
      <p:sp>
        <p:nvSpPr>
          <p:cNvPr id="10" name="Title 1"/>
          <p:cNvSpPr txBox="1">
            <a:spLocks/>
          </p:cNvSpPr>
          <p:nvPr/>
        </p:nvSpPr>
        <p:spPr bwMode="auto">
          <a:xfrm>
            <a:off x="2379891" y="139699"/>
            <a:ext cx="6638500" cy="6476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a:solidFill>
                  <a:schemeClr val="bg1"/>
                </a:solidFill>
                <a:latin typeface="Tahoma" pitchFamily="-106" charset="0"/>
                <a:cs typeface="Tahoma" pitchFamily="-106" charset="0"/>
              </a:rPr>
              <a:t>GPM “First Light” Images - GMI</a:t>
            </a:r>
          </a:p>
        </p:txBody>
      </p:sp>
      <p:pic>
        <p:nvPicPr>
          <p:cNvPr id="4098" name="Picture 2" descr="http://www.nasa.gov/sites/default/files/pac_storm_rrrider_still.8x8.0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32" y="1421447"/>
            <a:ext cx="6609974" cy="3717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zmetmap_D14031012-ASA_col3.tif.tiff"/>
          <p:cNvPicPr>
            <a:picLocks noChangeAspect="1"/>
          </p:cNvPicPr>
          <p:nvPr/>
        </p:nvPicPr>
        <p:blipFill rotWithShape="1">
          <a:blip r:embed="rId3" cstate="print">
            <a:extLst>
              <a:ext uri="{28A0092B-C50C-407E-A947-70E740481C1C}">
                <a14:useLocalDpi xmlns:a14="http://schemas.microsoft.com/office/drawing/2010/main" val="0"/>
              </a:ext>
            </a:extLst>
          </a:blip>
          <a:srcRect l="10658" t="2576" r="8840" b="2763"/>
          <a:stretch/>
        </p:blipFill>
        <p:spPr>
          <a:xfrm>
            <a:off x="6802816" y="2173645"/>
            <a:ext cx="2217014" cy="1844298"/>
          </a:xfrm>
          <a:prstGeom prst="rect">
            <a:avLst/>
          </a:prstGeom>
        </p:spPr>
      </p:pic>
      <p:cxnSp>
        <p:nvCxnSpPr>
          <p:cNvPr id="13" name="Straight Connector 12"/>
          <p:cNvCxnSpPr/>
          <p:nvPr/>
        </p:nvCxnSpPr>
        <p:spPr>
          <a:xfrm>
            <a:off x="3611105" y="2088405"/>
            <a:ext cx="4674199" cy="640516"/>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743198" y="2898899"/>
            <a:ext cx="5542105" cy="762723"/>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Tree>
    <p:extLst>
      <p:ext uri="{BB962C8B-B14F-4D97-AF65-F5344CB8AC3E}">
        <p14:creationId xmlns:p14="http://schemas.microsoft.com/office/powerpoint/2010/main" val="245306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351315" y="139699"/>
            <a:ext cx="6638500" cy="6476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3200" b="1" kern="0" dirty="0">
                <a:solidFill>
                  <a:schemeClr val="bg1"/>
                </a:solidFill>
                <a:latin typeface="Tahoma" pitchFamily="-106" charset="0"/>
                <a:cs typeface="Tahoma" pitchFamily="-106" charset="0"/>
              </a:rPr>
              <a:t>GPM “First Light” Video - GMI</a:t>
            </a:r>
          </a:p>
        </p:txBody>
      </p:sp>
      <p:sp>
        <p:nvSpPr>
          <p:cNvPr id="6"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7</a:t>
            </a:fld>
            <a:endParaRPr lang="en-US" dirty="0" smtClean="0"/>
          </a:p>
        </p:txBody>
      </p:sp>
      <p:sp>
        <p:nvSpPr>
          <p:cNvPr id="3" name="Rectangle 2"/>
          <p:cNvSpPr/>
          <p:nvPr/>
        </p:nvSpPr>
        <p:spPr>
          <a:xfrm>
            <a:off x="471488" y="3105835"/>
            <a:ext cx="7929562" cy="369332"/>
          </a:xfrm>
          <a:prstGeom prst="rect">
            <a:avLst/>
          </a:prstGeom>
        </p:spPr>
        <p:txBody>
          <a:bodyPr wrap="square">
            <a:spAutoFit/>
          </a:bodyPr>
          <a:lstStyle/>
          <a:p>
            <a:r>
              <a:rPr kumimoji="1" lang="fr-FR" altLang="ja-JP" dirty="0">
                <a:hlinkClick r:id="rId2"/>
              </a:rPr>
              <a:t>http://www.youtube.com/watch?feature=player_embedded&amp;v=APkt5-mGutU</a:t>
            </a:r>
            <a:endParaRPr lang="fr-FR" dirty="0"/>
          </a:p>
        </p:txBody>
      </p:sp>
    </p:spTree>
    <p:extLst>
      <p:ext uri="{BB962C8B-B14F-4D97-AF65-F5344CB8AC3E}">
        <p14:creationId xmlns:p14="http://schemas.microsoft.com/office/powerpoint/2010/main" val="351166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14738" y="5248147"/>
            <a:ext cx="8512285" cy="954107"/>
          </a:xfrm>
          <a:prstGeom prst="rect">
            <a:avLst/>
          </a:prstGeom>
        </p:spPr>
        <p:txBody>
          <a:bodyPr wrap="square">
            <a:spAutoFit/>
          </a:bodyPr>
          <a:lstStyle/>
          <a:p>
            <a:pPr algn="just"/>
            <a:r>
              <a:rPr lang="en-US" sz="1400" dirty="0" smtClean="0">
                <a:solidFill>
                  <a:srgbClr val="0070C0"/>
                </a:solidFill>
                <a:latin typeface="+mn-lt"/>
              </a:rPr>
              <a:t>This is the first </a:t>
            </a:r>
            <a:r>
              <a:rPr lang="en-US" sz="1400" dirty="0">
                <a:solidFill>
                  <a:srgbClr val="0070C0"/>
                </a:solidFill>
                <a:latin typeface="+mn-lt"/>
              </a:rPr>
              <a:t>data visualization of the three-dimensional structure of precipitation collected by </a:t>
            </a:r>
            <a:r>
              <a:rPr lang="en-US" sz="1400" dirty="0" smtClean="0">
                <a:solidFill>
                  <a:srgbClr val="0070C0"/>
                </a:solidFill>
                <a:latin typeface="+mn-lt"/>
              </a:rPr>
              <a:t>GPM’s </a:t>
            </a:r>
            <a:r>
              <a:rPr lang="en-US" sz="1400" dirty="0">
                <a:solidFill>
                  <a:srgbClr val="0070C0"/>
                </a:solidFill>
                <a:latin typeface="+mn-lt"/>
              </a:rPr>
              <a:t>Dual-frequency Precipitation </a:t>
            </a:r>
            <a:r>
              <a:rPr lang="en-US" sz="1400" dirty="0" smtClean="0">
                <a:solidFill>
                  <a:srgbClr val="0070C0"/>
                </a:solidFill>
                <a:latin typeface="+mn-lt"/>
              </a:rPr>
              <a:t>Radar (DPR). The </a:t>
            </a:r>
            <a:r>
              <a:rPr lang="en-US" sz="1400" dirty="0">
                <a:solidFill>
                  <a:srgbClr val="0070C0"/>
                </a:solidFill>
                <a:latin typeface="+mn-lt"/>
              </a:rPr>
              <a:t>image shows rain rates of a vertical cross-section approximately </a:t>
            </a:r>
            <a:r>
              <a:rPr lang="en-US" sz="1400" dirty="0" smtClean="0">
                <a:solidFill>
                  <a:srgbClr val="0070C0"/>
                </a:solidFill>
                <a:latin typeface="+mn-lt"/>
              </a:rPr>
              <a:t>7 kilometers </a:t>
            </a:r>
            <a:r>
              <a:rPr lang="en-US" sz="1400" dirty="0">
                <a:solidFill>
                  <a:srgbClr val="0070C0"/>
                </a:solidFill>
                <a:latin typeface="+mn-lt"/>
              </a:rPr>
              <a:t>high through </a:t>
            </a:r>
            <a:r>
              <a:rPr lang="en-US" sz="1400" dirty="0" smtClean="0">
                <a:solidFill>
                  <a:srgbClr val="0070C0"/>
                </a:solidFill>
                <a:latin typeface="+mn-lt"/>
              </a:rPr>
              <a:t>the same </a:t>
            </a:r>
            <a:r>
              <a:rPr lang="en-US" sz="1400" dirty="0">
                <a:solidFill>
                  <a:srgbClr val="0070C0"/>
                </a:solidFill>
                <a:latin typeface="+mn-lt"/>
              </a:rPr>
              <a:t>extra-tropical cyclone observed off the coast of Japan on March 10, 2014. </a:t>
            </a:r>
            <a:r>
              <a:rPr lang="en-US" sz="1400" dirty="0" smtClean="0">
                <a:solidFill>
                  <a:srgbClr val="0070C0"/>
                </a:solidFill>
                <a:latin typeface="+mn-lt"/>
              </a:rPr>
              <a:t>Red </a:t>
            </a:r>
            <a:r>
              <a:rPr lang="en-US" sz="1400" dirty="0">
                <a:solidFill>
                  <a:srgbClr val="0070C0"/>
                </a:solidFill>
                <a:latin typeface="+mn-lt"/>
              </a:rPr>
              <a:t>areas indicate heavy rainfall while yellow and blue indicate less intense rainfall. </a:t>
            </a:r>
          </a:p>
        </p:txBody>
      </p:sp>
      <p:sp>
        <p:nvSpPr>
          <p:cNvPr id="10" name="Title 1"/>
          <p:cNvSpPr txBox="1">
            <a:spLocks/>
          </p:cNvSpPr>
          <p:nvPr/>
        </p:nvSpPr>
        <p:spPr bwMode="auto">
          <a:xfrm>
            <a:off x="1565474" y="139699"/>
            <a:ext cx="8007165" cy="6476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hangingPunct="0">
              <a:defRPr sz="3200" b="1" kern="0">
                <a:solidFill>
                  <a:schemeClr val="bg1"/>
                </a:solidFill>
                <a:latin typeface="Tahoma" pitchFamily="-106" charset="0"/>
                <a:cs typeface="Tahoma" pitchFamily="-106" charset="0"/>
              </a:defRPr>
            </a:lvl1pPr>
          </a:lstStyle>
          <a:p>
            <a:r>
              <a:rPr lang="en-US" dirty="0"/>
              <a:t>GPM “First Light” Images - DPR</a:t>
            </a:r>
          </a:p>
        </p:txBody>
      </p:sp>
      <p:pic>
        <p:nvPicPr>
          <p:cNvPr id="5122" name="Picture 2" descr="http://www.nasa.gov/sites/default/files/fig1_rgb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35" y="1402188"/>
            <a:ext cx="6303421" cy="354567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8</a:t>
            </a:fld>
            <a:endParaRPr lang="en-US" dirty="0" smtClean="0"/>
          </a:p>
        </p:txBody>
      </p:sp>
    </p:spTree>
    <p:extLst>
      <p:ext uri="{BB962C8B-B14F-4D97-AF65-F5344CB8AC3E}">
        <p14:creationId xmlns:p14="http://schemas.microsoft.com/office/powerpoint/2010/main" val="3893379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2479907" y="139699"/>
            <a:ext cx="6638500" cy="6476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ctr" eaLnBrk="0" hangingPunct="0">
              <a:defRPr sz="3200" b="1" kern="0">
                <a:solidFill>
                  <a:schemeClr val="bg1"/>
                </a:solidFill>
                <a:latin typeface="Tahoma" pitchFamily="-106" charset="0"/>
                <a:cs typeface="Tahoma" pitchFamily="-106" charset="0"/>
              </a:defRPr>
            </a:lvl1pPr>
          </a:lstStyle>
          <a:p>
            <a:r>
              <a:rPr lang="en-US" dirty="0"/>
              <a:t>GPM “First Light” Video - DPR</a:t>
            </a:r>
          </a:p>
        </p:txBody>
      </p:sp>
      <p:sp>
        <p:nvSpPr>
          <p:cNvPr id="6" name="Slide Number Placeholder 5"/>
          <p:cNvSpPr>
            <a:spLocks noGrp="1"/>
          </p:cNvSpPr>
          <p:nvPr>
            <p:ph type="sldNum" sz="quarter" idx="10"/>
          </p:nvPr>
        </p:nvSpPr>
        <p:spPr bwMode="auto">
          <a:xfrm>
            <a:off x="7239000" y="6546850"/>
            <a:ext cx="1905000" cy="311150"/>
          </a:xfr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9</a:t>
            </a:fld>
            <a:endParaRPr lang="en-US" dirty="0" smtClean="0"/>
          </a:p>
        </p:txBody>
      </p:sp>
    </p:spTree>
    <p:extLst>
      <p:ext uri="{BB962C8B-B14F-4D97-AF65-F5344CB8AC3E}">
        <p14:creationId xmlns:p14="http://schemas.microsoft.com/office/powerpoint/2010/main" val="1311565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3391</TotalTime>
  <Words>1284</Words>
  <Application>Microsoft Office PowerPoint</Application>
  <PresentationFormat>Affichage à l'écran (4:3)</PresentationFormat>
  <Paragraphs>194</Paragraphs>
  <Slides>18</Slides>
  <Notes>11</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4_EUM_template_v03</vt:lpstr>
      <vt:lpstr>P-VC Status and Issues WG and VC Session – VC Focus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Response to GCOS Action A8 - Ensure continuity of satellite precipitation products</vt:lpstr>
      <vt:lpstr>Advocacy of post-GPM phase PC</vt:lpstr>
      <vt:lpstr>X-Cal Working Group</vt:lpstr>
      <vt:lpstr>Participation </vt:lpstr>
      <vt:lpstr>Participation (cont.)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CEOS1</cp:lastModifiedBy>
  <cp:revision>323</cp:revision>
  <dcterms:created xsi:type="dcterms:W3CDTF">2012-08-31T01:11:17Z</dcterms:created>
  <dcterms:modified xsi:type="dcterms:W3CDTF">2014-04-09T15:53:12Z</dcterms:modified>
</cp:coreProperties>
</file>