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60" r:id="rId2"/>
    <p:sldId id="275" r:id="rId3"/>
    <p:sldId id="281" r:id="rId4"/>
    <p:sldId id="279" r:id="rId5"/>
    <p:sldId id="280" r:id="rId6"/>
    <p:sldId id="277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5833" autoAdjust="0"/>
  </p:normalViewPr>
  <p:slideViewPr>
    <p:cSldViewPr snapToGrid="0" snapToObjects="1">
      <p:cViewPr varScale="1">
        <p:scale>
          <a:sx n="67" d="100"/>
          <a:sy n="67" d="100"/>
        </p:scale>
        <p:origin x="-1386" y="-108"/>
      </p:cViewPr>
      <p:guideLst>
        <p:guide orient="horz" pos="4277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0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4/8/2014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dirty="0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Times New Roman" pitchFamily="-106" charset="0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7D10890-62FC-4A72-AC60-97757228D65B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25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80A9D-14DA-8949-8555-322B18D53EEC}" type="slidenum">
              <a:rPr lang="en-IE"/>
              <a:pPr>
                <a:defRPr/>
              </a:pPr>
              <a:t>‹N°›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69791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E7E44A-95A4-4D84-B060-74C5DA9603ED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4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482815"/>
            <a:ext cx="1620957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SIT-29 Meeting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CNES, Toulouse, France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9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-10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April 2014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pic>
        <p:nvPicPr>
          <p:cNvPr id="5" name="Picture 4" descr="CEOS_logo_trans_SMALL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4" r:id="rId4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3814057" y="0"/>
            <a:ext cx="5206574" cy="1672389"/>
          </a:xfrm>
        </p:spPr>
        <p:txBody>
          <a:bodyPr/>
          <a:lstStyle/>
          <a:p>
            <a:pPr algn="l"/>
            <a:r>
              <a:rPr lang="en-US" sz="2800" dirty="0" smtClean="0"/>
              <a:t>VC and WG deliverables</a:t>
            </a: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3814057" y="2011944"/>
            <a:ext cx="4826977" cy="1564105"/>
          </a:xfrm>
        </p:spPr>
        <p:txBody>
          <a:bodyPr/>
          <a:lstStyle/>
          <a:p>
            <a:r>
              <a:rPr lang="en-US" b="0" dirty="0" smtClean="0"/>
              <a:t>Steven Hosford</a:t>
            </a:r>
          </a:p>
          <a:p>
            <a:r>
              <a:rPr lang="en-US" b="0" dirty="0" smtClean="0"/>
              <a:t>CEOS SIT-29 Meeting</a:t>
            </a:r>
          </a:p>
          <a:p>
            <a:r>
              <a:rPr lang="en-US" b="0" dirty="0"/>
              <a:t>C</a:t>
            </a:r>
            <a:r>
              <a:rPr lang="en-US" b="0" dirty="0" smtClean="0"/>
              <a:t>NES, Toulouse, France</a:t>
            </a:r>
            <a:br>
              <a:rPr lang="en-US" b="0" dirty="0" smtClean="0"/>
            </a:br>
            <a:r>
              <a:rPr lang="en-US" b="0" dirty="0" smtClean="0"/>
              <a:t>9</a:t>
            </a:r>
            <a:r>
              <a:rPr lang="en-US" b="0" baseline="30000" dirty="0" smtClean="0"/>
              <a:t>th</a:t>
            </a:r>
            <a:r>
              <a:rPr lang="en-US" b="0" dirty="0" smtClean="0"/>
              <a:t>-10</a:t>
            </a:r>
            <a:r>
              <a:rPr lang="en-US" b="0" baseline="30000" dirty="0" smtClean="0"/>
              <a:t>th</a:t>
            </a:r>
            <a:r>
              <a:rPr lang="en-US" b="0" dirty="0" smtClean="0"/>
              <a:t> April 2014</a:t>
            </a:r>
            <a:endParaRPr lang="en-US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noProof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Overview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167" y="1499718"/>
            <a:ext cx="87106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US" sz="2400" b="1" dirty="0" smtClean="0"/>
          </a:p>
          <a:p>
            <a:pPr marL="342900" lvl="0" indent="-342900">
              <a:buFont typeface="Arial"/>
              <a:buChar char="•"/>
            </a:pPr>
            <a:endParaRPr lang="en-US" sz="2400" dirty="0" smtClean="0"/>
          </a:p>
          <a:p>
            <a:pPr marL="342900" lvl="0" indent="-342900">
              <a:buFont typeface="Arial"/>
              <a:buChar char="•"/>
            </a:pPr>
            <a:r>
              <a:rPr lang="en-US" sz="2400" dirty="0" smtClean="0"/>
              <a:t>Before –  various “threads” in work on deliverables to GEO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CEOS Work Plan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VC 2015 GEOSS deliverables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VC data access initiative</a:t>
            </a:r>
          </a:p>
          <a:p>
            <a:pPr marL="342900" indent="-342900">
              <a:buFont typeface="Arial"/>
              <a:buChar char="•"/>
            </a:pPr>
            <a:endParaRPr lang="en-US" sz="2400" dirty="0" smtClean="0"/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Proposed approach </a:t>
            </a:r>
          </a:p>
        </p:txBody>
      </p:sp>
    </p:spTree>
    <p:extLst>
      <p:ext uri="{BB962C8B-B14F-4D97-AF65-F5344CB8AC3E}">
        <p14:creationId xmlns:p14="http://schemas.microsoft.com/office/powerpoint/2010/main" val="28664803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8276" y="1"/>
            <a:ext cx="6775724" cy="64948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Actions 2008-2013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 bwMode="auto">
          <a:xfrm>
            <a:off x="7239000" y="6546850"/>
            <a:ext cx="1905000" cy="3111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510201"/>
              </p:ext>
            </p:extLst>
          </p:nvPr>
        </p:nvGraphicFramePr>
        <p:xfrm>
          <a:off x="281361" y="4886810"/>
          <a:ext cx="5644555" cy="1660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4274784" imgH="1257243" progId="Excel.Sheet.12">
                  <p:embed/>
                </p:oleObj>
              </mc:Choice>
              <mc:Fallback>
                <p:oleObj name="Worksheet" r:id="rId3" imgW="4274784" imgH="12572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361" y="4886810"/>
                        <a:ext cx="5644555" cy="1660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37" name="Picture 1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/>
          <a:stretch/>
        </p:blipFill>
        <p:spPr bwMode="auto">
          <a:xfrm>
            <a:off x="45719" y="1365100"/>
            <a:ext cx="4616565" cy="316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624180"/>
            <a:ext cx="4320854" cy="25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330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256" y="425450"/>
            <a:ext cx="4555887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" y="16646"/>
            <a:ext cx="4567011" cy="6460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268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3"/>
          <p:cNvSpPr>
            <a:spLocks noChangeArrowheads="1"/>
          </p:cNvSpPr>
          <p:nvPr/>
        </p:nvSpPr>
        <p:spPr bwMode="auto">
          <a:xfrm>
            <a:off x="207963" y="1457325"/>
            <a:ext cx="8710612" cy="230687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  <a:spAutoFit/>
          </a:bodyPr>
          <a:lstStyle/>
          <a:p>
            <a:pPr marL="341313" indent="-339725">
              <a:lnSpc>
                <a:spcPct val="100000"/>
              </a:lnSpc>
              <a:buFont typeface="Arial" pitchFamily="-8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IE" sz="2400" dirty="0" smtClean="0">
                <a:solidFill>
                  <a:srgbClr val="002569"/>
                </a:solidFill>
              </a:rPr>
              <a:t>Principle data collections were identified for </a:t>
            </a:r>
            <a:r>
              <a:rPr lang="en-IE" sz="2400" dirty="0">
                <a:solidFill>
                  <a:srgbClr val="002569"/>
                </a:solidFill>
              </a:rPr>
              <a:t>each </a:t>
            </a:r>
            <a:r>
              <a:rPr lang="en-IE" sz="2400" dirty="0" smtClean="0">
                <a:solidFill>
                  <a:srgbClr val="002569"/>
                </a:solidFill>
              </a:rPr>
              <a:t>VC</a:t>
            </a:r>
            <a:endParaRPr lang="en-IE" sz="2400" dirty="0">
              <a:solidFill>
                <a:srgbClr val="002569"/>
              </a:solidFill>
            </a:endParaRPr>
          </a:p>
          <a:p>
            <a:pPr marL="341313" indent="-339725">
              <a:lnSpc>
                <a:spcPct val="100000"/>
              </a:lnSpc>
              <a:buFont typeface="Arial" pitchFamily="-8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IE" sz="2400" dirty="0">
                <a:solidFill>
                  <a:srgbClr val="002569"/>
                </a:solidFill>
              </a:rPr>
              <a:t>Each collection was tested in terms of: </a:t>
            </a:r>
          </a:p>
          <a:p>
            <a:pPr marL="1084263" lvl="1" indent="-339725">
              <a:lnSpc>
                <a:spcPct val="100000"/>
              </a:lnSpc>
              <a:buFont typeface="Arial" pitchFamily="-8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IE" sz="2400" dirty="0">
                <a:solidFill>
                  <a:srgbClr val="002569"/>
                </a:solidFill>
              </a:rPr>
              <a:t>geospatial and temporal scope </a:t>
            </a:r>
          </a:p>
          <a:p>
            <a:pPr marL="1084263" lvl="1" indent="-339725">
              <a:lnSpc>
                <a:spcPct val="100000"/>
              </a:lnSpc>
              <a:buFont typeface="Arial" pitchFamily="-8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IE" sz="2400" dirty="0">
                <a:solidFill>
                  <a:srgbClr val="002569"/>
                </a:solidFill>
              </a:rPr>
              <a:t>format </a:t>
            </a:r>
          </a:p>
          <a:p>
            <a:pPr marL="1084263" lvl="1" indent="-339725">
              <a:lnSpc>
                <a:spcPct val="100000"/>
              </a:lnSpc>
              <a:buFont typeface="Arial" pitchFamily="-8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IE" sz="2400" dirty="0">
                <a:solidFill>
                  <a:srgbClr val="002569"/>
                </a:solidFill>
              </a:rPr>
              <a:t>data discovery </a:t>
            </a:r>
          </a:p>
          <a:p>
            <a:pPr marL="1084263" lvl="1" indent="-339725">
              <a:lnSpc>
                <a:spcPct val="100000"/>
              </a:lnSpc>
              <a:buFont typeface="Arial" pitchFamily="-84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IE" sz="2400" dirty="0">
                <a:solidFill>
                  <a:srgbClr val="002569"/>
                </a:solidFill>
              </a:rPr>
              <a:t>data access</a:t>
            </a:r>
          </a:p>
        </p:txBody>
      </p:sp>
      <p:pic>
        <p:nvPicPr>
          <p:cNvPr id="34819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819400"/>
            <a:ext cx="4572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860800"/>
            <a:ext cx="4572000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AutoShape 2"/>
          <p:cNvSpPr>
            <a:spLocks noChangeArrowheads="1"/>
          </p:cNvSpPr>
          <p:nvPr/>
        </p:nvSpPr>
        <p:spPr bwMode="auto">
          <a:xfrm>
            <a:off x="1550988" y="109538"/>
            <a:ext cx="7243762" cy="609600"/>
          </a:xfrm>
          <a:custGeom>
            <a:avLst/>
            <a:gdLst>
              <a:gd name="T0" fmla="*/ 2147483647 w 21600"/>
              <a:gd name="T1" fmla="*/ 242771309 h 21600"/>
              <a:gd name="T2" fmla="*/ 2147483647 w 21600"/>
              <a:gd name="T3" fmla="*/ 485542646 h 21600"/>
              <a:gd name="T4" fmla="*/ 0 w 21600"/>
              <a:gd name="T5" fmla="*/ 242771309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IE" sz="3200" b="1">
              <a:solidFill>
                <a:srgbClr val="FFFFFF"/>
              </a:solidFill>
              <a:latin typeface="Tahoma" pitchFamily="-84" charset="0"/>
            </a:endParaRPr>
          </a:p>
        </p:txBody>
      </p:sp>
      <p:sp>
        <p:nvSpPr>
          <p:cNvPr id="34822" name="AutoShape 2"/>
          <p:cNvSpPr>
            <a:spLocks noChangeArrowheads="1"/>
          </p:cNvSpPr>
          <p:nvPr/>
        </p:nvSpPr>
        <p:spPr bwMode="auto">
          <a:xfrm>
            <a:off x="1703388" y="261938"/>
            <a:ext cx="7243762" cy="609600"/>
          </a:xfrm>
          <a:custGeom>
            <a:avLst/>
            <a:gdLst>
              <a:gd name="T0" fmla="*/ 2147483647 w 21600"/>
              <a:gd name="T1" fmla="*/ 242771309 h 21600"/>
              <a:gd name="T2" fmla="*/ 2147483647 w 21600"/>
              <a:gd name="T3" fmla="*/ 485542646 h 21600"/>
              <a:gd name="T4" fmla="*/ 0 w 21600"/>
              <a:gd name="T5" fmla="*/ 242771309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IE" sz="3200" b="1">
                <a:solidFill>
                  <a:srgbClr val="FFFFFF"/>
                </a:solidFill>
                <a:latin typeface="Tahoma" pitchFamily="-84" charset="0"/>
              </a:rPr>
              <a:t>VCs Data Access Study</a:t>
            </a: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7239000" y="6546850"/>
            <a:ext cx="1905000" cy="311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22C74AA7-CE1C-1D4E-AFCD-C2A568B216A0}" type="slidenum">
              <a:rPr lang="en-IE">
                <a:solidFill>
                  <a:srgbClr val="002569"/>
                </a:solidFill>
                <a:latin typeface="+mj-lt"/>
                <a:ea typeface="DejaVu Sans" charset="0"/>
                <a:cs typeface="DejaVu Sans" charset="0"/>
              </a:rPr>
              <a:pPr algn="r" hangingPunct="1"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IE" dirty="0">
              <a:solidFill>
                <a:srgbClr val="002569"/>
              </a:solidFill>
              <a:latin typeface="+mj-lt"/>
              <a:ea typeface="DejaVu Sans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3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fld id="{685D9731-F711-4403-8BC4-60A829C86C9C}" type="slidenum">
              <a:rPr 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50457" y="109710"/>
            <a:ext cx="724429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solidFill>
                  <a:schemeClr val="bg1"/>
                </a:solidFill>
                <a:latin typeface="Tahoma" pitchFamily="-106" charset="0"/>
                <a:cs typeface="Tahoma" pitchFamily="-106" charset="0"/>
              </a:rPr>
              <a:t>Proposed approach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2" name="Chevron 1"/>
          <p:cNvSpPr/>
          <p:nvPr/>
        </p:nvSpPr>
        <p:spPr bwMode="auto">
          <a:xfrm rot="1120261">
            <a:off x="2428872" y="1928796"/>
            <a:ext cx="628650" cy="700088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8" name="Chevron 7"/>
          <p:cNvSpPr/>
          <p:nvPr/>
        </p:nvSpPr>
        <p:spPr bwMode="auto">
          <a:xfrm>
            <a:off x="2281224" y="3409980"/>
            <a:ext cx="628650" cy="700088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1" r="20166"/>
          <a:stretch/>
        </p:blipFill>
        <p:spPr bwMode="auto">
          <a:xfrm>
            <a:off x="3219968" y="2789599"/>
            <a:ext cx="1944000" cy="264078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57163" y="1985939"/>
            <a:ext cx="2217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CEOS </a:t>
            </a:r>
            <a:r>
              <a:rPr lang="fr-FR" sz="2000" b="1" dirty="0" err="1" smtClean="0"/>
              <a:t>Work</a:t>
            </a:r>
            <a:r>
              <a:rPr lang="fr-FR" sz="2000" b="1" dirty="0" smtClean="0"/>
              <a:t> plan</a:t>
            </a:r>
            <a:endParaRPr lang="fr-FR" sz="2000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66122" y="4167235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/>
              <a:t>2015 GEOSS </a:t>
            </a:r>
          </a:p>
          <a:p>
            <a:r>
              <a:rPr lang="en-IE" sz="2000" b="1" dirty="0" smtClean="0"/>
              <a:t>deliverables</a:t>
            </a:r>
            <a:endParaRPr lang="en-IE" sz="20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79185" y="5181683"/>
            <a:ext cx="2095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VC Data </a:t>
            </a:r>
            <a:r>
              <a:rPr lang="fr-FR" sz="2000" b="1" dirty="0" err="1" smtClean="0"/>
              <a:t>access</a:t>
            </a:r>
            <a:endParaRPr lang="fr-FR" sz="2000" b="1" dirty="0"/>
          </a:p>
        </p:txBody>
      </p:sp>
      <p:sp>
        <p:nvSpPr>
          <p:cNvPr id="5" name="Flèche courbée vers la droite 4"/>
          <p:cNvSpPr/>
          <p:nvPr/>
        </p:nvSpPr>
        <p:spPr bwMode="auto">
          <a:xfrm>
            <a:off x="5514961" y="3121832"/>
            <a:ext cx="657225" cy="1788402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15" name="Flèche courbée vers la droite 14"/>
          <p:cNvSpPr/>
          <p:nvPr/>
        </p:nvSpPr>
        <p:spPr bwMode="auto">
          <a:xfrm flipH="1" flipV="1">
            <a:off x="6424625" y="3074200"/>
            <a:ext cx="657225" cy="1788402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5" y="2957569"/>
            <a:ext cx="1571585" cy="1095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7477355" y="4062451"/>
            <a:ext cx="1433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Post-2015</a:t>
            </a:r>
          </a:p>
          <a:p>
            <a:r>
              <a:rPr lang="fr-FR" sz="2000" b="1" dirty="0" err="1" smtClean="0"/>
              <a:t>Work</a:t>
            </a:r>
            <a:r>
              <a:rPr lang="fr-FR" sz="2000" b="1" dirty="0" smtClean="0"/>
              <a:t> Plan</a:t>
            </a:r>
            <a:endParaRPr lang="fr-FR" sz="2000" b="1" dirty="0"/>
          </a:p>
        </p:txBody>
      </p:sp>
      <p:sp>
        <p:nvSpPr>
          <p:cNvPr id="19" name="Chevron 18"/>
          <p:cNvSpPr/>
          <p:nvPr/>
        </p:nvSpPr>
        <p:spPr bwMode="auto">
          <a:xfrm rot="20479739" flipV="1">
            <a:off x="2505064" y="5634140"/>
            <a:ext cx="628650" cy="700088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61995" y="5784129"/>
            <a:ext cx="15760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… </a:t>
            </a:r>
            <a:r>
              <a:rPr lang="fr-FR" sz="2000" b="1" dirty="0" err="1" smtClean="0"/>
              <a:t>other</a:t>
            </a:r>
            <a:r>
              <a:rPr lang="fr-FR" sz="2000" b="1" dirty="0" smtClean="0"/>
              <a:t> ...  </a:t>
            </a:r>
            <a:endParaRPr lang="fr-FR" sz="2000" b="1" dirty="0"/>
          </a:p>
        </p:txBody>
      </p:sp>
      <p:sp>
        <p:nvSpPr>
          <p:cNvPr id="21" name="Chevron 20"/>
          <p:cNvSpPr/>
          <p:nvPr/>
        </p:nvSpPr>
        <p:spPr bwMode="auto">
          <a:xfrm>
            <a:off x="2319320" y="2647948"/>
            <a:ext cx="628650" cy="700088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83755" y="2762243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/>
              <a:t>WG activities</a:t>
            </a:r>
            <a:endParaRPr lang="en-IE" sz="2000" b="1" dirty="0"/>
          </a:p>
        </p:txBody>
      </p:sp>
      <p:sp>
        <p:nvSpPr>
          <p:cNvPr id="23" name="Chevron 22"/>
          <p:cNvSpPr/>
          <p:nvPr/>
        </p:nvSpPr>
        <p:spPr bwMode="auto">
          <a:xfrm>
            <a:off x="2319320" y="4191052"/>
            <a:ext cx="628650" cy="700088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67111" y="3486163"/>
            <a:ext cx="1707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000" b="1" dirty="0" smtClean="0"/>
              <a:t>VC activities</a:t>
            </a:r>
            <a:endParaRPr lang="en-IE" sz="2000" b="1" dirty="0"/>
          </a:p>
        </p:txBody>
      </p:sp>
      <p:sp>
        <p:nvSpPr>
          <p:cNvPr id="25" name="Chevron 24"/>
          <p:cNvSpPr/>
          <p:nvPr/>
        </p:nvSpPr>
        <p:spPr bwMode="auto">
          <a:xfrm>
            <a:off x="2343128" y="4957836"/>
            <a:ext cx="628650" cy="700088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5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ahoma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3371931" y="5765073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CEOS 3 </a:t>
            </a:r>
            <a:r>
              <a:rPr lang="fr-FR" sz="2000" b="1" dirty="0" err="1" smtClean="0"/>
              <a:t>year</a:t>
            </a:r>
            <a:endParaRPr lang="fr-FR" sz="2000" b="1" dirty="0" smtClean="0"/>
          </a:p>
          <a:p>
            <a:pPr algn="ctr"/>
            <a:r>
              <a:rPr lang="fr-FR" sz="2000" b="1" dirty="0" err="1" smtClean="0"/>
              <a:t>Work</a:t>
            </a:r>
            <a:r>
              <a:rPr lang="fr-FR" sz="2000" b="1" dirty="0" smtClean="0"/>
              <a:t> Plan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2393259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3278</TotalTime>
  <Words>104</Words>
  <Application>Microsoft Office PowerPoint</Application>
  <PresentationFormat>Affichage à l'écran (4:3)</PresentationFormat>
  <Paragraphs>40</Paragraphs>
  <Slides>6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4_EUM_template_v03</vt:lpstr>
      <vt:lpstr>Worksheet</vt:lpstr>
      <vt:lpstr>VC and WG deliverables</vt:lpstr>
      <vt:lpstr>Présentation PowerPoint</vt:lpstr>
      <vt:lpstr>Actions 2008-2013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Brian Killough</dc:creator>
  <cp:lastModifiedBy>Hosford</cp:lastModifiedBy>
  <cp:revision>304</cp:revision>
  <dcterms:created xsi:type="dcterms:W3CDTF">2012-08-31T01:11:17Z</dcterms:created>
  <dcterms:modified xsi:type="dcterms:W3CDTF">2014-04-08T20:10:12Z</dcterms:modified>
</cp:coreProperties>
</file>