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9"/>
  </p:notesMasterIdLst>
  <p:sldIdLst>
    <p:sldId id="276" r:id="rId2"/>
    <p:sldId id="289" r:id="rId3"/>
    <p:sldId id="290" r:id="rId4"/>
    <p:sldId id="291" r:id="rId5"/>
    <p:sldId id="288" r:id="rId6"/>
    <p:sldId id="286" r:id="rId7"/>
    <p:sldId id="285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89615" autoAdjust="0"/>
  </p:normalViewPr>
  <p:slideViewPr>
    <p:cSldViewPr snapToGrid="0" snapToObjects="1">
      <p:cViewPr>
        <p:scale>
          <a:sx n="77" d="100"/>
          <a:sy n="77" d="100"/>
        </p:scale>
        <p:origin x="-756" y="-54"/>
      </p:cViewPr>
      <p:guideLst>
        <p:guide orient="horz" pos="4277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072"/>
    </p:cViewPr>
  </p:sorterViewPr>
  <p:notesViewPr>
    <p:cSldViewPr snapToGrid="0" snapToObjects="1">
      <p:cViewPr varScale="1">
        <p:scale>
          <a:sx n="60" d="100"/>
          <a:sy n="60" d="100"/>
        </p:scale>
        <p:origin x="-225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4/9/2014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dirty="0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Tahoma" pitchFamily="34" charset="0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E7E44A-95A4-4D84-B060-74C5DA9603E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" y="482815"/>
            <a:ext cx="162095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SIT-29 Meeting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CNES, Toulouse, France</a:t>
            </a: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9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-10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April 2014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pic>
        <p:nvPicPr>
          <p:cNvPr id="5" name="Picture 4" descr="CEOS_logo_trans_SMA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" y="119764"/>
            <a:ext cx="915254" cy="3630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</p:sldLayoutIdLst>
  <p:transition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897270" y="-341244"/>
            <a:ext cx="7123361" cy="1672389"/>
          </a:xfrm>
        </p:spPr>
        <p:txBody>
          <a:bodyPr/>
          <a:lstStyle/>
          <a:p>
            <a:pPr algn="l"/>
            <a:r>
              <a:rPr lang="en-US" sz="2800" dirty="0" smtClean="0"/>
              <a:t>OST-VC Progress </a:t>
            </a:r>
            <a:r>
              <a:rPr lang="en-US" sz="2800" dirty="0"/>
              <a:t>towards established </a:t>
            </a:r>
            <a:br>
              <a:rPr lang="en-US" sz="2800" dirty="0"/>
            </a:br>
            <a:r>
              <a:rPr lang="en-US" sz="2800" dirty="0" smtClean="0"/>
              <a:t>		CEOS</a:t>
            </a:r>
            <a:r>
              <a:rPr lang="en-US" sz="2800" dirty="0"/>
              <a:t>-GEO </a:t>
            </a:r>
            <a:r>
              <a:rPr lang="en-US" sz="2800" dirty="0" smtClean="0"/>
              <a:t>Priorities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3814057" y="1443204"/>
            <a:ext cx="4826977" cy="2746478"/>
          </a:xfrm>
        </p:spPr>
        <p:txBody>
          <a:bodyPr/>
          <a:lstStyle/>
          <a:p>
            <a:pPr lvl="0"/>
            <a:r>
              <a:rPr lang="en-US" dirty="0" smtClean="0"/>
              <a:t>Juliette Lambin (CNES)</a:t>
            </a:r>
            <a:endParaRPr lang="en-US" dirty="0"/>
          </a:p>
          <a:p>
            <a:pPr lvl="0"/>
            <a:r>
              <a:rPr lang="en-US" dirty="0" smtClean="0"/>
              <a:t>Hans Bonekamp (EUMETSAT)</a:t>
            </a:r>
          </a:p>
          <a:p>
            <a:endParaRPr lang="en-US" b="0" dirty="0" smtClean="0"/>
          </a:p>
          <a:p>
            <a:r>
              <a:rPr lang="en-US" b="0" dirty="0" smtClean="0"/>
              <a:t>Presented by</a:t>
            </a:r>
            <a:r>
              <a:rPr lang="en-US" dirty="0" smtClean="0"/>
              <a:t>: Juliette </a:t>
            </a:r>
            <a:r>
              <a:rPr lang="en-US" dirty="0"/>
              <a:t>Lambin (CNES</a:t>
            </a:r>
            <a:r>
              <a:rPr lang="en-US" dirty="0" smtClean="0"/>
              <a:t>)</a:t>
            </a:r>
            <a:endParaRPr lang="en-US" dirty="0"/>
          </a:p>
          <a:p>
            <a:pPr lvl="0"/>
            <a:r>
              <a:rPr lang="en-US" b="0" dirty="0" smtClean="0"/>
              <a:t>CEOS SIT-29 Meeting</a:t>
            </a:r>
          </a:p>
          <a:p>
            <a:pPr lvl="0"/>
            <a:r>
              <a:rPr lang="en-US" b="0" dirty="0" smtClean="0"/>
              <a:t>CNES, Toulouse, France</a:t>
            </a:r>
          </a:p>
          <a:p>
            <a:r>
              <a:rPr lang="en-US" b="0" dirty="0" smtClean="0"/>
              <a:t>9</a:t>
            </a:r>
            <a:r>
              <a:rPr lang="en-US" b="0" baseline="30000" dirty="0" smtClean="0"/>
              <a:t>th</a:t>
            </a:r>
            <a:r>
              <a:rPr lang="en-US" b="0" dirty="0" smtClean="0"/>
              <a:t>-10</a:t>
            </a:r>
            <a:r>
              <a:rPr lang="en-US" b="0" baseline="30000" dirty="0" smtClean="0"/>
              <a:t>th</a:t>
            </a:r>
            <a:r>
              <a:rPr lang="en-US" b="0" dirty="0" smtClean="0"/>
              <a:t> April 2014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14437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95"/>
          <p:cNvCxnSpPr/>
          <p:nvPr/>
        </p:nvCxnSpPr>
        <p:spPr bwMode="auto">
          <a:xfrm flipV="1">
            <a:off x="3048746" y="1576739"/>
            <a:ext cx="0" cy="46739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36012" y="1712503"/>
            <a:ext cx="523595" cy="4505578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783202" y="1712503"/>
            <a:ext cx="522056" cy="4505578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305258" y="1712503"/>
            <a:ext cx="522055" cy="4505578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827313" y="1712503"/>
            <a:ext cx="523595" cy="4505578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396558" y="1712503"/>
            <a:ext cx="523595" cy="4505578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920154" y="1712503"/>
            <a:ext cx="522055" cy="4505578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967344" y="1652827"/>
            <a:ext cx="523595" cy="4565255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442208" y="1712503"/>
            <a:ext cx="522056" cy="4505578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6460139" y="1214204"/>
            <a:ext cx="580574" cy="507251"/>
            <a:chOff x="4848" y="481"/>
            <a:chExt cx="377" cy="334"/>
          </a:xfrm>
        </p:grpSpPr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4848" y="481"/>
              <a:ext cx="377" cy="334"/>
              <a:chOff x="4848" y="481"/>
              <a:chExt cx="377" cy="334"/>
            </a:xfrm>
          </p:grpSpPr>
          <p:sp>
            <p:nvSpPr>
              <p:cNvPr id="16" name="Rectangle 19"/>
              <p:cNvSpPr>
                <a:spLocks noChangeArrowheads="1"/>
              </p:cNvSpPr>
              <p:nvPr/>
            </p:nvSpPr>
            <p:spPr bwMode="auto">
              <a:xfrm>
                <a:off x="4848" y="481"/>
                <a:ext cx="377" cy="334"/>
              </a:xfrm>
              <a:prstGeom prst="rect">
                <a:avLst/>
              </a:prstGeom>
              <a:solidFill>
                <a:srgbClr val="66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Rectangle 20"/>
              <p:cNvSpPr>
                <a:spLocks noChangeArrowheads="1"/>
              </p:cNvSpPr>
              <p:nvPr/>
            </p:nvSpPr>
            <p:spPr bwMode="auto">
              <a:xfrm>
                <a:off x="4848" y="481"/>
                <a:ext cx="377" cy="334"/>
              </a:xfrm>
              <a:prstGeom prst="rect">
                <a:avLst/>
              </a:prstGeom>
              <a:noFill/>
              <a:ln w="6350" cap="rnd">
                <a:solidFill>
                  <a:srgbClr val="B2B2B2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4868" y="481"/>
              <a:ext cx="343" cy="334"/>
              <a:chOff x="4868" y="481"/>
              <a:chExt cx="343" cy="334"/>
            </a:xfrm>
          </p:grpSpPr>
          <p:sp>
            <p:nvSpPr>
              <p:cNvPr id="14" name="Rectangle 22"/>
              <p:cNvSpPr>
                <a:spLocks noChangeArrowheads="1"/>
              </p:cNvSpPr>
              <p:nvPr/>
            </p:nvSpPr>
            <p:spPr bwMode="auto">
              <a:xfrm>
                <a:off x="4868" y="481"/>
                <a:ext cx="343" cy="334"/>
              </a:xfrm>
              <a:prstGeom prst="rect">
                <a:avLst/>
              </a:prstGeom>
              <a:solidFill>
                <a:srgbClr val="66CC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Rectangle 23"/>
              <p:cNvSpPr>
                <a:spLocks noChangeArrowheads="1"/>
              </p:cNvSpPr>
              <p:nvPr/>
            </p:nvSpPr>
            <p:spPr bwMode="auto">
              <a:xfrm>
                <a:off x="4868" y="481"/>
                <a:ext cx="343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8" name="Group 30"/>
          <p:cNvGrpSpPr>
            <a:grpSpLocks/>
          </p:cNvGrpSpPr>
          <p:nvPr/>
        </p:nvGrpSpPr>
        <p:grpSpPr bwMode="auto">
          <a:xfrm>
            <a:off x="736012" y="1215696"/>
            <a:ext cx="523595" cy="498299"/>
            <a:chOff x="1131" y="480"/>
            <a:chExt cx="340" cy="334"/>
          </a:xfrm>
        </p:grpSpPr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1131" y="480"/>
              <a:ext cx="340" cy="334"/>
            </a:xfrm>
            <a:prstGeom prst="rect">
              <a:avLst/>
            </a:prstGeom>
            <a:solidFill>
              <a:srgbClr val="CCFFCC"/>
            </a:solidFill>
            <a:ln w="63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0" name="Group 32"/>
            <p:cNvGrpSpPr>
              <a:grpSpLocks/>
            </p:cNvGrpSpPr>
            <p:nvPr/>
          </p:nvGrpSpPr>
          <p:grpSpPr bwMode="auto">
            <a:xfrm>
              <a:off x="1131" y="480"/>
              <a:ext cx="340" cy="334"/>
              <a:chOff x="1131" y="480"/>
              <a:chExt cx="340" cy="334"/>
            </a:xfrm>
          </p:grpSpPr>
          <p:sp>
            <p:nvSpPr>
              <p:cNvPr id="21" name="Rectangle 33"/>
              <p:cNvSpPr>
                <a:spLocks noChangeArrowheads="1"/>
              </p:cNvSpPr>
              <p:nvPr/>
            </p:nvSpPr>
            <p:spPr bwMode="auto">
              <a:xfrm>
                <a:off x="1171" y="480"/>
                <a:ext cx="260" cy="33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Rectangle 34"/>
              <p:cNvSpPr>
                <a:spLocks noChangeArrowheads="1"/>
              </p:cNvSpPr>
              <p:nvPr/>
            </p:nvSpPr>
            <p:spPr bwMode="auto">
              <a:xfrm>
                <a:off x="1227" y="551"/>
                <a:ext cx="169" cy="169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10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Rectangle 35"/>
              <p:cNvSpPr>
                <a:spLocks noChangeArrowheads="1"/>
              </p:cNvSpPr>
              <p:nvPr/>
            </p:nvSpPr>
            <p:spPr bwMode="auto">
              <a:xfrm>
                <a:off x="1131" y="480"/>
                <a:ext cx="340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4" name="Group 36"/>
          <p:cNvGrpSpPr>
            <a:grpSpLocks/>
          </p:cNvGrpSpPr>
          <p:nvPr/>
        </p:nvGrpSpPr>
        <p:grpSpPr bwMode="auto">
          <a:xfrm>
            <a:off x="1259607" y="1215696"/>
            <a:ext cx="523595" cy="498299"/>
            <a:chOff x="1471" y="480"/>
            <a:chExt cx="340" cy="334"/>
          </a:xfrm>
        </p:grpSpPr>
        <p:sp>
          <p:nvSpPr>
            <p:cNvPr id="25" name="Rectangle 37"/>
            <p:cNvSpPr>
              <a:spLocks noChangeArrowheads="1"/>
            </p:cNvSpPr>
            <p:nvPr/>
          </p:nvSpPr>
          <p:spPr bwMode="auto">
            <a:xfrm>
              <a:off x="1471" y="480"/>
              <a:ext cx="340" cy="33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6" name="Group 38"/>
            <p:cNvGrpSpPr>
              <a:grpSpLocks/>
            </p:cNvGrpSpPr>
            <p:nvPr/>
          </p:nvGrpSpPr>
          <p:grpSpPr bwMode="auto">
            <a:xfrm>
              <a:off x="1471" y="480"/>
              <a:ext cx="340" cy="334"/>
              <a:chOff x="1471" y="480"/>
              <a:chExt cx="340" cy="334"/>
            </a:xfrm>
          </p:grpSpPr>
          <p:sp>
            <p:nvSpPr>
              <p:cNvPr id="27" name="Rectangle 39"/>
              <p:cNvSpPr>
                <a:spLocks noChangeArrowheads="1"/>
              </p:cNvSpPr>
              <p:nvPr/>
            </p:nvSpPr>
            <p:spPr bwMode="auto">
              <a:xfrm>
                <a:off x="1511" y="480"/>
                <a:ext cx="260" cy="334"/>
              </a:xfrm>
              <a:prstGeom prst="rect">
                <a:avLst/>
              </a:prstGeom>
              <a:solidFill>
                <a:srgbClr val="66CC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Rectangle 40"/>
              <p:cNvSpPr>
                <a:spLocks noChangeArrowheads="1"/>
              </p:cNvSpPr>
              <p:nvPr/>
            </p:nvSpPr>
            <p:spPr bwMode="auto">
              <a:xfrm>
                <a:off x="1567" y="551"/>
                <a:ext cx="169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11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Rectangle 41"/>
              <p:cNvSpPr>
                <a:spLocks noChangeArrowheads="1"/>
              </p:cNvSpPr>
              <p:nvPr/>
            </p:nvSpPr>
            <p:spPr bwMode="auto">
              <a:xfrm>
                <a:off x="1471" y="480"/>
                <a:ext cx="340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42"/>
          <p:cNvGrpSpPr>
            <a:grpSpLocks/>
          </p:cNvGrpSpPr>
          <p:nvPr/>
        </p:nvGrpSpPr>
        <p:grpSpPr bwMode="auto">
          <a:xfrm>
            <a:off x="1783202" y="1215696"/>
            <a:ext cx="522056" cy="498299"/>
            <a:chOff x="1811" y="480"/>
            <a:chExt cx="339" cy="334"/>
          </a:xfrm>
        </p:grpSpPr>
        <p:sp>
          <p:nvSpPr>
            <p:cNvPr id="31" name="Rectangle 43"/>
            <p:cNvSpPr>
              <a:spLocks noChangeArrowheads="1"/>
            </p:cNvSpPr>
            <p:nvPr/>
          </p:nvSpPr>
          <p:spPr bwMode="auto">
            <a:xfrm>
              <a:off x="1811" y="480"/>
              <a:ext cx="339" cy="334"/>
            </a:xfrm>
            <a:prstGeom prst="rect">
              <a:avLst/>
            </a:prstGeom>
            <a:solidFill>
              <a:srgbClr val="CCFFCC"/>
            </a:solidFill>
            <a:ln w="63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2" name="Group 44"/>
            <p:cNvGrpSpPr>
              <a:grpSpLocks/>
            </p:cNvGrpSpPr>
            <p:nvPr/>
          </p:nvGrpSpPr>
          <p:grpSpPr bwMode="auto">
            <a:xfrm>
              <a:off x="1811" y="480"/>
              <a:ext cx="339" cy="334"/>
              <a:chOff x="1811" y="480"/>
              <a:chExt cx="339" cy="334"/>
            </a:xfrm>
          </p:grpSpPr>
          <p:sp>
            <p:nvSpPr>
              <p:cNvPr id="33" name="Rectangle 45"/>
              <p:cNvSpPr>
                <a:spLocks noChangeArrowheads="1"/>
              </p:cNvSpPr>
              <p:nvPr/>
            </p:nvSpPr>
            <p:spPr bwMode="auto">
              <a:xfrm>
                <a:off x="1850" y="480"/>
                <a:ext cx="260" cy="33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Rectangle 46"/>
              <p:cNvSpPr>
                <a:spLocks noChangeArrowheads="1"/>
              </p:cNvSpPr>
              <p:nvPr/>
            </p:nvSpPr>
            <p:spPr bwMode="auto">
              <a:xfrm>
                <a:off x="1906" y="551"/>
                <a:ext cx="169" cy="169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12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Rectangle 47"/>
              <p:cNvSpPr>
                <a:spLocks noChangeArrowheads="1"/>
              </p:cNvSpPr>
              <p:nvPr/>
            </p:nvSpPr>
            <p:spPr bwMode="auto">
              <a:xfrm>
                <a:off x="1811" y="480"/>
                <a:ext cx="339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6" name="Group 48"/>
          <p:cNvGrpSpPr>
            <a:grpSpLocks/>
          </p:cNvGrpSpPr>
          <p:nvPr/>
        </p:nvGrpSpPr>
        <p:grpSpPr bwMode="auto">
          <a:xfrm>
            <a:off x="2305258" y="1215696"/>
            <a:ext cx="522055" cy="498299"/>
            <a:chOff x="2150" y="480"/>
            <a:chExt cx="339" cy="334"/>
          </a:xfrm>
        </p:grpSpPr>
        <p:sp>
          <p:nvSpPr>
            <p:cNvPr id="37" name="Rectangle 49"/>
            <p:cNvSpPr>
              <a:spLocks noChangeArrowheads="1"/>
            </p:cNvSpPr>
            <p:nvPr/>
          </p:nvSpPr>
          <p:spPr bwMode="auto">
            <a:xfrm>
              <a:off x="2150" y="480"/>
              <a:ext cx="339" cy="334"/>
            </a:xfrm>
            <a:prstGeom prst="rect">
              <a:avLst/>
            </a:prstGeom>
            <a:solidFill>
              <a:srgbClr val="66CCFF"/>
            </a:solidFill>
            <a:ln w="63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8" name="Group 50"/>
            <p:cNvGrpSpPr>
              <a:grpSpLocks/>
            </p:cNvGrpSpPr>
            <p:nvPr/>
          </p:nvGrpSpPr>
          <p:grpSpPr bwMode="auto">
            <a:xfrm>
              <a:off x="2150" y="480"/>
              <a:ext cx="339" cy="334"/>
              <a:chOff x="2150" y="480"/>
              <a:chExt cx="339" cy="334"/>
            </a:xfrm>
          </p:grpSpPr>
          <p:sp>
            <p:nvSpPr>
              <p:cNvPr id="39" name="Rectangle 51"/>
              <p:cNvSpPr>
                <a:spLocks noChangeArrowheads="1"/>
              </p:cNvSpPr>
              <p:nvPr/>
            </p:nvSpPr>
            <p:spPr bwMode="auto">
              <a:xfrm>
                <a:off x="2189" y="480"/>
                <a:ext cx="261" cy="334"/>
              </a:xfrm>
              <a:prstGeom prst="rect">
                <a:avLst/>
              </a:prstGeom>
              <a:solidFill>
                <a:srgbClr val="66CC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Rectangle 52"/>
              <p:cNvSpPr>
                <a:spLocks noChangeArrowheads="1"/>
              </p:cNvSpPr>
              <p:nvPr/>
            </p:nvSpPr>
            <p:spPr bwMode="auto">
              <a:xfrm>
                <a:off x="2246" y="551"/>
                <a:ext cx="169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rgbClr val="000000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13</a:t>
                </a: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Rectangle 53"/>
              <p:cNvSpPr>
                <a:spLocks noChangeArrowheads="1"/>
              </p:cNvSpPr>
              <p:nvPr/>
            </p:nvSpPr>
            <p:spPr bwMode="auto">
              <a:xfrm>
                <a:off x="2150" y="480"/>
                <a:ext cx="339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2" name="Group 54"/>
          <p:cNvGrpSpPr>
            <a:grpSpLocks/>
          </p:cNvGrpSpPr>
          <p:nvPr/>
        </p:nvGrpSpPr>
        <p:grpSpPr bwMode="auto">
          <a:xfrm>
            <a:off x="2827313" y="1215696"/>
            <a:ext cx="523595" cy="498299"/>
            <a:chOff x="2489" y="480"/>
            <a:chExt cx="340" cy="334"/>
          </a:xfrm>
        </p:grpSpPr>
        <p:sp>
          <p:nvSpPr>
            <p:cNvPr id="43" name="Rectangle 55"/>
            <p:cNvSpPr>
              <a:spLocks noChangeArrowheads="1"/>
            </p:cNvSpPr>
            <p:nvPr/>
          </p:nvSpPr>
          <p:spPr bwMode="auto">
            <a:xfrm>
              <a:off x="2489" y="480"/>
              <a:ext cx="340" cy="33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4" name="Group 56"/>
            <p:cNvGrpSpPr>
              <a:grpSpLocks/>
            </p:cNvGrpSpPr>
            <p:nvPr/>
          </p:nvGrpSpPr>
          <p:grpSpPr bwMode="auto">
            <a:xfrm>
              <a:off x="2489" y="480"/>
              <a:ext cx="340" cy="334"/>
              <a:chOff x="2489" y="480"/>
              <a:chExt cx="340" cy="334"/>
            </a:xfrm>
          </p:grpSpPr>
          <p:sp>
            <p:nvSpPr>
              <p:cNvPr id="45" name="Rectangle 57"/>
              <p:cNvSpPr>
                <a:spLocks noChangeArrowheads="1"/>
              </p:cNvSpPr>
              <p:nvPr/>
            </p:nvSpPr>
            <p:spPr bwMode="auto">
              <a:xfrm>
                <a:off x="2529" y="480"/>
                <a:ext cx="261" cy="33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Rectangle 58"/>
              <p:cNvSpPr>
                <a:spLocks noChangeArrowheads="1"/>
              </p:cNvSpPr>
              <p:nvPr/>
            </p:nvSpPr>
            <p:spPr bwMode="auto">
              <a:xfrm>
                <a:off x="2585" y="551"/>
                <a:ext cx="169" cy="169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14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Rectangle 59"/>
              <p:cNvSpPr>
                <a:spLocks noChangeArrowheads="1"/>
              </p:cNvSpPr>
              <p:nvPr/>
            </p:nvSpPr>
            <p:spPr bwMode="auto">
              <a:xfrm>
                <a:off x="2489" y="480"/>
                <a:ext cx="340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8" name="Group 60"/>
          <p:cNvGrpSpPr>
            <a:grpSpLocks/>
          </p:cNvGrpSpPr>
          <p:nvPr/>
        </p:nvGrpSpPr>
        <p:grpSpPr bwMode="auto">
          <a:xfrm>
            <a:off x="3350908" y="1215696"/>
            <a:ext cx="522056" cy="498299"/>
            <a:chOff x="2829" y="480"/>
            <a:chExt cx="339" cy="334"/>
          </a:xfrm>
        </p:grpSpPr>
        <p:sp>
          <p:nvSpPr>
            <p:cNvPr id="49" name="Rectangle 61"/>
            <p:cNvSpPr>
              <a:spLocks noChangeArrowheads="1"/>
            </p:cNvSpPr>
            <p:nvPr/>
          </p:nvSpPr>
          <p:spPr bwMode="auto">
            <a:xfrm>
              <a:off x="2829" y="480"/>
              <a:ext cx="339" cy="33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0" name="Group 62"/>
            <p:cNvGrpSpPr>
              <a:grpSpLocks/>
            </p:cNvGrpSpPr>
            <p:nvPr/>
          </p:nvGrpSpPr>
          <p:grpSpPr bwMode="auto">
            <a:xfrm>
              <a:off x="2829" y="480"/>
              <a:ext cx="339" cy="334"/>
              <a:chOff x="2829" y="480"/>
              <a:chExt cx="339" cy="334"/>
            </a:xfrm>
          </p:grpSpPr>
          <p:sp>
            <p:nvSpPr>
              <p:cNvPr id="51" name="Rectangle 63"/>
              <p:cNvSpPr>
                <a:spLocks noChangeArrowheads="1"/>
              </p:cNvSpPr>
              <p:nvPr/>
            </p:nvSpPr>
            <p:spPr bwMode="auto">
              <a:xfrm>
                <a:off x="2869" y="480"/>
                <a:ext cx="259" cy="334"/>
              </a:xfrm>
              <a:prstGeom prst="rect">
                <a:avLst/>
              </a:prstGeom>
              <a:solidFill>
                <a:srgbClr val="66CC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Rectangle 64"/>
              <p:cNvSpPr>
                <a:spLocks noChangeArrowheads="1"/>
              </p:cNvSpPr>
              <p:nvPr/>
            </p:nvSpPr>
            <p:spPr bwMode="auto">
              <a:xfrm>
                <a:off x="2925" y="551"/>
                <a:ext cx="169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rgbClr val="000000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15</a:t>
                </a: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Rectangle 65"/>
              <p:cNvSpPr>
                <a:spLocks noChangeArrowheads="1"/>
              </p:cNvSpPr>
              <p:nvPr/>
            </p:nvSpPr>
            <p:spPr bwMode="auto">
              <a:xfrm>
                <a:off x="2829" y="480"/>
                <a:ext cx="339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54" name="Group 66"/>
          <p:cNvGrpSpPr>
            <a:grpSpLocks/>
          </p:cNvGrpSpPr>
          <p:nvPr/>
        </p:nvGrpSpPr>
        <p:grpSpPr bwMode="auto">
          <a:xfrm>
            <a:off x="3872963" y="1215696"/>
            <a:ext cx="523595" cy="498299"/>
            <a:chOff x="3168" y="480"/>
            <a:chExt cx="340" cy="334"/>
          </a:xfrm>
        </p:grpSpPr>
        <p:sp>
          <p:nvSpPr>
            <p:cNvPr id="55" name="Rectangle 67"/>
            <p:cNvSpPr>
              <a:spLocks noChangeArrowheads="1"/>
            </p:cNvSpPr>
            <p:nvPr/>
          </p:nvSpPr>
          <p:spPr bwMode="auto">
            <a:xfrm>
              <a:off x="3168" y="480"/>
              <a:ext cx="340" cy="33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6" name="Group 68"/>
            <p:cNvGrpSpPr>
              <a:grpSpLocks/>
            </p:cNvGrpSpPr>
            <p:nvPr/>
          </p:nvGrpSpPr>
          <p:grpSpPr bwMode="auto">
            <a:xfrm>
              <a:off x="3168" y="480"/>
              <a:ext cx="340" cy="334"/>
              <a:chOff x="3168" y="480"/>
              <a:chExt cx="340" cy="334"/>
            </a:xfrm>
          </p:grpSpPr>
          <p:sp>
            <p:nvSpPr>
              <p:cNvPr id="57" name="Rectangle 69"/>
              <p:cNvSpPr>
                <a:spLocks noChangeArrowheads="1"/>
              </p:cNvSpPr>
              <p:nvPr/>
            </p:nvSpPr>
            <p:spPr bwMode="auto">
              <a:xfrm>
                <a:off x="3208" y="480"/>
                <a:ext cx="260" cy="33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Rectangle 70"/>
              <p:cNvSpPr>
                <a:spLocks noChangeArrowheads="1"/>
              </p:cNvSpPr>
              <p:nvPr/>
            </p:nvSpPr>
            <p:spPr bwMode="auto">
              <a:xfrm>
                <a:off x="3264" y="551"/>
                <a:ext cx="169" cy="169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16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Rectangle 71"/>
              <p:cNvSpPr>
                <a:spLocks noChangeArrowheads="1"/>
              </p:cNvSpPr>
              <p:nvPr/>
            </p:nvSpPr>
            <p:spPr bwMode="auto">
              <a:xfrm>
                <a:off x="3168" y="480"/>
                <a:ext cx="340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60" name="Group 72"/>
          <p:cNvGrpSpPr>
            <a:grpSpLocks/>
          </p:cNvGrpSpPr>
          <p:nvPr/>
        </p:nvGrpSpPr>
        <p:grpSpPr bwMode="auto">
          <a:xfrm>
            <a:off x="4396558" y="1215696"/>
            <a:ext cx="523595" cy="498299"/>
            <a:chOff x="3508" y="480"/>
            <a:chExt cx="340" cy="334"/>
          </a:xfrm>
        </p:grpSpPr>
        <p:sp>
          <p:nvSpPr>
            <p:cNvPr id="61" name="Rectangle 73"/>
            <p:cNvSpPr>
              <a:spLocks noChangeArrowheads="1"/>
            </p:cNvSpPr>
            <p:nvPr/>
          </p:nvSpPr>
          <p:spPr bwMode="auto">
            <a:xfrm>
              <a:off x="3508" y="480"/>
              <a:ext cx="340" cy="334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62" name="Group 74"/>
            <p:cNvGrpSpPr>
              <a:grpSpLocks/>
            </p:cNvGrpSpPr>
            <p:nvPr/>
          </p:nvGrpSpPr>
          <p:grpSpPr bwMode="auto">
            <a:xfrm>
              <a:off x="3508" y="480"/>
              <a:ext cx="340" cy="334"/>
              <a:chOff x="3508" y="480"/>
              <a:chExt cx="340" cy="334"/>
            </a:xfrm>
          </p:grpSpPr>
          <p:sp>
            <p:nvSpPr>
              <p:cNvPr id="63" name="Rectangle 75"/>
              <p:cNvSpPr>
                <a:spLocks noChangeArrowheads="1"/>
              </p:cNvSpPr>
              <p:nvPr/>
            </p:nvSpPr>
            <p:spPr bwMode="auto">
              <a:xfrm>
                <a:off x="3548" y="480"/>
                <a:ext cx="260" cy="334"/>
              </a:xfrm>
              <a:prstGeom prst="rect">
                <a:avLst/>
              </a:prstGeom>
              <a:solidFill>
                <a:srgbClr val="66CC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Rectangle 76"/>
              <p:cNvSpPr>
                <a:spLocks noChangeArrowheads="1"/>
              </p:cNvSpPr>
              <p:nvPr/>
            </p:nvSpPr>
            <p:spPr bwMode="auto">
              <a:xfrm>
                <a:off x="3604" y="551"/>
                <a:ext cx="169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17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Rectangle 77"/>
              <p:cNvSpPr>
                <a:spLocks noChangeArrowheads="1"/>
              </p:cNvSpPr>
              <p:nvPr/>
            </p:nvSpPr>
            <p:spPr bwMode="auto">
              <a:xfrm>
                <a:off x="3508" y="480"/>
                <a:ext cx="340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66" name="Group 78"/>
          <p:cNvGrpSpPr>
            <a:grpSpLocks/>
          </p:cNvGrpSpPr>
          <p:nvPr/>
        </p:nvGrpSpPr>
        <p:grpSpPr bwMode="auto">
          <a:xfrm>
            <a:off x="4920154" y="1215696"/>
            <a:ext cx="522055" cy="498299"/>
            <a:chOff x="3848" y="480"/>
            <a:chExt cx="339" cy="334"/>
          </a:xfrm>
        </p:grpSpPr>
        <p:sp>
          <p:nvSpPr>
            <p:cNvPr id="67" name="Rectangle 79"/>
            <p:cNvSpPr>
              <a:spLocks noChangeArrowheads="1"/>
            </p:cNvSpPr>
            <p:nvPr/>
          </p:nvSpPr>
          <p:spPr bwMode="auto">
            <a:xfrm>
              <a:off x="3848" y="480"/>
              <a:ext cx="339" cy="33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68" name="Group 80"/>
            <p:cNvGrpSpPr>
              <a:grpSpLocks/>
            </p:cNvGrpSpPr>
            <p:nvPr/>
          </p:nvGrpSpPr>
          <p:grpSpPr bwMode="auto">
            <a:xfrm>
              <a:off x="3848" y="480"/>
              <a:ext cx="339" cy="334"/>
              <a:chOff x="3848" y="480"/>
              <a:chExt cx="339" cy="334"/>
            </a:xfrm>
          </p:grpSpPr>
          <p:sp>
            <p:nvSpPr>
              <p:cNvPr id="69" name="Rectangle 81"/>
              <p:cNvSpPr>
                <a:spLocks noChangeArrowheads="1"/>
              </p:cNvSpPr>
              <p:nvPr/>
            </p:nvSpPr>
            <p:spPr bwMode="auto">
              <a:xfrm>
                <a:off x="3887" y="480"/>
                <a:ext cx="260" cy="33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Rectangle 82"/>
              <p:cNvSpPr>
                <a:spLocks noChangeArrowheads="1"/>
              </p:cNvSpPr>
              <p:nvPr/>
            </p:nvSpPr>
            <p:spPr bwMode="auto">
              <a:xfrm>
                <a:off x="3943" y="551"/>
                <a:ext cx="169" cy="169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18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Rectangle 83"/>
              <p:cNvSpPr>
                <a:spLocks noChangeArrowheads="1"/>
              </p:cNvSpPr>
              <p:nvPr/>
            </p:nvSpPr>
            <p:spPr bwMode="auto">
              <a:xfrm>
                <a:off x="3848" y="480"/>
                <a:ext cx="339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72" name="Group 84"/>
          <p:cNvGrpSpPr>
            <a:grpSpLocks/>
          </p:cNvGrpSpPr>
          <p:nvPr/>
        </p:nvGrpSpPr>
        <p:grpSpPr bwMode="auto">
          <a:xfrm>
            <a:off x="5442208" y="1215696"/>
            <a:ext cx="522056" cy="498299"/>
            <a:chOff x="4187" y="480"/>
            <a:chExt cx="339" cy="334"/>
          </a:xfrm>
        </p:grpSpPr>
        <p:sp>
          <p:nvSpPr>
            <p:cNvPr id="73" name="Rectangle 85"/>
            <p:cNvSpPr>
              <a:spLocks noChangeArrowheads="1"/>
            </p:cNvSpPr>
            <p:nvPr/>
          </p:nvSpPr>
          <p:spPr bwMode="auto">
            <a:xfrm>
              <a:off x="4187" y="480"/>
              <a:ext cx="339" cy="334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4" name="Group 86"/>
            <p:cNvGrpSpPr>
              <a:grpSpLocks/>
            </p:cNvGrpSpPr>
            <p:nvPr/>
          </p:nvGrpSpPr>
          <p:grpSpPr bwMode="auto">
            <a:xfrm>
              <a:off x="4187" y="480"/>
              <a:ext cx="339" cy="334"/>
              <a:chOff x="4187" y="480"/>
              <a:chExt cx="339" cy="334"/>
            </a:xfrm>
          </p:grpSpPr>
          <p:sp>
            <p:nvSpPr>
              <p:cNvPr id="75" name="Rectangle 87"/>
              <p:cNvSpPr>
                <a:spLocks noChangeArrowheads="1"/>
              </p:cNvSpPr>
              <p:nvPr/>
            </p:nvSpPr>
            <p:spPr bwMode="auto">
              <a:xfrm>
                <a:off x="4226" y="480"/>
                <a:ext cx="261" cy="334"/>
              </a:xfrm>
              <a:prstGeom prst="rect">
                <a:avLst/>
              </a:prstGeom>
              <a:solidFill>
                <a:srgbClr val="66CCFF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Rectangle 88"/>
              <p:cNvSpPr>
                <a:spLocks noChangeArrowheads="1"/>
              </p:cNvSpPr>
              <p:nvPr/>
            </p:nvSpPr>
            <p:spPr bwMode="auto">
              <a:xfrm>
                <a:off x="4283" y="551"/>
                <a:ext cx="169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rgbClr val="000000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19</a:t>
                </a: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Rectangle 89"/>
              <p:cNvSpPr>
                <a:spLocks noChangeArrowheads="1"/>
              </p:cNvSpPr>
              <p:nvPr/>
            </p:nvSpPr>
            <p:spPr bwMode="auto">
              <a:xfrm>
                <a:off x="4187" y="480"/>
                <a:ext cx="339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78" name="Group 90"/>
          <p:cNvGrpSpPr>
            <a:grpSpLocks/>
          </p:cNvGrpSpPr>
          <p:nvPr/>
        </p:nvGrpSpPr>
        <p:grpSpPr bwMode="auto">
          <a:xfrm>
            <a:off x="5964264" y="1215696"/>
            <a:ext cx="523595" cy="498299"/>
            <a:chOff x="4526" y="480"/>
            <a:chExt cx="340" cy="334"/>
          </a:xfrm>
        </p:grpSpPr>
        <p:sp>
          <p:nvSpPr>
            <p:cNvPr id="79" name="Rectangle 91"/>
            <p:cNvSpPr>
              <a:spLocks noChangeArrowheads="1"/>
            </p:cNvSpPr>
            <p:nvPr/>
          </p:nvSpPr>
          <p:spPr bwMode="auto">
            <a:xfrm>
              <a:off x="4526" y="480"/>
              <a:ext cx="340" cy="334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80" name="Group 92"/>
            <p:cNvGrpSpPr>
              <a:grpSpLocks/>
            </p:cNvGrpSpPr>
            <p:nvPr/>
          </p:nvGrpSpPr>
          <p:grpSpPr bwMode="auto">
            <a:xfrm>
              <a:off x="4526" y="480"/>
              <a:ext cx="340" cy="334"/>
              <a:chOff x="4526" y="480"/>
              <a:chExt cx="340" cy="334"/>
            </a:xfrm>
          </p:grpSpPr>
          <p:sp>
            <p:nvSpPr>
              <p:cNvPr id="81" name="Rectangle 93"/>
              <p:cNvSpPr>
                <a:spLocks noChangeArrowheads="1"/>
              </p:cNvSpPr>
              <p:nvPr/>
            </p:nvSpPr>
            <p:spPr bwMode="auto">
              <a:xfrm>
                <a:off x="4566" y="480"/>
                <a:ext cx="261" cy="33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Rectangle 94"/>
              <p:cNvSpPr>
                <a:spLocks noChangeArrowheads="1"/>
              </p:cNvSpPr>
              <p:nvPr/>
            </p:nvSpPr>
            <p:spPr bwMode="auto">
              <a:xfrm>
                <a:off x="4622" y="551"/>
                <a:ext cx="169" cy="169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20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Rectangle 95"/>
              <p:cNvSpPr>
                <a:spLocks noChangeArrowheads="1"/>
              </p:cNvSpPr>
              <p:nvPr/>
            </p:nvSpPr>
            <p:spPr bwMode="auto">
              <a:xfrm>
                <a:off x="4526" y="480"/>
                <a:ext cx="340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84" name="Rectangle 96"/>
          <p:cNvSpPr>
            <a:spLocks noChangeArrowheads="1"/>
          </p:cNvSpPr>
          <p:nvPr/>
        </p:nvSpPr>
        <p:spPr bwMode="auto">
          <a:xfrm>
            <a:off x="6536308" y="1284324"/>
            <a:ext cx="399449" cy="362534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Rectangle 97"/>
          <p:cNvSpPr>
            <a:spLocks noChangeArrowheads="1"/>
          </p:cNvSpPr>
          <p:nvPr/>
        </p:nvSpPr>
        <p:spPr bwMode="auto">
          <a:xfrm>
            <a:off x="6621599" y="1321622"/>
            <a:ext cx="260167" cy="25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wrap="none" lIns="0" tIns="0" rIns="0" bIns="0"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000000"/>
                </a:solidFill>
                <a:latin typeface="Arial Unicode MS" charset="0"/>
                <a:ea typeface="Arial Unicode MS" charset="0"/>
                <a:cs typeface="Arial Unicode MS" charset="0"/>
              </a:rPr>
              <a:t>21</a:t>
            </a:r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6" name="Group 98"/>
          <p:cNvGrpSpPr>
            <a:grpSpLocks/>
          </p:cNvGrpSpPr>
          <p:nvPr/>
        </p:nvGrpSpPr>
        <p:grpSpPr bwMode="auto">
          <a:xfrm>
            <a:off x="7022234" y="1217188"/>
            <a:ext cx="523595" cy="498299"/>
            <a:chOff x="5217" y="481"/>
            <a:chExt cx="340" cy="334"/>
          </a:xfrm>
        </p:grpSpPr>
        <p:sp>
          <p:nvSpPr>
            <p:cNvPr id="87" name="Rectangle 99"/>
            <p:cNvSpPr>
              <a:spLocks noChangeArrowheads="1"/>
            </p:cNvSpPr>
            <p:nvPr/>
          </p:nvSpPr>
          <p:spPr bwMode="auto">
            <a:xfrm>
              <a:off x="5217" y="481"/>
              <a:ext cx="340" cy="33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88" name="Group 100"/>
            <p:cNvGrpSpPr>
              <a:grpSpLocks/>
            </p:cNvGrpSpPr>
            <p:nvPr/>
          </p:nvGrpSpPr>
          <p:grpSpPr bwMode="auto">
            <a:xfrm>
              <a:off x="5217" y="481"/>
              <a:ext cx="340" cy="334"/>
              <a:chOff x="5217" y="481"/>
              <a:chExt cx="340" cy="334"/>
            </a:xfrm>
          </p:grpSpPr>
          <p:sp>
            <p:nvSpPr>
              <p:cNvPr id="89" name="Rectangle 101"/>
              <p:cNvSpPr>
                <a:spLocks noChangeArrowheads="1"/>
              </p:cNvSpPr>
              <p:nvPr/>
            </p:nvSpPr>
            <p:spPr bwMode="auto">
              <a:xfrm>
                <a:off x="5257" y="481"/>
                <a:ext cx="260" cy="33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Rectangle 102"/>
              <p:cNvSpPr>
                <a:spLocks noChangeArrowheads="1"/>
              </p:cNvSpPr>
              <p:nvPr/>
            </p:nvSpPr>
            <p:spPr bwMode="auto">
              <a:xfrm>
                <a:off x="5313" y="553"/>
                <a:ext cx="169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rgbClr val="000000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22</a:t>
                </a: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Rectangle 103"/>
              <p:cNvSpPr>
                <a:spLocks noChangeArrowheads="1"/>
              </p:cNvSpPr>
              <p:nvPr/>
            </p:nvSpPr>
            <p:spPr bwMode="auto">
              <a:xfrm>
                <a:off x="5217" y="481"/>
                <a:ext cx="340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92" name="Rectangle 106"/>
          <p:cNvSpPr>
            <a:spLocks noChangeArrowheads="1"/>
          </p:cNvSpPr>
          <p:nvPr/>
        </p:nvSpPr>
        <p:spPr bwMode="auto">
          <a:xfrm>
            <a:off x="3350908" y="1712503"/>
            <a:ext cx="522056" cy="4505578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93" name="Group 117"/>
          <p:cNvGrpSpPr>
            <a:grpSpLocks/>
          </p:cNvGrpSpPr>
          <p:nvPr/>
        </p:nvGrpSpPr>
        <p:grpSpPr bwMode="auto">
          <a:xfrm>
            <a:off x="931154" y="4606994"/>
            <a:ext cx="2524346" cy="270752"/>
            <a:chOff x="3591" y="2296"/>
            <a:chExt cx="1131" cy="200"/>
          </a:xfrm>
          <a:solidFill>
            <a:srgbClr val="92C460"/>
          </a:solidFill>
        </p:grpSpPr>
        <p:sp>
          <p:nvSpPr>
            <p:cNvPr id="94" name="Freeform 118"/>
            <p:cNvSpPr>
              <a:spLocks/>
            </p:cNvSpPr>
            <p:nvPr/>
          </p:nvSpPr>
          <p:spPr bwMode="auto">
            <a:xfrm>
              <a:off x="3591" y="2296"/>
              <a:ext cx="1131" cy="200"/>
            </a:xfrm>
            <a:custGeom>
              <a:avLst/>
              <a:gdLst>
                <a:gd name="T0" fmla="*/ 959 w 1131"/>
                <a:gd name="T1" fmla="*/ 0 h 200"/>
                <a:gd name="T2" fmla="*/ 0 w 1131"/>
                <a:gd name="T3" fmla="*/ 0 h 200"/>
                <a:gd name="T4" fmla="*/ 0 w 1131"/>
                <a:gd name="T5" fmla="*/ 200 h 200"/>
                <a:gd name="T6" fmla="*/ 959 w 1131"/>
                <a:gd name="T7" fmla="*/ 200 h 200"/>
                <a:gd name="T8" fmla="*/ 1131 w 1131"/>
                <a:gd name="T9" fmla="*/ 100 h 200"/>
                <a:gd name="T10" fmla="*/ 959 w 1131"/>
                <a:gd name="T11" fmla="*/ 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1"/>
                <a:gd name="T19" fmla="*/ 0 h 200"/>
                <a:gd name="T20" fmla="*/ 1131 w 1131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1" h="200">
                  <a:moveTo>
                    <a:pt x="959" y="0"/>
                  </a:moveTo>
                  <a:lnTo>
                    <a:pt x="0" y="0"/>
                  </a:lnTo>
                  <a:lnTo>
                    <a:pt x="0" y="200"/>
                  </a:lnTo>
                  <a:lnTo>
                    <a:pt x="959" y="200"/>
                  </a:lnTo>
                  <a:lnTo>
                    <a:pt x="1131" y="100"/>
                  </a:lnTo>
                  <a:lnTo>
                    <a:pt x="9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reeform 119"/>
            <p:cNvSpPr>
              <a:spLocks/>
            </p:cNvSpPr>
            <p:nvPr/>
          </p:nvSpPr>
          <p:spPr bwMode="auto">
            <a:xfrm>
              <a:off x="3591" y="2296"/>
              <a:ext cx="1131" cy="200"/>
            </a:xfrm>
            <a:custGeom>
              <a:avLst/>
              <a:gdLst>
                <a:gd name="T0" fmla="*/ 959 w 1131"/>
                <a:gd name="T1" fmla="*/ 0 h 200"/>
                <a:gd name="T2" fmla="*/ 0 w 1131"/>
                <a:gd name="T3" fmla="*/ 0 h 200"/>
                <a:gd name="T4" fmla="*/ 0 w 1131"/>
                <a:gd name="T5" fmla="*/ 200 h 200"/>
                <a:gd name="T6" fmla="*/ 959 w 1131"/>
                <a:gd name="T7" fmla="*/ 200 h 200"/>
                <a:gd name="T8" fmla="*/ 1131 w 1131"/>
                <a:gd name="T9" fmla="*/ 100 h 200"/>
                <a:gd name="T10" fmla="*/ 959 w 1131"/>
                <a:gd name="T11" fmla="*/ 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1"/>
                <a:gd name="T19" fmla="*/ 0 h 200"/>
                <a:gd name="T20" fmla="*/ 1131 w 1131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1" h="200">
                  <a:moveTo>
                    <a:pt x="959" y="0"/>
                  </a:moveTo>
                  <a:lnTo>
                    <a:pt x="0" y="0"/>
                  </a:lnTo>
                  <a:lnTo>
                    <a:pt x="0" y="200"/>
                  </a:lnTo>
                  <a:lnTo>
                    <a:pt x="959" y="200"/>
                  </a:lnTo>
                  <a:lnTo>
                    <a:pt x="1131" y="100"/>
                  </a:lnTo>
                  <a:lnTo>
                    <a:pt x="959" y="0"/>
                  </a:lnTo>
                  <a:close/>
                </a:path>
              </a:pathLst>
            </a:custGeom>
            <a:grp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CRYOSAT-2</a:t>
              </a: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1000" dirty="0">
                  <a:solidFill>
                    <a:prstClr val="black"/>
                  </a:solidFill>
                  <a:latin typeface="Calibri"/>
                </a:rPr>
                <a:t>Europe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6" name="Rectangle 121"/>
          <p:cNvSpPr>
            <a:spLocks noChangeArrowheads="1"/>
          </p:cNvSpPr>
          <p:nvPr/>
        </p:nvSpPr>
        <p:spPr bwMode="auto">
          <a:xfrm>
            <a:off x="953367" y="2825221"/>
            <a:ext cx="785250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lIns="0" tIns="0" rIns="0" bIns="0"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  <a:latin typeface="Calibri"/>
              </a:rPr>
              <a:t>Complementary Missions - Medium Accuracy/Higher Inclination </a:t>
            </a:r>
          </a:p>
        </p:txBody>
      </p:sp>
      <p:sp>
        <p:nvSpPr>
          <p:cNvPr id="97" name="Rectangle 137"/>
          <p:cNvSpPr>
            <a:spLocks noChangeArrowheads="1"/>
          </p:cNvSpPr>
          <p:nvPr/>
        </p:nvSpPr>
        <p:spPr bwMode="auto">
          <a:xfrm>
            <a:off x="4306394" y="5307093"/>
            <a:ext cx="262936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lIns="0" tIns="0" rIns="0" bIns="0"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  <a:latin typeface="Calibri"/>
              </a:rPr>
              <a:t>Broad-Coverage Mission</a:t>
            </a:r>
          </a:p>
        </p:txBody>
      </p:sp>
      <p:grpSp>
        <p:nvGrpSpPr>
          <p:cNvPr id="98" name="Group 143"/>
          <p:cNvGrpSpPr>
            <a:grpSpLocks/>
          </p:cNvGrpSpPr>
          <p:nvPr/>
        </p:nvGrpSpPr>
        <p:grpSpPr bwMode="auto">
          <a:xfrm>
            <a:off x="2423815" y="3849647"/>
            <a:ext cx="1831445" cy="270751"/>
            <a:chOff x="798" y="1253"/>
            <a:chExt cx="1176" cy="200"/>
          </a:xfrm>
          <a:solidFill>
            <a:srgbClr val="92C460"/>
          </a:solidFill>
        </p:grpSpPr>
        <p:sp>
          <p:nvSpPr>
            <p:cNvPr id="99" name="Freeform 146"/>
            <p:cNvSpPr>
              <a:spLocks/>
            </p:cNvSpPr>
            <p:nvPr/>
          </p:nvSpPr>
          <p:spPr bwMode="auto">
            <a:xfrm>
              <a:off x="798" y="1253"/>
              <a:ext cx="1176" cy="200"/>
            </a:xfrm>
            <a:custGeom>
              <a:avLst/>
              <a:gdLst>
                <a:gd name="T0" fmla="*/ 959 w 1131"/>
                <a:gd name="T1" fmla="*/ 0 h 200"/>
                <a:gd name="T2" fmla="*/ 0 w 1131"/>
                <a:gd name="T3" fmla="*/ 0 h 200"/>
                <a:gd name="T4" fmla="*/ 0 w 1131"/>
                <a:gd name="T5" fmla="*/ 200 h 200"/>
                <a:gd name="T6" fmla="*/ 959 w 1131"/>
                <a:gd name="T7" fmla="*/ 200 h 200"/>
                <a:gd name="T8" fmla="*/ 1131 w 1131"/>
                <a:gd name="T9" fmla="*/ 100 h 200"/>
                <a:gd name="T10" fmla="*/ 959 w 1131"/>
                <a:gd name="T11" fmla="*/ 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1"/>
                <a:gd name="T19" fmla="*/ 0 h 200"/>
                <a:gd name="T20" fmla="*/ 1131 w 1131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1" h="200">
                  <a:moveTo>
                    <a:pt x="959" y="0"/>
                  </a:moveTo>
                  <a:lnTo>
                    <a:pt x="0" y="0"/>
                  </a:lnTo>
                  <a:lnTo>
                    <a:pt x="0" y="200"/>
                  </a:lnTo>
                  <a:lnTo>
                    <a:pt x="959" y="200"/>
                  </a:lnTo>
                  <a:lnTo>
                    <a:pt x="1131" y="100"/>
                  </a:lnTo>
                  <a:lnTo>
                    <a:pt x="959" y="0"/>
                  </a:lnTo>
                  <a:close/>
                </a:path>
              </a:pathLst>
            </a:custGeom>
            <a:grpFill/>
            <a:ln w="9525" cap="rnd">
              <a:solidFill>
                <a:srgbClr val="92D05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Rectangle 147"/>
            <p:cNvSpPr>
              <a:spLocks noChangeArrowheads="1"/>
            </p:cNvSpPr>
            <p:nvPr/>
          </p:nvSpPr>
          <p:spPr bwMode="auto">
            <a:xfrm>
              <a:off x="922" y="1278"/>
              <a:ext cx="811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  <a:sp3d/>
            </a:bodyPr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err="1" smtClean="0">
                  <a:solidFill>
                    <a:srgbClr val="000000"/>
                  </a:solidFill>
                  <a:latin typeface="Calibri"/>
                  <a:ea typeface="Arial Unicode MS" charset="0"/>
                  <a:cs typeface="Arial Unicode MS" charset="0"/>
                </a:rPr>
                <a:t>Saral</a:t>
              </a:r>
              <a:r>
                <a:rPr lang="en-US" sz="1400" b="1" dirty="0" smtClean="0">
                  <a:solidFill>
                    <a:srgbClr val="000000"/>
                  </a:solidFill>
                  <a:latin typeface="Calibri"/>
                  <a:ea typeface="Arial Unicode MS" charset="0"/>
                  <a:cs typeface="Arial Unicode MS" charset="0"/>
                </a:rPr>
                <a:t> </a:t>
              </a:r>
              <a:r>
                <a:rPr lang="en-US" sz="1000" dirty="0" smtClean="0">
                  <a:solidFill>
                    <a:srgbClr val="000000"/>
                  </a:solidFill>
                  <a:latin typeface="Calibri"/>
                  <a:ea typeface="Arial Unicode MS" charset="0"/>
                  <a:cs typeface="Arial Unicode MS" charset="0"/>
                </a:rPr>
                <a:t>France/India</a:t>
              </a:r>
              <a:endParaRPr lang="en-US" sz="1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1" name="Group 177"/>
          <p:cNvGrpSpPr>
            <a:grpSpLocks/>
          </p:cNvGrpSpPr>
          <p:nvPr/>
        </p:nvGrpSpPr>
        <p:grpSpPr bwMode="auto">
          <a:xfrm>
            <a:off x="3930293" y="4191076"/>
            <a:ext cx="1664790" cy="275172"/>
            <a:chOff x="1189" y="975"/>
            <a:chExt cx="1131" cy="246"/>
          </a:xfrm>
          <a:solidFill>
            <a:srgbClr val="FFFF99"/>
          </a:solidFill>
        </p:grpSpPr>
        <p:sp>
          <p:nvSpPr>
            <p:cNvPr id="102" name="Freeform 180"/>
            <p:cNvSpPr>
              <a:spLocks/>
            </p:cNvSpPr>
            <p:nvPr/>
          </p:nvSpPr>
          <p:spPr bwMode="auto">
            <a:xfrm>
              <a:off x="1189" y="975"/>
              <a:ext cx="1131" cy="246"/>
            </a:xfrm>
            <a:custGeom>
              <a:avLst/>
              <a:gdLst>
                <a:gd name="T0" fmla="*/ 959 w 1131"/>
                <a:gd name="T1" fmla="*/ 0 h 200"/>
                <a:gd name="T2" fmla="*/ 0 w 1131"/>
                <a:gd name="T3" fmla="*/ 0 h 200"/>
                <a:gd name="T4" fmla="*/ 0 w 1131"/>
                <a:gd name="T5" fmla="*/ 200 h 200"/>
                <a:gd name="T6" fmla="*/ 959 w 1131"/>
                <a:gd name="T7" fmla="*/ 200 h 200"/>
                <a:gd name="T8" fmla="*/ 1131 w 1131"/>
                <a:gd name="T9" fmla="*/ 100 h 200"/>
                <a:gd name="T10" fmla="*/ 959 w 1131"/>
                <a:gd name="T11" fmla="*/ 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1"/>
                <a:gd name="T19" fmla="*/ 0 h 200"/>
                <a:gd name="T20" fmla="*/ 1131 w 1131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1" h="200">
                  <a:moveTo>
                    <a:pt x="959" y="0"/>
                  </a:moveTo>
                  <a:lnTo>
                    <a:pt x="0" y="0"/>
                  </a:lnTo>
                  <a:lnTo>
                    <a:pt x="0" y="200"/>
                  </a:lnTo>
                  <a:lnTo>
                    <a:pt x="959" y="200"/>
                  </a:lnTo>
                  <a:lnTo>
                    <a:pt x="1131" y="100"/>
                  </a:lnTo>
                  <a:lnTo>
                    <a:pt x="959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Rectangle 181"/>
            <p:cNvSpPr>
              <a:spLocks noChangeArrowheads="1"/>
            </p:cNvSpPr>
            <p:nvPr/>
          </p:nvSpPr>
          <p:spPr bwMode="auto">
            <a:xfrm>
              <a:off x="1387" y="1000"/>
              <a:ext cx="566" cy="18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en-US" sz="1400" b="1" dirty="0">
                  <a:solidFill>
                    <a:srgbClr val="000000"/>
                  </a:solidFill>
                  <a:latin typeface="Calibri"/>
                  <a:ea typeface="Arial Unicode MS" charset="0"/>
                  <a:cs typeface="Arial Unicode MS" charset="0"/>
                </a:rPr>
                <a:t>HY-2B</a:t>
              </a:r>
              <a:r>
                <a:rPr lang="en-US" sz="1400" dirty="0">
                  <a:solidFill>
                    <a:srgbClr val="000000"/>
                  </a:solidFill>
                  <a:latin typeface="Calibri"/>
                  <a:ea typeface="Arial Unicode MS" charset="0"/>
                  <a:cs typeface="Arial Unicode MS" charset="0"/>
                </a:rPr>
                <a:t> </a:t>
              </a:r>
              <a:r>
                <a:rPr lang="en-US" sz="1000" dirty="0">
                  <a:solidFill>
                    <a:srgbClr val="000000"/>
                  </a:solidFill>
                  <a:latin typeface="Calibri"/>
                  <a:ea typeface="Arial Unicode MS" charset="0"/>
                  <a:cs typeface="Arial Unicode MS" charset="0"/>
                </a:rPr>
                <a:t>China</a:t>
              </a:r>
              <a:endParaRPr lang="en-US" sz="1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4" name="Group 182"/>
          <p:cNvGrpSpPr>
            <a:grpSpLocks/>
          </p:cNvGrpSpPr>
          <p:nvPr/>
        </p:nvGrpSpPr>
        <p:grpSpPr bwMode="auto">
          <a:xfrm>
            <a:off x="1536805" y="4222656"/>
            <a:ext cx="1918695" cy="270752"/>
            <a:chOff x="657" y="1253"/>
            <a:chExt cx="1131" cy="200"/>
          </a:xfrm>
          <a:solidFill>
            <a:srgbClr val="92C460"/>
          </a:solidFill>
        </p:grpSpPr>
        <p:grpSp>
          <p:nvGrpSpPr>
            <p:cNvPr id="105" name="Group 183"/>
            <p:cNvGrpSpPr>
              <a:grpSpLocks/>
            </p:cNvGrpSpPr>
            <p:nvPr/>
          </p:nvGrpSpPr>
          <p:grpSpPr bwMode="auto">
            <a:xfrm>
              <a:off x="657" y="1253"/>
              <a:ext cx="1131" cy="200"/>
              <a:chOff x="3591" y="2296"/>
              <a:chExt cx="1131" cy="200"/>
            </a:xfrm>
            <a:grpFill/>
          </p:grpSpPr>
          <p:sp>
            <p:nvSpPr>
              <p:cNvPr id="107" name="Freeform 184"/>
              <p:cNvSpPr>
                <a:spLocks/>
              </p:cNvSpPr>
              <p:nvPr/>
            </p:nvSpPr>
            <p:spPr bwMode="auto">
              <a:xfrm>
                <a:off x="3591" y="2296"/>
                <a:ext cx="1131" cy="200"/>
              </a:xfrm>
              <a:custGeom>
                <a:avLst/>
                <a:gdLst>
                  <a:gd name="T0" fmla="*/ 959 w 1131"/>
                  <a:gd name="T1" fmla="*/ 0 h 200"/>
                  <a:gd name="T2" fmla="*/ 0 w 1131"/>
                  <a:gd name="T3" fmla="*/ 0 h 200"/>
                  <a:gd name="T4" fmla="*/ 0 w 1131"/>
                  <a:gd name="T5" fmla="*/ 200 h 200"/>
                  <a:gd name="T6" fmla="*/ 959 w 1131"/>
                  <a:gd name="T7" fmla="*/ 200 h 200"/>
                  <a:gd name="T8" fmla="*/ 1131 w 1131"/>
                  <a:gd name="T9" fmla="*/ 100 h 200"/>
                  <a:gd name="T10" fmla="*/ 959 w 1131"/>
                  <a:gd name="T11" fmla="*/ 0 h 2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1"/>
                  <a:gd name="T19" fmla="*/ 0 h 200"/>
                  <a:gd name="T20" fmla="*/ 1131 w 1131"/>
                  <a:gd name="T21" fmla="*/ 200 h 2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1" h="200">
                    <a:moveTo>
                      <a:pt x="959" y="0"/>
                    </a:moveTo>
                    <a:lnTo>
                      <a:pt x="0" y="0"/>
                    </a:lnTo>
                    <a:lnTo>
                      <a:pt x="0" y="200"/>
                    </a:lnTo>
                    <a:lnTo>
                      <a:pt x="959" y="200"/>
                    </a:lnTo>
                    <a:lnTo>
                      <a:pt x="1131" y="100"/>
                    </a:lnTo>
                    <a:lnTo>
                      <a:pt x="95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Freeform 185"/>
              <p:cNvSpPr>
                <a:spLocks/>
              </p:cNvSpPr>
              <p:nvPr/>
            </p:nvSpPr>
            <p:spPr bwMode="auto">
              <a:xfrm>
                <a:off x="3591" y="2296"/>
                <a:ext cx="1131" cy="200"/>
              </a:xfrm>
              <a:custGeom>
                <a:avLst/>
                <a:gdLst>
                  <a:gd name="T0" fmla="*/ 959 w 1131"/>
                  <a:gd name="T1" fmla="*/ 0 h 200"/>
                  <a:gd name="T2" fmla="*/ 0 w 1131"/>
                  <a:gd name="T3" fmla="*/ 0 h 200"/>
                  <a:gd name="T4" fmla="*/ 0 w 1131"/>
                  <a:gd name="T5" fmla="*/ 200 h 200"/>
                  <a:gd name="T6" fmla="*/ 959 w 1131"/>
                  <a:gd name="T7" fmla="*/ 200 h 200"/>
                  <a:gd name="T8" fmla="*/ 1131 w 1131"/>
                  <a:gd name="T9" fmla="*/ 100 h 200"/>
                  <a:gd name="T10" fmla="*/ 959 w 1131"/>
                  <a:gd name="T11" fmla="*/ 0 h 2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31"/>
                  <a:gd name="T19" fmla="*/ 0 h 200"/>
                  <a:gd name="T20" fmla="*/ 1131 w 1131"/>
                  <a:gd name="T21" fmla="*/ 200 h 2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31" h="200">
                    <a:moveTo>
                      <a:pt x="959" y="0"/>
                    </a:moveTo>
                    <a:lnTo>
                      <a:pt x="0" y="0"/>
                    </a:lnTo>
                    <a:lnTo>
                      <a:pt x="0" y="200"/>
                    </a:lnTo>
                    <a:lnTo>
                      <a:pt x="959" y="200"/>
                    </a:lnTo>
                    <a:lnTo>
                      <a:pt x="1131" y="100"/>
                    </a:lnTo>
                    <a:lnTo>
                      <a:pt x="959" y="0"/>
                    </a:lnTo>
                    <a:close/>
                  </a:path>
                </a:pathLst>
              </a:custGeom>
              <a:grp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92D050"/>
                  </a:solidFill>
                  <a:latin typeface="Calibri"/>
                </a:endParaRPr>
              </a:p>
            </p:txBody>
          </p:sp>
        </p:grpSp>
        <p:sp>
          <p:nvSpPr>
            <p:cNvPr id="106" name="Rectangle 186"/>
            <p:cNvSpPr>
              <a:spLocks noChangeArrowheads="1"/>
            </p:cNvSpPr>
            <p:nvPr/>
          </p:nvSpPr>
          <p:spPr bwMode="auto">
            <a:xfrm>
              <a:off x="875" y="1286"/>
              <a:ext cx="640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Calibri"/>
                  <a:ea typeface="Arial Unicode MS" charset="0"/>
                  <a:cs typeface="Arial Unicode MS" charset="0"/>
                </a:rPr>
                <a:t>HY-2A</a:t>
              </a:r>
              <a:r>
                <a:rPr lang="en-US" sz="1400" dirty="0">
                  <a:solidFill>
                    <a:srgbClr val="000000"/>
                  </a:solidFill>
                  <a:latin typeface="Arial Unicode MS" charset="0"/>
                  <a:ea typeface="Arial Unicode MS" charset="0"/>
                  <a:cs typeface="Arial Unicode MS" charset="0"/>
                </a:rPr>
                <a:t> </a:t>
              </a:r>
              <a:r>
                <a:rPr lang="en-US" sz="1000" dirty="0">
                  <a:solidFill>
                    <a:srgbClr val="000000"/>
                  </a:solidFill>
                  <a:latin typeface="Calibri"/>
                  <a:ea typeface="Arial Unicode MS" charset="0"/>
                  <a:cs typeface="Arial Unicode MS" charset="0"/>
                </a:rPr>
                <a:t>China</a:t>
              </a:r>
              <a:endParaRPr lang="en-US" sz="1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9" name="Rectangle 115"/>
          <p:cNvSpPr>
            <a:spLocks noChangeArrowheads="1"/>
          </p:cNvSpPr>
          <p:nvPr/>
        </p:nvSpPr>
        <p:spPr bwMode="auto">
          <a:xfrm>
            <a:off x="960862" y="1836265"/>
            <a:ext cx="785250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2060"/>
                </a:solidFill>
                <a:latin typeface="Calibri"/>
              </a:rPr>
              <a:t>Reference Missions - Higher Accuracy/Medium Inclination</a:t>
            </a:r>
          </a:p>
        </p:txBody>
      </p:sp>
      <p:grpSp>
        <p:nvGrpSpPr>
          <p:cNvPr id="110" name="Group 123"/>
          <p:cNvGrpSpPr>
            <a:grpSpLocks/>
          </p:cNvGrpSpPr>
          <p:nvPr/>
        </p:nvGrpSpPr>
        <p:grpSpPr bwMode="auto">
          <a:xfrm>
            <a:off x="554117" y="2486567"/>
            <a:ext cx="3303450" cy="274989"/>
            <a:chOff x="1102" y="3140"/>
            <a:chExt cx="2520" cy="193"/>
          </a:xfrm>
          <a:solidFill>
            <a:srgbClr val="92C460"/>
          </a:solidFill>
        </p:grpSpPr>
        <p:sp>
          <p:nvSpPr>
            <p:cNvPr id="111" name="Freeform 124"/>
            <p:cNvSpPr>
              <a:spLocks/>
            </p:cNvSpPr>
            <p:nvPr/>
          </p:nvSpPr>
          <p:spPr bwMode="auto">
            <a:xfrm>
              <a:off x="1102" y="3140"/>
              <a:ext cx="1903" cy="193"/>
            </a:xfrm>
            <a:custGeom>
              <a:avLst/>
              <a:gdLst>
                <a:gd name="T0" fmla="*/ 1693 w 1903"/>
                <a:gd name="T1" fmla="*/ 0 h 193"/>
                <a:gd name="T2" fmla="*/ 0 w 1903"/>
                <a:gd name="T3" fmla="*/ 0 h 193"/>
                <a:gd name="T4" fmla="*/ 0 w 1903"/>
                <a:gd name="T5" fmla="*/ 193 h 193"/>
                <a:gd name="T6" fmla="*/ 1693 w 1903"/>
                <a:gd name="T7" fmla="*/ 193 h 193"/>
                <a:gd name="T8" fmla="*/ 1903 w 1903"/>
                <a:gd name="T9" fmla="*/ 96 h 193"/>
                <a:gd name="T10" fmla="*/ 1693 w 1903"/>
                <a:gd name="T11" fmla="*/ 0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03"/>
                <a:gd name="T19" fmla="*/ 0 h 193"/>
                <a:gd name="T20" fmla="*/ 1903 w 1903"/>
                <a:gd name="T21" fmla="*/ 193 h 1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03" h="193">
                  <a:moveTo>
                    <a:pt x="1693" y="0"/>
                  </a:moveTo>
                  <a:lnTo>
                    <a:pt x="0" y="0"/>
                  </a:lnTo>
                  <a:lnTo>
                    <a:pt x="0" y="193"/>
                  </a:lnTo>
                  <a:lnTo>
                    <a:pt x="1693" y="193"/>
                  </a:lnTo>
                  <a:lnTo>
                    <a:pt x="1903" y="96"/>
                  </a:lnTo>
                  <a:lnTo>
                    <a:pt x="1693" y="0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en-US" sz="1400" b="1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112" name="Freeform 125"/>
            <p:cNvSpPr>
              <a:spLocks/>
            </p:cNvSpPr>
            <p:nvPr/>
          </p:nvSpPr>
          <p:spPr bwMode="auto">
            <a:xfrm>
              <a:off x="1102" y="3140"/>
              <a:ext cx="2520" cy="193"/>
            </a:xfrm>
            <a:custGeom>
              <a:avLst/>
              <a:gdLst>
                <a:gd name="T0" fmla="*/ 1693 w 1903"/>
                <a:gd name="T1" fmla="*/ 0 h 193"/>
                <a:gd name="T2" fmla="*/ 0 w 1903"/>
                <a:gd name="T3" fmla="*/ 0 h 193"/>
                <a:gd name="T4" fmla="*/ 0 w 1903"/>
                <a:gd name="T5" fmla="*/ 193 h 193"/>
                <a:gd name="T6" fmla="*/ 1693 w 1903"/>
                <a:gd name="T7" fmla="*/ 193 h 193"/>
                <a:gd name="T8" fmla="*/ 1903 w 1903"/>
                <a:gd name="T9" fmla="*/ 96 h 193"/>
                <a:gd name="T10" fmla="*/ 1693 w 1903"/>
                <a:gd name="T11" fmla="*/ 0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03"/>
                <a:gd name="T19" fmla="*/ 0 h 193"/>
                <a:gd name="T20" fmla="*/ 1903 w 1903"/>
                <a:gd name="T21" fmla="*/ 193 h 1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03" h="193">
                  <a:moveTo>
                    <a:pt x="1693" y="0"/>
                  </a:moveTo>
                  <a:lnTo>
                    <a:pt x="0" y="0"/>
                  </a:lnTo>
                  <a:lnTo>
                    <a:pt x="0" y="193"/>
                  </a:lnTo>
                  <a:lnTo>
                    <a:pt x="1693" y="193"/>
                  </a:lnTo>
                  <a:lnTo>
                    <a:pt x="1903" y="96"/>
                  </a:lnTo>
                  <a:lnTo>
                    <a:pt x="1693" y="0"/>
                  </a:lnTo>
                  <a:close/>
                </a:path>
              </a:pathLst>
            </a:cu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prstClr val="black"/>
                  </a:solidFill>
                  <a:latin typeface="Calibri" pitchFamily="34" charset="0"/>
                  <a:ea typeface="+mn-ea"/>
                  <a:cs typeface="Calibri" pitchFamily="34" charset="0"/>
                </a:rPr>
                <a:t>Jason-2 Europe/USA</a:t>
              </a:r>
            </a:p>
          </p:txBody>
        </p:sp>
      </p:grpSp>
      <p:sp>
        <p:nvSpPr>
          <p:cNvPr id="113" name="Rectangle 105"/>
          <p:cNvSpPr>
            <a:spLocks noChangeArrowheads="1"/>
          </p:cNvSpPr>
          <p:nvPr/>
        </p:nvSpPr>
        <p:spPr bwMode="auto">
          <a:xfrm>
            <a:off x="93067" y="1715487"/>
            <a:ext cx="520515" cy="4499611"/>
          </a:xfrm>
          <a:prstGeom prst="rect">
            <a:avLst/>
          </a:prstGeom>
          <a:noFill/>
          <a:ln w="3175" cap="rnd" algn="ctr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4" name="Rectangle 26"/>
          <p:cNvSpPr>
            <a:spLocks noChangeArrowheads="1"/>
          </p:cNvSpPr>
          <p:nvPr/>
        </p:nvSpPr>
        <p:spPr bwMode="auto">
          <a:xfrm>
            <a:off x="96446" y="1216826"/>
            <a:ext cx="521700" cy="498299"/>
          </a:xfrm>
          <a:prstGeom prst="rect">
            <a:avLst/>
          </a:prstGeom>
          <a:solidFill>
            <a:srgbClr val="66CCFF"/>
          </a:solidFill>
          <a:ln w="63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wrap="none" lIns="0" tIns="0" rIns="0" bIns="0" anchor="ctr"/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Launch</a:t>
            </a:r>
          </a:p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Date</a:t>
            </a:r>
          </a:p>
        </p:txBody>
      </p:sp>
      <p:sp>
        <p:nvSpPr>
          <p:cNvPr id="115" name="TextBox 228"/>
          <p:cNvSpPr txBox="1">
            <a:spLocks noChangeArrowheads="1"/>
          </p:cNvSpPr>
          <p:nvPr/>
        </p:nvSpPr>
        <p:spPr bwMode="auto">
          <a:xfrm>
            <a:off x="120894" y="2116812"/>
            <a:ext cx="4972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eaLnBrk="0" hangingPunct="0"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</a:rPr>
              <a:t>12/01</a:t>
            </a:r>
          </a:p>
        </p:txBody>
      </p:sp>
      <p:sp>
        <p:nvSpPr>
          <p:cNvPr id="116" name="Freeform 209"/>
          <p:cNvSpPr>
            <a:spLocks/>
          </p:cNvSpPr>
          <p:nvPr/>
        </p:nvSpPr>
        <p:spPr bwMode="auto">
          <a:xfrm>
            <a:off x="6702455" y="4902754"/>
            <a:ext cx="1678862" cy="286447"/>
          </a:xfrm>
          <a:custGeom>
            <a:avLst/>
            <a:gdLst>
              <a:gd name="T0" fmla="*/ 1693 w 1903"/>
              <a:gd name="T1" fmla="*/ 0 h 193"/>
              <a:gd name="T2" fmla="*/ 0 w 1903"/>
              <a:gd name="T3" fmla="*/ 0 h 193"/>
              <a:gd name="T4" fmla="*/ 0 w 1903"/>
              <a:gd name="T5" fmla="*/ 193 h 193"/>
              <a:gd name="T6" fmla="*/ 1693 w 1903"/>
              <a:gd name="T7" fmla="*/ 193 h 193"/>
              <a:gd name="T8" fmla="*/ 1903 w 1903"/>
              <a:gd name="T9" fmla="*/ 96 h 193"/>
              <a:gd name="T10" fmla="*/ 1693 w 1903"/>
              <a:gd name="T11" fmla="*/ 0 h 1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03"/>
              <a:gd name="T19" fmla="*/ 0 h 193"/>
              <a:gd name="T20" fmla="*/ 1903 w 1903"/>
              <a:gd name="T21" fmla="*/ 193 h 1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03" h="193">
                <a:moveTo>
                  <a:pt x="1693" y="0"/>
                </a:moveTo>
                <a:lnTo>
                  <a:pt x="0" y="0"/>
                </a:lnTo>
                <a:lnTo>
                  <a:pt x="0" y="193"/>
                </a:lnTo>
                <a:lnTo>
                  <a:pt x="1693" y="193"/>
                </a:lnTo>
                <a:lnTo>
                  <a:pt x="1903" y="96"/>
                </a:lnTo>
                <a:lnTo>
                  <a:pt x="1693" y="0"/>
                </a:lnTo>
                <a:close/>
              </a:path>
            </a:pathLst>
          </a:custGeom>
          <a:solidFill>
            <a:srgbClr val="D74435"/>
          </a:solidFill>
          <a:ln w="9525" cap="rnd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GFO-2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USA</a:t>
            </a:r>
          </a:p>
        </p:txBody>
      </p:sp>
      <p:sp>
        <p:nvSpPr>
          <p:cNvPr id="117" name="TextBox 234"/>
          <p:cNvSpPr txBox="1">
            <a:spLocks noChangeArrowheads="1"/>
          </p:cNvSpPr>
          <p:nvPr/>
        </p:nvSpPr>
        <p:spPr bwMode="auto">
          <a:xfrm>
            <a:off x="79927" y="4988733"/>
            <a:ext cx="5203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eaLnBrk="0" hangingPunct="0"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02/98</a:t>
            </a:r>
            <a:endParaRPr lang="en-US" sz="1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8" name="TextBox 249"/>
          <p:cNvSpPr txBox="1">
            <a:spLocks noChangeArrowheads="1"/>
          </p:cNvSpPr>
          <p:nvPr/>
        </p:nvSpPr>
        <p:spPr bwMode="auto">
          <a:xfrm>
            <a:off x="96446" y="3268714"/>
            <a:ext cx="4972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0" hangingPunct="0"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03/02</a:t>
            </a:r>
            <a:endParaRPr lang="en-US" sz="1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9" name="Pentagon 53"/>
          <p:cNvSpPr/>
          <p:nvPr/>
        </p:nvSpPr>
        <p:spPr bwMode="auto">
          <a:xfrm>
            <a:off x="554117" y="2134808"/>
            <a:ext cx="2061294" cy="287846"/>
          </a:xfrm>
          <a:prstGeom prst="homePlate">
            <a:avLst>
              <a:gd name="adj" fmla="val 123398"/>
            </a:avLst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Jason-1 </a:t>
            </a:r>
            <a:r>
              <a:rPr lang="en-US" sz="1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France/USA</a:t>
            </a:r>
            <a:endParaRPr lang="en-US" sz="1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0" name="Pentagon 54"/>
          <p:cNvSpPr/>
          <p:nvPr/>
        </p:nvSpPr>
        <p:spPr bwMode="auto">
          <a:xfrm>
            <a:off x="554116" y="3223115"/>
            <a:ext cx="1426203" cy="291820"/>
          </a:xfrm>
          <a:prstGeom prst="homePlate">
            <a:avLst>
              <a:gd name="adj" fmla="val 123398"/>
            </a:avLst>
          </a:prstGeom>
          <a:solidFill>
            <a:schemeClr val="bg1">
              <a:lumMod val="50000"/>
            </a:schemeClr>
          </a:solidFill>
          <a:ln w="31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ENVISAT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Europe</a:t>
            </a:r>
          </a:p>
        </p:txBody>
      </p:sp>
      <p:grpSp>
        <p:nvGrpSpPr>
          <p:cNvPr id="121" name="Group 209"/>
          <p:cNvGrpSpPr>
            <a:grpSpLocks noChangeAspect="1"/>
          </p:cNvGrpSpPr>
          <p:nvPr/>
        </p:nvGrpSpPr>
        <p:grpSpPr bwMode="auto">
          <a:xfrm>
            <a:off x="327690" y="6342159"/>
            <a:ext cx="891829" cy="207974"/>
            <a:chOff x="888284" y="6210860"/>
            <a:chExt cx="1468625" cy="408408"/>
          </a:xfrm>
          <a:solidFill>
            <a:schemeClr val="bg1">
              <a:lumMod val="50000"/>
            </a:schemeClr>
          </a:solidFill>
        </p:grpSpPr>
        <p:sp>
          <p:nvSpPr>
            <p:cNvPr id="122" name="Rectangle 161"/>
            <p:cNvSpPr>
              <a:spLocks noChangeArrowheads="1"/>
            </p:cNvSpPr>
            <p:nvPr/>
          </p:nvSpPr>
          <p:spPr bwMode="auto">
            <a:xfrm>
              <a:off x="888284" y="6210860"/>
              <a:ext cx="1468625" cy="38100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Rectangle 162"/>
            <p:cNvSpPr>
              <a:spLocks noChangeArrowheads="1"/>
            </p:cNvSpPr>
            <p:nvPr/>
          </p:nvSpPr>
          <p:spPr bwMode="auto">
            <a:xfrm>
              <a:off x="893998" y="6210861"/>
              <a:ext cx="1462911" cy="408407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 err="1" smtClean="0">
                  <a:solidFill>
                    <a:srgbClr val="000000"/>
                  </a:solidFill>
                  <a:latin typeface="Calibri"/>
                </a:rPr>
                <a:t>Recentl</a:t>
              </a:r>
              <a:endParaRPr lang="en-US" sz="100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24" name="Group 239"/>
          <p:cNvGrpSpPr>
            <a:grpSpLocks noChangeAspect="1"/>
          </p:cNvGrpSpPr>
          <p:nvPr/>
        </p:nvGrpSpPr>
        <p:grpSpPr bwMode="auto">
          <a:xfrm>
            <a:off x="1266432" y="6349654"/>
            <a:ext cx="944304" cy="207971"/>
            <a:chOff x="888284" y="6210859"/>
            <a:chExt cx="1468625" cy="381000"/>
          </a:xfrm>
          <a:solidFill>
            <a:schemeClr val="accent3">
              <a:lumMod val="75000"/>
            </a:schemeClr>
          </a:solidFill>
        </p:grpSpPr>
        <p:sp>
          <p:nvSpPr>
            <p:cNvPr id="125" name="Rectangle 161"/>
            <p:cNvSpPr>
              <a:spLocks noChangeArrowheads="1"/>
            </p:cNvSpPr>
            <p:nvPr/>
          </p:nvSpPr>
          <p:spPr bwMode="auto">
            <a:xfrm>
              <a:off x="888284" y="6210859"/>
              <a:ext cx="1468625" cy="38100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Rectangle 162"/>
            <p:cNvSpPr>
              <a:spLocks noChangeArrowheads="1"/>
            </p:cNvSpPr>
            <p:nvPr/>
          </p:nvSpPr>
          <p:spPr bwMode="auto">
            <a:xfrm>
              <a:off x="893998" y="6210859"/>
              <a:ext cx="1462911" cy="381000"/>
            </a:xfrm>
            <a:prstGeom prst="rect">
              <a:avLst/>
            </a:prstGeom>
            <a:solidFill>
              <a:srgbClr val="92D05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Calibri"/>
                </a:rPr>
                <a:t>In operation</a:t>
              </a:r>
              <a:endParaRPr lang="en-US" sz="1000" dirty="0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27" name="Group 208"/>
          <p:cNvGrpSpPr>
            <a:grpSpLocks noChangeAspect="1"/>
          </p:cNvGrpSpPr>
          <p:nvPr/>
        </p:nvGrpSpPr>
        <p:grpSpPr bwMode="auto">
          <a:xfrm>
            <a:off x="3239059" y="6372905"/>
            <a:ext cx="898105" cy="184721"/>
            <a:chOff x="4817875" y="6210859"/>
            <a:chExt cx="1468625" cy="381000"/>
          </a:xfrm>
          <a:solidFill>
            <a:srgbClr val="D74435"/>
          </a:solidFill>
        </p:grpSpPr>
        <p:sp>
          <p:nvSpPr>
            <p:cNvPr id="128" name="Rectangle 161"/>
            <p:cNvSpPr>
              <a:spLocks noChangeArrowheads="1"/>
            </p:cNvSpPr>
            <p:nvPr/>
          </p:nvSpPr>
          <p:spPr bwMode="auto">
            <a:xfrm>
              <a:off x="4817875" y="6210859"/>
              <a:ext cx="1468625" cy="38100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Rectangle 162"/>
            <p:cNvSpPr>
              <a:spLocks noChangeArrowheads="1"/>
            </p:cNvSpPr>
            <p:nvPr/>
          </p:nvSpPr>
          <p:spPr bwMode="auto">
            <a:xfrm>
              <a:off x="4823589" y="6210859"/>
              <a:ext cx="1462911" cy="38100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Calibri"/>
                </a:rPr>
                <a:t>Proposed</a:t>
              </a:r>
            </a:p>
          </p:txBody>
        </p:sp>
      </p:grpSp>
      <p:grpSp>
        <p:nvGrpSpPr>
          <p:cNvPr id="130" name="Group 215"/>
          <p:cNvGrpSpPr>
            <a:grpSpLocks noChangeAspect="1"/>
          </p:cNvGrpSpPr>
          <p:nvPr/>
        </p:nvGrpSpPr>
        <p:grpSpPr bwMode="auto">
          <a:xfrm>
            <a:off x="2308907" y="6372905"/>
            <a:ext cx="892933" cy="184720"/>
            <a:chOff x="2853283" y="6210859"/>
            <a:chExt cx="1468625" cy="381000"/>
          </a:xfrm>
          <a:solidFill>
            <a:schemeClr val="accent1"/>
          </a:solidFill>
        </p:grpSpPr>
        <p:sp>
          <p:nvSpPr>
            <p:cNvPr id="131" name="Rectangle 161"/>
            <p:cNvSpPr>
              <a:spLocks noChangeArrowheads="1"/>
            </p:cNvSpPr>
            <p:nvPr/>
          </p:nvSpPr>
          <p:spPr bwMode="auto">
            <a:xfrm>
              <a:off x="2853283" y="6210859"/>
              <a:ext cx="1468625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Rectangle 162"/>
            <p:cNvSpPr>
              <a:spLocks noChangeArrowheads="1"/>
            </p:cNvSpPr>
            <p:nvPr/>
          </p:nvSpPr>
          <p:spPr bwMode="auto">
            <a:xfrm>
              <a:off x="2858997" y="6210859"/>
              <a:ext cx="1462911" cy="381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Calibri"/>
                </a:rPr>
                <a:t>Approved</a:t>
              </a:r>
            </a:p>
          </p:txBody>
        </p:sp>
      </p:grpSp>
      <p:sp>
        <p:nvSpPr>
          <p:cNvPr id="133" name="Rectangle 15"/>
          <p:cNvSpPr>
            <a:spLocks noChangeArrowheads="1"/>
          </p:cNvSpPr>
          <p:nvPr/>
        </p:nvSpPr>
        <p:spPr bwMode="auto">
          <a:xfrm>
            <a:off x="7028394" y="1708028"/>
            <a:ext cx="520515" cy="4505578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4" name="Pentagon 62"/>
          <p:cNvSpPr/>
          <p:nvPr/>
        </p:nvSpPr>
        <p:spPr bwMode="auto">
          <a:xfrm>
            <a:off x="6406043" y="3202834"/>
            <a:ext cx="1784031" cy="274989"/>
          </a:xfrm>
          <a:prstGeom prst="homePlate">
            <a:avLst>
              <a:gd name="adj" fmla="val 12339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Sentinel-3C/D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Europe</a:t>
            </a:r>
            <a:endParaRPr lang="en-US" sz="1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5" name="Freeform 170"/>
          <p:cNvSpPr>
            <a:spLocks/>
          </p:cNvSpPr>
          <p:nvPr/>
        </p:nvSpPr>
        <p:spPr bwMode="auto">
          <a:xfrm>
            <a:off x="4339404" y="3540722"/>
            <a:ext cx="2958655" cy="269261"/>
          </a:xfrm>
          <a:custGeom>
            <a:avLst/>
            <a:gdLst>
              <a:gd name="T0" fmla="*/ 1693 w 1903"/>
              <a:gd name="T1" fmla="*/ 0 h 193"/>
              <a:gd name="T2" fmla="*/ 0 w 1903"/>
              <a:gd name="T3" fmla="*/ 0 h 193"/>
              <a:gd name="T4" fmla="*/ 0 w 1903"/>
              <a:gd name="T5" fmla="*/ 193 h 193"/>
              <a:gd name="T6" fmla="*/ 1693 w 1903"/>
              <a:gd name="T7" fmla="*/ 193 h 193"/>
              <a:gd name="T8" fmla="*/ 1903 w 1903"/>
              <a:gd name="T9" fmla="*/ 96 h 193"/>
              <a:gd name="T10" fmla="*/ 1693 w 1903"/>
              <a:gd name="T11" fmla="*/ 0 h 1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03"/>
              <a:gd name="T19" fmla="*/ 0 h 193"/>
              <a:gd name="T20" fmla="*/ 1903 w 1903"/>
              <a:gd name="T21" fmla="*/ 193 h 1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03" h="193">
                <a:moveTo>
                  <a:pt x="1693" y="0"/>
                </a:moveTo>
                <a:lnTo>
                  <a:pt x="0" y="0"/>
                </a:lnTo>
                <a:lnTo>
                  <a:pt x="0" y="193"/>
                </a:lnTo>
                <a:lnTo>
                  <a:pt x="1693" y="193"/>
                </a:lnTo>
                <a:lnTo>
                  <a:pt x="1903" y="96"/>
                </a:lnTo>
                <a:lnTo>
                  <a:pt x="1693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Sentinel-3B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Europe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grpSp>
        <p:nvGrpSpPr>
          <p:cNvPr id="136" name="Group 139"/>
          <p:cNvGrpSpPr>
            <a:grpSpLocks/>
          </p:cNvGrpSpPr>
          <p:nvPr/>
        </p:nvGrpSpPr>
        <p:grpSpPr bwMode="auto">
          <a:xfrm>
            <a:off x="6257819" y="5537342"/>
            <a:ext cx="2304959" cy="270752"/>
            <a:chOff x="1102" y="3140"/>
            <a:chExt cx="1903" cy="193"/>
          </a:xfrm>
          <a:solidFill>
            <a:srgbClr val="D74435"/>
          </a:solidFill>
        </p:grpSpPr>
        <p:sp>
          <p:nvSpPr>
            <p:cNvPr id="137" name="Freeform 140"/>
            <p:cNvSpPr>
              <a:spLocks/>
            </p:cNvSpPr>
            <p:nvPr/>
          </p:nvSpPr>
          <p:spPr bwMode="auto">
            <a:xfrm>
              <a:off x="1102" y="3140"/>
              <a:ext cx="1903" cy="193"/>
            </a:xfrm>
            <a:custGeom>
              <a:avLst/>
              <a:gdLst>
                <a:gd name="T0" fmla="*/ 1693 w 1903"/>
                <a:gd name="T1" fmla="*/ 0 h 193"/>
                <a:gd name="T2" fmla="*/ 0 w 1903"/>
                <a:gd name="T3" fmla="*/ 0 h 193"/>
                <a:gd name="T4" fmla="*/ 0 w 1903"/>
                <a:gd name="T5" fmla="*/ 193 h 193"/>
                <a:gd name="T6" fmla="*/ 1693 w 1903"/>
                <a:gd name="T7" fmla="*/ 193 h 193"/>
                <a:gd name="T8" fmla="*/ 1903 w 1903"/>
                <a:gd name="T9" fmla="*/ 96 h 193"/>
                <a:gd name="T10" fmla="*/ 1693 w 1903"/>
                <a:gd name="T11" fmla="*/ 0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03"/>
                <a:gd name="T19" fmla="*/ 0 h 193"/>
                <a:gd name="T20" fmla="*/ 1903 w 1903"/>
                <a:gd name="T21" fmla="*/ 193 h 1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03" h="193">
                  <a:moveTo>
                    <a:pt x="1693" y="0"/>
                  </a:moveTo>
                  <a:lnTo>
                    <a:pt x="0" y="0"/>
                  </a:lnTo>
                  <a:lnTo>
                    <a:pt x="0" y="193"/>
                  </a:lnTo>
                  <a:lnTo>
                    <a:pt x="1693" y="193"/>
                  </a:lnTo>
                  <a:lnTo>
                    <a:pt x="1903" y="96"/>
                  </a:lnTo>
                  <a:lnTo>
                    <a:pt x="169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reeform 141"/>
            <p:cNvSpPr>
              <a:spLocks/>
            </p:cNvSpPr>
            <p:nvPr/>
          </p:nvSpPr>
          <p:spPr bwMode="auto">
            <a:xfrm>
              <a:off x="1102" y="3140"/>
              <a:ext cx="1903" cy="193"/>
            </a:xfrm>
            <a:custGeom>
              <a:avLst/>
              <a:gdLst>
                <a:gd name="T0" fmla="*/ 1693 w 1903"/>
                <a:gd name="T1" fmla="*/ 0 h 193"/>
                <a:gd name="T2" fmla="*/ 0 w 1903"/>
                <a:gd name="T3" fmla="*/ 0 h 193"/>
                <a:gd name="T4" fmla="*/ 0 w 1903"/>
                <a:gd name="T5" fmla="*/ 193 h 193"/>
                <a:gd name="T6" fmla="*/ 1693 w 1903"/>
                <a:gd name="T7" fmla="*/ 193 h 193"/>
                <a:gd name="T8" fmla="*/ 1903 w 1903"/>
                <a:gd name="T9" fmla="*/ 96 h 193"/>
                <a:gd name="T10" fmla="*/ 1693 w 1903"/>
                <a:gd name="T11" fmla="*/ 0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03"/>
                <a:gd name="T19" fmla="*/ 0 h 193"/>
                <a:gd name="T20" fmla="*/ 1903 w 1903"/>
                <a:gd name="T21" fmla="*/ 193 h 1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03" h="193">
                  <a:moveTo>
                    <a:pt x="1693" y="0"/>
                  </a:moveTo>
                  <a:lnTo>
                    <a:pt x="0" y="0"/>
                  </a:lnTo>
                  <a:lnTo>
                    <a:pt x="0" y="193"/>
                  </a:lnTo>
                  <a:lnTo>
                    <a:pt x="1693" y="193"/>
                  </a:lnTo>
                  <a:lnTo>
                    <a:pt x="1903" y="96"/>
                  </a:lnTo>
                  <a:lnTo>
                    <a:pt x="1693" y="0"/>
                  </a:lnTo>
                  <a:close/>
                </a:path>
              </a:pathLst>
            </a:custGeom>
            <a:grp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000000"/>
                  </a:solidFill>
                  <a:latin typeface="Calibri"/>
                  <a:ea typeface="Arial Unicode MS" charset="0"/>
                  <a:cs typeface="Arial Unicode MS" charset="0"/>
                </a:rPr>
                <a:t>SWOT</a:t>
              </a:r>
              <a:r>
                <a:rPr lang="en-US" sz="1400" dirty="0">
                  <a:solidFill>
                    <a:srgbClr val="000000"/>
                  </a:solidFill>
                  <a:latin typeface="Calibri"/>
                  <a:ea typeface="Arial Unicode MS" charset="0"/>
                  <a:cs typeface="Arial Unicode MS" charset="0"/>
                </a:rPr>
                <a:t> </a:t>
              </a:r>
              <a:r>
                <a:rPr lang="en-US" sz="1000" dirty="0">
                  <a:solidFill>
                    <a:srgbClr val="000000"/>
                  </a:solidFill>
                  <a:latin typeface="Calibri"/>
                  <a:ea typeface="Arial Unicode MS" charset="0"/>
                  <a:cs typeface="Arial Unicode MS" charset="0"/>
                </a:rPr>
                <a:t>USA/France</a:t>
              </a:r>
              <a:endParaRPr lang="en-US" sz="1000" dirty="0">
                <a:solidFill>
                  <a:prstClr val="black"/>
                </a:solidFill>
                <a:latin typeface="Calibri"/>
              </a:endParaRPr>
            </a:p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9" name="Freeform 135"/>
          <p:cNvSpPr>
            <a:spLocks/>
          </p:cNvSpPr>
          <p:nvPr/>
        </p:nvSpPr>
        <p:spPr bwMode="auto">
          <a:xfrm>
            <a:off x="5901529" y="2436441"/>
            <a:ext cx="2284534" cy="270036"/>
          </a:xfrm>
          <a:custGeom>
            <a:avLst/>
            <a:gdLst>
              <a:gd name="T0" fmla="*/ 1693 w 1903"/>
              <a:gd name="T1" fmla="*/ 0 h 193"/>
              <a:gd name="T2" fmla="*/ 0 w 1903"/>
              <a:gd name="T3" fmla="*/ 0 h 193"/>
              <a:gd name="T4" fmla="*/ 0 w 1903"/>
              <a:gd name="T5" fmla="*/ 193 h 193"/>
              <a:gd name="T6" fmla="*/ 1693 w 1903"/>
              <a:gd name="T7" fmla="*/ 193 h 193"/>
              <a:gd name="T8" fmla="*/ 1903 w 1903"/>
              <a:gd name="T9" fmla="*/ 96 h 193"/>
              <a:gd name="T10" fmla="*/ 1693 w 1903"/>
              <a:gd name="T11" fmla="*/ 0 h 1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03"/>
              <a:gd name="T19" fmla="*/ 0 h 193"/>
              <a:gd name="T20" fmla="*/ 1903 w 1903"/>
              <a:gd name="T21" fmla="*/ 193 h 1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03" h="193">
                <a:moveTo>
                  <a:pt x="1693" y="0"/>
                </a:moveTo>
                <a:lnTo>
                  <a:pt x="0" y="0"/>
                </a:lnTo>
                <a:lnTo>
                  <a:pt x="0" y="193"/>
                </a:lnTo>
                <a:lnTo>
                  <a:pt x="1693" y="193"/>
                </a:lnTo>
                <a:lnTo>
                  <a:pt x="1903" y="96"/>
                </a:lnTo>
                <a:lnTo>
                  <a:pt x="1693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 cap="rnd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   </a:t>
            </a:r>
            <a:r>
              <a:rPr lang="en-US" sz="1400" b="1" dirty="0">
                <a:solidFill>
                  <a:prstClr val="black"/>
                </a:solidFill>
                <a:latin typeface="Calibri"/>
              </a:rPr>
              <a:t>Jason-CS  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A/B 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Europe/USA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Pentagon 66"/>
          <p:cNvSpPr/>
          <p:nvPr/>
        </p:nvSpPr>
        <p:spPr bwMode="auto">
          <a:xfrm>
            <a:off x="3523641" y="3182663"/>
            <a:ext cx="3393884" cy="291820"/>
          </a:xfrm>
          <a:prstGeom prst="homePlate">
            <a:avLst>
              <a:gd name="adj" fmla="val 12339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bIns="0"/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       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Sentinel-3A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Europe</a:t>
            </a:r>
            <a:endParaRPr lang="en-US" sz="10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42" name="TextBox 69"/>
          <p:cNvSpPr txBox="1">
            <a:spLocks noChangeArrowheads="1"/>
          </p:cNvSpPr>
          <p:nvPr/>
        </p:nvSpPr>
        <p:spPr bwMode="auto">
          <a:xfrm>
            <a:off x="1958070" y="3307251"/>
            <a:ext cx="447357" cy="25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Calibri" pitchFamily="34" charset="0"/>
              </a:rPr>
              <a:t>Lost</a:t>
            </a:r>
          </a:p>
        </p:txBody>
      </p:sp>
      <p:sp>
        <p:nvSpPr>
          <p:cNvPr id="143" name="TextBox 69"/>
          <p:cNvSpPr txBox="1">
            <a:spLocks noChangeArrowheads="1"/>
          </p:cNvSpPr>
          <p:nvPr/>
        </p:nvSpPr>
        <p:spPr bwMode="auto">
          <a:xfrm>
            <a:off x="2686767" y="2097887"/>
            <a:ext cx="4923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Calibri" pitchFamily="34" charset="0"/>
              </a:rPr>
              <a:t>Lost</a:t>
            </a:r>
            <a:r>
              <a:rPr lang="en-GB" sz="16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grpSp>
        <p:nvGrpSpPr>
          <p:cNvPr id="144" name="Group 139"/>
          <p:cNvGrpSpPr>
            <a:grpSpLocks/>
          </p:cNvGrpSpPr>
          <p:nvPr/>
        </p:nvGrpSpPr>
        <p:grpSpPr bwMode="auto">
          <a:xfrm>
            <a:off x="6282587" y="5902360"/>
            <a:ext cx="2434451" cy="270752"/>
            <a:chOff x="1102" y="3140"/>
            <a:chExt cx="1903" cy="193"/>
          </a:xfrm>
          <a:solidFill>
            <a:srgbClr val="D74435"/>
          </a:solidFill>
        </p:grpSpPr>
        <p:sp>
          <p:nvSpPr>
            <p:cNvPr id="145" name="Freeform 140"/>
            <p:cNvSpPr>
              <a:spLocks/>
            </p:cNvSpPr>
            <p:nvPr/>
          </p:nvSpPr>
          <p:spPr bwMode="auto">
            <a:xfrm>
              <a:off x="1102" y="3140"/>
              <a:ext cx="1903" cy="193"/>
            </a:xfrm>
            <a:custGeom>
              <a:avLst/>
              <a:gdLst>
                <a:gd name="T0" fmla="*/ 1693 w 1903"/>
                <a:gd name="T1" fmla="*/ 0 h 193"/>
                <a:gd name="T2" fmla="*/ 0 w 1903"/>
                <a:gd name="T3" fmla="*/ 0 h 193"/>
                <a:gd name="T4" fmla="*/ 0 w 1903"/>
                <a:gd name="T5" fmla="*/ 193 h 193"/>
                <a:gd name="T6" fmla="*/ 1693 w 1903"/>
                <a:gd name="T7" fmla="*/ 193 h 193"/>
                <a:gd name="T8" fmla="*/ 1903 w 1903"/>
                <a:gd name="T9" fmla="*/ 96 h 193"/>
                <a:gd name="T10" fmla="*/ 1693 w 1903"/>
                <a:gd name="T11" fmla="*/ 0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03"/>
                <a:gd name="T19" fmla="*/ 0 h 193"/>
                <a:gd name="T20" fmla="*/ 1903 w 1903"/>
                <a:gd name="T21" fmla="*/ 193 h 1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03" h="193">
                  <a:moveTo>
                    <a:pt x="1693" y="0"/>
                  </a:moveTo>
                  <a:lnTo>
                    <a:pt x="0" y="0"/>
                  </a:lnTo>
                  <a:lnTo>
                    <a:pt x="0" y="193"/>
                  </a:lnTo>
                  <a:lnTo>
                    <a:pt x="1693" y="193"/>
                  </a:lnTo>
                  <a:lnTo>
                    <a:pt x="1903" y="96"/>
                  </a:lnTo>
                  <a:lnTo>
                    <a:pt x="1693" y="0"/>
                  </a:lnTo>
                  <a:close/>
                </a:path>
              </a:pathLst>
            </a:custGeom>
            <a:grpFill/>
            <a:ln w="9525">
              <a:solidFill>
                <a:srgbClr val="D74435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Freeform 141"/>
            <p:cNvSpPr>
              <a:spLocks/>
            </p:cNvSpPr>
            <p:nvPr/>
          </p:nvSpPr>
          <p:spPr bwMode="auto">
            <a:xfrm>
              <a:off x="1102" y="3140"/>
              <a:ext cx="1903" cy="193"/>
            </a:xfrm>
            <a:custGeom>
              <a:avLst/>
              <a:gdLst>
                <a:gd name="T0" fmla="*/ 1693 w 1903"/>
                <a:gd name="T1" fmla="*/ 0 h 193"/>
                <a:gd name="T2" fmla="*/ 0 w 1903"/>
                <a:gd name="T3" fmla="*/ 0 h 193"/>
                <a:gd name="T4" fmla="*/ 0 w 1903"/>
                <a:gd name="T5" fmla="*/ 193 h 193"/>
                <a:gd name="T6" fmla="*/ 1693 w 1903"/>
                <a:gd name="T7" fmla="*/ 193 h 193"/>
                <a:gd name="T8" fmla="*/ 1903 w 1903"/>
                <a:gd name="T9" fmla="*/ 96 h 193"/>
                <a:gd name="T10" fmla="*/ 1693 w 1903"/>
                <a:gd name="T11" fmla="*/ 0 h 1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03"/>
                <a:gd name="T19" fmla="*/ 0 h 193"/>
                <a:gd name="T20" fmla="*/ 1903 w 1903"/>
                <a:gd name="T21" fmla="*/ 193 h 1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03" h="193">
                  <a:moveTo>
                    <a:pt x="1693" y="0"/>
                  </a:moveTo>
                  <a:lnTo>
                    <a:pt x="0" y="0"/>
                  </a:lnTo>
                  <a:lnTo>
                    <a:pt x="0" y="193"/>
                  </a:lnTo>
                  <a:lnTo>
                    <a:pt x="1693" y="193"/>
                  </a:lnTo>
                  <a:lnTo>
                    <a:pt x="1903" y="96"/>
                  </a:lnTo>
                  <a:lnTo>
                    <a:pt x="1693" y="0"/>
                  </a:lnTo>
                  <a:close/>
                </a:path>
              </a:pathLst>
            </a:custGeom>
            <a:grpFill/>
            <a:ln w="9525" cap="rnd">
              <a:solidFill>
                <a:srgbClr val="D74435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rgbClr val="000000"/>
                  </a:solidFill>
                  <a:latin typeface="Calibri"/>
                  <a:ea typeface="Arial Unicode MS" charset="0"/>
                  <a:cs typeface="Arial Unicode MS" charset="0"/>
                </a:rPr>
                <a:t>COMPIRA</a:t>
              </a:r>
              <a:r>
                <a:rPr lang="en-US" sz="1400" dirty="0" smtClean="0">
                  <a:solidFill>
                    <a:srgbClr val="000000"/>
                  </a:solidFill>
                  <a:latin typeface="Calibri"/>
                  <a:ea typeface="Arial Unicode MS" charset="0"/>
                  <a:cs typeface="Arial Unicode MS" charset="0"/>
                </a:rPr>
                <a:t>  </a:t>
              </a:r>
              <a:r>
                <a:rPr lang="en-US" sz="1000" dirty="0" smtClean="0">
                  <a:solidFill>
                    <a:srgbClr val="000000"/>
                  </a:solidFill>
                  <a:latin typeface="Calibri"/>
                  <a:ea typeface="Arial Unicode MS" charset="0"/>
                  <a:cs typeface="Arial Unicode MS" charset="0"/>
                </a:rPr>
                <a:t>Japan</a:t>
              </a:r>
              <a:endParaRPr lang="en-US" sz="1000" dirty="0">
                <a:solidFill>
                  <a:prstClr val="black"/>
                </a:solidFill>
                <a:latin typeface="Calibri"/>
              </a:endParaRPr>
            </a:p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7" name="TextBox 228"/>
          <p:cNvSpPr txBox="1">
            <a:spLocks noChangeArrowheads="1"/>
          </p:cNvSpPr>
          <p:nvPr/>
        </p:nvSpPr>
        <p:spPr bwMode="auto">
          <a:xfrm>
            <a:off x="120894" y="2486567"/>
            <a:ext cx="4972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eaLnBrk="0" hangingPunct="0">
              <a:spcBef>
                <a:spcPct val="50000"/>
              </a:spcBef>
            </a:pP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06/08</a:t>
            </a:r>
            <a:endParaRPr lang="en-US" sz="1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8" name="Pentagon 170"/>
          <p:cNvSpPr/>
          <p:nvPr/>
        </p:nvSpPr>
        <p:spPr bwMode="auto">
          <a:xfrm>
            <a:off x="539751" y="4990890"/>
            <a:ext cx="867696" cy="291820"/>
          </a:xfrm>
          <a:prstGeom prst="homePlate">
            <a:avLst>
              <a:gd name="adj" fmla="val 123398"/>
            </a:avLst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GFO</a:t>
            </a:r>
            <a:r>
              <a:rPr lang="en-US" sz="12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USA</a:t>
            </a:r>
            <a:endParaRPr lang="en-US" sz="1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9" name="Group 17"/>
          <p:cNvGrpSpPr>
            <a:grpSpLocks/>
          </p:cNvGrpSpPr>
          <p:nvPr/>
        </p:nvGrpSpPr>
        <p:grpSpPr bwMode="auto">
          <a:xfrm>
            <a:off x="7556909" y="1216704"/>
            <a:ext cx="580574" cy="507251"/>
            <a:chOff x="4848" y="481"/>
            <a:chExt cx="377" cy="334"/>
          </a:xfrm>
        </p:grpSpPr>
        <p:grpSp>
          <p:nvGrpSpPr>
            <p:cNvPr id="150" name="Group 18"/>
            <p:cNvGrpSpPr>
              <a:grpSpLocks/>
            </p:cNvGrpSpPr>
            <p:nvPr/>
          </p:nvGrpSpPr>
          <p:grpSpPr bwMode="auto">
            <a:xfrm>
              <a:off x="4848" y="481"/>
              <a:ext cx="377" cy="334"/>
              <a:chOff x="4848" y="481"/>
              <a:chExt cx="377" cy="334"/>
            </a:xfrm>
          </p:grpSpPr>
          <p:sp>
            <p:nvSpPr>
              <p:cNvPr id="154" name="Rectangle 19"/>
              <p:cNvSpPr>
                <a:spLocks noChangeArrowheads="1"/>
              </p:cNvSpPr>
              <p:nvPr/>
            </p:nvSpPr>
            <p:spPr bwMode="auto">
              <a:xfrm>
                <a:off x="4848" y="481"/>
                <a:ext cx="377" cy="334"/>
              </a:xfrm>
              <a:prstGeom prst="rect">
                <a:avLst/>
              </a:prstGeom>
              <a:solidFill>
                <a:srgbClr val="66CC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Rectangle 20"/>
              <p:cNvSpPr>
                <a:spLocks noChangeArrowheads="1"/>
              </p:cNvSpPr>
              <p:nvPr/>
            </p:nvSpPr>
            <p:spPr bwMode="auto">
              <a:xfrm>
                <a:off x="4848" y="481"/>
                <a:ext cx="377" cy="334"/>
              </a:xfrm>
              <a:prstGeom prst="rect">
                <a:avLst/>
              </a:prstGeom>
              <a:noFill/>
              <a:ln w="6350" cap="rnd">
                <a:solidFill>
                  <a:srgbClr val="B2B2B2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1" name="Group 21"/>
            <p:cNvGrpSpPr>
              <a:grpSpLocks/>
            </p:cNvGrpSpPr>
            <p:nvPr/>
          </p:nvGrpSpPr>
          <p:grpSpPr bwMode="auto">
            <a:xfrm>
              <a:off x="4868" y="481"/>
              <a:ext cx="343" cy="334"/>
              <a:chOff x="4868" y="481"/>
              <a:chExt cx="343" cy="334"/>
            </a:xfrm>
          </p:grpSpPr>
          <p:sp>
            <p:nvSpPr>
              <p:cNvPr id="152" name="Rectangle 22"/>
              <p:cNvSpPr>
                <a:spLocks noChangeArrowheads="1"/>
              </p:cNvSpPr>
              <p:nvPr/>
            </p:nvSpPr>
            <p:spPr bwMode="auto">
              <a:xfrm>
                <a:off x="4868" y="481"/>
                <a:ext cx="343" cy="334"/>
              </a:xfrm>
              <a:prstGeom prst="rect">
                <a:avLst/>
              </a:prstGeom>
              <a:solidFill>
                <a:srgbClr val="66CC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Rectangle 23"/>
              <p:cNvSpPr>
                <a:spLocks noChangeArrowheads="1"/>
              </p:cNvSpPr>
              <p:nvPr/>
            </p:nvSpPr>
            <p:spPr bwMode="auto">
              <a:xfrm>
                <a:off x="4868" y="481"/>
                <a:ext cx="343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56" name="Rectangle 96"/>
          <p:cNvSpPr>
            <a:spLocks noChangeArrowheads="1"/>
          </p:cNvSpPr>
          <p:nvPr/>
        </p:nvSpPr>
        <p:spPr bwMode="auto">
          <a:xfrm>
            <a:off x="7633078" y="1286824"/>
            <a:ext cx="399449" cy="362534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Rectangle 97"/>
          <p:cNvSpPr>
            <a:spLocks noChangeArrowheads="1"/>
          </p:cNvSpPr>
          <p:nvPr/>
        </p:nvSpPr>
        <p:spPr bwMode="auto">
          <a:xfrm>
            <a:off x="7718369" y="1324122"/>
            <a:ext cx="2564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  <p:txBody>
          <a:bodyPr wrap="none" lIns="0" tIns="0" rIns="0" bIns="0">
            <a:spAutoFit/>
          </a:bodyPr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 Unicode MS" charset="0"/>
                <a:ea typeface="Arial Unicode MS" charset="0"/>
                <a:cs typeface="Arial Unicode MS" charset="0"/>
              </a:rPr>
              <a:t>23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58" name="Group 98"/>
          <p:cNvGrpSpPr>
            <a:grpSpLocks/>
          </p:cNvGrpSpPr>
          <p:nvPr/>
        </p:nvGrpSpPr>
        <p:grpSpPr bwMode="auto">
          <a:xfrm>
            <a:off x="8119004" y="1219688"/>
            <a:ext cx="523595" cy="498299"/>
            <a:chOff x="5217" y="481"/>
            <a:chExt cx="340" cy="334"/>
          </a:xfrm>
        </p:grpSpPr>
        <p:sp>
          <p:nvSpPr>
            <p:cNvPr id="159" name="Rectangle 99"/>
            <p:cNvSpPr>
              <a:spLocks noChangeArrowheads="1"/>
            </p:cNvSpPr>
            <p:nvPr/>
          </p:nvSpPr>
          <p:spPr bwMode="auto">
            <a:xfrm>
              <a:off x="5217" y="481"/>
              <a:ext cx="340" cy="33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60" name="Group 100"/>
            <p:cNvGrpSpPr>
              <a:grpSpLocks/>
            </p:cNvGrpSpPr>
            <p:nvPr/>
          </p:nvGrpSpPr>
          <p:grpSpPr bwMode="auto">
            <a:xfrm>
              <a:off x="5217" y="481"/>
              <a:ext cx="340" cy="334"/>
              <a:chOff x="5217" y="481"/>
              <a:chExt cx="340" cy="334"/>
            </a:xfrm>
          </p:grpSpPr>
          <p:sp>
            <p:nvSpPr>
              <p:cNvPr id="161" name="Rectangle 101"/>
              <p:cNvSpPr>
                <a:spLocks noChangeArrowheads="1"/>
              </p:cNvSpPr>
              <p:nvPr/>
            </p:nvSpPr>
            <p:spPr bwMode="auto">
              <a:xfrm>
                <a:off x="5257" y="481"/>
                <a:ext cx="260" cy="334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Rectangle 102"/>
              <p:cNvSpPr>
                <a:spLocks noChangeArrowheads="1"/>
              </p:cNvSpPr>
              <p:nvPr/>
            </p:nvSpPr>
            <p:spPr bwMode="auto">
              <a:xfrm>
                <a:off x="5313" y="553"/>
                <a:ext cx="167" cy="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/>
            </p:spPr>
            <p:txBody>
              <a:bodyPr wrap="none" lIns="0" tIns="0" rIns="0" bIns="0">
                <a:spAutoFit/>
              </a:bodyPr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 smtClean="0">
                    <a:solidFill>
                      <a:srgbClr val="000000"/>
                    </a:solidFill>
                    <a:latin typeface="Arial Unicode MS" charset="0"/>
                    <a:ea typeface="Arial Unicode MS" charset="0"/>
                    <a:cs typeface="Arial Unicode MS" charset="0"/>
                  </a:rPr>
                  <a:t>24</a:t>
                </a:r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Rectangle 103"/>
              <p:cNvSpPr>
                <a:spLocks noChangeArrowheads="1"/>
              </p:cNvSpPr>
              <p:nvPr/>
            </p:nvSpPr>
            <p:spPr bwMode="auto">
              <a:xfrm>
                <a:off x="5217" y="481"/>
                <a:ext cx="340" cy="334"/>
              </a:xfrm>
              <a:prstGeom prst="rect">
                <a:avLst/>
              </a:prstGeom>
              <a:noFill/>
              <a:ln w="6350" cap="rnd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defTabSz="457200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64" name="Rectangle 15"/>
          <p:cNvSpPr>
            <a:spLocks noChangeArrowheads="1"/>
          </p:cNvSpPr>
          <p:nvPr/>
        </p:nvSpPr>
        <p:spPr bwMode="auto">
          <a:xfrm>
            <a:off x="8125164" y="1710528"/>
            <a:ext cx="520515" cy="4505578"/>
          </a:xfrm>
          <a:prstGeom prst="rect">
            <a:avLst/>
          </a:prstGeom>
          <a:noFill/>
          <a:ln w="3175" cap="rnd">
            <a:solidFill>
              <a:srgbClr val="A0A0A0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5" name="Pentagon 201"/>
          <p:cNvSpPr/>
          <p:nvPr/>
        </p:nvSpPr>
        <p:spPr bwMode="auto">
          <a:xfrm>
            <a:off x="3465546" y="2112808"/>
            <a:ext cx="2661668" cy="291820"/>
          </a:xfrm>
          <a:prstGeom prst="homePlate">
            <a:avLst>
              <a:gd name="adj" fmla="val 12339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bIns="0"/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       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Jason-3</a:t>
            </a:r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ea typeface="Arial Unicode MS" charset="0"/>
                <a:cs typeface="Calibri" pitchFamily="34" charset="0"/>
              </a:rPr>
              <a:t>Europe/USA</a:t>
            </a:r>
          </a:p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66" name="TextBox 69"/>
          <p:cNvSpPr txBox="1">
            <a:spLocks noChangeArrowheads="1"/>
          </p:cNvSpPr>
          <p:nvPr/>
        </p:nvSpPr>
        <p:spPr bwMode="auto">
          <a:xfrm>
            <a:off x="1482144" y="5046123"/>
            <a:ext cx="447357" cy="25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Calibri" pitchFamily="34" charset="0"/>
              </a:rPr>
              <a:t>Lost</a:t>
            </a:r>
          </a:p>
        </p:txBody>
      </p:sp>
      <p:sp>
        <p:nvSpPr>
          <p:cNvPr id="167" name="Titre 16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OST – VC: Constellation </a:t>
            </a:r>
            <a:r>
              <a:rPr lang="fr-FR" dirty="0" err="1" smtClean="0"/>
              <a:t>status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377947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052084" y="101600"/>
            <a:ext cx="7033179" cy="738372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/>
            </a:r>
            <a:br>
              <a:rPr lang="en-US" sz="20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</a:br>
            <a:r>
              <a:rPr lang="en-US" sz="20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Events and activities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7037" y="1296988"/>
            <a:ext cx="8832205" cy="51299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altLang="ja-JP" sz="12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IE" sz="1400" b="1" dirty="0" smtClean="0"/>
              <a:t>25 February 2013:  Successful launch of SARAL. </a:t>
            </a:r>
            <a:r>
              <a:rPr lang="en-IE" sz="1400" b="1" dirty="0" smtClean="0">
                <a:sym typeface="Wingdings" pitchFamily="2" charset="2"/>
              </a:rPr>
              <a:t>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IE" sz="1400" b="1" dirty="0" smtClean="0">
              <a:sym typeface="Wingdings" pitchFamily="2" charset="2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1400" dirty="0" smtClean="0"/>
              <a:t>April  2013:  SWOT start of phase B on CNES side in Apr 2013 KDP-A in Nov 2012 on NASA side,,</a:t>
            </a:r>
            <a:endParaRPr lang="en-IE" sz="1400" b="1" dirty="0" smtClean="0">
              <a:sym typeface="Wingdings" pitchFamily="2" charset="2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IE" sz="1400" dirty="0" smtClean="0">
              <a:sym typeface="Wingdings" pitchFamily="2" charset="2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14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  <a:sym typeface="Wingdings" pitchFamily="2" charset="2"/>
              </a:rPr>
              <a:t>May 2013: Cryosat-2 Ocean Surface topography products released to users </a:t>
            </a:r>
            <a:endParaRPr lang="en-IE" sz="1400" dirty="0" smtClean="0">
              <a:sym typeface="Wingdings" pitchFamily="2" charset="2"/>
            </a:endParaRP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IE" sz="1400" dirty="0" smtClean="0"/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IE" sz="1400" dirty="0" smtClean="0"/>
              <a:t>20 June 2013: SARAL OGDR-T and IGDR-T dissemination to all users.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sz="14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1400" dirty="0" smtClean="0"/>
              <a:t>17 June 2013:  Jason-1, Geodetic cycle completed.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</a:pPr>
            <a:endParaRPr lang="en-GB" altLang="ja-JP" sz="1400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sz="14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June 2013: Bilateral working meeting between SOA/NSOAS and EUMETSAT on  data exchange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sz="1400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sz="1400" dirty="0" smtClean="0"/>
              <a:t>26-27 June 2013: SAR altimetry expert meeting, NOC-Southampton UK, 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sz="1400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sz="14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1-2 July 2013: Safe hold mode and subsequently d</a:t>
            </a:r>
            <a:r>
              <a:rPr lang="en-GB" sz="1400" b="1" dirty="0" smtClean="0"/>
              <a:t>ecommissioning of Jason-1. </a:t>
            </a:r>
            <a:r>
              <a:rPr lang="en-GB" sz="1400" b="1" dirty="0" smtClean="0">
                <a:sym typeface="Wingdings" pitchFamily="2" charset="2"/>
              </a:rPr>
              <a:t></a:t>
            </a:r>
            <a:endParaRPr lang="en-GB" sz="14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Wingdings" pitchFamily="2" charset="2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sz="1400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  <a:sym typeface="Wingdings" pitchFamily="2" charset="2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IE" sz="1400" dirty="0" smtClean="0"/>
              <a:t>7-12 October 2013:Coastal altimetry workshop and OSTST meeting, Boulder USA.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IE" altLang="ja-JP" sz="1400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sz="14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Dec 2013:  wind/wave user workshop (together with OSVW-VC), Pretoria South-Africa.</a:t>
            </a:r>
          </a:p>
          <a:p>
            <a:r>
              <a:rPr lang="en-GB" sz="1200" dirty="0" smtClean="0"/>
              <a:t> 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GB" altLang="ja-JP" sz="12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173038" indent="-174625" defTabSz="914400" eaLnBrk="0" hangingPunct="0">
              <a:spcBef>
                <a:spcPts val="600"/>
              </a:spcBef>
              <a:buFont typeface="Wingdings" pitchFamily="-106" charset="2"/>
              <a:buChar char="§"/>
            </a:pPr>
            <a:endParaRPr lang="en-GB" sz="1200" b="1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1114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179674" y="0"/>
            <a:ext cx="6964326" cy="829340"/>
          </a:xfrm>
        </p:spPr>
        <p:txBody>
          <a:bodyPr/>
          <a:lstStyle/>
          <a:p>
            <a:pPr eaLnBrk="1" hangingPunct="1"/>
            <a:r>
              <a:rPr lang="en-US" sz="2000" dirty="0" err="1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Organisational</a:t>
            </a:r>
            <a:endParaRPr lang="en-US" sz="2000" dirty="0" smtClean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8976" y="1416908"/>
            <a:ext cx="8633638" cy="512994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ja-JP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altLang="ja-JP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IE" sz="1600" b="1" dirty="0" smtClean="0"/>
              <a:t>VC Terms of References are in draft:     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IE" sz="1600" dirty="0" smtClean="0"/>
              <a:t>Alignment with other VC Terms of References.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IE" sz="1600" dirty="0" err="1" smtClean="0"/>
              <a:t>ToR’s</a:t>
            </a:r>
            <a:r>
              <a:rPr lang="en-IE" sz="1600" dirty="0" smtClean="0"/>
              <a:t> need another loop for review among all the OST-VC participating agencies and organizations.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</a:pPr>
            <a:r>
              <a:rPr lang="en-IE" sz="1600" dirty="0" smtClean="0"/>
              <a:t> </a:t>
            </a:r>
            <a:endParaRPr lang="en-GB" sz="1600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sz="1600" b="1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VC co-chairs update :   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Juliette Lambin (CNES) replacing Eric Lindstrom (NASA)</a:t>
            </a:r>
          </a:p>
          <a:p>
            <a:pPr marL="800100" lvl="1" indent="-3429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GB" altLang="ja-JP" sz="1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Hans Bonekamp (EUMETSAT) replacing Francois Parisot (EUMETSAT)  </a:t>
            </a:r>
          </a:p>
        </p:txBody>
      </p:sp>
    </p:spTree>
    <p:extLst>
      <p:ext uri="{BB962C8B-B14F-4D97-AF65-F5344CB8AC3E}">
        <p14:creationId xmlns:p14="http://schemas.microsoft.com/office/powerpoint/2010/main" val="9797374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“Bad Cop” </a:t>
            </a:r>
            <a:r>
              <a:rPr lang="en-US" dirty="0" err="1" smtClean="0"/>
              <a:t>vs</a:t>
            </a:r>
            <a:r>
              <a:rPr lang="en-US" dirty="0" smtClean="0"/>
              <a:t> OST-VC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421949"/>
              </p:ext>
            </p:extLst>
          </p:nvPr>
        </p:nvGraphicFramePr>
        <p:xfrm>
          <a:off x="2577273" y="1944752"/>
          <a:ext cx="5943600" cy="4572000"/>
        </p:xfrm>
        <a:graphic>
          <a:graphicData uri="http://schemas.openxmlformats.org/drawingml/2006/table">
            <a:tbl>
              <a:tblPr firstRow="1" firstCol="1" bandRow="1"/>
              <a:tblGrid>
                <a:gridCol w="1543050"/>
                <a:gridCol w="742950"/>
                <a:gridCol w="2743200"/>
                <a:gridCol w="914400"/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DAEEF3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Advancement of the CEOS Virtual Constellations: 2014-2016</a:t>
                      </a:r>
                      <a:endParaRPr lang="en-US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4406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Objective/Deliverable</a:t>
                      </a:r>
                      <a:endParaRPr lang="en-US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24406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Projected Completion Date</a:t>
                      </a:r>
                      <a:endParaRPr lang="en-US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4406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Background Information</a:t>
                      </a:r>
                      <a:endParaRPr lang="en-US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44061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Responsible CEOS Entity</a:t>
                      </a:r>
                      <a:endParaRPr lang="en-US" sz="12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VC-1:  List of Relevant Datasets from VCs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Results of study will be fed into WGISS IDN to ensure coverage of all VC data.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VCs with support from WGISS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MS Mincho"/>
                          <a:cs typeface="Tahoma"/>
                        </a:rPr>
                        <a:t>VC-7:  Catalogue of Cal/Val infrastructure and activities</a:t>
                      </a:r>
                      <a:endParaRPr lang="en-US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MS Mincho"/>
                          <a:cs typeface="Tahoma"/>
                        </a:rPr>
                        <a:t>This will help in identifying risks, the needs for advancement and to promote agency calibration.</a:t>
                      </a:r>
                      <a:endParaRPr lang="en-US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OCR-VC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MS Mincho"/>
                          <a:cs typeface="Tahoma"/>
                        </a:rPr>
                        <a:t>VC-8:  Action Plan for GEO Blue Planet Components</a:t>
                      </a:r>
                      <a:endParaRPr lang="en-US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MS Mincho"/>
                          <a:cs typeface="Tahoma"/>
                        </a:rPr>
                        <a:t>Q1 2015</a:t>
                      </a:r>
                      <a:endParaRPr lang="en-US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MS Mincho"/>
                          <a:cs typeface="Tahoma"/>
                        </a:rPr>
                        <a:t>Components as identified in the revised Blue Planet Task White Paper (November 2013).</a:t>
                      </a:r>
                      <a:endParaRPr lang="en-US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OCR-VC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MS Mincho"/>
                          <a:cs typeface="Tahoma"/>
                        </a:rPr>
                        <a:t>VC-9:  Updated OST CEOS Constellation URD</a:t>
                      </a:r>
                      <a:endParaRPr lang="en-US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MS Mincho"/>
                          <a:cs typeface="Tahoma"/>
                        </a:rPr>
                        <a:t>Update will encompass SAR Mode Altimetry.</a:t>
                      </a:r>
                      <a:endParaRPr lang="en-US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OST-VC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MS Mincho"/>
                          <a:cs typeface="Tahoma"/>
                        </a:rPr>
                        <a:t>VC-10:  Catalog of Cal/Val infrastructure</a:t>
                      </a:r>
                      <a:endParaRPr lang="en-US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MS Mincho"/>
                          <a:cs typeface="Tahoma"/>
                        </a:rPr>
                        <a:t>This catalog will help with Cal/Val planning and promote agency coordination. A major interest of the OST-VC is the sustainability of critical Cal/Val elements.</a:t>
                      </a:r>
                      <a:endParaRPr lang="en-US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OST-VC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MS Mincho"/>
                          <a:cs typeface="Tahoma"/>
                        </a:rPr>
                        <a:t>VC-11:  Reprocessing strategy for TOPEX/Jason-1 (ENVISAT?) missions</a:t>
                      </a:r>
                      <a:endParaRPr lang="en-US" sz="12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OST-VC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93" y="2564003"/>
            <a:ext cx="1348740" cy="101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-Up Arrow 5"/>
          <p:cNvSpPr/>
          <p:nvPr/>
        </p:nvSpPr>
        <p:spPr bwMode="auto">
          <a:xfrm rot="5400000">
            <a:off x="541824" y="3184951"/>
            <a:ext cx="982428" cy="1184763"/>
          </a:xfrm>
          <a:prstGeom prst="leftUpArrow">
            <a:avLst>
              <a:gd name="adj1" fmla="val 25000"/>
              <a:gd name="adj2" fmla="val 23208"/>
              <a:gd name="adj3" fmla="val 25000"/>
            </a:avLst>
          </a:prstGeom>
          <a:solidFill>
            <a:srgbClr val="993366"/>
          </a:solidFill>
          <a:ln w="9525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smtClean="0">
              <a:ln>
                <a:noFill/>
              </a:ln>
              <a:solidFill>
                <a:srgbClr val="660033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398" y="2578231"/>
            <a:ext cx="870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660033"/>
                </a:solidFill>
              </a:rPr>
              <a:t>Bad </a:t>
            </a:r>
          </a:p>
          <a:p>
            <a:pPr algn="r"/>
            <a:r>
              <a:rPr lang="en-US" sz="2000" b="1" dirty="0" smtClean="0">
                <a:solidFill>
                  <a:srgbClr val="660033"/>
                </a:solidFill>
              </a:rPr>
              <a:t>Cop</a:t>
            </a:r>
            <a:endParaRPr lang="en-US" sz="2000" b="1" dirty="0">
              <a:solidFill>
                <a:srgbClr val="660033"/>
              </a:solidFill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7551174" y="4268547"/>
            <a:ext cx="781665" cy="43618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7551173" y="4709651"/>
            <a:ext cx="781665" cy="43618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7551174" y="5630315"/>
            <a:ext cx="781665" cy="436188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7484805" y="2599427"/>
            <a:ext cx="1036068" cy="686689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246185"/>
              </p:ext>
            </p:extLst>
          </p:nvPr>
        </p:nvGraphicFramePr>
        <p:xfrm>
          <a:off x="100856" y="1358631"/>
          <a:ext cx="8649390" cy="324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6057900" imgH="2273300" progId="Word.Document.12">
                  <p:embed/>
                </p:oleObj>
              </mc:Choice>
              <mc:Fallback>
                <p:oleObj name="Document" r:id="rId3" imgW="6057900" imgH="2273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856" y="1358631"/>
                        <a:ext cx="8649390" cy="324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>
          <a:xfrm>
            <a:off x="374888" y="4280004"/>
            <a:ext cx="8229600" cy="218703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Ocean Surface Topography is a key parameter in the Blue Planet, already widely available: de-facto high interest from OST-VC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Integration with other parameter: very active works at research and operational level. Not specific requirements yet coming from OST user community: will certainly change in the near future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=&gt; OST-VC will take those into account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b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134" y="0"/>
            <a:ext cx="3268887" cy="13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983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604069"/>
            <a:ext cx="8791916" cy="5250502"/>
          </a:xfrm>
          <a:prstGeom prst="rect">
            <a:avLst/>
          </a:prstGeom>
        </p:spPr>
        <p:txBody>
          <a:bodyPr/>
          <a:lstStyle/>
          <a:p>
            <a:pPr marL="455613" indent="-390525" defTabSz="914400">
              <a:spcBef>
                <a:spcPts val="600"/>
              </a:spcBef>
              <a:buFont typeface="Wingdings" charset="2"/>
              <a:buChar char="q"/>
              <a:defRPr/>
            </a:pPr>
            <a:r>
              <a:rPr lang="en-US" altLang="ja-JP" b="1" kern="0" dirty="0" smtClean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OST-VC implementation an coordination issues:</a:t>
            </a:r>
          </a:p>
          <a:p>
            <a:pPr marL="912813" lvl="1" indent="-390525" defTabSz="914400">
              <a:spcBef>
                <a:spcPts val="600"/>
              </a:spcBef>
              <a:buFont typeface="Wingdings" charset="2"/>
              <a:buChar char="q"/>
              <a:defRPr/>
            </a:pPr>
            <a:r>
              <a:rPr lang="en-US" altLang="ja-JP" b="1" kern="0" baseline="0" dirty="0" smtClean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Finalize</a:t>
            </a:r>
            <a:r>
              <a:rPr lang="en-US" altLang="ja-JP" b="1" kern="0" dirty="0" smtClean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</a:t>
            </a:r>
            <a:r>
              <a:rPr lang="en-US" altLang="ja-JP" b="1" kern="0" dirty="0" err="1" smtClean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ToR</a:t>
            </a:r>
            <a:endParaRPr lang="en-US" altLang="ja-JP" b="1" kern="0" baseline="0" dirty="0" smtClean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912813" lvl="1" indent="-390525" defTabSz="914400">
              <a:spcBef>
                <a:spcPts val="600"/>
              </a:spcBef>
              <a:buFont typeface="Wingdings" charset="2"/>
              <a:buChar char="q"/>
              <a:defRPr/>
            </a:pPr>
            <a:endParaRPr lang="en-US" altLang="ja-JP" b="1" kern="0" dirty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912813" lvl="1" indent="-390525" defTabSz="914400">
              <a:spcBef>
                <a:spcPts val="600"/>
              </a:spcBef>
              <a:buFont typeface="Wingdings" charset="2"/>
              <a:buChar char="q"/>
              <a:defRPr/>
            </a:pPr>
            <a:r>
              <a:rPr lang="en-US" altLang="ja-JP" b="1" kern="0" baseline="0" dirty="0" smtClean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Find</a:t>
            </a:r>
            <a:r>
              <a:rPr lang="en-US" altLang="ja-JP" b="1" kern="0" dirty="0" smtClean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some formal meeting occasions: next OST-ST Meeting in Konstanz, Oct 2014</a:t>
            </a:r>
          </a:p>
          <a:p>
            <a:pPr marL="912813" lvl="1" indent="-390525" defTabSz="914400">
              <a:spcBef>
                <a:spcPts val="600"/>
              </a:spcBef>
              <a:buFont typeface="Wingdings" charset="2"/>
              <a:buChar char="q"/>
              <a:defRPr/>
            </a:pPr>
            <a:endParaRPr lang="en-US" altLang="ja-JP" b="1" kern="0" baseline="0" dirty="0">
              <a:solidFill>
                <a:srgbClr val="002569"/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marL="912813" lvl="1" indent="-390525" defTabSz="914400">
              <a:spcBef>
                <a:spcPts val="600"/>
              </a:spcBef>
              <a:buFont typeface="Wingdings" charset="2"/>
              <a:buChar char="q"/>
              <a:defRPr/>
            </a:pPr>
            <a:r>
              <a:rPr lang="en-US" altLang="ja-JP" b="1" kern="0" dirty="0" smtClean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Engage more actively agencies from India, China (CNSA, NSOAS), Japan in the OST-VC activities</a:t>
            </a:r>
          </a:p>
          <a:p>
            <a:pPr marL="1370013" lvl="2" indent="-390525" defTabSz="914400">
              <a:spcBef>
                <a:spcPts val="600"/>
              </a:spcBef>
              <a:buFont typeface="Wingdings" charset="2"/>
              <a:buChar char="q"/>
              <a:defRPr/>
            </a:pPr>
            <a:r>
              <a:rPr lang="en-US" altLang="ja-JP" b="1" kern="0" baseline="0" dirty="0" smtClean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cannot</a:t>
            </a:r>
            <a:r>
              <a:rPr lang="en-US" altLang="ja-JP" b="1" kern="0" dirty="0" smtClean="0">
                <a:solidFill>
                  <a:srgbClr val="002569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rPr>
              <a:t> be reduced to OSTST meetings</a:t>
            </a:r>
            <a:endParaRPr lang="en-US" altLang="ja-JP" b="1" kern="0" baseline="0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052084" y="101600"/>
            <a:ext cx="7033179" cy="73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ＭＳ Ｐゴシック" charset="-128"/>
              </a:rPr>
              <a:t>OST-VC implementation and coordination issues</a:t>
            </a:r>
          </a:p>
        </p:txBody>
      </p:sp>
    </p:spTree>
    <p:extLst>
      <p:ext uri="{BB962C8B-B14F-4D97-AF65-F5344CB8AC3E}">
        <p14:creationId xmlns:p14="http://schemas.microsoft.com/office/powerpoint/2010/main" val="15298416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9602</TotalTime>
  <Words>597</Words>
  <Application>Microsoft Office PowerPoint</Application>
  <PresentationFormat>Affichage à l'écran (4:3)</PresentationFormat>
  <Paragraphs>139</Paragraphs>
  <Slides>7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4_EUM_template_v03</vt:lpstr>
      <vt:lpstr>Document</vt:lpstr>
      <vt:lpstr>OST-VC Progress towards established    CEOS-GEO Priorities</vt:lpstr>
      <vt:lpstr>OST – VC: Constellation status </vt:lpstr>
      <vt:lpstr>  Events and activities </vt:lpstr>
      <vt:lpstr>Organisational</vt:lpstr>
      <vt:lpstr>“Bad Cop” vs OST-VC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Paul DiGiacomo</dc:creator>
  <cp:lastModifiedBy>paulinm</cp:lastModifiedBy>
  <cp:revision>460</cp:revision>
  <dcterms:created xsi:type="dcterms:W3CDTF">2012-08-31T01:11:17Z</dcterms:created>
  <dcterms:modified xsi:type="dcterms:W3CDTF">2014-04-09T09:51:26Z</dcterms:modified>
</cp:coreProperties>
</file>