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60" r:id="rId2"/>
    <p:sldId id="285" r:id="rId3"/>
    <p:sldId id="304" r:id="rId4"/>
    <p:sldId id="305" r:id="rId5"/>
    <p:sldId id="307" r:id="rId6"/>
    <p:sldId id="308" r:id="rId7"/>
    <p:sldId id="309" r:id="rId8"/>
    <p:sldId id="306" r:id="rId9"/>
    <p:sldId id="310" r:id="rId10"/>
    <p:sldId id="312" r:id="rId11"/>
    <p:sldId id="311" r:id="rId12"/>
    <p:sldId id="313" r:id="rId13"/>
    <p:sldId id="314" r:id="rId14"/>
    <p:sldId id="315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00FF"/>
    <a:srgbClr val="9933FF"/>
    <a:srgbClr val="660066"/>
    <a:srgbClr val="6600FF"/>
    <a:srgbClr val="000000"/>
    <a:srgbClr val="660033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 varScale="1">
        <p:scale>
          <a:sx n="48" d="100"/>
          <a:sy n="48" d="100"/>
        </p:scale>
        <p:origin x="-1234" y="-7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260846C-9021-9F4D-9672-993C33FD24E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8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59638" y="6453188"/>
            <a:ext cx="1639887" cy="31908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832B9B5A-85C4-E046-A254-8CACE888C5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97911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6" r:id="rId2"/>
    <p:sldLayoutId id="2147483678" r:id="rId3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CEOS Working Group and New Initiatives Process Papers</a:t>
            </a:r>
            <a:endParaRPr lang="en-US" sz="2400" i="1" dirty="0" smtClean="0">
              <a:solidFill>
                <a:srgbClr val="92D05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834842"/>
          </a:xfrm>
        </p:spPr>
        <p:txBody>
          <a:bodyPr/>
          <a:lstStyle/>
          <a:p>
            <a:r>
              <a:rPr lang="en-US" b="0" dirty="0" smtClean="0"/>
              <a:t>Kerry Ann Sawyer</a:t>
            </a:r>
            <a:br>
              <a:rPr lang="en-US" b="0" dirty="0" smtClean="0"/>
            </a:br>
            <a:r>
              <a:rPr lang="en-US" b="0" dirty="0" smtClean="0"/>
              <a:t>CEOS Executive Officer</a:t>
            </a:r>
          </a:p>
          <a:p>
            <a:r>
              <a:rPr lang="en-US" b="0" dirty="0" smtClean="0"/>
              <a:t>CEOS Plenary Action </a:t>
            </a:r>
            <a:r>
              <a:rPr lang="en-US" b="0" dirty="0" smtClean="0"/>
              <a:t>27-4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CEOS SIT-29 Meeting</a:t>
            </a:r>
          </a:p>
          <a:p>
            <a:r>
              <a:rPr lang="en-US" b="0" dirty="0"/>
              <a:t>C</a:t>
            </a:r>
            <a:r>
              <a:rPr lang="en-US" b="0" dirty="0" smtClean="0"/>
              <a:t>NES, Toulouse, France</a:t>
            </a:r>
            <a:br>
              <a:rPr lang="en-US" b="0" dirty="0" smtClean="0"/>
            </a:br>
            <a:r>
              <a:rPr lang="en-US" b="0" dirty="0" smtClean="0"/>
              <a:t>9</a:t>
            </a:r>
            <a:r>
              <a:rPr lang="en-US" b="0" baseline="30000" dirty="0" smtClean="0"/>
              <a:t>th</a:t>
            </a:r>
            <a:r>
              <a:rPr lang="en-US" b="0" dirty="0" smtClean="0"/>
              <a:t>-10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New Initiatives </a:t>
            </a:r>
            <a:br>
              <a:rPr lang="en-US" sz="2800" dirty="0" smtClean="0"/>
            </a:br>
            <a:r>
              <a:rPr lang="en-US" sz="2800" dirty="0" smtClean="0"/>
              <a:t>Process Paper </a:t>
            </a:r>
            <a:r>
              <a:rPr lang="en-US" sz="2800" dirty="0" err="1" smtClean="0"/>
              <a:t>con’t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CEOS Support to New Initiatives</a:t>
            </a:r>
          </a:p>
          <a:p>
            <a:r>
              <a:rPr lang="en-US" sz="2000" dirty="0" smtClean="0"/>
              <a:t>First must understand extent and interaction of support by asking a few key questions</a:t>
            </a:r>
          </a:p>
          <a:p>
            <a:r>
              <a:rPr lang="en-US" sz="2000" dirty="0" smtClean="0"/>
              <a:t>“CEOS support” comes in many shapes and sizes</a:t>
            </a:r>
          </a:p>
          <a:p>
            <a:pPr lvl="1"/>
            <a:r>
              <a:rPr lang="en-US" sz="1800" dirty="0" smtClean="0"/>
              <a:t>Major global, resource-intensive, long-term tasks requiring large number of CEOS Agencies</a:t>
            </a:r>
          </a:p>
          <a:p>
            <a:pPr lvl="1"/>
            <a:r>
              <a:rPr lang="en-US" sz="1800" dirty="0" smtClean="0"/>
              <a:t>Smaller-scale, short-term tasks involving small number of CEOS Agencies</a:t>
            </a:r>
          </a:p>
          <a:p>
            <a:pPr lvl="1"/>
            <a:r>
              <a:rPr lang="en-US" sz="1800" dirty="0" smtClean="0"/>
              <a:t>…and activities that fall somewhere in between</a:t>
            </a:r>
          </a:p>
          <a:p>
            <a:pPr marL="0" indent="0">
              <a:buNone/>
            </a:pPr>
            <a:r>
              <a:rPr lang="en-US" cap="small" dirty="0" smtClean="0"/>
              <a:t>Process for Approval of New Initiatives</a:t>
            </a:r>
          </a:p>
          <a:p>
            <a:r>
              <a:rPr lang="en-US" sz="2000" dirty="0" smtClean="0"/>
              <a:t>Begins with a written request to the CEOS Secretariat of the activity that is significant in nature and requires discussion and strategic evaluation by CEOS Principals</a:t>
            </a:r>
          </a:p>
          <a:p>
            <a:r>
              <a:rPr lang="en-US" sz="2000" dirty="0" smtClean="0"/>
              <a:t>Must be sponsored or led by a CEOS entity</a:t>
            </a:r>
          </a:p>
          <a:p>
            <a:r>
              <a:rPr lang="en-US" sz="2000" dirty="0" smtClean="0"/>
              <a:t>If approved, will become part of CEOS Three-Year Work Plan and may also be part of a WG or VC Work Plan or part of an Ad Hoc Team</a:t>
            </a:r>
          </a:p>
        </p:txBody>
      </p:sp>
    </p:spTree>
    <p:extLst>
      <p:ext uri="{BB962C8B-B14F-4D97-AF65-F5344CB8AC3E}">
        <p14:creationId xmlns:p14="http://schemas.microsoft.com/office/powerpoint/2010/main" val="783747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New Initiatives </a:t>
            </a:r>
            <a:br>
              <a:rPr lang="en-US" sz="2800" dirty="0" smtClean="0"/>
            </a:br>
            <a:r>
              <a:rPr lang="en-US" sz="2800" dirty="0" smtClean="0"/>
              <a:t>Process Paper </a:t>
            </a:r>
            <a:r>
              <a:rPr lang="en-US" sz="2800" dirty="0" err="1" smtClean="0"/>
              <a:t>con’t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Process for Approval of New Initiatives (</a:t>
            </a:r>
            <a:r>
              <a:rPr lang="en-US" cap="small" dirty="0" err="1" smtClean="0"/>
              <a:t>con’t</a:t>
            </a:r>
            <a:r>
              <a:rPr lang="en-US" cap="small" dirty="0" smtClean="0"/>
              <a:t>)</a:t>
            </a:r>
          </a:p>
          <a:p>
            <a:r>
              <a:rPr lang="en-US" sz="2000" dirty="0" smtClean="0"/>
              <a:t>Decisions will be made at appropriate meetings of decision makers as identified in Table 3-1 of the </a:t>
            </a:r>
            <a:r>
              <a:rPr lang="en-US" sz="2000" i="1" dirty="0" smtClean="0"/>
              <a:t>CEOS Governance and Processes</a:t>
            </a:r>
            <a:r>
              <a:rPr lang="en-US" sz="2000" dirty="0" smtClean="0"/>
              <a:t> document</a:t>
            </a:r>
          </a:p>
          <a:p>
            <a:pPr marL="0" indent="0">
              <a:buNone/>
            </a:pPr>
            <a:r>
              <a:rPr lang="en-US" cap="small" dirty="0" smtClean="0"/>
              <a:t>Annex 1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800" dirty="0"/>
              <a:t>Is the proposed activity appropriate for CEOS, rather than for another existing coordination group or private sector organization/association? </a:t>
            </a:r>
            <a:endParaRPr lang="en-US" sz="1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1800" dirty="0" smtClean="0"/>
              <a:t>Is </a:t>
            </a:r>
            <a:r>
              <a:rPr lang="en-US" sz="1800" dirty="0"/>
              <a:t>the proposed activity closely aligned with CEOS priorities, as stated in the CEOS Strategic Guidance Document and CEOS Three-Year Work Plan?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800" dirty="0"/>
              <a:t>Is the proposed activity well-aligned with a sufficient number of individual CEOS Agencies’ Earth Observation priorities</a:t>
            </a:r>
            <a:r>
              <a:rPr lang="en-US" sz="1800" dirty="0" smtClean="0"/>
              <a:t>?</a:t>
            </a: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r>
              <a:rPr lang="en-US" sz="1800" dirty="0"/>
              <a:t>Can a sufficient number of CEOS Agencies successfully respond based on their existing technical and financial resources?  (Note: a “sufficient number” of CEOS Agencies could vary widely, based on the size and scope of the proposed activity.)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38522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New Initiatives </a:t>
            </a:r>
            <a:br>
              <a:rPr lang="en-US" sz="2800" dirty="0" smtClean="0"/>
            </a:br>
            <a:r>
              <a:rPr lang="en-US" sz="2800" dirty="0" smtClean="0"/>
              <a:t>Process Paper </a:t>
            </a:r>
            <a:r>
              <a:rPr lang="en-US" sz="2800" dirty="0" err="1" smtClean="0"/>
              <a:t>con’t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Annex 1 (</a:t>
            </a:r>
            <a:r>
              <a:rPr lang="en-US" cap="small" dirty="0" err="1" smtClean="0"/>
              <a:t>con’t</a:t>
            </a:r>
            <a:r>
              <a:rPr lang="en-US" cap="small" dirty="0" smtClean="0"/>
              <a:t>)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sz="1800" dirty="0" smtClean="0"/>
              <a:t>If </a:t>
            </a:r>
            <a:r>
              <a:rPr lang="en-US" sz="1800" dirty="0"/>
              <a:t>Agencies have sufficient technical capacity and interest, are there additional policy considerations that would encourage or discourage their involvement – </a:t>
            </a:r>
            <a:r>
              <a:rPr lang="en-US" sz="1800" i="1" dirty="0"/>
              <a:t>e.g.</a:t>
            </a:r>
            <a:r>
              <a:rPr lang="en-US" sz="1800" dirty="0"/>
              <a:t>, overarching data policies or prevailing public/private partnerships?  (If no additional policy barriers exist, then support proposed activity</a:t>
            </a:r>
            <a:r>
              <a:rPr lang="en-US" sz="1800" dirty="0" smtClean="0"/>
              <a:t>.)</a:t>
            </a:r>
            <a:endParaRPr lang="en-US" sz="1800" dirty="0"/>
          </a:p>
          <a:p>
            <a:pPr marL="457200" lvl="0" indent="-457200">
              <a:buFont typeface="+mj-lt"/>
              <a:buAutoNum type="arabicPeriod" startAt="5"/>
            </a:pPr>
            <a:r>
              <a:rPr lang="en-US" sz="1800" dirty="0"/>
              <a:t>Is the proposed activity well-aligned with existing activities of CEOS, e.g. Virtual Constellations, Working Groups, or other initiatives? (If so, identify those activities and entities</a:t>
            </a:r>
            <a:r>
              <a:rPr lang="en-US" sz="1800" dirty="0" smtClean="0"/>
              <a:t>)</a:t>
            </a:r>
            <a:endParaRPr lang="en-US" sz="1800" dirty="0"/>
          </a:p>
          <a:p>
            <a:pPr marL="457200" lvl="0" indent="-457200">
              <a:buFont typeface="+mj-lt"/>
              <a:buAutoNum type="arabicPeriod" startAt="5"/>
            </a:pPr>
            <a:r>
              <a:rPr lang="en-US" sz="1800" dirty="0"/>
              <a:t>For proposed new initiatives other than the creation of Working Groups or Virtual Constellations, when is the activity/initiative expected to be completed and what are the milestones that will lead to its completion</a:t>
            </a:r>
            <a:r>
              <a:rPr lang="en-US" sz="1800" dirty="0" smtClean="0"/>
              <a:t>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5140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9" y="1457324"/>
            <a:ext cx="3909848" cy="527455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Writing Team: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Steven </a:t>
            </a:r>
            <a:r>
              <a:rPr lang="en-US" dirty="0" err="1" smtClean="0">
                <a:latin typeface="Calibri" panose="020F0502020204030204" pitchFamily="34" charset="0"/>
              </a:rPr>
              <a:t>Hosford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Brian </a:t>
            </a:r>
            <a:r>
              <a:rPr lang="en-US" dirty="0" err="1" smtClean="0">
                <a:latin typeface="Calibri" panose="020F0502020204030204" pitchFamily="34" charset="0"/>
              </a:rPr>
              <a:t>Killough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Marie-</a:t>
            </a:r>
            <a:r>
              <a:rPr lang="en-US" dirty="0" err="1" smtClean="0">
                <a:latin typeface="Calibri" panose="020F0502020204030204" pitchFamily="34" charset="0"/>
              </a:rPr>
              <a:t>Jos</a:t>
            </a:r>
            <a:r>
              <a:rPr lang="en-US" dirty="0" err="1">
                <a:latin typeface="Calibri" panose="020F0502020204030204" pitchFamily="34" charset="0"/>
              </a:rPr>
              <a:t>è</a:t>
            </a:r>
            <a:r>
              <a:rPr lang="en-US" dirty="0" err="1" smtClean="0">
                <a:latin typeface="Calibri" panose="020F0502020204030204" pitchFamily="34" charset="0"/>
              </a:rPr>
              <a:t>e</a:t>
            </a:r>
            <a:r>
              <a:rPr lang="en-US" dirty="0" smtClean="0">
                <a:latin typeface="Calibri" panose="020F0502020204030204" pitchFamily="34" charset="0"/>
              </a:rPr>
              <a:t> Bourassa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Mark Dowell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John Bates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Ivan </a:t>
            </a:r>
            <a:r>
              <a:rPr lang="en-US" dirty="0" err="1" smtClean="0">
                <a:latin typeface="Calibri" panose="020F0502020204030204" pitchFamily="34" charset="0"/>
              </a:rPr>
              <a:t>Petiteville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88045" y="1452064"/>
            <a:ext cx="3909848" cy="527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06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-106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 defTabSz="914400">
              <a:buFont typeface="Arial" charset="0"/>
              <a:buNone/>
            </a:pPr>
            <a:r>
              <a:rPr lang="en-US" kern="0" dirty="0" smtClean="0">
                <a:latin typeface="Calibri" panose="020F0502020204030204" pitchFamily="34" charset="0"/>
              </a:rPr>
              <a:t>Reviewers:</a:t>
            </a: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Pascale </a:t>
            </a:r>
            <a:r>
              <a:rPr lang="en-US" kern="0" dirty="0" err="1" smtClean="0">
                <a:latin typeface="Calibri" panose="020F0502020204030204" pitchFamily="34" charset="0"/>
              </a:rPr>
              <a:t>Ultr</a:t>
            </a:r>
            <a:r>
              <a:rPr lang="en-US" dirty="0" err="1" smtClean="0">
                <a:latin typeface="Calibri" panose="020F0502020204030204" pitchFamily="34" charset="0"/>
              </a:rPr>
              <a:t>è-Guèrard</a:t>
            </a:r>
            <a:endParaRPr lang="en-US" kern="0" dirty="0" smtClean="0">
              <a:latin typeface="Calibri" panose="020F0502020204030204" pitchFamily="34" charset="0"/>
            </a:endParaRP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Stephen Ward</a:t>
            </a: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Albrecht Von </a:t>
            </a:r>
            <a:r>
              <a:rPr lang="en-US" kern="0" dirty="0" err="1" smtClean="0">
                <a:latin typeface="Calibri" panose="020F0502020204030204" pitchFamily="34" charset="0"/>
              </a:rPr>
              <a:t>Bargen</a:t>
            </a:r>
            <a:endParaRPr lang="en-US" kern="0" dirty="0" smtClean="0">
              <a:latin typeface="Calibri" panose="020F0502020204030204" pitchFamily="34" charset="0"/>
            </a:endParaRP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Satish Srivastava</a:t>
            </a: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Christine </a:t>
            </a:r>
            <a:r>
              <a:rPr lang="en-US" kern="0" dirty="0" err="1" smtClean="0">
                <a:latin typeface="Calibri" panose="020F0502020204030204" pitchFamily="34" charset="0"/>
              </a:rPr>
              <a:t>Bognar</a:t>
            </a:r>
            <a:endParaRPr lang="en-US" kern="0" dirty="0" smtClean="0">
              <a:latin typeface="Calibri" panose="020F0502020204030204" pitchFamily="34" charset="0"/>
            </a:endParaRP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Mike </a:t>
            </a:r>
            <a:r>
              <a:rPr lang="en-US" kern="0" dirty="0" err="1" smtClean="0">
                <a:latin typeface="Calibri" panose="020F0502020204030204" pitchFamily="34" charset="0"/>
              </a:rPr>
              <a:t>Freilich</a:t>
            </a:r>
            <a:endParaRPr lang="en-US" kern="0" dirty="0" smtClean="0">
              <a:latin typeface="Calibri" panose="020F0502020204030204" pitchFamily="34" charset="0"/>
            </a:endParaRP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Brent Smith</a:t>
            </a: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Jane </a:t>
            </a:r>
            <a:r>
              <a:rPr lang="en-US" kern="0" dirty="0" err="1" smtClean="0">
                <a:latin typeface="Calibri" panose="020F0502020204030204" pitchFamily="34" charset="0"/>
              </a:rPr>
              <a:t>Olwoch</a:t>
            </a:r>
            <a:endParaRPr lang="en-US" kern="0" dirty="0" smtClean="0">
              <a:latin typeface="Calibri" panose="020F0502020204030204" pitchFamily="34" charset="0"/>
            </a:endParaRPr>
          </a:p>
          <a:p>
            <a:pPr defTabSz="914400"/>
            <a:r>
              <a:rPr lang="en-US" kern="0" dirty="0" smtClean="0">
                <a:latin typeface="Calibri" panose="020F0502020204030204" pitchFamily="34" charset="0"/>
              </a:rPr>
              <a:t>George Dyke</a:t>
            </a:r>
          </a:p>
        </p:txBody>
      </p:sp>
    </p:spTree>
    <p:extLst>
      <p:ext uri="{BB962C8B-B14F-4D97-AF65-F5344CB8AC3E}">
        <p14:creationId xmlns:p14="http://schemas.microsoft.com/office/powerpoint/2010/main" val="3792800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78" y="1531897"/>
            <a:ext cx="3471560" cy="44853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712" y="1544515"/>
            <a:ext cx="3444240" cy="44500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2" descr="C:\Users\kerry.sawyer\AppData\Local\Microsoft\Windows\Temporary Internet Files\Content.IE5\JS0ZIPJR\MC900445266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624" y="2554021"/>
            <a:ext cx="3741793" cy="261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8730" y="5872378"/>
            <a:ext cx="7882759" cy="954107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DISCUSSION</a:t>
            </a:r>
            <a:endParaRPr lang="en-US" sz="2800" b="1" dirty="0" smtClean="0">
              <a:solidFill>
                <a:srgbClr val="92D050"/>
              </a:solidFill>
              <a:latin typeface="Calibri" panose="020F0502020204030204" pitchFamily="34" charset="0"/>
            </a:endParaRPr>
          </a:p>
          <a:p>
            <a:r>
              <a:rPr lang="en-US" sz="2800" b="1" i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DECISION will be taken under </a:t>
            </a:r>
            <a:r>
              <a:rPr lang="en-US" sz="2800" b="1" i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Session 5, Agenda 20</a:t>
            </a:r>
            <a:endParaRPr lang="en-US" sz="2800" b="1" i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80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0923"/>
            <a:ext cx="9067800" cy="254343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CEOS Working Group Process Paper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CEOS New Initiatives Process Paper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8" y="4414361"/>
            <a:ext cx="7882759" cy="954107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		This Presentation for Information</a:t>
            </a:r>
          </a:p>
          <a:p>
            <a:r>
              <a:rPr lang="en-US" sz="2800" b="1" i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DECISION will be taken under </a:t>
            </a:r>
            <a:r>
              <a:rPr lang="en-US" sz="2800" b="1" i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Session 5, Agenda 20</a:t>
            </a:r>
            <a:endParaRPr lang="en-US" sz="2800" b="1" i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5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550988" y="109538"/>
            <a:ext cx="7473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Justification</a:t>
            </a:r>
            <a:endParaRPr lang="en-US" sz="3200" b="1" kern="0" dirty="0">
              <a:solidFill>
                <a:schemeClr val="bg1"/>
              </a:solidFill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8371" name="TextBox 6"/>
          <p:cNvSpPr txBox="1">
            <a:spLocks noChangeArrowheads="1"/>
          </p:cNvSpPr>
          <p:nvPr/>
        </p:nvSpPr>
        <p:spPr bwMode="auto">
          <a:xfrm>
            <a:off x="112712" y="1452563"/>
            <a:ext cx="8936037" cy="51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CEOS </a:t>
            </a:r>
            <a:r>
              <a:rPr lang="en-US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does not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have a formal “tactical” process document for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CEOS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Working Groups or new CEOS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Initiatives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 A Process Paper does exist for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Virtual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Constellations, so a similar output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needed for Working Groups and New Initiatives. Many CEOS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Members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have expressed a desire for additional details regarding the processes by which new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Groups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or new work are proposed and endorsed by CEOS. 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CEOS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Plenary Action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27-4:  “Prepare a process paper(s) with the support ”of a writing team, for: (a) CEOS Working Groups; and, (b) for guidance on proposals for new CEOS initiatives. (Interest expressed by Mark Dowell, Marie-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Josèe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Bourassa, Ivan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Petiteville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Brian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Killough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and Steven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Hosford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Actionee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–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CEO, in consultation with CEOS SEC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Due Date –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SIT-29  </a:t>
            </a:r>
            <a:r>
              <a:rPr lang="en-US" b="1" dirty="0" smtClean="0">
                <a:solidFill>
                  <a:srgbClr val="CC0066"/>
                </a:solidFill>
                <a:latin typeface="Calibri" panose="020F0502020204030204" pitchFamily="34" charset="0"/>
              </a:rPr>
              <a:t>YAY!!!  DUE DATE MET</a:t>
            </a:r>
            <a:endParaRPr lang="en-US" dirty="0">
              <a:solidFill>
                <a:srgbClr val="CC0066"/>
              </a:solidFill>
              <a:latin typeface="Calibri" panose="020F0502020204030204" pitchFamily="34" charset="0"/>
            </a:endParaRPr>
          </a:p>
        </p:txBody>
      </p:sp>
      <p:pic>
        <p:nvPicPr>
          <p:cNvPr id="3075" name="Picture 3" descr="C:\Users\kerry.sawyer\AppData\Local\Microsoft\Windows\Temporary Internet Files\Content.IE5\Z9D2GLXQ\MP90043589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834" y="5268502"/>
            <a:ext cx="1545028" cy="1545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957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CEOS Working Group Process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24" y="1295970"/>
            <a:ext cx="4903076" cy="5562030"/>
          </a:xfrm>
        </p:spPr>
        <p:txBody>
          <a:bodyPr/>
          <a:lstStyle/>
          <a:p>
            <a:pPr marL="284163" indent="-284163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Introduction</a:t>
            </a:r>
          </a:p>
          <a:p>
            <a:pPr marL="857250" lvl="1" indent="-457200"/>
            <a:r>
              <a:rPr lang="en-US" sz="2000" cap="small" dirty="0" smtClean="0">
                <a:solidFill>
                  <a:schemeClr val="tx2">
                    <a:lumMod val="75000"/>
                  </a:schemeClr>
                </a:solidFill>
              </a:rPr>
              <a:t>History</a:t>
            </a:r>
          </a:p>
          <a:p>
            <a:pPr marL="284163" indent="-284163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Governance and Priorities</a:t>
            </a:r>
          </a:p>
          <a:p>
            <a:pPr marL="857250" lvl="1" indent="-457200"/>
            <a:r>
              <a:rPr lang="en-US" sz="2000" cap="small" dirty="0" smtClean="0">
                <a:solidFill>
                  <a:schemeClr val="tx2">
                    <a:lumMod val="75000"/>
                  </a:schemeClr>
                </a:solidFill>
              </a:rPr>
              <a:t>Governance</a:t>
            </a:r>
          </a:p>
          <a:p>
            <a:pPr marL="857250" lvl="1" indent="-457200"/>
            <a:r>
              <a:rPr lang="en-US" sz="2000" cap="small" dirty="0" smtClean="0">
                <a:solidFill>
                  <a:schemeClr val="tx2">
                    <a:lumMod val="75000"/>
                  </a:schemeClr>
                </a:solidFill>
              </a:rPr>
              <a:t>Priorities</a:t>
            </a:r>
          </a:p>
          <a:p>
            <a:pPr marL="284163" indent="-284163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Working Group Organization</a:t>
            </a:r>
          </a:p>
          <a:p>
            <a:pPr lvl="1" indent="-342900"/>
            <a:r>
              <a:rPr lang="en-US" sz="2000" cap="small" dirty="0" smtClean="0">
                <a:solidFill>
                  <a:schemeClr val="tx2">
                    <a:lumMod val="75000"/>
                  </a:schemeClr>
                </a:solidFill>
              </a:rPr>
              <a:t>Leadership</a:t>
            </a:r>
          </a:p>
          <a:p>
            <a:pPr lvl="1" indent="-342900"/>
            <a:r>
              <a:rPr lang="en-US" sz="2000" cap="small" dirty="0" smtClean="0">
                <a:solidFill>
                  <a:schemeClr val="tx2">
                    <a:lumMod val="75000"/>
                  </a:schemeClr>
                </a:solidFill>
              </a:rPr>
              <a:t>Membership</a:t>
            </a:r>
          </a:p>
          <a:p>
            <a:pPr lvl="1" indent="-342900"/>
            <a:r>
              <a:rPr lang="en-US" sz="2000" cap="small" dirty="0" smtClean="0">
                <a:solidFill>
                  <a:schemeClr val="tx2">
                    <a:lumMod val="75000"/>
                  </a:schemeClr>
                </a:solidFill>
              </a:rPr>
              <a:t>Structure</a:t>
            </a:r>
          </a:p>
          <a:p>
            <a:pPr marL="284163" indent="-284163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Execution of Activities</a:t>
            </a:r>
          </a:p>
          <a:p>
            <a:pPr lvl="1" indent="-342900"/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Reporting</a:t>
            </a:r>
          </a:p>
          <a:p>
            <a:pPr marL="284163" indent="-284163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Proposing a New Working Group</a:t>
            </a:r>
          </a:p>
          <a:p>
            <a:pPr marL="284163" indent="-284163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Working Group Evolution</a:t>
            </a:r>
            <a:endParaRPr lang="en-US" cap="small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014" y="1422098"/>
            <a:ext cx="4170637" cy="53886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62691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Working Group</a:t>
            </a:r>
            <a:br>
              <a:rPr lang="en-US" sz="2800" dirty="0" smtClean="0"/>
            </a:br>
            <a:r>
              <a:rPr lang="en-US" sz="2800" dirty="0" smtClean="0"/>
              <a:t>Process Paper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Governance</a:t>
            </a:r>
          </a:p>
          <a:p>
            <a:r>
              <a:rPr lang="en-US" sz="2000" dirty="0" smtClean="0"/>
              <a:t>Working Group Terms of Reference:  </a:t>
            </a:r>
            <a:r>
              <a:rPr lang="en-US" sz="2000" dirty="0" smtClean="0">
                <a:solidFill>
                  <a:srgbClr val="CC0066"/>
                </a:solidFill>
              </a:rPr>
              <a:t>REQUIRED – Plenary approval</a:t>
            </a:r>
          </a:p>
          <a:p>
            <a:pPr lvl="1"/>
            <a:r>
              <a:rPr lang="en-US" sz="1800" dirty="0" smtClean="0"/>
              <a:t>Wholly consistent with activities outlined in the CEOS Three-Year Work Plan</a:t>
            </a:r>
          </a:p>
          <a:p>
            <a:r>
              <a:rPr lang="en-US" sz="2000" dirty="0" smtClean="0"/>
              <a:t>Working Group Work Plan:  </a:t>
            </a:r>
            <a:r>
              <a:rPr lang="en-US" sz="2000" dirty="0" smtClean="0">
                <a:solidFill>
                  <a:srgbClr val="00B0F0"/>
                </a:solidFill>
              </a:rPr>
              <a:t>OPTIONAL – no Plenary approval</a:t>
            </a:r>
          </a:p>
          <a:p>
            <a:pPr marL="0" indent="0">
              <a:buNone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Priorities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Working Groups have the ability to pursue activities in support of other entity or organization activities as secondary priority to CEOS priorities, as long as resources are available</a:t>
            </a:r>
          </a:p>
          <a:p>
            <a:pPr marL="0" indent="0">
              <a:buNone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leadership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Chair and Vice Chair with 2-year terms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Vice Chair selected by Working Group; </a:t>
            </a:r>
            <a:r>
              <a:rPr lang="en-US" sz="2000" dirty="0" smtClean="0">
                <a:solidFill>
                  <a:srgbClr val="CC0066"/>
                </a:solidFill>
              </a:rPr>
              <a:t>endorsed by Plenary</a:t>
            </a:r>
          </a:p>
          <a:p>
            <a:pPr lvl="1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Candidates must demonstrate technical and leadership skills</a:t>
            </a:r>
          </a:p>
          <a:p>
            <a:pPr lvl="1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Commitment of Agency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Consensus decision making if more than one candidate</a:t>
            </a:r>
          </a:p>
        </p:txBody>
      </p:sp>
    </p:spTree>
    <p:extLst>
      <p:ext uri="{BB962C8B-B14F-4D97-AF65-F5344CB8AC3E}">
        <p14:creationId xmlns:p14="http://schemas.microsoft.com/office/powerpoint/2010/main" val="303093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Working Group</a:t>
            </a:r>
            <a:br>
              <a:rPr lang="en-US" sz="2800" dirty="0" smtClean="0"/>
            </a:br>
            <a:r>
              <a:rPr lang="en-US" sz="2800" dirty="0" smtClean="0"/>
              <a:t>Process Paper </a:t>
            </a:r>
            <a:r>
              <a:rPr lang="en-US" sz="2800" dirty="0" err="1" smtClean="0"/>
              <a:t>con’t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Membership</a:t>
            </a:r>
          </a:p>
          <a:p>
            <a:r>
              <a:rPr lang="en-US" sz="2000" dirty="0" smtClean="0"/>
              <a:t>Representatives from all CEOS Agencies are invited to participate</a:t>
            </a:r>
            <a:endParaRPr lang="en-US" sz="2000" dirty="0"/>
          </a:p>
          <a:p>
            <a:r>
              <a:rPr lang="en-US" sz="2000" dirty="0" smtClean="0"/>
              <a:t>CEOS Agencies will constitute the core membership but individuals from other non-CEOS organizations maybe invited to participate</a:t>
            </a:r>
          </a:p>
          <a:p>
            <a:pPr marL="0" indent="0">
              <a:buNone/>
            </a:pPr>
            <a:r>
              <a:rPr lang="en-US" cap="small" dirty="0" smtClean="0"/>
              <a:t>Structure</a:t>
            </a:r>
            <a:endParaRPr lang="en-US" sz="2000" cap="small" dirty="0"/>
          </a:p>
          <a:p>
            <a:r>
              <a:rPr lang="en-US" sz="2000" dirty="0" smtClean="0"/>
              <a:t>Working Groups have the flexibility to structure themselves internally as appropriate to execute their respective activities</a:t>
            </a:r>
          </a:p>
          <a:p>
            <a:r>
              <a:rPr lang="en-US" sz="2000" dirty="0" smtClean="0"/>
              <a:t>Will meet formally at least once per year</a:t>
            </a:r>
          </a:p>
          <a:p>
            <a:pPr marL="0" indent="0">
              <a:buNone/>
            </a:pPr>
            <a:r>
              <a:rPr lang="en-US" cap="small" dirty="0" smtClean="0"/>
              <a:t>Reporting</a:t>
            </a:r>
            <a:endParaRPr lang="en-US" sz="2000" cap="small" dirty="0" smtClean="0"/>
          </a:p>
          <a:p>
            <a:r>
              <a:rPr lang="en-US" sz="2000" dirty="0" smtClean="0"/>
              <a:t>Working Groups primary reporting path is to the CEOS Chair</a:t>
            </a:r>
          </a:p>
          <a:p>
            <a:r>
              <a:rPr lang="en-US" sz="2000" dirty="0" smtClean="0"/>
              <a:t>Secondary reporting path to SIT Chair, if so delegated by CEOS Chair</a:t>
            </a:r>
          </a:p>
          <a:p>
            <a:r>
              <a:rPr lang="en-US" sz="2000" dirty="0" smtClean="0"/>
              <a:t>Chair or designee shall report at each CEOS Plenary session on accomplishments and future plans</a:t>
            </a:r>
          </a:p>
        </p:txBody>
      </p:sp>
    </p:spTree>
    <p:extLst>
      <p:ext uri="{BB962C8B-B14F-4D97-AF65-F5344CB8AC3E}">
        <p14:creationId xmlns:p14="http://schemas.microsoft.com/office/powerpoint/2010/main" val="331512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Working Group</a:t>
            </a:r>
            <a:br>
              <a:rPr lang="en-US" sz="2800" dirty="0" smtClean="0"/>
            </a:br>
            <a:r>
              <a:rPr lang="en-US" sz="2800" dirty="0" smtClean="0"/>
              <a:t>Process Paper </a:t>
            </a:r>
            <a:r>
              <a:rPr lang="en-US" sz="2800" dirty="0" err="1" smtClean="0"/>
              <a:t>con’t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Proposing a New Working Group</a:t>
            </a:r>
          </a:p>
          <a:p>
            <a:r>
              <a:rPr lang="en-US" sz="2000" dirty="0" smtClean="0"/>
              <a:t>Significant interest in enhancing technical cooperation among CEOS Agencies in specific topical areas with broad international benefit</a:t>
            </a:r>
          </a:p>
          <a:p>
            <a:r>
              <a:rPr lang="en-US" sz="2000" dirty="0" smtClean="0"/>
              <a:t>Considered a “New Initiative” (see next slide)</a:t>
            </a:r>
          </a:p>
          <a:p>
            <a:pPr marL="0" indent="0">
              <a:buNone/>
            </a:pPr>
            <a:r>
              <a:rPr lang="en-US" cap="small" dirty="0" smtClean="0"/>
              <a:t>Working Group Evolution</a:t>
            </a:r>
            <a:endParaRPr lang="en-US" sz="2000" cap="small" dirty="0"/>
          </a:p>
          <a:p>
            <a:r>
              <a:rPr lang="en-US" sz="2000" dirty="0" smtClean="0"/>
              <a:t>By default, Working Groups shall continue their existence and do not require annual CEOS Plenary approval</a:t>
            </a:r>
          </a:p>
          <a:p>
            <a:r>
              <a:rPr lang="en-US" sz="2000" dirty="0" smtClean="0"/>
              <a:t>Working Groups can propose to modify focus and activities at any time (to include “reconstitution”)</a:t>
            </a:r>
          </a:p>
          <a:p>
            <a:r>
              <a:rPr lang="en-US" sz="2000" dirty="0" smtClean="0"/>
              <a:t>If the consensus of the Plenary is such that a Working Group is no longer required, the Plenary can recommend a Working Group be discontinued</a:t>
            </a:r>
          </a:p>
        </p:txBody>
      </p:sp>
    </p:spTree>
    <p:extLst>
      <p:ext uri="{BB962C8B-B14F-4D97-AF65-F5344CB8AC3E}">
        <p14:creationId xmlns:p14="http://schemas.microsoft.com/office/powerpoint/2010/main" val="256619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CEOS New Initiatives Process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78" y="1359034"/>
            <a:ext cx="4700622" cy="5294014"/>
          </a:xfrm>
        </p:spPr>
        <p:txBody>
          <a:bodyPr/>
          <a:lstStyle/>
          <a:p>
            <a:pPr marL="393700" indent="-393700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Introduction</a:t>
            </a:r>
            <a:endParaRPr lang="en-US" sz="2000" cap="small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93700" indent="-393700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Criteria for Consideration of New Initiatives</a:t>
            </a:r>
          </a:p>
          <a:p>
            <a:pPr marL="393700" indent="-393700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CEOS Support to New Initiatives</a:t>
            </a:r>
          </a:p>
          <a:p>
            <a:pPr marL="393700" indent="-393700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Process for Approval of New Initiatives</a:t>
            </a:r>
          </a:p>
          <a:p>
            <a:pPr marL="393700" indent="-393700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Annex 1: Checklist for New Initiatives for CEOS Consideration</a:t>
            </a:r>
          </a:p>
          <a:p>
            <a:pPr marL="393700" indent="-393700">
              <a:buFont typeface="+mj-lt"/>
              <a:buAutoNum type="arabicPeriod"/>
            </a:pP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</a:rPr>
              <a:t>Annex 2: Presentation of a new Initiative to CEOS</a:t>
            </a:r>
            <a:endParaRPr lang="en-US" cap="small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06" y="1389996"/>
            <a:ext cx="4158875" cy="53734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99740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0"/>
            <a:ext cx="7396162" cy="914399"/>
          </a:xfrm>
        </p:spPr>
        <p:txBody>
          <a:bodyPr/>
          <a:lstStyle/>
          <a:p>
            <a:r>
              <a:rPr lang="en-US" sz="2800" dirty="0" smtClean="0"/>
              <a:t>Key Highlights – New Initiatives </a:t>
            </a:r>
            <a:br>
              <a:rPr lang="en-US" sz="2800" dirty="0" smtClean="0"/>
            </a:br>
            <a:r>
              <a:rPr lang="en-US" sz="2800" dirty="0" smtClean="0"/>
              <a:t>Process Paper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6" y="1346962"/>
            <a:ext cx="9017876" cy="5479505"/>
          </a:xfrm>
        </p:spPr>
        <p:txBody>
          <a:bodyPr/>
          <a:lstStyle/>
          <a:p>
            <a:pPr marL="0" indent="0">
              <a:buNone/>
            </a:pPr>
            <a:r>
              <a:rPr lang="en-US" cap="small" dirty="0" smtClean="0"/>
              <a:t>Criteria for Consideration of New Initiatives</a:t>
            </a:r>
          </a:p>
          <a:p>
            <a:r>
              <a:rPr lang="en-US" sz="2000" dirty="0" smtClean="0"/>
              <a:t>Information wholly consistent with language in the </a:t>
            </a:r>
            <a:r>
              <a:rPr lang="en-US" sz="2000" i="1" dirty="0" smtClean="0"/>
              <a:t>CEOS Governance and Processes</a:t>
            </a:r>
            <a:r>
              <a:rPr lang="en-US" sz="2000" dirty="0" smtClean="0"/>
              <a:t> document, Section 3 – Decision-Making Process</a:t>
            </a:r>
          </a:p>
          <a:p>
            <a:r>
              <a:rPr lang="en-US" sz="2000" dirty="0" smtClean="0"/>
              <a:t>Decision criteria:</a:t>
            </a:r>
          </a:p>
          <a:p>
            <a:pPr lvl="1"/>
            <a:r>
              <a:rPr lang="en-US" sz="1800" dirty="0" smtClean="0"/>
              <a:t>Alignment with CEOS strategic goals</a:t>
            </a:r>
          </a:p>
          <a:p>
            <a:pPr lvl="1"/>
            <a:r>
              <a:rPr lang="en-US" sz="1800" dirty="0" smtClean="0"/>
              <a:t>Benefit to internal and/or external stakeholders</a:t>
            </a:r>
          </a:p>
          <a:p>
            <a:pPr lvl="1"/>
            <a:r>
              <a:rPr lang="en-US" sz="1800" dirty="0" smtClean="0"/>
              <a:t>Feasibility and affordability</a:t>
            </a:r>
          </a:p>
          <a:p>
            <a:r>
              <a:rPr lang="en-US" sz="2000" dirty="0" smtClean="0"/>
              <a:t>Evident concern that CEOS may become overextended which justifies more rigorous CEOS consideration of proposals while ensuring priorities do not become static and unresponsive to new internal or external developments</a:t>
            </a:r>
          </a:p>
          <a:p>
            <a:r>
              <a:rPr lang="en-US" sz="2000" dirty="0" smtClean="0"/>
              <a:t>Key to successful proposal review lies in a good understanding of required Agency participation and resource commitments, matched against overall CEOS priorities</a:t>
            </a:r>
          </a:p>
        </p:txBody>
      </p:sp>
    </p:spTree>
    <p:extLst>
      <p:ext uri="{BB962C8B-B14F-4D97-AF65-F5344CB8AC3E}">
        <p14:creationId xmlns:p14="http://schemas.microsoft.com/office/powerpoint/2010/main" val="4127996903"/>
      </p:ext>
    </p:extLst>
  </p:cSld>
  <p:clrMapOvr>
    <a:masterClrMapping/>
  </p:clrMapOvr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</TotalTime>
  <Words>1107</Words>
  <Application>Microsoft Office PowerPoint</Application>
  <PresentationFormat>On-screen Show (4:3)</PresentationFormat>
  <Paragraphs>129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4_EUM_template_v03</vt:lpstr>
      <vt:lpstr>CEOS Working Group and New Initiatives Process Papers</vt:lpstr>
      <vt:lpstr>Overview</vt:lpstr>
      <vt:lpstr>PowerPoint Presentation</vt:lpstr>
      <vt:lpstr>CEOS Working Group Process Paper</vt:lpstr>
      <vt:lpstr>Key Highlights – Working Group Process Paper</vt:lpstr>
      <vt:lpstr>Key Highlights – Working Group Process Paper con’t </vt:lpstr>
      <vt:lpstr>Key Highlights – Working Group Process Paper con’t </vt:lpstr>
      <vt:lpstr>CEOS New Initiatives Process Paper</vt:lpstr>
      <vt:lpstr>Key Highlights – New Initiatives  Process Paper </vt:lpstr>
      <vt:lpstr>Key Highlights – New Initiatives  Process Paper con’t </vt:lpstr>
      <vt:lpstr>Key Highlights – New Initiatives  Process Paper con’t </vt:lpstr>
      <vt:lpstr>Key Highlights – New Initiatives  Process Paper con’t </vt:lpstr>
      <vt:lpstr>THANK YOU!!!!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Kerry Sawyer</cp:lastModifiedBy>
  <cp:revision>318</cp:revision>
  <dcterms:created xsi:type="dcterms:W3CDTF">2012-08-31T01:11:17Z</dcterms:created>
  <dcterms:modified xsi:type="dcterms:W3CDTF">2014-04-07T23:06:19Z</dcterms:modified>
</cp:coreProperties>
</file>