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60" r:id="rId2"/>
    <p:sldId id="285" r:id="rId3"/>
    <p:sldId id="295" r:id="rId4"/>
    <p:sldId id="290" r:id="rId5"/>
    <p:sldId id="293" r:id="rId6"/>
    <p:sldId id="294" r:id="rId7"/>
    <p:sldId id="278" r:id="rId8"/>
    <p:sldId id="276" r:id="rId9"/>
    <p:sldId id="279" r:id="rId10"/>
    <p:sldId id="280" r:id="rId11"/>
    <p:sldId id="296" r:id="rId12"/>
    <p:sldId id="303" r:id="rId13"/>
    <p:sldId id="281" r:id="rId14"/>
    <p:sldId id="297" r:id="rId15"/>
    <p:sldId id="298" r:id="rId16"/>
    <p:sldId id="299" r:id="rId17"/>
    <p:sldId id="300" r:id="rId18"/>
    <p:sldId id="305" r:id="rId19"/>
    <p:sldId id="302" r:id="rId20"/>
    <p:sldId id="301"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993366"/>
    <a:srgbClr val="CC0066"/>
    <a:srgbClr val="660066"/>
    <a:srgbClr val="CC00FF"/>
    <a:srgbClr val="9933FF"/>
    <a:srgbClr val="66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5833" autoAdjust="0"/>
  </p:normalViewPr>
  <p:slideViewPr>
    <p:cSldViewPr snapToGrid="0" snapToObjects="1">
      <p:cViewPr>
        <p:scale>
          <a:sx n="50" d="100"/>
          <a:sy n="50" d="100"/>
        </p:scale>
        <p:origin x="-1186" y="-58"/>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D260846C-9021-9F4D-9672-993C33FD24E3}" type="slidenum">
              <a:rPr lang="en-US" smtClean="0">
                <a:solidFill>
                  <a:srgbClr val="000000"/>
                </a:solidFill>
              </a:rPr>
              <a:pPr>
                <a:defRPr/>
              </a:pPr>
              <a:t>8</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622678" lvl="1" indent="-169821">
              <a:buFont typeface="Arial" pitchFamily="34" charset="0"/>
              <a:buChar char="•"/>
            </a:pPr>
            <a:endParaRPr lang="en-US" sz="1800" dirty="0"/>
          </a:p>
        </p:txBody>
      </p:sp>
      <p:sp>
        <p:nvSpPr>
          <p:cNvPr id="16388" name="Slide Number Placeholder 3"/>
          <p:cNvSpPr>
            <a:spLocks noGrp="1"/>
          </p:cNvSpPr>
          <p:nvPr>
            <p:ph type="sldNum" sz="quarter" idx="5"/>
          </p:nvPr>
        </p:nvSpPr>
        <p:spPr>
          <a:noFill/>
        </p:spPr>
        <p:txBody>
          <a:bodyPr/>
          <a:lstStyle/>
          <a:p>
            <a:fld id="{D283DF61-A367-4BFE-BD5C-58F10F1D88FB}" type="slidenum">
              <a:rPr lang="en-US" smtClean="0">
                <a:latin typeface="Times New Roman" pitchFamily="18" charset="0"/>
                <a:ea typeface="ＭＳ Ｐゴシック" charset="-128"/>
              </a:rPr>
              <a:pPr/>
              <a:t>13</a:t>
            </a:fld>
            <a:endParaRPr lang="en-US" smtClean="0">
              <a:latin typeface="Times New Roman" pitchFamily="18"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solidFill>
                  <a:schemeClr val="tx2">
                    <a:lumMod val="75000"/>
                  </a:schemeClr>
                </a:solidFill>
              </a:rPr>
              <a:t>27 of Deliverables are WGCV</a:t>
            </a: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16</a:t>
            </a:fld>
            <a:endParaRPr lang="en-US"/>
          </a:p>
        </p:txBody>
      </p:sp>
    </p:spTree>
    <p:extLst>
      <p:ext uri="{BB962C8B-B14F-4D97-AF65-F5344CB8AC3E}">
        <p14:creationId xmlns:p14="http://schemas.microsoft.com/office/powerpoint/2010/main" val="3428644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832B9B5A-85C4-E046-A254-8CACE888C516}" type="slidenum">
              <a:rPr lang="en-US"/>
              <a:pPr>
                <a:defRPr/>
              </a:pPr>
              <a:t>‹#›</a:t>
            </a:fld>
            <a:endParaRPr lang="en-US" dirty="0"/>
          </a:p>
        </p:txBody>
      </p:sp>
    </p:spTree>
    <p:extLst>
      <p:ext uri="{BB962C8B-B14F-4D97-AF65-F5344CB8AC3E}">
        <p14:creationId xmlns:p14="http://schemas.microsoft.com/office/powerpoint/2010/main" val="306947129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5110E6C-A75E-440E-9D6B-E9A662EE322B}" type="slidenum">
              <a:rPr lang="en-US"/>
              <a:pPr/>
              <a:t>‹#›</a:t>
            </a:fld>
            <a:endParaRPr lang="en-US"/>
          </a:p>
        </p:txBody>
      </p:sp>
    </p:spTree>
    <p:extLst>
      <p:ext uri="{BB962C8B-B14F-4D97-AF65-F5344CB8AC3E}">
        <p14:creationId xmlns:p14="http://schemas.microsoft.com/office/powerpoint/2010/main" val="40132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extLst>
      <p:ext uri="{BB962C8B-B14F-4D97-AF65-F5344CB8AC3E}">
        <p14:creationId xmlns:p14="http://schemas.microsoft.com/office/powerpoint/2010/main" val="323028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307938651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62095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SIT-29 Meeting</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Toulouse,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-10</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April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5" r:id="rId4"/>
    <p:sldLayoutId id="2147483676" r:id="rId5"/>
    <p:sldLayoutId id="2147483677" r:id="rId6"/>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0"/>
            <a:ext cx="5206574" cy="1672389"/>
          </a:xfrm>
        </p:spPr>
        <p:txBody>
          <a:bodyPr/>
          <a:lstStyle/>
          <a:p>
            <a:pPr algn="l"/>
            <a:r>
              <a:rPr lang="en-US" sz="2800" dirty="0" smtClean="0"/>
              <a:t>CEOS Priorities for 2014</a:t>
            </a:r>
            <a:br>
              <a:rPr lang="en-US" sz="2800" dirty="0" smtClean="0"/>
            </a:br>
            <a:r>
              <a:rPr lang="en-US" sz="2400" i="1" dirty="0">
                <a:solidFill>
                  <a:srgbClr val="92D050"/>
                </a:solidFill>
              </a:rPr>
              <a:t>C</a:t>
            </a:r>
            <a:r>
              <a:rPr lang="en-US" sz="2400" i="1" dirty="0" smtClean="0">
                <a:solidFill>
                  <a:srgbClr val="92D050"/>
                </a:solidFill>
              </a:rPr>
              <a:t>EOS 2014-2016 Work Plan</a:t>
            </a:r>
          </a:p>
        </p:txBody>
      </p:sp>
      <p:sp>
        <p:nvSpPr>
          <p:cNvPr id="2" name="Subtitle 1"/>
          <p:cNvSpPr>
            <a:spLocks noGrp="1"/>
          </p:cNvSpPr>
          <p:nvPr>
            <p:ph type="subTitle" sz="quarter" idx="1"/>
          </p:nvPr>
        </p:nvSpPr>
        <p:spPr>
          <a:xfrm>
            <a:off x="3814057" y="2011944"/>
            <a:ext cx="4826977" cy="1834842"/>
          </a:xfrm>
        </p:spPr>
        <p:txBody>
          <a:bodyPr/>
          <a:lstStyle/>
          <a:p>
            <a:r>
              <a:rPr lang="en-US" b="0" dirty="0" smtClean="0"/>
              <a:t>Kerry Ann Sawyer</a:t>
            </a:r>
            <a:br>
              <a:rPr lang="en-US" b="0" dirty="0" smtClean="0"/>
            </a:br>
            <a:r>
              <a:rPr lang="en-US" b="0" dirty="0" smtClean="0"/>
              <a:t>CEOS Executive Officer</a:t>
            </a:r>
          </a:p>
          <a:p>
            <a:r>
              <a:rPr lang="en-US" b="0" dirty="0" smtClean="0"/>
              <a:t>CEOS Plenary Action 27-2</a:t>
            </a:r>
            <a:br>
              <a:rPr lang="en-US" b="0" dirty="0" smtClean="0"/>
            </a:br>
            <a:r>
              <a:rPr lang="en-US" b="0" dirty="0" smtClean="0"/>
              <a:t>CEOS SIT-29 Meeting</a:t>
            </a:r>
          </a:p>
          <a:p>
            <a:r>
              <a:rPr lang="en-US" b="0" dirty="0"/>
              <a:t>C</a:t>
            </a:r>
            <a:r>
              <a:rPr lang="en-US" b="0" dirty="0" smtClean="0"/>
              <a:t>NES, Toulouse, France</a:t>
            </a:r>
            <a:br>
              <a:rPr lang="en-US" b="0" dirty="0" smtClean="0"/>
            </a:br>
            <a:r>
              <a:rPr lang="en-US" b="0" dirty="0" smtClean="0"/>
              <a:t>9</a:t>
            </a:r>
            <a:r>
              <a:rPr lang="en-US" b="0" baseline="30000" dirty="0" smtClean="0"/>
              <a:t>th</a:t>
            </a:r>
            <a:r>
              <a:rPr lang="en-US" b="0" dirty="0" smtClean="0"/>
              <a:t>-10</a:t>
            </a:r>
            <a:r>
              <a:rPr lang="en-US" b="0" baseline="30000" dirty="0" smtClean="0"/>
              <a:t>th</a:t>
            </a:r>
            <a:r>
              <a:rPr lang="en-US" b="0" dirty="0" smtClean="0"/>
              <a:t> April 2014</a:t>
            </a:r>
            <a:endParaRPr lang="en-US" b="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0" y="1360971"/>
            <a:ext cx="9144000" cy="5126182"/>
          </a:xfrm>
        </p:spPr>
        <p:txBody>
          <a:bodyPr/>
          <a:lstStyle/>
          <a:p>
            <a:r>
              <a:rPr lang="en-US" sz="1800" dirty="0" smtClean="0">
                <a:solidFill>
                  <a:schemeClr val="tx2">
                    <a:lumMod val="75000"/>
                  </a:schemeClr>
                </a:solidFill>
                <a:latin typeface="Calibri" panose="020F0502020204030204" pitchFamily="34" charset="0"/>
              </a:rPr>
              <a:t>The last of the CSS Strategic Documents</a:t>
            </a:r>
          </a:p>
          <a:p>
            <a:r>
              <a:rPr lang="en-US" sz="1800" dirty="0">
                <a:solidFill>
                  <a:schemeClr val="tx2">
                    <a:lumMod val="75000"/>
                  </a:schemeClr>
                </a:solidFill>
                <a:latin typeface="Calibri" panose="020F0502020204030204" pitchFamily="34" charset="0"/>
              </a:rPr>
              <a:t>Under direction of the CEOS Chair and in consultation with CEOS leadership, the CEO develops the </a:t>
            </a:r>
            <a:r>
              <a:rPr lang="en-US" sz="1800" i="1" dirty="0">
                <a:solidFill>
                  <a:schemeClr val="tx2">
                    <a:lumMod val="75000"/>
                  </a:schemeClr>
                </a:solidFill>
                <a:latin typeface="Calibri" panose="020F0502020204030204" pitchFamily="34" charset="0"/>
              </a:rPr>
              <a:t>CEOS Work Plan</a:t>
            </a:r>
            <a:r>
              <a:rPr lang="en-US" sz="1800" dirty="0">
                <a:solidFill>
                  <a:schemeClr val="tx2">
                    <a:lumMod val="75000"/>
                  </a:schemeClr>
                </a:solidFill>
                <a:latin typeface="Calibri" panose="020F0502020204030204" pitchFamily="34" charset="0"/>
              </a:rPr>
              <a:t> (three-year longevity, updated annually</a:t>
            </a:r>
            <a:r>
              <a:rPr lang="en-US" sz="1800" dirty="0" smtClean="0">
                <a:solidFill>
                  <a:schemeClr val="tx2">
                    <a:lumMod val="75000"/>
                  </a:schemeClr>
                </a:solidFill>
                <a:latin typeface="Calibri" panose="020F0502020204030204" pitchFamily="34" charset="0"/>
              </a:rPr>
              <a:t>).</a:t>
            </a:r>
          </a:p>
          <a:p>
            <a:r>
              <a:rPr lang="en-US" sz="1800" dirty="0" smtClean="0">
                <a:solidFill>
                  <a:schemeClr val="tx2">
                    <a:lumMod val="75000"/>
                  </a:schemeClr>
                </a:solidFill>
                <a:latin typeface="Calibri" panose="020F0502020204030204" pitchFamily="34" charset="0"/>
              </a:rPr>
              <a:t>Use the Montreal Statement as a basis for CEOS priority objectives for 2014 and 2015-2016</a:t>
            </a:r>
          </a:p>
          <a:p>
            <a:r>
              <a:rPr lang="en-US" sz="1800" dirty="0" smtClean="0">
                <a:solidFill>
                  <a:schemeClr val="tx2">
                    <a:lumMod val="75000"/>
                  </a:schemeClr>
                </a:solidFill>
                <a:latin typeface="Calibri" panose="020F0502020204030204" pitchFamily="34" charset="0"/>
              </a:rPr>
              <a:t>Retains original intention to provide overall guidance for CEOS on expected outcomes for CEOS and its stakeholders</a:t>
            </a:r>
          </a:p>
          <a:p>
            <a:r>
              <a:rPr lang="en-US" sz="2000" dirty="0" smtClean="0">
                <a:solidFill>
                  <a:srgbClr val="CC0066"/>
                </a:solidFill>
                <a:latin typeface="Calibri" panose="020F0502020204030204" pitchFamily="34" charset="0"/>
              </a:rPr>
              <a:t>Content includes</a:t>
            </a:r>
            <a:r>
              <a:rPr lang="en-US" sz="2000" dirty="0">
                <a:solidFill>
                  <a:srgbClr val="CC0066"/>
                </a:solidFill>
                <a:latin typeface="Calibri" panose="020F0502020204030204" pitchFamily="34" charset="0"/>
              </a:rPr>
              <a:t> a concise </a:t>
            </a:r>
            <a:r>
              <a:rPr lang="en-US" sz="2000" dirty="0" smtClean="0">
                <a:solidFill>
                  <a:srgbClr val="CC0066"/>
                </a:solidFill>
                <a:latin typeface="Calibri" panose="020F0502020204030204" pitchFamily="34" charset="0"/>
              </a:rPr>
              <a:t>characterization </a:t>
            </a:r>
            <a:r>
              <a:rPr lang="en-US" sz="2000" dirty="0">
                <a:solidFill>
                  <a:srgbClr val="CC0066"/>
                </a:solidFill>
                <a:latin typeface="Calibri" panose="020F0502020204030204" pitchFamily="34" charset="0"/>
              </a:rPr>
              <a:t>of the main deliverables, their delivery schedule and associated high-level </a:t>
            </a:r>
            <a:r>
              <a:rPr lang="en-US" sz="2000" dirty="0" smtClean="0">
                <a:solidFill>
                  <a:srgbClr val="CC0066"/>
                </a:solidFill>
                <a:latin typeface="Calibri" panose="020F0502020204030204" pitchFamily="34" charset="0"/>
              </a:rPr>
              <a:t>activities</a:t>
            </a:r>
            <a:endParaRPr lang="en-US" sz="2000" dirty="0">
              <a:solidFill>
                <a:srgbClr val="CC0066"/>
              </a:solidFill>
              <a:latin typeface="Calibri" panose="020F0502020204030204" pitchFamily="34" charset="0"/>
            </a:endParaRPr>
          </a:p>
          <a:p>
            <a:r>
              <a:rPr lang="en-US" sz="1800" dirty="0">
                <a:solidFill>
                  <a:schemeClr val="tx2">
                    <a:lumMod val="75000"/>
                  </a:schemeClr>
                </a:solidFill>
                <a:latin typeface="Calibri" panose="020F0502020204030204" pitchFamily="34" charset="0"/>
              </a:rPr>
              <a:t>In addition to providing an overview for Plenary, this </a:t>
            </a:r>
            <a:r>
              <a:rPr lang="en-US" sz="1800" dirty="0" smtClean="0">
                <a:solidFill>
                  <a:schemeClr val="tx2">
                    <a:lumMod val="75000"/>
                  </a:schemeClr>
                </a:solidFill>
                <a:latin typeface="Calibri" panose="020F0502020204030204" pitchFamily="34" charset="0"/>
              </a:rPr>
              <a:t>Plan </a:t>
            </a:r>
            <a:r>
              <a:rPr lang="en-US" sz="1800" dirty="0">
                <a:solidFill>
                  <a:schemeClr val="tx2">
                    <a:lumMod val="75000"/>
                  </a:schemeClr>
                </a:solidFill>
                <a:latin typeface="Calibri" panose="020F0502020204030204" pitchFamily="34" charset="0"/>
              </a:rPr>
              <a:t>will also inform the progress monitoring activities carried out during the course of the year by the SIT and CEOS Chairs.</a:t>
            </a:r>
          </a:p>
          <a:p>
            <a:r>
              <a:rPr lang="en-US" sz="1800" dirty="0" smtClean="0">
                <a:solidFill>
                  <a:schemeClr val="tx2">
                    <a:lumMod val="75000"/>
                  </a:schemeClr>
                </a:solidFill>
                <a:latin typeface="Calibri" panose="020F0502020204030204" pitchFamily="34" charset="0"/>
              </a:rPr>
              <a:t>Covers </a:t>
            </a:r>
            <a:r>
              <a:rPr lang="en-US" sz="1800" dirty="0">
                <a:solidFill>
                  <a:schemeClr val="tx2">
                    <a:lumMod val="75000"/>
                  </a:schemeClr>
                </a:solidFill>
                <a:latin typeface="Calibri" panose="020F0502020204030204" pitchFamily="34" charset="0"/>
              </a:rPr>
              <a:t>full </a:t>
            </a:r>
            <a:r>
              <a:rPr lang="en-US" sz="1800" dirty="0" smtClean="0">
                <a:solidFill>
                  <a:schemeClr val="tx2">
                    <a:lumMod val="75000"/>
                  </a:schemeClr>
                </a:solidFill>
                <a:latin typeface="Calibri" panose="020F0502020204030204" pitchFamily="34" charset="0"/>
              </a:rPr>
              <a:t>three-year </a:t>
            </a:r>
            <a:r>
              <a:rPr lang="en-US" sz="1800" dirty="0">
                <a:solidFill>
                  <a:schemeClr val="tx2">
                    <a:lumMod val="75000"/>
                  </a:schemeClr>
                </a:solidFill>
                <a:latin typeface="Calibri" panose="020F0502020204030204" pitchFamily="34" charset="0"/>
              </a:rPr>
              <a:t>period, with more detailed information available for the first year. </a:t>
            </a:r>
            <a:r>
              <a:rPr lang="en-US" sz="1800" dirty="0" smtClean="0">
                <a:solidFill>
                  <a:schemeClr val="tx2">
                    <a:lumMod val="75000"/>
                  </a:schemeClr>
                </a:solidFill>
                <a:latin typeface="Calibri" panose="020F0502020204030204" pitchFamily="34" charset="0"/>
              </a:rPr>
              <a:t>The Work </a:t>
            </a:r>
            <a:r>
              <a:rPr lang="en-US" sz="1800" dirty="0">
                <a:solidFill>
                  <a:schemeClr val="tx2">
                    <a:lumMod val="75000"/>
                  </a:schemeClr>
                </a:solidFill>
                <a:latin typeface="Calibri" panose="020F0502020204030204" pitchFamily="34" charset="0"/>
              </a:rPr>
              <a:t>Plan </a:t>
            </a:r>
            <a:r>
              <a:rPr lang="en-US" sz="1800" dirty="0" smtClean="0">
                <a:solidFill>
                  <a:schemeClr val="tx2">
                    <a:lumMod val="75000"/>
                  </a:schemeClr>
                </a:solidFill>
                <a:latin typeface="Calibri" panose="020F0502020204030204" pitchFamily="34" charset="0"/>
              </a:rPr>
              <a:t>maintains </a:t>
            </a:r>
            <a:r>
              <a:rPr lang="en-US" sz="1800" dirty="0">
                <a:solidFill>
                  <a:schemeClr val="tx2">
                    <a:lumMod val="75000"/>
                  </a:schemeClr>
                </a:solidFill>
                <a:latin typeface="Calibri" panose="020F0502020204030204" pitchFamily="34" charset="0"/>
              </a:rPr>
              <a:t>the </a:t>
            </a:r>
            <a:r>
              <a:rPr lang="en-US" sz="1800" dirty="0" smtClean="0">
                <a:solidFill>
                  <a:schemeClr val="tx2">
                    <a:lumMod val="75000"/>
                  </a:schemeClr>
                </a:solidFill>
                <a:latin typeface="Calibri" panose="020F0502020204030204" pitchFamily="34" charset="0"/>
              </a:rPr>
              <a:t>thematic structure from the 2013 Work Plan. </a:t>
            </a:r>
            <a:r>
              <a:rPr lang="en-US" sz="1800" dirty="0">
                <a:solidFill>
                  <a:schemeClr val="tx2">
                    <a:lumMod val="75000"/>
                  </a:schemeClr>
                </a:solidFill>
                <a:latin typeface="Calibri" panose="020F0502020204030204" pitchFamily="34" charset="0"/>
              </a:rPr>
              <a:t>This theme information </a:t>
            </a:r>
            <a:r>
              <a:rPr lang="en-US" sz="1800" dirty="0" smtClean="0">
                <a:solidFill>
                  <a:schemeClr val="tx2">
                    <a:lumMod val="75000"/>
                  </a:schemeClr>
                </a:solidFill>
                <a:latin typeface="Calibri" panose="020F0502020204030204" pitchFamily="34" charset="0"/>
              </a:rPr>
              <a:t>is presented </a:t>
            </a:r>
            <a:r>
              <a:rPr lang="en-US" sz="1800" dirty="0">
                <a:solidFill>
                  <a:schemeClr val="tx2">
                    <a:lumMod val="75000"/>
                  </a:schemeClr>
                </a:solidFill>
                <a:latin typeface="Calibri" panose="020F0502020204030204" pitchFamily="34" charset="0"/>
              </a:rPr>
              <a:t>in tabular form with a generic structure that is common across all themes (</a:t>
            </a:r>
            <a:r>
              <a:rPr lang="en-US" sz="1800" i="1" dirty="0">
                <a:solidFill>
                  <a:schemeClr val="tx2">
                    <a:lumMod val="75000"/>
                  </a:schemeClr>
                </a:solidFill>
                <a:latin typeface="Calibri" panose="020F0502020204030204" pitchFamily="34" charset="0"/>
              </a:rPr>
              <a:t>e.g.</a:t>
            </a:r>
            <a:r>
              <a:rPr lang="en-US" sz="1800" dirty="0">
                <a:solidFill>
                  <a:schemeClr val="tx2">
                    <a:lumMod val="75000"/>
                  </a:schemeClr>
                </a:solidFill>
                <a:latin typeface="Calibri" panose="020F0502020204030204" pitchFamily="34" charset="0"/>
              </a:rPr>
              <a:t> </a:t>
            </a:r>
            <a:r>
              <a:rPr lang="en-US" sz="1800" dirty="0" smtClean="0">
                <a:solidFill>
                  <a:schemeClr val="tx2">
                    <a:lumMod val="75000"/>
                  </a:schemeClr>
                </a:solidFill>
                <a:latin typeface="Calibri" panose="020F0502020204030204" pitchFamily="34" charset="0"/>
              </a:rPr>
              <a:t>Deliverable/Objective Identifier and </a:t>
            </a:r>
            <a:r>
              <a:rPr lang="en-US" sz="1800" dirty="0">
                <a:solidFill>
                  <a:schemeClr val="tx2">
                    <a:lumMod val="75000"/>
                  </a:schemeClr>
                </a:solidFill>
                <a:latin typeface="Calibri" panose="020F0502020204030204" pitchFamily="34" charset="0"/>
              </a:rPr>
              <a:t>Description, </a:t>
            </a:r>
            <a:r>
              <a:rPr lang="en-US" sz="1800" dirty="0" smtClean="0">
                <a:solidFill>
                  <a:schemeClr val="tx2">
                    <a:lumMod val="75000"/>
                  </a:schemeClr>
                </a:solidFill>
                <a:latin typeface="Calibri" panose="020F0502020204030204" pitchFamily="34" charset="0"/>
              </a:rPr>
              <a:t>Proposed Completion Date</a:t>
            </a:r>
            <a:r>
              <a:rPr lang="en-US" sz="1800" dirty="0">
                <a:solidFill>
                  <a:schemeClr val="tx2">
                    <a:lumMod val="75000"/>
                  </a:schemeClr>
                </a:solidFill>
                <a:latin typeface="Calibri" panose="020F0502020204030204" pitchFamily="34" charset="0"/>
              </a:rPr>
              <a:t>, </a:t>
            </a:r>
            <a:r>
              <a:rPr lang="en-US" sz="1800" dirty="0" smtClean="0">
                <a:solidFill>
                  <a:schemeClr val="tx2">
                    <a:lumMod val="75000"/>
                  </a:schemeClr>
                </a:solidFill>
                <a:latin typeface="Calibri" panose="020F0502020204030204" pitchFamily="34" charset="0"/>
              </a:rPr>
              <a:t>Background Information, Responsible CEOS Entity)</a:t>
            </a:r>
            <a:endParaRPr lang="en-US" sz="1800" dirty="0">
              <a:solidFill>
                <a:schemeClr val="tx2">
                  <a:lumMod val="75000"/>
                </a:schemeClr>
              </a:solidFill>
              <a:latin typeface="Calibri" panose="020F0502020204030204" pitchFamily="34" charset="0"/>
            </a:endParaRPr>
          </a:p>
          <a:p>
            <a:endParaRPr lang="en-US" sz="1800" dirty="0" smtClean="0">
              <a:solidFill>
                <a:schemeClr val="tx2">
                  <a:lumMod val="75000"/>
                </a:schemeClr>
              </a:solidFill>
              <a:latin typeface="Calibri" panose="020F0502020204030204" pitchFamily="34" charset="0"/>
            </a:endParaRPr>
          </a:p>
        </p:txBody>
      </p:sp>
      <p:sp>
        <p:nvSpPr>
          <p:cNvPr id="4" name="Title 3"/>
          <p:cNvSpPr>
            <a:spLocks noGrp="1"/>
          </p:cNvSpPr>
          <p:nvPr>
            <p:ph type="title"/>
          </p:nvPr>
        </p:nvSpPr>
        <p:spPr/>
        <p:txBody>
          <a:bodyPr/>
          <a:lstStyle/>
          <a:p>
            <a:r>
              <a:rPr lang="en-US" dirty="0" smtClean="0"/>
              <a:t>Three-Year CEOS Work Plan</a:t>
            </a:r>
            <a:endParaRPr lang="en-US" dirty="0"/>
          </a:p>
        </p:txBody>
      </p:sp>
    </p:spTree>
    <p:extLst>
      <p:ext uri="{BB962C8B-B14F-4D97-AF65-F5344CB8AC3E}">
        <p14:creationId xmlns:p14="http://schemas.microsoft.com/office/powerpoint/2010/main" val="150836147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40142" y="1425107"/>
            <a:ext cx="8686800" cy="5401366"/>
          </a:xfrm>
        </p:spPr>
        <p:txBody>
          <a:bodyPr/>
          <a:lstStyle/>
          <a:p>
            <a:r>
              <a:rPr lang="en-US" sz="2000" dirty="0" smtClean="0"/>
              <a:t>Montreal Statement</a:t>
            </a:r>
          </a:p>
          <a:p>
            <a:r>
              <a:rPr lang="en-US" sz="2000" dirty="0" smtClean="0"/>
              <a:t>2013 CEOS Work Plan</a:t>
            </a:r>
          </a:p>
          <a:p>
            <a:r>
              <a:rPr lang="en-US" sz="2000" dirty="0" smtClean="0"/>
              <a:t>Virtual Constellation Terms of Reference</a:t>
            </a:r>
          </a:p>
          <a:p>
            <a:r>
              <a:rPr lang="en-US" sz="2000" dirty="0" smtClean="0"/>
              <a:t>Working Group Terms of Reference</a:t>
            </a:r>
          </a:p>
          <a:p>
            <a:r>
              <a:rPr lang="en-US" sz="2000" dirty="0" smtClean="0"/>
              <a:t>CEOS 2015 Deliverables for GEOSS</a:t>
            </a:r>
          </a:p>
          <a:p>
            <a:r>
              <a:rPr lang="en-US" sz="2000" dirty="0" smtClean="0"/>
              <a:t>Input from essentially all CEOS entities including:</a:t>
            </a:r>
          </a:p>
          <a:p>
            <a:pPr lvl="1"/>
            <a:r>
              <a:rPr lang="en-US" sz="1800" dirty="0" smtClean="0"/>
              <a:t>Working Groups</a:t>
            </a:r>
          </a:p>
          <a:p>
            <a:pPr lvl="1"/>
            <a:r>
              <a:rPr lang="en-US" sz="1800" dirty="0" smtClean="0"/>
              <a:t>Virtual Constellations</a:t>
            </a:r>
          </a:p>
          <a:p>
            <a:pPr lvl="1"/>
            <a:r>
              <a:rPr lang="en-US" sz="1800" i="1" dirty="0" smtClean="0"/>
              <a:t>Ad Hoc </a:t>
            </a:r>
            <a:r>
              <a:rPr lang="en-US" sz="1800" dirty="0" smtClean="0"/>
              <a:t>Teams (Working Groups)</a:t>
            </a:r>
          </a:p>
          <a:p>
            <a:pPr lvl="1"/>
            <a:r>
              <a:rPr lang="en-US" sz="1800" dirty="0" smtClean="0"/>
              <a:t>CEOS Experts (Polar, Biodiversity, Water, Blue Planet)*</a:t>
            </a:r>
          </a:p>
          <a:p>
            <a:pPr lvl="1"/>
            <a:r>
              <a:rPr lang="en-US" sz="1800" dirty="0" smtClean="0"/>
              <a:t>SEO, JAXA, ESA (for outreach activities)</a:t>
            </a:r>
          </a:p>
          <a:p>
            <a:r>
              <a:rPr lang="en-US" sz="2000" dirty="0" smtClean="0"/>
              <a:t>Input from External Stakeholders including:</a:t>
            </a:r>
          </a:p>
          <a:p>
            <a:pPr lvl="1"/>
            <a:r>
              <a:rPr lang="en-US" sz="1800" dirty="0" smtClean="0"/>
              <a:t>GEO Secretariat</a:t>
            </a:r>
          </a:p>
          <a:p>
            <a:pPr lvl="1"/>
            <a:r>
              <a:rPr lang="en-US" sz="1800" dirty="0" smtClean="0"/>
              <a:t>GCOS</a:t>
            </a:r>
          </a:p>
          <a:p>
            <a:pPr marL="457200" lvl="1" indent="0">
              <a:buNone/>
            </a:pPr>
            <a:endParaRPr lang="en-US" sz="1800" dirty="0"/>
          </a:p>
          <a:p>
            <a:pPr marL="57150" indent="0">
              <a:buNone/>
            </a:pPr>
            <a:r>
              <a:rPr lang="en-US" sz="1200" dirty="0" smtClean="0"/>
              <a:t>*CEOS Experts perform the activities of some of the CEOS SBA Coordinators</a:t>
            </a:r>
            <a:endParaRPr lang="en-US" sz="1200" dirty="0"/>
          </a:p>
        </p:txBody>
      </p:sp>
      <p:sp>
        <p:nvSpPr>
          <p:cNvPr id="3" name="Title 2"/>
          <p:cNvSpPr>
            <a:spLocks noGrp="1"/>
          </p:cNvSpPr>
          <p:nvPr>
            <p:ph type="title"/>
          </p:nvPr>
        </p:nvSpPr>
        <p:spPr/>
        <p:txBody>
          <a:bodyPr/>
          <a:lstStyle/>
          <a:p>
            <a:r>
              <a:rPr lang="en-US" dirty="0" smtClean="0"/>
              <a:t>Sources of Information</a:t>
            </a:r>
            <a:endParaRPr lang="en-US" dirty="0"/>
          </a:p>
        </p:txBody>
      </p:sp>
    </p:spTree>
    <p:extLst>
      <p:ext uri="{BB962C8B-B14F-4D97-AF65-F5344CB8AC3E}">
        <p14:creationId xmlns:p14="http://schemas.microsoft.com/office/powerpoint/2010/main" val="128197789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xplosion 1 16"/>
          <p:cNvSpPr/>
          <p:nvPr/>
        </p:nvSpPr>
        <p:spPr bwMode="auto">
          <a:xfrm rot="679386">
            <a:off x="2371722" y="4463746"/>
            <a:ext cx="2635275" cy="2186936"/>
          </a:xfrm>
          <a:prstGeom prst="irregularSeal1">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4" name="Explosion 2 13"/>
          <p:cNvSpPr/>
          <p:nvPr/>
        </p:nvSpPr>
        <p:spPr bwMode="auto">
          <a:xfrm>
            <a:off x="122916" y="3441118"/>
            <a:ext cx="2601310" cy="2427889"/>
          </a:xfrm>
          <a:prstGeom prst="irregularSeal2">
            <a:avLst/>
          </a:prstGeom>
          <a:solidFill>
            <a:srgbClr val="66003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2" name="Explosion 1 1"/>
          <p:cNvSpPr/>
          <p:nvPr/>
        </p:nvSpPr>
        <p:spPr bwMode="auto">
          <a:xfrm rot="1008534">
            <a:off x="147209" y="1341286"/>
            <a:ext cx="2635275" cy="2186936"/>
          </a:xfrm>
          <a:prstGeom prst="irregularSeal1">
            <a:avLst/>
          </a:prstGeom>
          <a:solidFill>
            <a:srgbClr val="9933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3" name="TextBox 2"/>
          <p:cNvSpPr txBox="1"/>
          <p:nvPr/>
        </p:nvSpPr>
        <p:spPr>
          <a:xfrm rot="1039961">
            <a:off x="638498" y="2088938"/>
            <a:ext cx="1623848" cy="646331"/>
          </a:xfrm>
          <a:prstGeom prst="rect">
            <a:avLst/>
          </a:prstGeom>
          <a:noFill/>
        </p:spPr>
        <p:txBody>
          <a:bodyPr wrap="square" rtlCol="0">
            <a:spAutoFit/>
          </a:bodyPr>
          <a:lstStyle/>
          <a:p>
            <a:pPr algn="ctr"/>
            <a:r>
              <a:rPr lang="en-US" b="1" dirty="0" smtClean="0">
                <a:solidFill>
                  <a:srgbClr val="000000"/>
                </a:solidFill>
                <a:latin typeface="Bauhaus 93" panose="04030905020B02020C02" pitchFamily="82" charset="0"/>
              </a:rPr>
              <a:t>Thank You Very Much!</a:t>
            </a:r>
            <a:endParaRPr lang="en-US" b="1" dirty="0">
              <a:solidFill>
                <a:srgbClr val="000000"/>
              </a:solidFill>
              <a:latin typeface="Bauhaus 93" panose="04030905020B02020C02" pitchFamily="82" charset="0"/>
            </a:endParaRPr>
          </a:p>
        </p:txBody>
      </p:sp>
      <p:sp>
        <p:nvSpPr>
          <p:cNvPr id="4" name="Explosion 2 3"/>
          <p:cNvSpPr/>
          <p:nvPr/>
        </p:nvSpPr>
        <p:spPr bwMode="auto">
          <a:xfrm>
            <a:off x="3846743" y="1434649"/>
            <a:ext cx="2601310" cy="2427889"/>
          </a:xfrm>
          <a:prstGeom prst="irregularSeal2">
            <a:avLst/>
          </a:prstGeom>
          <a:solidFill>
            <a:srgbClr val="66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5" name="TextBox 4"/>
          <p:cNvSpPr txBox="1"/>
          <p:nvPr/>
        </p:nvSpPr>
        <p:spPr>
          <a:xfrm rot="19763063">
            <a:off x="4276900" y="2304815"/>
            <a:ext cx="1623848" cy="646331"/>
          </a:xfrm>
          <a:prstGeom prst="rect">
            <a:avLst/>
          </a:prstGeom>
          <a:noFill/>
        </p:spPr>
        <p:txBody>
          <a:bodyPr wrap="square" rtlCol="0">
            <a:spAutoFit/>
          </a:bodyPr>
          <a:lstStyle/>
          <a:p>
            <a:pPr algn="ctr"/>
            <a:r>
              <a:rPr lang="en-US" b="1" dirty="0" smtClean="0">
                <a:solidFill>
                  <a:srgbClr val="92D050"/>
                </a:solidFill>
                <a:latin typeface="Bauhaus 93" panose="04030905020B02020C02" pitchFamily="82" charset="0"/>
              </a:rPr>
              <a:t>Merci beaucoup!</a:t>
            </a:r>
            <a:endParaRPr lang="en-US" b="1" dirty="0">
              <a:solidFill>
                <a:srgbClr val="92D050"/>
              </a:solidFill>
              <a:latin typeface="Bauhaus 93" panose="04030905020B02020C02" pitchFamily="82" charset="0"/>
            </a:endParaRPr>
          </a:p>
        </p:txBody>
      </p:sp>
      <p:sp>
        <p:nvSpPr>
          <p:cNvPr id="7" name="Explosion 2 6"/>
          <p:cNvSpPr/>
          <p:nvPr/>
        </p:nvSpPr>
        <p:spPr bwMode="auto">
          <a:xfrm rot="3155417">
            <a:off x="5358048" y="3121519"/>
            <a:ext cx="2601310" cy="2427889"/>
          </a:xfrm>
          <a:prstGeom prst="irregularSeal2">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6" name="Rectangle 5"/>
          <p:cNvSpPr/>
          <p:nvPr/>
        </p:nvSpPr>
        <p:spPr>
          <a:xfrm rot="1751539">
            <a:off x="5673354" y="4169817"/>
            <a:ext cx="1686910" cy="646331"/>
          </a:xfrm>
          <a:prstGeom prst="rect">
            <a:avLst/>
          </a:prstGeom>
        </p:spPr>
        <p:txBody>
          <a:bodyPr wrap="square">
            <a:spAutoFit/>
          </a:bodyPr>
          <a:lstStyle/>
          <a:p>
            <a:r>
              <a:rPr lang="en-US" dirty="0" err="1">
                <a:solidFill>
                  <a:srgbClr val="660066"/>
                </a:solidFill>
                <a:latin typeface="Bauhaus 93" panose="04030905020B02020C02" pitchFamily="82" charset="0"/>
              </a:rPr>
              <a:t>Danke</a:t>
            </a:r>
            <a:r>
              <a:rPr lang="en-US" dirty="0">
                <a:solidFill>
                  <a:srgbClr val="660066"/>
                </a:solidFill>
                <a:latin typeface="Bauhaus 93" panose="04030905020B02020C02" pitchFamily="82" charset="0"/>
              </a:rPr>
              <a:t> </a:t>
            </a:r>
            <a:r>
              <a:rPr lang="en-US" dirty="0" err="1">
                <a:solidFill>
                  <a:srgbClr val="660066"/>
                </a:solidFill>
                <a:latin typeface="Bauhaus 93" panose="04030905020B02020C02" pitchFamily="82" charset="0"/>
              </a:rPr>
              <a:t>schön</a:t>
            </a:r>
            <a:r>
              <a:rPr lang="en-US" dirty="0">
                <a:solidFill>
                  <a:srgbClr val="660066"/>
                </a:solidFill>
                <a:latin typeface="Bauhaus 93" panose="04030905020B02020C02" pitchFamily="82" charset="0"/>
              </a:rPr>
              <a:t/>
            </a:r>
            <a:br>
              <a:rPr lang="en-US" dirty="0">
                <a:solidFill>
                  <a:srgbClr val="660066"/>
                </a:solidFill>
                <a:latin typeface="Bauhaus 93" panose="04030905020B02020C02" pitchFamily="82" charset="0"/>
              </a:rPr>
            </a:br>
            <a:endParaRPr lang="en-US" dirty="0">
              <a:solidFill>
                <a:srgbClr val="660066"/>
              </a:solidFill>
            </a:endParaRPr>
          </a:p>
        </p:txBody>
      </p:sp>
      <p:sp>
        <p:nvSpPr>
          <p:cNvPr id="9" name="TextBox 8"/>
          <p:cNvSpPr txBox="1"/>
          <p:nvPr/>
        </p:nvSpPr>
        <p:spPr>
          <a:xfrm rot="1039961">
            <a:off x="2908691" y="5188965"/>
            <a:ext cx="1623848" cy="646331"/>
          </a:xfrm>
          <a:prstGeom prst="rect">
            <a:avLst/>
          </a:prstGeom>
          <a:noFill/>
        </p:spPr>
        <p:txBody>
          <a:bodyPr wrap="square" rtlCol="0">
            <a:spAutoFit/>
          </a:bodyPr>
          <a:lstStyle/>
          <a:p>
            <a:pPr algn="ctr"/>
            <a:r>
              <a:rPr lang="en-US" b="1" dirty="0" err="1">
                <a:solidFill>
                  <a:schemeClr val="tx2">
                    <a:lumMod val="50000"/>
                  </a:schemeClr>
                </a:solidFill>
                <a:latin typeface="Bauhaus 93" panose="04030905020B02020C02" pitchFamily="82" charset="0"/>
              </a:rPr>
              <a:t>Diolch</a:t>
            </a:r>
            <a:r>
              <a:rPr lang="en-US" b="1" dirty="0">
                <a:solidFill>
                  <a:schemeClr val="tx2">
                    <a:lumMod val="50000"/>
                  </a:schemeClr>
                </a:solidFill>
                <a:latin typeface="Bauhaus 93" panose="04030905020B02020C02" pitchFamily="82" charset="0"/>
              </a:rPr>
              <a:t> </a:t>
            </a:r>
            <a:r>
              <a:rPr lang="en-US" b="1" dirty="0" err="1">
                <a:solidFill>
                  <a:schemeClr val="tx2">
                    <a:lumMod val="50000"/>
                  </a:schemeClr>
                </a:solidFill>
                <a:latin typeface="Bauhaus 93" panose="04030905020B02020C02" pitchFamily="82" charset="0"/>
              </a:rPr>
              <a:t>yn</a:t>
            </a:r>
            <a:r>
              <a:rPr lang="en-US" b="1" dirty="0">
                <a:solidFill>
                  <a:schemeClr val="tx2">
                    <a:lumMod val="50000"/>
                  </a:schemeClr>
                </a:solidFill>
                <a:latin typeface="Bauhaus 93" panose="04030905020B02020C02" pitchFamily="82" charset="0"/>
              </a:rPr>
              <a:t> </a:t>
            </a:r>
            <a:r>
              <a:rPr lang="en-US" b="1" dirty="0" err="1" smtClean="0">
                <a:solidFill>
                  <a:schemeClr val="tx2">
                    <a:lumMod val="50000"/>
                  </a:schemeClr>
                </a:solidFill>
                <a:latin typeface="Bauhaus 93" panose="04030905020B02020C02" pitchFamily="82" charset="0"/>
              </a:rPr>
              <a:t>fawr</a:t>
            </a:r>
            <a:r>
              <a:rPr lang="en-US" b="1" dirty="0" smtClean="0">
                <a:solidFill>
                  <a:schemeClr val="tx2">
                    <a:lumMod val="50000"/>
                  </a:schemeClr>
                </a:solidFill>
                <a:latin typeface="Bauhaus 93" panose="04030905020B02020C02" pitchFamily="82" charset="0"/>
              </a:rPr>
              <a:t>!</a:t>
            </a:r>
            <a:endParaRPr lang="en-US" b="1" dirty="0">
              <a:solidFill>
                <a:schemeClr val="tx2">
                  <a:lumMod val="50000"/>
                </a:schemeClr>
              </a:solidFill>
              <a:latin typeface="Bauhaus 93" panose="04030905020B02020C02" pitchFamily="82" charset="0"/>
            </a:endParaRPr>
          </a:p>
        </p:txBody>
      </p:sp>
      <p:sp>
        <p:nvSpPr>
          <p:cNvPr id="10" name="TextBox 9"/>
          <p:cNvSpPr txBox="1"/>
          <p:nvPr/>
        </p:nvSpPr>
        <p:spPr>
          <a:xfrm rot="20024696">
            <a:off x="517050" y="4469548"/>
            <a:ext cx="1623848" cy="369332"/>
          </a:xfrm>
          <a:prstGeom prst="rect">
            <a:avLst/>
          </a:prstGeom>
          <a:noFill/>
        </p:spPr>
        <p:txBody>
          <a:bodyPr wrap="square" rtlCol="0">
            <a:spAutoFit/>
          </a:bodyPr>
          <a:lstStyle/>
          <a:p>
            <a:pPr algn="ctr"/>
            <a:r>
              <a:rPr lang="en-US" b="1" dirty="0" smtClean="0">
                <a:solidFill>
                  <a:schemeClr val="accent3">
                    <a:lumMod val="65000"/>
                  </a:schemeClr>
                </a:solidFill>
                <a:latin typeface="Bauhaus 93" panose="04030905020B02020C02" pitchFamily="82" charset="0"/>
              </a:rPr>
              <a:t>Obrigado!</a:t>
            </a:r>
            <a:endParaRPr lang="en-US" b="1" dirty="0">
              <a:solidFill>
                <a:schemeClr val="accent3">
                  <a:lumMod val="65000"/>
                </a:schemeClr>
              </a:solidFill>
              <a:latin typeface="Bauhaus 93" panose="04030905020B02020C02" pitchFamily="82" charset="0"/>
            </a:endParaRPr>
          </a:p>
        </p:txBody>
      </p:sp>
      <p:sp>
        <p:nvSpPr>
          <p:cNvPr id="13" name="Explosion 2 12"/>
          <p:cNvSpPr/>
          <p:nvPr/>
        </p:nvSpPr>
        <p:spPr bwMode="auto">
          <a:xfrm rot="2931352">
            <a:off x="6407032" y="1334935"/>
            <a:ext cx="2601310" cy="2427889"/>
          </a:xfrm>
          <a:prstGeom prst="irregularSeal2">
            <a:avLst/>
          </a:prstGeom>
          <a:solidFill>
            <a:srgbClr val="9933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660066"/>
              </a:solidFill>
              <a:effectLst/>
              <a:latin typeface="Tahoma" pitchFamily="34" charset="0"/>
            </a:endParaRPr>
          </a:p>
        </p:txBody>
      </p:sp>
      <p:sp>
        <p:nvSpPr>
          <p:cNvPr id="8" name="TextBox 7"/>
          <p:cNvSpPr txBox="1"/>
          <p:nvPr/>
        </p:nvSpPr>
        <p:spPr>
          <a:xfrm rot="1039961">
            <a:off x="6738102" y="2316916"/>
            <a:ext cx="1623848" cy="369332"/>
          </a:xfrm>
          <a:prstGeom prst="rect">
            <a:avLst/>
          </a:prstGeom>
          <a:noFill/>
        </p:spPr>
        <p:txBody>
          <a:bodyPr wrap="square" rtlCol="0">
            <a:spAutoFit/>
          </a:bodyPr>
          <a:lstStyle/>
          <a:p>
            <a:pPr algn="ctr"/>
            <a:r>
              <a:rPr lang="en-US" b="1" dirty="0" smtClean="0">
                <a:solidFill>
                  <a:srgbClr val="660066"/>
                </a:solidFill>
                <a:latin typeface="Bauhaus 93" panose="04030905020B02020C02" pitchFamily="82" charset="0"/>
              </a:rPr>
              <a:t>Grazie!</a:t>
            </a:r>
            <a:endParaRPr lang="en-US" b="1" dirty="0">
              <a:solidFill>
                <a:srgbClr val="660066"/>
              </a:solidFill>
              <a:latin typeface="Bauhaus 93" panose="04030905020B02020C02" pitchFamily="82" charset="0"/>
            </a:endParaRPr>
          </a:p>
        </p:txBody>
      </p:sp>
      <p:sp>
        <p:nvSpPr>
          <p:cNvPr id="15" name="Explosion 2 14"/>
          <p:cNvSpPr/>
          <p:nvPr/>
        </p:nvSpPr>
        <p:spPr bwMode="auto">
          <a:xfrm rot="1757597">
            <a:off x="2276241" y="2612866"/>
            <a:ext cx="1828630" cy="1800108"/>
          </a:xfrm>
          <a:prstGeom prst="irregularSeal2">
            <a:avLst/>
          </a:prstGeom>
          <a:solidFill>
            <a:schemeClr val="tx2">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1" name="Rectangle 10"/>
          <p:cNvSpPr/>
          <p:nvPr/>
        </p:nvSpPr>
        <p:spPr>
          <a:xfrm>
            <a:off x="2575750" y="3328254"/>
            <a:ext cx="1144865" cy="369332"/>
          </a:xfrm>
          <a:prstGeom prst="rect">
            <a:avLst/>
          </a:prstGeom>
        </p:spPr>
        <p:txBody>
          <a:bodyPr wrap="none">
            <a:spAutoFit/>
          </a:bodyPr>
          <a:lstStyle/>
          <a:p>
            <a:r>
              <a:rPr lang="ja-JP" altLang="en-US" b="1" dirty="0">
                <a:solidFill>
                  <a:srgbClr val="CC00FF"/>
                </a:solidFill>
                <a:latin typeface="Bauhaus 93" panose="04030905020B02020C02" pitchFamily="82" charset="0"/>
              </a:rPr>
              <a:t>ありがとう</a:t>
            </a:r>
            <a:endParaRPr lang="en-US" b="1" dirty="0">
              <a:solidFill>
                <a:srgbClr val="CC00FF"/>
              </a:solidFill>
              <a:latin typeface="Bauhaus 93" panose="04030905020B02020C02" pitchFamily="82" charset="0"/>
            </a:endParaRPr>
          </a:p>
        </p:txBody>
      </p:sp>
      <p:sp>
        <p:nvSpPr>
          <p:cNvPr id="18" name="Explosion 2 17"/>
          <p:cNvSpPr/>
          <p:nvPr/>
        </p:nvSpPr>
        <p:spPr bwMode="auto">
          <a:xfrm rot="1757597">
            <a:off x="5037834" y="5077502"/>
            <a:ext cx="1828630" cy="1800108"/>
          </a:xfrm>
          <a:prstGeom prst="irregularSeal2">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2" name="Rectangle 11"/>
          <p:cNvSpPr/>
          <p:nvPr/>
        </p:nvSpPr>
        <p:spPr>
          <a:xfrm>
            <a:off x="5412590" y="5792890"/>
            <a:ext cx="955711" cy="369332"/>
          </a:xfrm>
          <a:prstGeom prst="rect">
            <a:avLst/>
          </a:prstGeom>
        </p:spPr>
        <p:txBody>
          <a:bodyPr wrap="none">
            <a:spAutoFit/>
          </a:bodyPr>
          <a:lstStyle/>
          <a:p>
            <a:r>
              <a:rPr lang="hi-IN" b="1" dirty="0">
                <a:solidFill>
                  <a:schemeClr val="accent4">
                    <a:lumMod val="10000"/>
                    <a:lumOff val="90000"/>
                  </a:schemeClr>
                </a:solidFill>
                <a:latin typeface="Bauhaus 93" panose="04030905020B02020C02" pitchFamily="82" charset="0"/>
              </a:rPr>
              <a:t>धन्यवाद</a:t>
            </a:r>
            <a:endParaRPr lang="en-US" b="1" dirty="0">
              <a:solidFill>
                <a:schemeClr val="accent4">
                  <a:lumMod val="10000"/>
                  <a:lumOff val="90000"/>
                </a:schemeClr>
              </a:solidFill>
              <a:latin typeface="Bauhaus 93" panose="04030905020B02020C02" pitchFamily="82" charset="0"/>
            </a:endParaRPr>
          </a:p>
        </p:txBody>
      </p:sp>
      <p:sp>
        <p:nvSpPr>
          <p:cNvPr id="19" name="Explosion 2 18"/>
          <p:cNvSpPr/>
          <p:nvPr/>
        </p:nvSpPr>
        <p:spPr bwMode="auto">
          <a:xfrm rot="1757597">
            <a:off x="7208222" y="4995875"/>
            <a:ext cx="1828630" cy="1800108"/>
          </a:xfrm>
          <a:prstGeom prst="irregularSeal2">
            <a:avLst/>
          </a:prstGeom>
          <a:solidFill>
            <a:schemeClr val="accent3">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hangingPunct="0"/>
            <a:r>
              <a:rPr lang="ja-JP" altLang="en-US" sz="1500" b="1" dirty="0">
                <a:solidFill>
                  <a:srgbClr val="000000"/>
                </a:solidFill>
                <a:latin typeface="Tahoma" pitchFamily="34" charset="0"/>
              </a:rPr>
              <a:t>谢谢</a:t>
            </a:r>
            <a:endParaRPr kumimoji="0" lang="en-US" sz="1500" b="1" i="0" u="none" strike="noStrike" cap="none" normalizeH="0" baseline="0" dirty="0" smtClean="0">
              <a:ln>
                <a:noFill/>
              </a:ln>
              <a:solidFill>
                <a:srgbClr val="000000"/>
              </a:solidFill>
              <a:effectLst/>
              <a:latin typeface="Tahoma" pitchFamily="34" charset="0"/>
            </a:endParaRPr>
          </a:p>
        </p:txBody>
      </p:sp>
      <p:sp>
        <p:nvSpPr>
          <p:cNvPr id="20" name="Title 2"/>
          <p:cNvSpPr txBox="1">
            <a:spLocks/>
          </p:cNvSpPr>
          <p:nvPr/>
        </p:nvSpPr>
        <p:spPr>
          <a:xfrm>
            <a:off x="2137144" y="188913"/>
            <a:ext cx="6930656" cy="501650"/>
          </a:xfrm>
          <a:prstGeom prst="rect">
            <a:avLst/>
          </a:prstGeom>
        </p:spPr>
        <p:txBody>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defTabSz="914400"/>
            <a:r>
              <a:rPr lang="en-US" kern="0" dirty="0" smtClean="0"/>
              <a:t>Before Going Further…</a:t>
            </a:r>
            <a:endParaRPr lang="en-US" kern="0" dirty="0"/>
          </a:p>
        </p:txBody>
      </p:sp>
    </p:spTree>
    <p:extLst>
      <p:ext uri="{BB962C8B-B14F-4D97-AF65-F5344CB8AC3E}">
        <p14:creationId xmlns:p14="http://schemas.microsoft.com/office/powerpoint/2010/main" val="183842589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5873" y="0"/>
            <a:ext cx="7768128" cy="899160"/>
          </a:xfrm>
        </p:spPr>
        <p:txBody>
          <a:bodyPr/>
          <a:lstStyle/>
          <a:p>
            <a:r>
              <a:rPr lang="en-US" sz="2800" dirty="0" smtClean="0"/>
              <a:t>Nine Thematic Areas in the 2014-2016 CEOS Work Plan</a:t>
            </a:r>
            <a:endParaRPr lang="en-US" sz="2800" dirty="0"/>
          </a:p>
        </p:txBody>
      </p:sp>
      <p:sp>
        <p:nvSpPr>
          <p:cNvPr id="7" name="Content Placeholder 2"/>
          <p:cNvSpPr>
            <a:spLocks noGrp="1"/>
          </p:cNvSpPr>
          <p:nvPr>
            <p:ph idx="1"/>
          </p:nvPr>
        </p:nvSpPr>
        <p:spPr>
          <a:xfrm>
            <a:off x="76200" y="1375873"/>
            <a:ext cx="8991600" cy="5324030"/>
          </a:xfrm>
        </p:spPr>
        <p:txBody>
          <a:bodyPr/>
          <a:lstStyle/>
          <a:p>
            <a:pPr marL="457200" lvl="0" indent="-457200">
              <a:spcBef>
                <a:spcPts val="600"/>
              </a:spcBef>
              <a:spcAft>
                <a:spcPts val="600"/>
              </a:spcAft>
              <a:buFont typeface="+mj-lt"/>
              <a:buAutoNum type="arabicPeriod"/>
            </a:pPr>
            <a:r>
              <a:rPr lang="en-US" dirty="0"/>
              <a:t>Climate Monitoring, Research, and Services</a:t>
            </a:r>
          </a:p>
          <a:p>
            <a:pPr marL="457200" lvl="0" indent="-457200">
              <a:spcBef>
                <a:spcPts val="600"/>
              </a:spcBef>
              <a:spcAft>
                <a:spcPts val="600"/>
              </a:spcAft>
              <a:buFont typeface="+mj-lt"/>
              <a:buAutoNum type="arabicPeriod"/>
            </a:pPr>
            <a:r>
              <a:rPr lang="en-US" dirty="0"/>
              <a:t>Carbon Observations, Including Forested Regions</a:t>
            </a:r>
          </a:p>
          <a:p>
            <a:pPr marL="457200" lvl="0" indent="-457200">
              <a:spcBef>
                <a:spcPts val="600"/>
              </a:spcBef>
              <a:spcAft>
                <a:spcPts val="600"/>
              </a:spcAft>
              <a:buFont typeface="+mj-lt"/>
              <a:buAutoNum type="arabicPeriod"/>
            </a:pPr>
            <a:r>
              <a:rPr lang="en-US" dirty="0"/>
              <a:t>Observations for Agriculture</a:t>
            </a:r>
          </a:p>
          <a:p>
            <a:pPr marL="457200" lvl="0" indent="-457200">
              <a:spcBef>
                <a:spcPts val="600"/>
              </a:spcBef>
              <a:spcAft>
                <a:spcPts val="600"/>
              </a:spcAft>
              <a:buFont typeface="+mj-lt"/>
              <a:buAutoNum type="arabicPeriod"/>
            </a:pPr>
            <a:r>
              <a:rPr lang="en-US" dirty="0"/>
              <a:t>Observations for Disasters</a:t>
            </a:r>
          </a:p>
          <a:p>
            <a:pPr marL="457200" lvl="0" indent="-457200">
              <a:spcBef>
                <a:spcPts val="600"/>
              </a:spcBef>
              <a:spcAft>
                <a:spcPts val="600"/>
              </a:spcAft>
              <a:buFont typeface="+mj-lt"/>
              <a:buAutoNum type="arabicPeriod"/>
            </a:pPr>
            <a:r>
              <a:rPr lang="en-US" dirty="0"/>
              <a:t>Capacity Building, Data Access, Availability and Quality</a:t>
            </a:r>
          </a:p>
          <a:p>
            <a:pPr marL="457200" indent="-457200">
              <a:spcBef>
                <a:spcPts val="600"/>
              </a:spcBef>
              <a:spcAft>
                <a:spcPts val="600"/>
              </a:spcAft>
              <a:buFont typeface="+mj-lt"/>
              <a:buAutoNum type="arabicPeriod"/>
            </a:pPr>
            <a:r>
              <a:rPr lang="en-US" dirty="0"/>
              <a:t>Advancement of the CEOS Virtual Constellations</a:t>
            </a:r>
          </a:p>
          <a:p>
            <a:pPr marL="457200" lvl="0" indent="-457200">
              <a:spcBef>
                <a:spcPts val="600"/>
              </a:spcBef>
              <a:spcAft>
                <a:spcPts val="600"/>
              </a:spcAft>
              <a:buFont typeface="+mj-lt"/>
              <a:buAutoNum type="arabicPeriod"/>
            </a:pPr>
            <a:r>
              <a:rPr lang="en-US" dirty="0" smtClean="0"/>
              <a:t>Support </a:t>
            </a:r>
            <a:r>
              <a:rPr lang="en-US" dirty="0"/>
              <a:t>to Other Key Stakeholder Initiatives</a:t>
            </a:r>
          </a:p>
          <a:p>
            <a:pPr marL="457200" lvl="0" indent="-457200">
              <a:spcBef>
                <a:spcPts val="600"/>
              </a:spcBef>
              <a:spcAft>
                <a:spcPts val="600"/>
              </a:spcAft>
              <a:buFont typeface="+mj-lt"/>
              <a:buAutoNum type="arabicPeriod"/>
            </a:pPr>
            <a:r>
              <a:rPr lang="en-US" dirty="0" smtClean="0"/>
              <a:t>Outreach </a:t>
            </a:r>
            <a:r>
              <a:rPr lang="en-US" dirty="0"/>
              <a:t>to Key Stakeholders</a:t>
            </a:r>
          </a:p>
          <a:p>
            <a:pPr marL="457200" lvl="0" indent="-457200">
              <a:spcBef>
                <a:spcPts val="600"/>
              </a:spcBef>
              <a:spcAft>
                <a:spcPts val="600"/>
              </a:spcAft>
              <a:buFont typeface="+mj-lt"/>
              <a:buAutoNum type="arabicPeriod"/>
            </a:pPr>
            <a:r>
              <a:rPr lang="en-US" dirty="0"/>
              <a:t>Organizational Issues</a:t>
            </a:r>
          </a:p>
        </p:txBody>
      </p:sp>
    </p:spTree>
    <p:extLst>
      <p:ext uri="{BB962C8B-B14F-4D97-AF65-F5344CB8AC3E}">
        <p14:creationId xmlns:p14="http://schemas.microsoft.com/office/powerpoint/2010/main" val="38228276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Section 3.9 – Paragraph</a:t>
            </a:r>
            <a:endParaRPr lang="en-US" dirty="0"/>
          </a:p>
        </p:txBody>
      </p:sp>
      <p:sp>
        <p:nvSpPr>
          <p:cNvPr id="3" name="Content Placeholder 2"/>
          <p:cNvSpPr>
            <a:spLocks noGrp="1"/>
          </p:cNvSpPr>
          <p:nvPr>
            <p:ph idx="1"/>
          </p:nvPr>
        </p:nvSpPr>
        <p:spPr>
          <a:xfrm>
            <a:off x="0" y="1299670"/>
            <a:ext cx="9067800" cy="4864100"/>
          </a:xfrm>
        </p:spPr>
        <p:txBody>
          <a:bodyPr/>
          <a:lstStyle/>
          <a:p>
            <a:pPr marL="57150" indent="0" algn="just">
              <a:spcBef>
                <a:spcPts val="1200"/>
              </a:spcBef>
              <a:spcAft>
                <a:spcPts val="600"/>
              </a:spcAft>
              <a:buNone/>
            </a:pPr>
            <a:r>
              <a:rPr lang="en-US" dirty="0" smtClean="0">
                <a:solidFill>
                  <a:srgbClr val="4F81BD"/>
                </a:solidFill>
                <a:latin typeface="Calibri" panose="020F0502020204030204" pitchFamily="34" charset="0"/>
                <a:ea typeface="MS Gothic"/>
                <a:cs typeface="Times New Roman"/>
              </a:rPr>
              <a:t>3.9  Organizational </a:t>
            </a:r>
            <a:r>
              <a:rPr lang="en-US" dirty="0">
                <a:solidFill>
                  <a:srgbClr val="4F81BD"/>
                </a:solidFill>
                <a:latin typeface="Calibri" panose="020F0502020204030204" pitchFamily="34" charset="0"/>
                <a:ea typeface="MS Gothic"/>
                <a:cs typeface="Times New Roman"/>
              </a:rPr>
              <a:t>Issues</a:t>
            </a:r>
          </a:p>
          <a:p>
            <a:pPr algn="just">
              <a:spcBef>
                <a:spcPts val="0"/>
              </a:spcBef>
              <a:spcAft>
                <a:spcPts val="1000"/>
              </a:spcAft>
              <a:buFont typeface="+mj-lt"/>
              <a:buAutoNum type="romanUcPeriod"/>
            </a:pPr>
            <a:r>
              <a:rPr lang="en-US" dirty="0">
                <a:latin typeface="Calibri" panose="020F0502020204030204" pitchFamily="34" charset="0"/>
                <a:ea typeface="MS Mincho"/>
                <a:cs typeface="Times New Roman"/>
              </a:rPr>
              <a:t>Develop additional detailed guidance documents as proposed by the CEOS Self-Study Implementation Initiative (CSSII).</a:t>
            </a:r>
          </a:p>
          <a:p>
            <a:r>
              <a:rPr lang="en-US" sz="2000" dirty="0">
                <a:latin typeface="Calibri" panose="020F0502020204030204" pitchFamily="34" charset="0"/>
                <a:ea typeface="MS Mincho"/>
                <a:cs typeface="Times New Roman"/>
              </a:rPr>
              <a:t>2014: Three documents will be prepared in 2014 to provide detailed information that supplements the general process descriptions described in the </a:t>
            </a:r>
            <a:r>
              <a:rPr lang="en-US" sz="2000" i="1" dirty="0">
                <a:latin typeface="Calibri" panose="020F0502020204030204" pitchFamily="34" charset="0"/>
                <a:ea typeface="MS Mincho"/>
                <a:cs typeface="Times New Roman"/>
              </a:rPr>
              <a:t>CEOS Governance and Processes</a:t>
            </a:r>
            <a:r>
              <a:rPr lang="en-US" sz="2000" dirty="0">
                <a:latin typeface="Calibri" panose="020F0502020204030204" pitchFamily="34" charset="0"/>
                <a:ea typeface="MS Mincho"/>
                <a:cs typeface="Times New Roman"/>
              </a:rPr>
              <a:t> document: a </a:t>
            </a:r>
            <a:r>
              <a:rPr lang="en-US" sz="2000" i="1" dirty="0">
                <a:latin typeface="Calibri" panose="020F0502020204030204" pitchFamily="34" charset="0"/>
                <a:ea typeface="MS Mincho"/>
                <a:cs typeface="Times New Roman"/>
              </a:rPr>
              <a:t>CEOS Three-Year Work Plan</a:t>
            </a:r>
            <a:r>
              <a:rPr lang="en-US" sz="2000" dirty="0">
                <a:latin typeface="Calibri" panose="020F0502020204030204" pitchFamily="34" charset="0"/>
                <a:ea typeface="MS Mincho"/>
                <a:cs typeface="Times New Roman"/>
              </a:rPr>
              <a:t>; a </a:t>
            </a:r>
            <a:r>
              <a:rPr lang="en-US" sz="2000" i="1" dirty="0">
                <a:latin typeface="Calibri" panose="020F0502020204030204" pitchFamily="34" charset="0"/>
                <a:ea typeface="MS Mincho"/>
                <a:cs typeface="Times New Roman"/>
              </a:rPr>
              <a:t>Working Group Process Paper</a:t>
            </a:r>
            <a:r>
              <a:rPr lang="en-US" sz="2000" dirty="0">
                <a:latin typeface="Calibri" panose="020F0502020204030204" pitchFamily="34" charset="0"/>
                <a:ea typeface="MS Mincho"/>
                <a:cs typeface="Times New Roman"/>
              </a:rPr>
              <a:t> detailing how Working Groups are proposed, formed, governed, and operated; and a </a:t>
            </a:r>
            <a:r>
              <a:rPr lang="en-US" sz="2000" i="1" dirty="0">
                <a:latin typeface="Calibri" panose="020F0502020204030204" pitchFamily="34" charset="0"/>
                <a:ea typeface="MS Mincho"/>
                <a:cs typeface="Times New Roman"/>
              </a:rPr>
              <a:t>New Initiatives Process Paper</a:t>
            </a:r>
            <a:r>
              <a:rPr lang="en-US" sz="2000" dirty="0">
                <a:latin typeface="Calibri" panose="020F0502020204030204" pitchFamily="34" charset="0"/>
                <a:ea typeface="MS Mincho"/>
                <a:cs typeface="Times New Roman"/>
              </a:rPr>
              <a:t> to describe details regarding the process by which new initiatives are proposed to and considered by CEOS. CEOS will also propose and implement a new document configuration management system.</a:t>
            </a:r>
            <a:endParaRPr lang="en-US" sz="2000" dirty="0">
              <a:latin typeface="Calibri" panose="020F0502020204030204" pitchFamily="34" charset="0"/>
            </a:endParaRPr>
          </a:p>
        </p:txBody>
      </p:sp>
    </p:spTree>
    <p:extLst>
      <p:ext uri="{BB962C8B-B14F-4D97-AF65-F5344CB8AC3E}">
        <p14:creationId xmlns:p14="http://schemas.microsoft.com/office/powerpoint/2010/main" val="196077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Overview of Section 3.9 – Table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61062920"/>
              </p:ext>
            </p:extLst>
          </p:nvPr>
        </p:nvGraphicFramePr>
        <p:xfrm>
          <a:off x="1072044" y="1340071"/>
          <a:ext cx="6716110" cy="5439104"/>
        </p:xfrm>
        <a:graphic>
          <a:graphicData uri="http://schemas.openxmlformats.org/drawingml/2006/table">
            <a:tbl>
              <a:tblPr firstRow="1" firstCol="1" bandRow="1"/>
              <a:tblGrid>
                <a:gridCol w="1743605"/>
                <a:gridCol w="839514"/>
                <a:gridCol w="3164321"/>
                <a:gridCol w="968670"/>
              </a:tblGrid>
              <a:tr h="211228">
                <a:tc gridSpan="4">
                  <a:txBody>
                    <a:bodyPr/>
                    <a:lstStyle/>
                    <a:p>
                      <a:pPr marL="0" marR="0" algn="ctr">
                        <a:spcBef>
                          <a:spcPts val="0"/>
                        </a:spcBef>
                        <a:spcAft>
                          <a:spcPts val="0"/>
                        </a:spcAft>
                      </a:pPr>
                      <a:r>
                        <a:rPr lang="en-US" sz="1200" b="1">
                          <a:solidFill>
                            <a:srgbClr val="DAEEF3"/>
                          </a:solidFill>
                          <a:effectLst/>
                          <a:latin typeface="Calibri"/>
                          <a:ea typeface="MS Mincho"/>
                          <a:cs typeface="Times New Roman"/>
                        </a:rPr>
                        <a:t>Organizational Issues Deliverables: 2014-2016</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5262">
                <a:tc>
                  <a:txBody>
                    <a:bodyPr/>
                    <a:lstStyle/>
                    <a:p>
                      <a:pPr marL="0" marR="0" algn="ctr">
                        <a:spcBef>
                          <a:spcPts val="0"/>
                        </a:spcBef>
                        <a:spcAft>
                          <a:spcPts val="0"/>
                        </a:spcAft>
                      </a:pPr>
                      <a:r>
                        <a:rPr lang="en-US" sz="1000" b="1">
                          <a:solidFill>
                            <a:srgbClr val="244061"/>
                          </a:solidFill>
                          <a:effectLst/>
                          <a:latin typeface="Calibri"/>
                          <a:ea typeface="MS Mincho"/>
                          <a:cs typeface="Times New Roman"/>
                        </a:rPr>
                        <a:t>Objective/Deliverable</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900" b="1">
                          <a:solidFill>
                            <a:srgbClr val="244061"/>
                          </a:solidFill>
                          <a:effectLst/>
                          <a:latin typeface="Calibri"/>
                          <a:ea typeface="MS Mincho"/>
                          <a:cs typeface="Times New Roman"/>
                        </a:rPr>
                        <a:t>Projected Completion Date</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000" b="1">
                          <a:solidFill>
                            <a:srgbClr val="244061"/>
                          </a:solidFill>
                          <a:effectLst/>
                          <a:latin typeface="Calibri"/>
                          <a:ea typeface="MS Mincho"/>
                          <a:cs typeface="Times New Roman"/>
                        </a:rPr>
                        <a:t>Background Information</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000" b="1">
                          <a:solidFill>
                            <a:srgbClr val="244061"/>
                          </a:solidFill>
                          <a:effectLst/>
                          <a:latin typeface="Calibri"/>
                          <a:ea typeface="MS Mincho"/>
                          <a:cs typeface="Times New Roman"/>
                        </a:rPr>
                        <a:t>Responsible CEOS Entity</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232159">
                <a:tc>
                  <a:txBody>
                    <a:bodyPr/>
                    <a:lstStyle/>
                    <a:p>
                      <a:pPr marL="0" marR="0" algn="l">
                        <a:spcBef>
                          <a:spcPts val="0"/>
                        </a:spcBef>
                        <a:spcAft>
                          <a:spcPts val="0"/>
                        </a:spcAft>
                      </a:pPr>
                      <a:r>
                        <a:rPr lang="en-US" sz="1000" b="1">
                          <a:effectLst/>
                          <a:latin typeface="Calibri"/>
                          <a:ea typeface="MS Mincho"/>
                          <a:cs typeface="Times New Roman"/>
                        </a:rPr>
                        <a:t>ORG-1</a:t>
                      </a:r>
                      <a:r>
                        <a:rPr lang="en-US" sz="1000">
                          <a:effectLst/>
                          <a:latin typeface="Calibri"/>
                          <a:ea typeface="MS Mincho"/>
                          <a:cs typeface="Times New Roman"/>
                        </a:rPr>
                        <a:t>: First Version of the new CEOS Three-Year Work Plan (this document). </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Q1 2014</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This version should be suitable for: a) providing visibility to SIT and Plenary regarding the main CEOS deliverables and associated activities, and b) monitoring progress during the course of the year (e.g., by providing progress reference points for the regular SIT and CEOS Chair tag-ups with Working Groups and VCs).</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CEO</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091">
                <a:tc>
                  <a:txBody>
                    <a:bodyPr/>
                    <a:lstStyle/>
                    <a:p>
                      <a:pPr marL="0" marR="0" algn="l">
                        <a:spcBef>
                          <a:spcPts val="0"/>
                        </a:spcBef>
                        <a:spcAft>
                          <a:spcPts val="0"/>
                        </a:spcAft>
                      </a:pPr>
                      <a:r>
                        <a:rPr lang="en-US" sz="1000" b="1">
                          <a:effectLst/>
                          <a:latin typeface="Calibri"/>
                          <a:ea typeface="MS Mincho"/>
                          <a:cs typeface="Times New Roman"/>
                        </a:rPr>
                        <a:t>ORG-2</a:t>
                      </a:r>
                      <a:r>
                        <a:rPr lang="en-US" sz="1000">
                          <a:effectLst/>
                          <a:latin typeface="Calibri"/>
                          <a:ea typeface="MS Mincho"/>
                          <a:cs typeface="Times New Roman"/>
                        </a:rPr>
                        <a:t>: Process Paper for CEOS Working Groups </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Q2 2014</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Prepare a Process Paper for guidance on the leadership, structure, governance, execution of activities, evolution of Working Groups; provide guidelines for proposing new Working Groups.</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CEO in consultation with SEO and CEOS SEC</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114">
                <a:tc>
                  <a:txBody>
                    <a:bodyPr/>
                    <a:lstStyle/>
                    <a:p>
                      <a:pPr marL="0" marR="0" algn="l">
                        <a:spcBef>
                          <a:spcPts val="0"/>
                        </a:spcBef>
                        <a:spcAft>
                          <a:spcPts val="0"/>
                        </a:spcAft>
                      </a:pPr>
                      <a:r>
                        <a:rPr lang="en-US" sz="1000" b="1">
                          <a:effectLst/>
                          <a:latin typeface="Calibri"/>
                          <a:ea typeface="MS Mincho"/>
                          <a:cs typeface="Times New Roman"/>
                        </a:rPr>
                        <a:t>ORG-3</a:t>
                      </a:r>
                      <a:r>
                        <a:rPr lang="en-US" sz="1000">
                          <a:effectLst/>
                          <a:latin typeface="Calibri"/>
                          <a:ea typeface="MS Mincho"/>
                          <a:cs typeface="Times New Roman"/>
                        </a:rPr>
                        <a:t>:  Process Paper for CEOS New Initiatives</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Q2 2014</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Prepare a Process Paper for guidance on proposals for new CEOS initiatives to include specific criteria and steps required to successfully address new internal and external requests for activities/initiatives.</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CEO in consultation with SEO and CEOS SEC </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091">
                <a:tc>
                  <a:txBody>
                    <a:bodyPr/>
                    <a:lstStyle/>
                    <a:p>
                      <a:pPr marL="0" marR="0" algn="l">
                        <a:spcBef>
                          <a:spcPts val="0"/>
                        </a:spcBef>
                        <a:spcAft>
                          <a:spcPts val="0"/>
                        </a:spcAft>
                      </a:pPr>
                      <a:r>
                        <a:rPr lang="en-US" sz="1000" b="1">
                          <a:effectLst/>
                          <a:latin typeface="Calibri"/>
                          <a:ea typeface="MS Mincho"/>
                          <a:cs typeface="Times New Roman"/>
                        </a:rPr>
                        <a:t>ORG-4</a:t>
                      </a:r>
                      <a:r>
                        <a:rPr lang="en-US" sz="1000">
                          <a:effectLst/>
                          <a:latin typeface="Calibri"/>
                          <a:ea typeface="MS Mincho"/>
                          <a:cs typeface="Times New Roman"/>
                        </a:rPr>
                        <a:t>: Document Management System</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Q4 2014</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A proposal for a CEOS Document Management System will be presented at SIT-29, and complete the update by 2014 CEOS Plenary.  This system will be part of the website revisions. </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SEO, CEO, and CEOS Chair </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159">
                <a:tc>
                  <a:txBody>
                    <a:bodyPr/>
                    <a:lstStyle/>
                    <a:p>
                      <a:pPr marL="0" marR="0" algn="l">
                        <a:spcBef>
                          <a:spcPts val="0"/>
                        </a:spcBef>
                        <a:spcAft>
                          <a:spcPts val="0"/>
                        </a:spcAft>
                      </a:pPr>
                      <a:r>
                        <a:rPr lang="en-US" sz="1000" b="1">
                          <a:effectLst/>
                          <a:latin typeface="Calibri"/>
                          <a:ea typeface="MS Mincho"/>
                          <a:cs typeface="Times New Roman"/>
                        </a:rPr>
                        <a:t>ORG-6:  </a:t>
                      </a:r>
                      <a:r>
                        <a:rPr lang="en-US" sz="1000">
                          <a:effectLst/>
                          <a:latin typeface="Calibri"/>
                          <a:ea typeface="MS Mincho"/>
                          <a:cs typeface="Times New Roman"/>
                        </a:rPr>
                        <a:t> Terms of Reference for WGDisasters</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Q4 2014</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effectLst/>
                          <a:latin typeface="Calibri"/>
                          <a:ea typeface="MS Mincho"/>
                          <a:cs typeface="Times New Roman"/>
                        </a:rPr>
                        <a:t>Confirm the structure of the CEOS WGDisasters and develop Terms of Reference encompassing the current work on Supersites coordination, Disaster Risk Management (three pilots and acquisition strategy), the Recovery Observatory proposal, the Disasters Societal Benefit Area and other CEOS disaster-related activities.</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err="1">
                          <a:effectLst/>
                          <a:latin typeface="Calibri"/>
                          <a:ea typeface="MS Mincho"/>
                          <a:cs typeface="Times New Roman"/>
                        </a:rPr>
                        <a:t>WGDisasters</a:t>
                      </a:r>
                      <a:endParaRPr lang="en-US" sz="12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8480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Work Plan Facts</a:t>
            </a:r>
            <a:endParaRPr lang="en-US" dirty="0"/>
          </a:p>
        </p:txBody>
      </p:sp>
      <p:sp>
        <p:nvSpPr>
          <p:cNvPr id="3" name="Content Placeholder 2"/>
          <p:cNvSpPr>
            <a:spLocks noGrp="1"/>
          </p:cNvSpPr>
          <p:nvPr>
            <p:ph idx="1"/>
          </p:nvPr>
        </p:nvSpPr>
        <p:spPr>
          <a:xfrm>
            <a:off x="53022" y="1350644"/>
            <a:ext cx="9014777" cy="5507355"/>
          </a:xfrm>
        </p:spPr>
        <p:txBody>
          <a:bodyPr/>
          <a:lstStyle/>
          <a:p>
            <a:r>
              <a:rPr lang="en-US" sz="2000" i="1" dirty="0" smtClean="0">
                <a:solidFill>
                  <a:srgbClr val="CC0066"/>
                </a:solidFill>
              </a:rPr>
              <a:t>ONLY</a:t>
            </a:r>
            <a:r>
              <a:rPr lang="en-US" sz="2000" dirty="0" smtClean="0">
                <a:solidFill>
                  <a:srgbClr val="CC0066"/>
                </a:solidFill>
              </a:rPr>
              <a:t> 26 pages</a:t>
            </a:r>
          </a:p>
          <a:p>
            <a:pPr lvl="4"/>
            <a:endParaRPr lang="en-US" sz="900" dirty="0" smtClean="0">
              <a:solidFill>
                <a:srgbClr val="CC0066"/>
              </a:solidFill>
            </a:endParaRPr>
          </a:p>
          <a:p>
            <a:r>
              <a:rPr lang="en-US" sz="2000" dirty="0" smtClean="0">
                <a:solidFill>
                  <a:schemeClr val="tx2">
                    <a:lumMod val="75000"/>
                  </a:schemeClr>
                </a:solidFill>
              </a:rPr>
              <a:t>Will </a:t>
            </a:r>
            <a:r>
              <a:rPr lang="en-US" sz="2000" dirty="0">
                <a:solidFill>
                  <a:schemeClr val="tx2">
                    <a:lumMod val="75000"/>
                  </a:schemeClr>
                </a:solidFill>
              </a:rPr>
              <a:t>be updated annually by the CEO under the guidance of the CEOS Chair, and in consultation with the CEOS Strategic Implementation Team Chair, CEOS Secretariat, CEOS Working Groups, Virtual Constellations, </a:t>
            </a:r>
            <a:r>
              <a:rPr lang="en-US" sz="2000" i="1" dirty="0">
                <a:solidFill>
                  <a:schemeClr val="tx2">
                    <a:lumMod val="75000"/>
                  </a:schemeClr>
                </a:solidFill>
              </a:rPr>
              <a:t>Ad Hoc </a:t>
            </a:r>
            <a:r>
              <a:rPr lang="en-US" sz="2000" dirty="0">
                <a:solidFill>
                  <a:schemeClr val="tx2">
                    <a:lumMod val="75000"/>
                  </a:schemeClr>
                </a:solidFill>
              </a:rPr>
              <a:t>Teams, the CEOS membership at large, and CEOS’s external </a:t>
            </a:r>
            <a:r>
              <a:rPr lang="en-US" sz="2000" dirty="0" smtClean="0">
                <a:solidFill>
                  <a:schemeClr val="tx2">
                    <a:lumMod val="75000"/>
                  </a:schemeClr>
                </a:solidFill>
              </a:rPr>
              <a:t>stakeholders</a:t>
            </a:r>
          </a:p>
          <a:p>
            <a:pPr lvl="3"/>
            <a:endParaRPr lang="en-US" sz="900" dirty="0" smtClean="0">
              <a:solidFill>
                <a:schemeClr val="tx2">
                  <a:lumMod val="75000"/>
                </a:schemeClr>
              </a:solidFill>
            </a:endParaRPr>
          </a:p>
          <a:p>
            <a:r>
              <a:rPr lang="en-US" sz="2000" dirty="0" smtClean="0">
                <a:solidFill>
                  <a:schemeClr val="tx2">
                    <a:lumMod val="75000"/>
                  </a:schemeClr>
                </a:solidFill>
              </a:rPr>
              <a:t>Shall </a:t>
            </a:r>
            <a:r>
              <a:rPr lang="en-US" sz="2000" dirty="0">
                <a:solidFill>
                  <a:schemeClr val="tx2">
                    <a:lumMod val="75000"/>
                  </a:schemeClr>
                </a:solidFill>
              </a:rPr>
              <a:t>be consistent with and mutually supporting of other CEOS guiding </a:t>
            </a:r>
            <a:r>
              <a:rPr lang="en-US" sz="2000" dirty="0" smtClean="0">
                <a:solidFill>
                  <a:schemeClr val="tx2">
                    <a:lumMod val="75000"/>
                  </a:schemeClr>
                </a:solidFill>
              </a:rPr>
              <a:t>documents</a:t>
            </a:r>
          </a:p>
          <a:p>
            <a:pPr lvl="4"/>
            <a:endParaRPr lang="en-US" sz="900" dirty="0" smtClean="0">
              <a:solidFill>
                <a:schemeClr val="tx2">
                  <a:lumMod val="75000"/>
                </a:schemeClr>
              </a:solidFill>
            </a:endParaRPr>
          </a:p>
          <a:p>
            <a:r>
              <a:rPr lang="en-US" sz="2000" dirty="0" smtClean="0">
                <a:solidFill>
                  <a:schemeClr val="tx2">
                    <a:lumMod val="75000"/>
                  </a:schemeClr>
                </a:solidFill>
              </a:rPr>
              <a:t>Intent is for each of the </a:t>
            </a:r>
            <a:r>
              <a:rPr lang="en-US" sz="2000" dirty="0" smtClean="0">
                <a:solidFill>
                  <a:srgbClr val="CC0066"/>
                </a:solidFill>
              </a:rPr>
              <a:t>92</a:t>
            </a:r>
            <a:r>
              <a:rPr lang="en-US" sz="2000" dirty="0" smtClean="0">
                <a:solidFill>
                  <a:schemeClr val="tx2">
                    <a:lumMod val="75000"/>
                  </a:schemeClr>
                </a:solidFill>
              </a:rPr>
              <a:t> Work Plan Deliverables to have corresponding CEOS Action(s) in the newly</a:t>
            </a:r>
            <a:r>
              <a:rPr lang="en-US" sz="2000" dirty="0">
                <a:solidFill>
                  <a:schemeClr val="tx2">
                    <a:lumMod val="75000"/>
                  </a:schemeClr>
                </a:solidFill>
              </a:rPr>
              <a:t> </a:t>
            </a:r>
            <a:r>
              <a:rPr lang="en-US" sz="2000" dirty="0" smtClean="0">
                <a:solidFill>
                  <a:schemeClr val="tx2">
                    <a:lumMod val="75000"/>
                  </a:schemeClr>
                </a:solidFill>
              </a:rPr>
              <a:t>                            reconstituted “CEOS ACTIONS TRACKER”</a:t>
            </a:r>
          </a:p>
          <a:p>
            <a:pPr lvl="1"/>
            <a:r>
              <a:rPr lang="en-US" sz="2000" dirty="0" smtClean="0">
                <a:solidFill>
                  <a:schemeClr val="tx2">
                    <a:lumMod val="75000"/>
                  </a:schemeClr>
                </a:solidFill>
              </a:rPr>
              <a:t>Planned Delivery and Milestones</a:t>
            </a:r>
          </a:p>
          <a:p>
            <a:pPr lvl="1"/>
            <a:r>
              <a:rPr lang="en-US" sz="2000" dirty="0" smtClean="0">
                <a:solidFill>
                  <a:schemeClr val="tx2">
                    <a:lumMod val="75000"/>
                  </a:schemeClr>
                </a:solidFill>
              </a:rPr>
              <a:t>Other CEOS entity participation</a:t>
            </a:r>
          </a:p>
          <a:p>
            <a:pPr lvl="1"/>
            <a:r>
              <a:rPr lang="en-US" sz="2000" dirty="0" smtClean="0">
                <a:solidFill>
                  <a:schemeClr val="tx2">
                    <a:lumMod val="75000"/>
                  </a:schemeClr>
                </a:solidFill>
              </a:rPr>
              <a:t>Etc.</a:t>
            </a:r>
          </a:p>
        </p:txBody>
      </p:sp>
      <p:pic>
        <p:nvPicPr>
          <p:cNvPr id="3076" name="Picture 4" descr="https://encrypted-tbn0.gstatic.com/images?q=tbn:ANd9GcSEa1WVnG3KVzWQH8-WGqzR-MvN-w0CwtkYGasbOFlV0bPQKwd0"/>
          <p:cNvPicPr>
            <a:picLocks noChangeAspect="1" noChangeArrowheads="1"/>
          </p:cNvPicPr>
          <p:nvPr/>
        </p:nvPicPr>
        <p:blipFill rotWithShape="1">
          <a:blip r:embed="rId3">
            <a:extLst>
              <a:ext uri="{28A0092B-C50C-407E-A947-70E740481C1C}">
                <a14:useLocalDpi xmlns:a14="http://schemas.microsoft.com/office/drawing/2010/main" val="0"/>
              </a:ext>
            </a:extLst>
          </a:blip>
          <a:srcRect l="7758" t="23654" r="6409" b="9680"/>
          <a:stretch/>
        </p:blipFill>
        <p:spPr bwMode="auto">
          <a:xfrm>
            <a:off x="7498080" y="5333999"/>
            <a:ext cx="1569720" cy="1524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98080" y="5836447"/>
            <a:ext cx="1569720" cy="646331"/>
          </a:xfrm>
          <a:prstGeom prst="rect">
            <a:avLst/>
          </a:prstGeom>
          <a:noFill/>
        </p:spPr>
        <p:txBody>
          <a:bodyPr wrap="square" rtlCol="0">
            <a:spAutoFit/>
          </a:bodyPr>
          <a:lstStyle/>
          <a:p>
            <a:pPr algn="ctr"/>
            <a:r>
              <a:rPr lang="en-US" b="1" dirty="0" smtClean="0">
                <a:solidFill>
                  <a:srgbClr val="FFFF00"/>
                </a:solidFill>
              </a:rPr>
              <a:t>CEOS Work Plan</a:t>
            </a:r>
            <a:endParaRPr lang="en-US" b="1" dirty="0">
              <a:solidFill>
                <a:srgbClr val="FFFF00"/>
              </a:solidFill>
            </a:endParaRPr>
          </a:p>
        </p:txBody>
      </p:sp>
      <p:sp>
        <p:nvSpPr>
          <p:cNvPr id="5" name="TextBox 4"/>
          <p:cNvSpPr txBox="1"/>
          <p:nvPr/>
        </p:nvSpPr>
        <p:spPr>
          <a:xfrm>
            <a:off x="3352800" y="6440269"/>
            <a:ext cx="4267200" cy="369332"/>
          </a:xfrm>
          <a:prstGeom prst="rect">
            <a:avLst/>
          </a:prstGeom>
          <a:noFill/>
        </p:spPr>
        <p:txBody>
          <a:bodyPr wrap="square" rtlCol="0">
            <a:spAutoFit/>
          </a:bodyPr>
          <a:lstStyle/>
          <a:p>
            <a:r>
              <a:rPr lang="en-US" b="1" dirty="0" smtClean="0">
                <a:solidFill>
                  <a:schemeClr val="tx2">
                    <a:lumMod val="75000"/>
                  </a:schemeClr>
                </a:solidFill>
              </a:rPr>
              <a:t>Oh…and makes </a:t>
            </a:r>
            <a:r>
              <a:rPr lang="en-US" b="1" dirty="0">
                <a:solidFill>
                  <a:schemeClr val="tx2">
                    <a:lumMod val="75000"/>
                  </a:schemeClr>
                </a:solidFill>
              </a:rPr>
              <a:t>a great paper </a:t>
            </a:r>
            <a:r>
              <a:rPr lang="en-US" b="1" dirty="0" smtClean="0">
                <a:solidFill>
                  <a:schemeClr val="tx2">
                    <a:lumMod val="75000"/>
                  </a:schemeClr>
                </a:solidFill>
              </a:rPr>
              <a:t>weight</a:t>
            </a:r>
            <a:endParaRPr lang="en-US" b="1" dirty="0">
              <a:solidFill>
                <a:schemeClr val="tx2">
                  <a:lumMod val="75000"/>
                </a:schemeClr>
              </a:solidFill>
            </a:endParaRPr>
          </a:p>
        </p:txBody>
      </p:sp>
    </p:spTree>
    <p:extLst>
      <p:ext uri="{BB962C8B-B14F-4D97-AF65-F5344CB8AC3E}">
        <p14:creationId xmlns:p14="http://schemas.microsoft.com/office/powerpoint/2010/main" val="2472303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296863" y="1457325"/>
            <a:ext cx="8445500" cy="4097654"/>
          </a:xfrm>
        </p:spPr>
        <p:txBody>
          <a:bodyPr/>
          <a:lstStyle/>
          <a:p>
            <a:r>
              <a:rPr lang="en-US" dirty="0" smtClean="0"/>
              <a:t>Need to reconcile some comments and a few areas where input is lacking (yellow highlighted areas in V.1 of Work Plan) – </a:t>
            </a:r>
            <a:r>
              <a:rPr lang="en-US" dirty="0" smtClean="0">
                <a:solidFill>
                  <a:srgbClr val="CC0066"/>
                </a:solidFill>
              </a:rPr>
              <a:t>Inputs DUE 10 APRIL</a:t>
            </a:r>
          </a:p>
          <a:p>
            <a:r>
              <a:rPr lang="en-US" dirty="0" smtClean="0"/>
              <a:t>Confirm content and level of detail</a:t>
            </a:r>
          </a:p>
          <a:p>
            <a:r>
              <a:rPr lang="en-US" dirty="0" smtClean="0"/>
              <a:t>Need editorial review</a:t>
            </a:r>
          </a:p>
          <a:p>
            <a:r>
              <a:rPr lang="en-US" dirty="0" smtClean="0"/>
              <a:t>Recently received comments/edits from GFOI and Carbon, OST, Blue Planet, </a:t>
            </a:r>
            <a:r>
              <a:rPr lang="en-US" dirty="0" err="1" smtClean="0"/>
              <a:t>WGCapD</a:t>
            </a:r>
            <a:r>
              <a:rPr lang="en-US" dirty="0" smtClean="0"/>
              <a:t>…</a:t>
            </a:r>
          </a:p>
          <a:p>
            <a:r>
              <a:rPr lang="en-US" dirty="0" smtClean="0"/>
              <a:t>CEO and CEOS Chair Team will be contacting a handful of CEOS entities personally to resolve out-standing issues</a:t>
            </a:r>
          </a:p>
        </p:txBody>
      </p:sp>
      <p:sp>
        <p:nvSpPr>
          <p:cNvPr id="5" name="Left-Up Arrow 4"/>
          <p:cNvSpPr/>
          <p:nvPr/>
        </p:nvSpPr>
        <p:spPr bwMode="auto">
          <a:xfrm rot="5400000">
            <a:off x="7527765" y="5084093"/>
            <a:ext cx="850392" cy="1792163"/>
          </a:xfrm>
          <a:prstGeom prst="leftUpArrow">
            <a:avLst/>
          </a:prstGeom>
          <a:solidFill>
            <a:srgbClr val="993366"/>
          </a:solidFill>
          <a:ln w="9525" cap="flat" cmpd="sng" algn="ctr">
            <a:solidFill>
              <a:srgbClr val="66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276" y="5129782"/>
            <a:ext cx="963644" cy="163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64256" y="5626231"/>
            <a:ext cx="1406300" cy="707886"/>
          </a:xfrm>
          <a:prstGeom prst="rect">
            <a:avLst/>
          </a:prstGeom>
          <a:noFill/>
        </p:spPr>
        <p:txBody>
          <a:bodyPr wrap="square" rtlCol="0">
            <a:spAutoFit/>
          </a:bodyPr>
          <a:lstStyle/>
          <a:p>
            <a:pPr algn="r"/>
            <a:r>
              <a:rPr lang="en-US" sz="2000" b="1" dirty="0"/>
              <a:t>G</a:t>
            </a:r>
            <a:r>
              <a:rPr lang="en-US" sz="2000" b="1" dirty="0" smtClean="0"/>
              <a:t>ood Cop</a:t>
            </a:r>
            <a:endParaRPr lang="en-US" sz="2000" b="1" dirty="0"/>
          </a:p>
        </p:txBody>
      </p:sp>
    </p:spTree>
    <p:extLst>
      <p:ext uri="{BB962C8B-B14F-4D97-AF65-F5344CB8AC3E}">
        <p14:creationId xmlns:p14="http://schemas.microsoft.com/office/powerpoint/2010/main" val="3810808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86001389"/>
              </p:ext>
            </p:extLst>
          </p:nvPr>
        </p:nvGraphicFramePr>
        <p:xfrm>
          <a:off x="2577273" y="1944752"/>
          <a:ext cx="5943600" cy="4572000"/>
        </p:xfrm>
        <a:graphic>
          <a:graphicData uri="http://schemas.openxmlformats.org/drawingml/2006/table">
            <a:tbl>
              <a:tblPr firstRow="1" firstCol="1" bandRow="1"/>
              <a:tblGrid>
                <a:gridCol w="1543050"/>
                <a:gridCol w="742950"/>
                <a:gridCol w="2743200"/>
                <a:gridCol w="914400"/>
              </a:tblGrid>
              <a:tr h="0">
                <a:tc gridSpan="4">
                  <a:txBody>
                    <a:bodyPr/>
                    <a:lstStyle/>
                    <a:p>
                      <a:pPr marL="0" marR="0" algn="ctr">
                        <a:spcBef>
                          <a:spcPts val="0"/>
                        </a:spcBef>
                        <a:spcAft>
                          <a:spcPts val="0"/>
                        </a:spcAft>
                      </a:pPr>
                      <a:r>
                        <a:rPr lang="en-US" sz="1200" b="1" dirty="0">
                          <a:solidFill>
                            <a:srgbClr val="DAEEF3"/>
                          </a:solidFill>
                          <a:effectLst/>
                          <a:latin typeface="Calibri"/>
                          <a:ea typeface="MS Mincho"/>
                          <a:cs typeface="Times New Roman"/>
                        </a:rPr>
                        <a:t>Advancement of the CEOS Virtual Constellations: 2014-2016</a:t>
                      </a:r>
                      <a:endParaRPr lang="en-US" sz="12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200" b="1" dirty="0">
                          <a:solidFill>
                            <a:srgbClr val="244061"/>
                          </a:solidFill>
                          <a:effectLst/>
                          <a:latin typeface="Calibri"/>
                          <a:ea typeface="MS Mincho"/>
                          <a:cs typeface="Times New Roman"/>
                        </a:rPr>
                        <a:t>Objective/Deliverable</a:t>
                      </a:r>
                      <a:endParaRPr lang="en-US" sz="12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200" b="1">
                          <a:solidFill>
                            <a:srgbClr val="244061"/>
                          </a:solidFill>
                          <a:effectLst/>
                          <a:latin typeface="Calibri"/>
                          <a:ea typeface="MS Mincho"/>
                          <a:cs typeface="Times New Roman"/>
                        </a:rPr>
                        <a:t>Projected Completion Date</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200" b="1" dirty="0">
                          <a:solidFill>
                            <a:srgbClr val="244061"/>
                          </a:solidFill>
                          <a:effectLst/>
                          <a:latin typeface="Calibri"/>
                          <a:ea typeface="MS Mincho"/>
                          <a:cs typeface="Times New Roman"/>
                        </a:rPr>
                        <a:t>Background Information</a:t>
                      </a:r>
                      <a:endParaRPr lang="en-US" sz="12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200" b="1" dirty="0">
                          <a:solidFill>
                            <a:srgbClr val="244061"/>
                          </a:solidFill>
                          <a:effectLst/>
                          <a:latin typeface="Calibri"/>
                          <a:ea typeface="MS Mincho"/>
                          <a:cs typeface="Times New Roman"/>
                        </a:rPr>
                        <a:t>Responsible CEOS Entity</a:t>
                      </a:r>
                      <a:endParaRPr lang="en-US" sz="12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0">
                <a:tc>
                  <a:txBody>
                    <a:bodyPr/>
                    <a:lstStyle/>
                    <a:p>
                      <a:pPr marL="0" marR="0" algn="l">
                        <a:spcBef>
                          <a:spcPts val="0"/>
                        </a:spcBef>
                        <a:spcAft>
                          <a:spcPts val="0"/>
                        </a:spcAft>
                      </a:pPr>
                      <a:r>
                        <a:rPr lang="en-US" sz="1200">
                          <a:effectLst/>
                          <a:latin typeface="Calibri"/>
                          <a:ea typeface="MS Mincho"/>
                          <a:cs typeface="Times New Roman"/>
                        </a:rPr>
                        <a:t>VC-1:  List of Relevant Datasets from VCs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imes New Roman"/>
                        </a:rPr>
                        <a:t>Results of study will be fed into WGISS IDN to ensure coverage of all VC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dirty="0">
                          <a:effectLst/>
                          <a:latin typeface="Calibri"/>
                          <a:ea typeface="MS Mincho"/>
                          <a:cs typeface="Times New Roman"/>
                        </a:rPr>
                        <a:t>VCs with support from WGISS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0">
                <a:tc>
                  <a:txBody>
                    <a:bodyPr/>
                    <a:lstStyle/>
                    <a:p>
                      <a:pPr marL="0" marR="0" algn="l">
                        <a:spcBef>
                          <a:spcPts val="0"/>
                        </a:spcBef>
                        <a:spcAft>
                          <a:spcPts val="0"/>
                        </a:spcAft>
                      </a:pPr>
                      <a:r>
                        <a:rPr lang="en-US" sz="1200">
                          <a:effectLst/>
                          <a:latin typeface="Calibri"/>
                          <a:ea typeface="MS Mincho"/>
                          <a:cs typeface="Tahoma"/>
                        </a:rPr>
                        <a:t>VC-7:  Catalogue of Cal/Val infrastructure and activities</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ahoma"/>
                        </a:rPr>
                        <a:t>This will help in identifying risks, the needs for advancement and to promote agency calibration.</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dirty="0">
                          <a:effectLst/>
                          <a:latin typeface="Calibri"/>
                          <a:ea typeface="MS Mincho"/>
                          <a:cs typeface="Times New Roman"/>
                        </a:rPr>
                        <a:t>OCR-VC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0">
                <a:tc>
                  <a:txBody>
                    <a:bodyPr/>
                    <a:lstStyle/>
                    <a:p>
                      <a:pPr marL="0" marR="0" algn="l">
                        <a:spcBef>
                          <a:spcPts val="0"/>
                        </a:spcBef>
                        <a:spcAft>
                          <a:spcPts val="0"/>
                        </a:spcAft>
                      </a:pPr>
                      <a:r>
                        <a:rPr lang="en-US" sz="1200">
                          <a:effectLst/>
                          <a:latin typeface="Calibri"/>
                          <a:ea typeface="MS Mincho"/>
                          <a:cs typeface="Tahoma"/>
                        </a:rPr>
                        <a:t>VC-8:  Action Plan for GEO Blue Planet Components</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ahoma"/>
                        </a:rPr>
                        <a:t>Q1 2015</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ahoma"/>
                        </a:rPr>
                        <a:t>Components as identified in the revised Blue Planet Task White Paper (November 2013).</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dirty="0">
                          <a:effectLst/>
                          <a:latin typeface="Calibri"/>
                          <a:ea typeface="MS Mincho"/>
                          <a:cs typeface="Times New Roman"/>
                        </a:rPr>
                        <a:t>OCR-VC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0">
                <a:tc>
                  <a:txBody>
                    <a:bodyPr/>
                    <a:lstStyle/>
                    <a:p>
                      <a:pPr marL="0" marR="0" algn="l">
                        <a:spcBef>
                          <a:spcPts val="0"/>
                        </a:spcBef>
                        <a:spcAft>
                          <a:spcPts val="0"/>
                        </a:spcAft>
                      </a:pPr>
                      <a:r>
                        <a:rPr lang="en-US" sz="1200">
                          <a:effectLst/>
                          <a:latin typeface="Calibri"/>
                          <a:ea typeface="MS Mincho"/>
                          <a:cs typeface="Tahoma"/>
                        </a:rPr>
                        <a:t>VC-9:  Updated OST CEOS Constellation URD</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ahoma"/>
                        </a:rPr>
                        <a:t>Update will encompass SAR Mode Altimetry.</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dirty="0">
                          <a:effectLst/>
                          <a:latin typeface="Calibri"/>
                          <a:ea typeface="MS Mincho"/>
                          <a:cs typeface="Times New Roman"/>
                        </a:rPr>
                        <a:t>OST-VC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0">
                <a:tc>
                  <a:txBody>
                    <a:bodyPr/>
                    <a:lstStyle/>
                    <a:p>
                      <a:pPr marL="0" marR="0" algn="l">
                        <a:spcBef>
                          <a:spcPts val="0"/>
                        </a:spcBef>
                        <a:spcAft>
                          <a:spcPts val="0"/>
                        </a:spcAft>
                      </a:pPr>
                      <a:r>
                        <a:rPr lang="en-US" sz="1200">
                          <a:effectLst/>
                          <a:latin typeface="Calibri"/>
                          <a:ea typeface="MS Mincho"/>
                          <a:cs typeface="Tahoma"/>
                        </a:rPr>
                        <a:t>VC-10:  Catalog of Cal/Val infrastructure</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ahoma"/>
                        </a:rPr>
                        <a:t>This catalog will help with Cal/Val planning and promote agency coordination. A major interest of the OST-VC is the sustainability of critical Cal/Val elements.</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dirty="0">
                          <a:effectLst/>
                          <a:latin typeface="Calibri"/>
                          <a:ea typeface="MS Mincho"/>
                          <a:cs typeface="Times New Roman"/>
                        </a:rPr>
                        <a:t>OST-VC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0">
                <a:tc>
                  <a:txBody>
                    <a:bodyPr/>
                    <a:lstStyle/>
                    <a:p>
                      <a:pPr marL="0" marR="0" algn="l">
                        <a:spcBef>
                          <a:spcPts val="0"/>
                        </a:spcBef>
                        <a:spcAft>
                          <a:spcPts val="0"/>
                        </a:spcAft>
                      </a:pPr>
                      <a:r>
                        <a:rPr lang="en-US" sz="1200">
                          <a:effectLst/>
                          <a:latin typeface="Calibri"/>
                          <a:ea typeface="MS Mincho"/>
                          <a:cs typeface="Tahoma"/>
                        </a:rPr>
                        <a:t>VC-11:  Reprocessing strategy for TOPEX/Jason-1 (ENVISAT?) missions</a:t>
                      </a:r>
                      <a:endParaRPr lang="en-US" sz="12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a:effectLst/>
                          <a:latin typeface="Calibri"/>
                          <a:ea typeface="MS Mincho"/>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1200" dirty="0">
                          <a:effectLst/>
                          <a:latin typeface="Calibri"/>
                          <a:ea typeface="MS Mincho"/>
                          <a:cs typeface="Times New Roman"/>
                        </a:rPr>
                        <a:t>OST-VC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7093" y="2564003"/>
            <a:ext cx="1348740" cy="101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Up Arrow 5"/>
          <p:cNvSpPr/>
          <p:nvPr/>
        </p:nvSpPr>
        <p:spPr bwMode="auto">
          <a:xfrm rot="5400000">
            <a:off x="541824" y="3184951"/>
            <a:ext cx="982428" cy="1184763"/>
          </a:xfrm>
          <a:prstGeom prst="leftUpArrow">
            <a:avLst>
              <a:gd name="adj1" fmla="val 25000"/>
              <a:gd name="adj2" fmla="val 23208"/>
              <a:gd name="adj3" fmla="val 25000"/>
            </a:avLst>
          </a:prstGeom>
          <a:solidFill>
            <a:srgbClr val="993366"/>
          </a:solidFill>
          <a:ln w="9525" cap="flat" cmpd="sng" algn="ctr">
            <a:solidFill>
              <a:srgbClr val="6600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660033"/>
              </a:solidFill>
              <a:effectLst/>
              <a:latin typeface="Tahoma" pitchFamily="34" charset="0"/>
            </a:endParaRPr>
          </a:p>
        </p:txBody>
      </p:sp>
      <p:sp>
        <p:nvSpPr>
          <p:cNvPr id="7" name="TextBox 6"/>
          <p:cNvSpPr txBox="1"/>
          <p:nvPr/>
        </p:nvSpPr>
        <p:spPr>
          <a:xfrm>
            <a:off x="162398" y="2578231"/>
            <a:ext cx="870641" cy="707886"/>
          </a:xfrm>
          <a:prstGeom prst="rect">
            <a:avLst/>
          </a:prstGeom>
          <a:noFill/>
        </p:spPr>
        <p:txBody>
          <a:bodyPr wrap="square" rtlCol="0">
            <a:spAutoFit/>
          </a:bodyPr>
          <a:lstStyle/>
          <a:p>
            <a:pPr algn="r"/>
            <a:r>
              <a:rPr lang="en-US" sz="2000" b="1" dirty="0" smtClean="0">
                <a:solidFill>
                  <a:srgbClr val="660033"/>
                </a:solidFill>
              </a:rPr>
              <a:t>Bad </a:t>
            </a:r>
            <a:endParaRPr lang="en-US" sz="2000" b="1" dirty="0" smtClean="0">
              <a:solidFill>
                <a:srgbClr val="660033"/>
              </a:solidFill>
            </a:endParaRPr>
          </a:p>
          <a:p>
            <a:pPr algn="r"/>
            <a:r>
              <a:rPr lang="en-US" sz="2000" b="1" dirty="0" smtClean="0">
                <a:solidFill>
                  <a:srgbClr val="660033"/>
                </a:solidFill>
              </a:rPr>
              <a:t>Cop</a:t>
            </a:r>
            <a:endParaRPr lang="en-US" sz="2000" b="1" dirty="0">
              <a:solidFill>
                <a:srgbClr val="660033"/>
              </a:solidFill>
            </a:endParaRPr>
          </a:p>
        </p:txBody>
      </p:sp>
    </p:spTree>
    <p:extLst>
      <p:ext uri="{BB962C8B-B14F-4D97-AF65-F5344CB8AC3E}">
        <p14:creationId xmlns:p14="http://schemas.microsoft.com/office/powerpoint/2010/main" val="3979837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Endorsement</a:t>
            </a:r>
            <a:endParaRPr lang="en-US" dirty="0"/>
          </a:p>
        </p:txBody>
      </p:sp>
      <p:sp>
        <p:nvSpPr>
          <p:cNvPr id="3" name="Content Placeholder 2"/>
          <p:cNvSpPr>
            <a:spLocks noGrp="1"/>
          </p:cNvSpPr>
          <p:nvPr>
            <p:ph idx="1"/>
          </p:nvPr>
        </p:nvSpPr>
        <p:spPr/>
        <p:txBody>
          <a:bodyPr/>
          <a:lstStyle/>
          <a:p>
            <a:r>
              <a:rPr lang="en-US" dirty="0" smtClean="0"/>
              <a:t>Endorsement of the Work Plan is expected to occur virtually at a later date via email correspondence in accordance with procedures outlined in the CEOS </a:t>
            </a:r>
            <a:r>
              <a:rPr lang="en-US" i="1" dirty="0" smtClean="0"/>
              <a:t>Governance and Processes</a:t>
            </a:r>
            <a:r>
              <a:rPr lang="en-US" dirty="0" smtClean="0"/>
              <a:t> Document</a:t>
            </a:r>
          </a:p>
          <a:p>
            <a:endParaRPr lang="en-US" dirty="0"/>
          </a:p>
          <a:p>
            <a:endParaRPr lang="en-US" dirty="0" smtClean="0"/>
          </a:p>
          <a:p>
            <a:pPr marL="0" indent="0">
              <a:buNone/>
            </a:pPr>
            <a:r>
              <a:rPr lang="en-US" dirty="0" smtClean="0"/>
              <a:t>To be discussed further under Agenda 20 of Session 5</a:t>
            </a:r>
            <a:endParaRPr lang="en-US" dirty="0"/>
          </a:p>
        </p:txBody>
      </p:sp>
    </p:spTree>
    <p:extLst>
      <p:ext uri="{BB962C8B-B14F-4D97-AF65-F5344CB8AC3E}">
        <p14:creationId xmlns:p14="http://schemas.microsoft.com/office/powerpoint/2010/main" val="1936020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0" y="1870923"/>
            <a:ext cx="9067800" cy="2543438"/>
          </a:xfrm>
        </p:spPr>
        <p:txBody>
          <a:bodyPr/>
          <a:lstStyle/>
          <a:p>
            <a:pPr>
              <a:spcBef>
                <a:spcPts val="1200"/>
              </a:spcBef>
              <a:spcAft>
                <a:spcPts val="1200"/>
              </a:spcAft>
            </a:pPr>
            <a:r>
              <a:rPr lang="en-US" sz="3200" dirty="0" smtClean="0">
                <a:solidFill>
                  <a:schemeClr val="tx2">
                    <a:lumMod val="50000"/>
                  </a:schemeClr>
                </a:solidFill>
                <a:latin typeface="Calibri" panose="020F0502020204030204" pitchFamily="34" charset="0"/>
              </a:rPr>
              <a:t>Mission and Objectives</a:t>
            </a:r>
          </a:p>
          <a:p>
            <a:pPr>
              <a:spcBef>
                <a:spcPts val="1200"/>
              </a:spcBef>
              <a:spcAft>
                <a:spcPts val="1200"/>
              </a:spcAft>
            </a:pPr>
            <a:r>
              <a:rPr lang="en-US" sz="3200" dirty="0" smtClean="0">
                <a:solidFill>
                  <a:schemeClr val="tx2">
                    <a:lumMod val="50000"/>
                  </a:schemeClr>
                </a:solidFill>
                <a:latin typeface="Calibri" panose="020F0502020204030204" pitchFamily="34" charset="0"/>
              </a:rPr>
              <a:t>2014 CEOS Priorities</a:t>
            </a:r>
          </a:p>
          <a:p>
            <a:pPr>
              <a:spcBef>
                <a:spcPts val="1200"/>
              </a:spcBef>
              <a:spcAft>
                <a:spcPts val="1200"/>
              </a:spcAft>
            </a:pPr>
            <a:r>
              <a:rPr lang="en-US" sz="3200" dirty="0">
                <a:solidFill>
                  <a:schemeClr val="tx2">
                    <a:lumMod val="50000"/>
                  </a:schemeClr>
                </a:solidFill>
                <a:latin typeface="Calibri" panose="020F0502020204030204" pitchFamily="34" charset="0"/>
              </a:rPr>
              <a:t>CEOS 2014-2016 Work </a:t>
            </a:r>
            <a:r>
              <a:rPr lang="en-US" sz="3200" dirty="0" smtClean="0">
                <a:solidFill>
                  <a:schemeClr val="tx2">
                    <a:lumMod val="50000"/>
                  </a:schemeClr>
                </a:solidFill>
                <a:latin typeface="Calibri" panose="020F0502020204030204" pitchFamily="34" charset="0"/>
              </a:rPr>
              <a:t>Plan</a:t>
            </a:r>
          </a:p>
          <a:p>
            <a:pPr marL="0" indent="0">
              <a:spcBef>
                <a:spcPts val="1200"/>
              </a:spcBef>
              <a:spcAft>
                <a:spcPts val="1200"/>
              </a:spcAft>
              <a:buNone/>
            </a:pPr>
            <a:endParaRPr lang="en-US" sz="3200" dirty="0" smtClean="0">
              <a:solidFill>
                <a:schemeClr val="tx2">
                  <a:lumMod val="50000"/>
                </a:schemeClr>
              </a:solidFill>
              <a:latin typeface="Calibri" panose="020F0502020204030204" pitchFamily="34" charset="0"/>
            </a:endParaRPr>
          </a:p>
        </p:txBody>
      </p:sp>
      <p:sp>
        <p:nvSpPr>
          <p:cNvPr id="4" name="TextBox 3"/>
          <p:cNvSpPr txBox="1"/>
          <p:nvPr/>
        </p:nvSpPr>
        <p:spPr>
          <a:xfrm>
            <a:off x="457198" y="4414361"/>
            <a:ext cx="7882759" cy="954107"/>
          </a:xfrm>
          <a:prstGeom prst="rect">
            <a:avLst/>
          </a:prstGeom>
          <a:solidFill>
            <a:schemeClr val="tx2">
              <a:lumMod val="50000"/>
            </a:schemeClr>
          </a:solidFill>
          <a:ln w="28575">
            <a:solidFill>
              <a:srgbClr val="92D050"/>
            </a:solidFill>
          </a:ln>
        </p:spPr>
        <p:txBody>
          <a:bodyPr wrap="square" rtlCol="0">
            <a:spAutoFit/>
          </a:bodyPr>
          <a:lstStyle/>
          <a:p>
            <a:r>
              <a:rPr lang="en-US" sz="2800" b="1" dirty="0" smtClean="0">
                <a:solidFill>
                  <a:srgbClr val="92D050"/>
                </a:solidFill>
                <a:latin typeface="Calibri" panose="020F0502020204030204" pitchFamily="34" charset="0"/>
              </a:rPr>
              <a:t>		This Presentation for Information</a:t>
            </a:r>
          </a:p>
          <a:p>
            <a:r>
              <a:rPr lang="en-US" sz="2800" b="1" i="1" dirty="0" smtClean="0">
                <a:solidFill>
                  <a:srgbClr val="92D050"/>
                </a:solidFill>
                <a:latin typeface="Calibri" panose="020F0502020204030204" pitchFamily="34" charset="0"/>
              </a:rPr>
              <a:t>“DECISION” Discussion under Session 5, Agenda 20</a:t>
            </a:r>
            <a:endParaRPr lang="en-US" sz="2800" b="1" i="1" dirty="0">
              <a:solidFill>
                <a:srgbClr val="92D050"/>
              </a:solidFill>
              <a:latin typeface="Calibri" panose="020F0502020204030204" pitchFamily="34" charset="0"/>
            </a:endParaRPr>
          </a:p>
        </p:txBody>
      </p:sp>
    </p:spTree>
    <p:extLst>
      <p:ext uri="{BB962C8B-B14F-4D97-AF65-F5344CB8AC3E}">
        <p14:creationId xmlns:p14="http://schemas.microsoft.com/office/powerpoint/2010/main" val="1414651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962369"/>
          </a:xfrm>
        </p:spPr>
        <p:txBody>
          <a:bodyPr/>
          <a:lstStyle/>
          <a:p>
            <a:r>
              <a:rPr lang="en-US" dirty="0" smtClean="0">
                <a:solidFill>
                  <a:schemeClr val="tx2">
                    <a:lumMod val="75000"/>
                  </a:schemeClr>
                </a:solidFill>
              </a:rPr>
              <a:t>…but no negative comments…the CEO is Sensitive</a:t>
            </a:r>
            <a:endParaRPr lang="en-US" dirty="0">
              <a:solidFill>
                <a:schemeClr val="tx2">
                  <a:lumMod val="75000"/>
                </a:schemeClr>
              </a:solidFill>
            </a:endParaRPr>
          </a:p>
        </p:txBody>
      </p:sp>
      <p:sp>
        <p:nvSpPr>
          <p:cNvPr id="3" name="Text Placeholder 2"/>
          <p:cNvSpPr>
            <a:spLocks noGrp="1"/>
          </p:cNvSpPr>
          <p:nvPr>
            <p:ph type="body" idx="1"/>
          </p:nvPr>
        </p:nvSpPr>
        <p:spPr/>
        <p:txBody>
          <a:bodyPr/>
          <a:lstStyle/>
          <a:p>
            <a:r>
              <a:rPr lang="en-US" sz="5400" dirty="0" smtClean="0"/>
              <a:t>DISCUSSION</a:t>
            </a:r>
            <a:endParaRPr lang="en-US" sz="5400" dirty="0"/>
          </a:p>
        </p:txBody>
      </p:sp>
    </p:spTree>
    <p:extLst>
      <p:ext uri="{BB962C8B-B14F-4D97-AF65-F5344CB8AC3E}">
        <p14:creationId xmlns:p14="http://schemas.microsoft.com/office/powerpoint/2010/main" val="367259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2332" y="1343860"/>
            <a:ext cx="8935545" cy="5474732"/>
            <a:chOff x="50800" y="1154668"/>
            <a:chExt cx="9093200" cy="5474732"/>
          </a:xfrm>
        </p:grpSpPr>
        <p:sp>
          <p:nvSpPr>
            <p:cNvPr id="8" name="TextBox 7"/>
            <p:cNvSpPr txBox="1"/>
            <p:nvPr/>
          </p:nvSpPr>
          <p:spPr>
            <a:xfrm>
              <a:off x="54429" y="1542871"/>
              <a:ext cx="9067800" cy="1200329"/>
            </a:xfrm>
            <a:prstGeom prst="rect">
              <a:avLst/>
            </a:prstGeom>
            <a:solidFill>
              <a:srgbClr val="2D2D8A">
                <a:lumMod val="40000"/>
                <a:lumOff val="60000"/>
              </a:srgbClr>
            </a:solidFill>
            <a:ln w="25400" cap="flat" cmpd="sng" algn="ctr">
              <a:solidFill>
                <a:srgbClr val="333399"/>
              </a:solidFill>
              <a:prstDash val="solid"/>
            </a:ln>
            <a:effectLst/>
            <a:scene3d>
              <a:camera prst="orthographicFront"/>
              <a:lightRig rig="threePt" dir="t"/>
            </a:scene3d>
            <a:sp3d>
              <a:bevelT/>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2D2D8A">
                      <a:lumMod val="50000"/>
                    </a:srgbClr>
                  </a:solidFill>
                  <a:effectLst/>
                  <a:uLnTx/>
                  <a:uFillTx/>
                  <a:latin typeface="Arial Black" pitchFamily="34" charset="0"/>
                </a:rPr>
                <a:t>CEOS ensures international coordination of civil space-based Earth observation programs and promotes exchange of data to optimize societal benefit and inform decision making for securing a prosperous and sustainable future for humankind.</a:t>
              </a:r>
            </a:p>
          </p:txBody>
        </p:sp>
        <p:sp>
          <p:nvSpPr>
            <p:cNvPr id="9" name="TextBox 8"/>
            <p:cNvSpPr txBox="1"/>
            <p:nvPr/>
          </p:nvSpPr>
          <p:spPr>
            <a:xfrm>
              <a:off x="76200" y="3274635"/>
              <a:ext cx="9067800" cy="3354765"/>
            </a:xfrm>
            <a:prstGeom prst="rect">
              <a:avLst/>
            </a:prstGeom>
            <a:solidFill>
              <a:srgbClr val="2D2D8A">
                <a:lumMod val="75000"/>
              </a:srgbClr>
            </a:solidFill>
            <a:ln w="25400" cap="flat" cmpd="sng" algn="ctr">
              <a:solidFill>
                <a:srgbClr val="333399"/>
              </a:solidFill>
              <a:prstDash val="solid"/>
            </a:ln>
            <a:effectLst/>
            <a:scene3d>
              <a:camera prst="orthographicFront"/>
              <a:lightRig rig="threePt" dir="t"/>
            </a:scene3d>
            <a:sp3d>
              <a:bevelT/>
            </a:sp3d>
          </p:spPr>
          <p:txBody>
            <a:bodyPr wrap="square" rtlCol="0">
              <a:spAutoFit/>
            </a:bodyPr>
            <a:lstStyle/>
            <a:p>
              <a:pPr marL="342900" marR="0" lvl="0" indent="-342900" defTabSz="914400" eaLnBrk="1" fontAlgn="auto" latinLnBrk="0" hangingPunct="1">
                <a:lnSpc>
                  <a:spcPct val="100000"/>
                </a:lnSpc>
                <a:spcBef>
                  <a:spcPts val="600"/>
                </a:spcBef>
                <a:spcAft>
                  <a:spcPts val="600"/>
                </a:spcAft>
                <a:buClrTx/>
                <a:buSzTx/>
                <a:buFontTx/>
                <a:buAutoNum type="arabicPeriod"/>
                <a:tabLst/>
                <a:defRPr/>
              </a:pPr>
              <a:r>
                <a:rPr kumimoji="0" lang="en-US" sz="1600" b="0" i="0" u="none" strike="noStrike" kern="0" cap="none" spc="0" normalizeH="0" baseline="0" noProof="0" dirty="0" smtClean="0">
                  <a:ln>
                    <a:noFill/>
                  </a:ln>
                  <a:solidFill>
                    <a:srgbClr val="2D2D8A">
                      <a:lumMod val="20000"/>
                      <a:lumOff val="80000"/>
                    </a:srgbClr>
                  </a:solidFill>
                  <a:effectLst/>
                  <a:uLnTx/>
                  <a:uFillTx/>
                  <a:latin typeface="Arial Black" pitchFamily="34" charset="0"/>
                </a:rPr>
                <a:t>To optimize the benefits of space-based Earth observation through cooperation of CEOS Agencies in mission planning and in the development of compatible data products, formats, services, applications and policies.</a:t>
              </a:r>
            </a:p>
            <a:p>
              <a:pPr marL="342900" marR="0" lvl="0" indent="-342900" defTabSz="914400" eaLnBrk="1" fontAlgn="auto" latinLnBrk="0" hangingPunct="1">
                <a:lnSpc>
                  <a:spcPct val="100000"/>
                </a:lnSpc>
                <a:spcBef>
                  <a:spcPts val="600"/>
                </a:spcBef>
                <a:spcAft>
                  <a:spcPts val="600"/>
                </a:spcAft>
                <a:buClrTx/>
                <a:buSzTx/>
                <a:buFontTx/>
                <a:buAutoNum type="arabicPeriod"/>
                <a:tabLst/>
                <a:defRPr/>
              </a:pPr>
              <a:r>
                <a:rPr kumimoji="0" lang="en-US" sz="1600" b="0" i="0" u="none" strike="noStrike" kern="0" cap="none" spc="0" normalizeH="0" baseline="0" noProof="0" dirty="0" smtClean="0">
                  <a:ln>
                    <a:noFill/>
                  </a:ln>
                  <a:solidFill>
                    <a:srgbClr val="2D2D8A">
                      <a:lumMod val="20000"/>
                      <a:lumOff val="80000"/>
                    </a:srgbClr>
                  </a:solidFill>
                  <a:effectLst/>
                  <a:uLnTx/>
                  <a:uFillTx/>
                  <a:latin typeface="Arial Black" pitchFamily="34" charset="0"/>
                </a:rPr>
                <a:t>To aid both CEOS Agencies and the international community by, among other things, serving as the focal point for international coordination of space-based Earth observation activities, including the Group on Earth Observations and entities related to global change.</a:t>
              </a:r>
            </a:p>
            <a:p>
              <a:pPr marL="342900" marR="0" lvl="0" indent="-342900" defTabSz="914400" eaLnBrk="1" fontAlgn="auto" latinLnBrk="0" hangingPunct="1">
                <a:lnSpc>
                  <a:spcPct val="100000"/>
                </a:lnSpc>
                <a:spcBef>
                  <a:spcPts val="600"/>
                </a:spcBef>
                <a:spcAft>
                  <a:spcPts val="600"/>
                </a:spcAft>
                <a:buClrTx/>
                <a:buSzTx/>
                <a:buFontTx/>
                <a:buAutoNum type="arabicPeriod"/>
                <a:tabLst/>
                <a:defRPr/>
              </a:pPr>
              <a:r>
                <a:rPr kumimoji="0" lang="en-US" sz="1600" b="0" i="0" u="none" strike="noStrike" kern="0" cap="none" spc="0" normalizeH="0" baseline="0" noProof="0" dirty="0" smtClean="0">
                  <a:ln>
                    <a:noFill/>
                  </a:ln>
                  <a:solidFill>
                    <a:srgbClr val="2D2D8A">
                      <a:lumMod val="20000"/>
                      <a:lumOff val="80000"/>
                    </a:srgbClr>
                  </a:solidFill>
                  <a:effectLst/>
                  <a:uLnTx/>
                  <a:uFillTx/>
                  <a:latin typeface="Arial Black" pitchFamily="34" charset="0"/>
                </a:rPr>
                <a:t>To exchange policy and technical information to encourage complementarity and compatibility among space-based Earth observation systems currently in service or development, and the data received from them, as well as address issues of common interest across the spectrum of Earth observation satellite missions.</a:t>
              </a:r>
            </a:p>
          </p:txBody>
        </p:sp>
        <p:sp>
          <p:nvSpPr>
            <p:cNvPr id="10" name="TextBox 9"/>
            <p:cNvSpPr txBox="1"/>
            <p:nvPr/>
          </p:nvSpPr>
          <p:spPr>
            <a:xfrm>
              <a:off x="50800" y="1154668"/>
              <a:ext cx="9067800" cy="369332"/>
            </a:xfrm>
            <a:prstGeom prst="rect">
              <a:avLst/>
            </a:prstGeom>
            <a:solidFill>
              <a:srgbClr val="2D2D8A">
                <a:lumMod val="60000"/>
                <a:lumOff val="40000"/>
              </a:srgbClr>
            </a:solidFill>
            <a:ln w="25400" cap="flat" cmpd="sng" algn="ctr">
              <a:solidFill>
                <a:srgbClr val="333399"/>
              </a:solidFill>
              <a:prstDash val="solid"/>
            </a:ln>
            <a:effectLst/>
            <a:scene3d>
              <a:camera prst="orthographicFront"/>
              <a:lightRig rig="threePt" dir="t"/>
            </a:scene3d>
            <a:sp3d>
              <a:bevelT/>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Black" pitchFamily="34" charset="0"/>
                </a:rPr>
                <a:t>Mission</a:t>
              </a:r>
            </a:p>
          </p:txBody>
        </p:sp>
        <p:sp>
          <p:nvSpPr>
            <p:cNvPr id="11" name="TextBox 10"/>
            <p:cNvSpPr txBox="1"/>
            <p:nvPr/>
          </p:nvSpPr>
          <p:spPr>
            <a:xfrm>
              <a:off x="76200" y="2907268"/>
              <a:ext cx="9067800" cy="369332"/>
            </a:xfrm>
            <a:prstGeom prst="rect">
              <a:avLst/>
            </a:prstGeom>
            <a:solidFill>
              <a:srgbClr val="2D2D8A">
                <a:lumMod val="60000"/>
                <a:lumOff val="40000"/>
              </a:srgbClr>
            </a:solidFill>
            <a:ln w="25400" cap="flat" cmpd="sng" algn="ctr">
              <a:solidFill>
                <a:srgbClr val="333399"/>
              </a:solidFill>
              <a:prstDash val="solid"/>
            </a:ln>
            <a:effectLst/>
            <a:scene3d>
              <a:camera prst="orthographicFront"/>
              <a:lightRig rig="threePt" dir="t"/>
            </a:scene3d>
            <a:sp3d>
              <a:bevelT/>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Black" pitchFamily="34" charset="0"/>
                </a:rPr>
                <a:t>Three Primary Objectives</a:t>
              </a:r>
            </a:p>
          </p:txBody>
        </p:sp>
      </p:grpSp>
      <p:sp>
        <p:nvSpPr>
          <p:cNvPr id="12"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CEOS Mission and Objectives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316907795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88" y="2847192"/>
            <a:ext cx="3994730" cy="1885400"/>
          </a:xfrm>
        </p:spPr>
        <p:txBody>
          <a:bodyPr/>
          <a:lstStyle/>
          <a:p>
            <a:pPr algn="r"/>
            <a:r>
              <a:rPr lang="en-US" dirty="0" smtClean="0">
                <a:solidFill>
                  <a:schemeClr val="tx2">
                    <a:lumMod val="50000"/>
                  </a:schemeClr>
                </a:solidFill>
              </a:rPr>
              <a:t>2014 CEOS Priorities</a:t>
            </a:r>
            <a:endParaRPr lang="en-US" dirty="0">
              <a:solidFill>
                <a:schemeClr val="tx2">
                  <a:lumMod val="50000"/>
                </a:schemeClr>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440" y="1732492"/>
            <a:ext cx="274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64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324600" cy="822960"/>
          </a:xfrm>
        </p:spPr>
        <p:txBody>
          <a:bodyPr/>
          <a:lstStyle/>
          <a:p>
            <a:r>
              <a:rPr lang="en-US" sz="2800" dirty="0" smtClean="0"/>
              <a:t>Montreal Statement – 2013</a:t>
            </a:r>
            <a:br>
              <a:rPr lang="en-US" sz="2800" dirty="0" smtClean="0"/>
            </a:br>
            <a:r>
              <a:rPr lang="en-US" sz="2000" i="1" dirty="0" smtClean="0">
                <a:solidFill>
                  <a:schemeClr val="tx2">
                    <a:lumMod val="20000"/>
                    <a:lumOff val="80000"/>
                  </a:schemeClr>
                </a:solidFill>
                <a:effectLst>
                  <a:outerShdw blurRad="38100" dist="38100" dir="2700000" algn="tl">
                    <a:srgbClr val="000000">
                      <a:alpha val="43137"/>
                    </a:srgbClr>
                  </a:outerShdw>
                </a:effectLst>
              </a:rPr>
              <a:t>27</a:t>
            </a:r>
            <a:r>
              <a:rPr lang="en-US" sz="2000" i="1" baseline="30000" dirty="0" smtClean="0">
                <a:solidFill>
                  <a:schemeClr val="tx2">
                    <a:lumMod val="20000"/>
                    <a:lumOff val="80000"/>
                  </a:schemeClr>
                </a:solidFill>
                <a:effectLst>
                  <a:outerShdw blurRad="38100" dist="38100" dir="2700000" algn="tl">
                    <a:srgbClr val="000000">
                      <a:alpha val="43137"/>
                    </a:srgbClr>
                  </a:outerShdw>
                </a:effectLst>
              </a:rPr>
              <a:t>th</a:t>
            </a:r>
            <a:r>
              <a:rPr lang="en-US" sz="2000" i="1" dirty="0" smtClean="0">
                <a:solidFill>
                  <a:schemeClr val="tx2">
                    <a:lumMod val="20000"/>
                    <a:lumOff val="80000"/>
                  </a:schemeClr>
                </a:solidFill>
                <a:effectLst>
                  <a:outerShdw blurRad="38100" dist="38100" dir="2700000" algn="tl">
                    <a:srgbClr val="000000">
                      <a:alpha val="43137"/>
                    </a:srgbClr>
                  </a:outerShdw>
                </a:effectLst>
              </a:rPr>
              <a:t> CEOS Plenary</a:t>
            </a:r>
            <a:endParaRPr lang="en-US" sz="2800" i="1" dirty="0">
              <a:solidFill>
                <a:schemeClr val="tx2">
                  <a:lumMod val="20000"/>
                  <a:lumOff val="80000"/>
                </a:schemeClr>
              </a:solidFill>
              <a:effectLst>
                <a:outerShdw blurRad="38100" dist="38100" dir="2700000" algn="tl">
                  <a:srgbClr val="000000">
                    <a:alpha val="43137"/>
                  </a:srgbClr>
                </a:outerShdw>
              </a:effectLst>
            </a:endParaRPr>
          </a:p>
        </p:txBody>
      </p:sp>
      <p:sp>
        <p:nvSpPr>
          <p:cNvPr id="17" name="Content Placeholder 2"/>
          <p:cNvSpPr>
            <a:spLocks noGrp="1"/>
          </p:cNvSpPr>
          <p:nvPr>
            <p:ph idx="1"/>
          </p:nvPr>
        </p:nvSpPr>
        <p:spPr>
          <a:xfrm>
            <a:off x="76200" y="3131045"/>
            <a:ext cx="5471160" cy="3544075"/>
          </a:xfrm>
        </p:spPr>
        <p:txBody>
          <a:bodyPr/>
          <a:lstStyle/>
          <a:p>
            <a:pPr lvl="0">
              <a:spcBef>
                <a:spcPts val="600"/>
              </a:spcBef>
              <a:spcAft>
                <a:spcPts val="600"/>
              </a:spcAft>
            </a:pPr>
            <a:r>
              <a:rPr lang="en-CA" sz="1800" dirty="0" smtClean="0">
                <a:solidFill>
                  <a:schemeClr val="tx2">
                    <a:lumMod val="50000"/>
                  </a:schemeClr>
                </a:solidFill>
                <a:latin typeface="Calibri" panose="020F0502020204030204" pitchFamily="34" charset="0"/>
              </a:rPr>
              <a:t>In </a:t>
            </a:r>
            <a:r>
              <a:rPr lang="en-CA" sz="1800" dirty="0">
                <a:solidFill>
                  <a:schemeClr val="tx2">
                    <a:lumMod val="50000"/>
                  </a:schemeClr>
                </a:solidFill>
                <a:latin typeface="Calibri" panose="020F0502020204030204" pitchFamily="34" charset="0"/>
              </a:rPr>
              <a:t>a joint effort with the Coordination Group for Meteorological Satellites (CGMS), development and provision of climate data records, in support of climate monitoring, research, and services; </a:t>
            </a:r>
            <a:endParaRPr lang="en-CA" sz="1800" dirty="0" smtClean="0">
              <a:solidFill>
                <a:schemeClr val="tx2">
                  <a:lumMod val="50000"/>
                </a:schemeClr>
              </a:solidFill>
              <a:latin typeface="Calibri" panose="020F0502020204030204" pitchFamily="34" charset="0"/>
            </a:endParaRPr>
          </a:p>
          <a:p>
            <a:pPr lvl="0">
              <a:spcBef>
                <a:spcPts val="600"/>
              </a:spcBef>
              <a:spcAft>
                <a:spcPts val="600"/>
              </a:spcAft>
            </a:pPr>
            <a:r>
              <a:rPr lang="en-CA" sz="1800" dirty="0" smtClean="0">
                <a:solidFill>
                  <a:schemeClr val="tx2">
                    <a:lumMod val="50000"/>
                  </a:schemeClr>
                </a:solidFill>
                <a:latin typeface="Calibri" panose="020F0502020204030204" pitchFamily="34" charset="0"/>
              </a:rPr>
              <a:t>Coordinated </a:t>
            </a:r>
            <a:r>
              <a:rPr lang="en-CA" sz="1800" dirty="0">
                <a:solidFill>
                  <a:schemeClr val="tx2">
                    <a:lumMod val="50000"/>
                  </a:schemeClr>
                </a:solidFill>
                <a:latin typeface="Calibri" panose="020F0502020204030204" pitchFamily="34" charset="0"/>
              </a:rPr>
              <a:t>space-based observations to support the effective monitoring and management of the worlds’ forested regions to support any future international climate agreement, including Reducing Emissions from Deforestation and forest Degradation, sustainable forest management, conservation and carbon enhancement (</a:t>
            </a:r>
            <a:r>
              <a:rPr lang="en-CA" sz="1800" dirty="0" smtClean="0">
                <a:solidFill>
                  <a:schemeClr val="tx2">
                    <a:lumMod val="50000"/>
                  </a:schemeClr>
                </a:solidFill>
                <a:latin typeface="Calibri" panose="020F0502020204030204" pitchFamily="34" charset="0"/>
              </a:rPr>
              <a:t>REDD+);</a:t>
            </a:r>
            <a:endParaRPr lang="en-US" sz="1800" dirty="0">
              <a:solidFill>
                <a:schemeClr val="tx2">
                  <a:lumMod val="50000"/>
                </a:schemeClr>
              </a:solidFill>
              <a:latin typeface="Calibri" panose="020F0502020204030204" pitchFamily="34" charset="0"/>
            </a:endParaRPr>
          </a:p>
        </p:txBody>
      </p:sp>
      <p:sp>
        <p:nvSpPr>
          <p:cNvPr id="15"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sp>
        <p:nvSpPr>
          <p:cNvPr id="16" name="Content Placeholder 2"/>
          <p:cNvSpPr txBox="1">
            <a:spLocks/>
          </p:cNvSpPr>
          <p:nvPr/>
        </p:nvSpPr>
        <p:spPr bwMode="auto">
          <a:xfrm>
            <a:off x="0" y="1261938"/>
            <a:ext cx="9053973" cy="19079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None/>
            </a:pPr>
            <a:r>
              <a:rPr lang="en-CA" sz="2000" dirty="0">
                <a:solidFill>
                  <a:schemeClr val="tx2">
                    <a:lumMod val="75000"/>
                  </a:schemeClr>
                </a:solidFill>
                <a:latin typeface="Calibri" panose="020F0502020204030204" pitchFamily="34" charset="0"/>
              </a:rPr>
              <a:t>CEOS Agencies have agreed to continue and enhance their cooperation to respond effectively to Earth Observation users’ </a:t>
            </a:r>
            <a:r>
              <a:rPr lang="en-CA" sz="2000" dirty="0" smtClean="0">
                <a:solidFill>
                  <a:schemeClr val="tx2">
                    <a:lumMod val="75000"/>
                  </a:schemeClr>
                </a:solidFill>
                <a:latin typeface="Calibri" panose="020F0502020204030204" pitchFamily="34" charset="0"/>
              </a:rPr>
              <a:t>needs…by </a:t>
            </a:r>
            <a:r>
              <a:rPr lang="en-CA" sz="2000" dirty="0">
                <a:solidFill>
                  <a:schemeClr val="tx2">
                    <a:lumMod val="75000"/>
                  </a:schemeClr>
                </a:solidFill>
                <a:latin typeface="Calibri" panose="020F0502020204030204" pitchFamily="34" charset="0"/>
              </a:rPr>
              <a:t>achieving integration across the full range of Earth observations, by closing important observational gaps, and by promoting the sharing, and improving access to and use of, CEOS Agency data. This cooperation will be expressed through global-level initiatives and projects, including: </a:t>
            </a:r>
            <a:endParaRPr lang="en-US" sz="2000" dirty="0">
              <a:solidFill>
                <a:schemeClr val="tx2">
                  <a:lumMod val="75000"/>
                </a:schemeClr>
              </a:solidFill>
              <a:latin typeface="Calibri" panose="020F050202020403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080" y="2838659"/>
            <a:ext cx="3093720" cy="40041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1309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0"/>
            <a:ext cx="6324600" cy="822960"/>
          </a:xfrm>
        </p:spPr>
        <p:txBody>
          <a:bodyPr/>
          <a:lstStyle/>
          <a:p>
            <a:r>
              <a:rPr lang="en-US" sz="2800" dirty="0" smtClean="0"/>
              <a:t>Montreal Statement – 2013</a:t>
            </a:r>
            <a:br>
              <a:rPr lang="en-US" sz="2800" dirty="0" smtClean="0"/>
            </a:br>
            <a:r>
              <a:rPr lang="en-US" sz="2000" i="1" dirty="0" smtClean="0">
                <a:solidFill>
                  <a:schemeClr val="tx2">
                    <a:lumMod val="20000"/>
                    <a:lumOff val="80000"/>
                  </a:schemeClr>
                </a:solidFill>
                <a:effectLst>
                  <a:outerShdw blurRad="38100" dist="38100" dir="2700000" algn="tl">
                    <a:srgbClr val="000000">
                      <a:alpha val="43137"/>
                    </a:srgbClr>
                  </a:outerShdw>
                </a:effectLst>
              </a:rPr>
              <a:t>27</a:t>
            </a:r>
            <a:r>
              <a:rPr lang="en-US" sz="2000" i="1" baseline="30000" dirty="0" smtClean="0">
                <a:solidFill>
                  <a:schemeClr val="tx2">
                    <a:lumMod val="20000"/>
                    <a:lumOff val="80000"/>
                  </a:schemeClr>
                </a:solidFill>
                <a:effectLst>
                  <a:outerShdw blurRad="38100" dist="38100" dir="2700000" algn="tl">
                    <a:srgbClr val="000000">
                      <a:alpha val="43137"/>
                    </a:srgbClr>
                  </a:outerShdw>
                </a:effectLst>
              </a:rPr>
              <a:t>th</a:t>
            </a:r>
            <a:r>
              <a:rPr lang="en-US" sz="2000" i="1" dirty="0" smtClean="0">
                <a:solidFill>
                  <a:schemeClr val="tx2">
                    <a:lumMod val="20000"/>
                    <a:lumOff val="80000"/>
                  </a:schemeClr>
                </a:solidFill>
                <a:effectLst>
                  <a:outerShdw blurRad="38100" dist="38100" dir="2700000" algn="tl">
                    <a:srgbClr val="000000">
                      <a:alpha val="43137"/>
                    </a:srgbClr>
                  </a:outerShdw>
                </a:effectLst>
              </a:rPr>
              <a:t> CEOS Plenary</a:t>
            </a:r>
            <a:endParaRPr lang="en-US" sz="2800" i="1" dirty="0">
              <a:solidFill>
                <a:schemeClr val="tx2">
                  <a:lumMod val="20000"/>
                  <a:lumOff val="80000"/>
                </a:schemeClr>
              </a:solidFill>
              <a:effectLst>
                <a:outerShdw blurRad="38100" dist="38100" dir="2700000" algn="tl">
                  <a:srgbClr val="000000">
                    <a:alpha val="43137"/>
                  </a:srgbClr>
                </a:outerShdw>
              </a:effectLst>
            </a:endParaRPr>
          </a:p>
        </p:txBody>
      </p:sp>
      <p:sp>
        <p:nvSpPr>
          <p:cNvPr id="17" name="Content Placeholder 2"/>
          <p:cNvSpPr>
            <a:spLocks noGrp="1"/>
          </p:cNvSpPr>
          <p:nvPr>
            <p:ph idx="1"/>
          </p:nvPr>
        </p:nvSpPr>
        <p:spPr>
          <a:xfrm>
            <a:off x="0" y="1347965"/>
            <a:ext cx="9006840" cy="4211916"/>
          </a:xfrm>
        </p:spPr>
        <p:txBody>
          <a:bodyPr/>
          <a:lstStyle/>
          <a:p>
            <a:pPr lvl="0">
              <a:spcBef>
                <a:spcPts val="600"/>
              </a:spcBef>
              <a:spcAft>
                <a:spcPts val="600"/>
              </a:spcAft>
            </a:pPr>
            <a:r>
              <a:rPr lang="en-CA" sz="2000" dirty="0" smtClean="0">
                <a:solidFill>
                  <a:schemeClr val="tx2">
                    <a:lumMod val="75000"/>
                  </a:schemeClr>
                </a:solidFill>
                <a:latin typeface="Calibri" panose="020F0502020204030204" pitchFamily="34" charset="0"/>
              </a:rPr>
              <a:t>Implementation </a:t>
            </a:r>
            <a:r>
              <a:rPr lang="en-CA" sz="2000" dirty="0">
                <a:solidFill>
                  <a:schemeClr val="tx2">
                    <a:lumMod val="75000"/>
                  </a:schemeClr>
                </a:solidFill>
                <a:latin typeface="Calibri" panose="020F0502020204030204" pitchFamily="34" charset="0"/>
              </a:rPr>
              <a:t>of the 1</a:t>
            </a:r>
            <a:r>
              <a:rPr lang="en-CA" sz="2000" baseline="30000" dirty="0">
                <a:solidFill>
                  <a:schemeClr val="tx2">
                    <a:lumMod val="75000"/>
                  </a:schemeClr>
                </a:solidFill>
                <a:latin typeface="Calibri" panose="020F0502020204030204" pitchFamily="34" charset="0"/>
              </a:rPr>
              <a:t>st</a:t>
            </a:r>
            <a:r>
              <a:rPr lang="en-CA" sz="2000" dirty="0">
                <a:solidFill>
                  <a:schemeClr val="tx2">
                    <a:lumMod val="75000"/>
                  </a:schemeClr>
                </a:solidFill>
                <a:latin typeface="Calibri" panose="020F0502020204030204" pitchFamily="34" charset="0"/>
              </a:rPr>
              <a:t> phase of the acquisition strategy for supporting the monitoring of agricultural production at national, regional and global levels which is complementary to the Agricultural Market Information System (AMIS) initiative;  </a:t>
            </a:r>
            <a:endParaRPr lang="en-US" sz="2000" dirty="0">
              <a:solidFill>
                <a:schemeClr val="tx2">
                  <a:lumMod val="75000"/>
                </a:schemeClr>
              </a:solidFill>
              <a:latin typeface="Calibri" panose="020F0502020204030204" pitchFamily="34" charset="0"/>
            </a:endParaRPr>
          </a:p>
          <a:p>
            <a:pPr lvl="0">
              <a:spcBef>
                <a:spcPts val="600"/>
              </a:spcBef>
              <a:spcAft>
                <a:spcPts val="600"/>
              </a:spcAft>
            </a:pPr>
            <a:r>
              <a:rPr lang="en-CA" sz="2000" dirty="0">
                <a:solidFill>
                  <a:schemeClr val="tx2">
                    <a:lumMod val="75000"/>
                  </a:schemeClr>
                </a:solidFill>
                <a:latin typeface="Calibri" panose="020F0502020204030204" pitchFamily="34" charset="0"/>
              </a:rPr>
              <a:t>Implementation of a strategy for observing and assessing the global carbon cycle; </a:t>
            </a:r>
            <a:endParaRPr lang="en-US" sz="2000" dirty="0">
              <a:solidFill>
                <a:schemeClr val="tx2">
                  <a:lumMod val="75000"/>
                </a:schemeClr>
              </a:solidFill>
              <a:latin typeface="Calibri" panose="020F0502020204030204" pitchFamily="34" charset="0"/>
            </a:endParaRPr>
          </a:p>
          <a:p>
            <a:pPr lvl="0">
              <a:spcBef>
                <a:spcPts val="600"/>
              </a:spcBef>
              <a:spcAft>
                <a:spcPts val="600"/>
              </a:spcAft>
            </a:pPr>
            <a:r>
              <a:rPr lang="en-CA" sz="2000" dirty="0">
                <a:solidFill>
                  <a:schemeClr val="tx2">
                    <a:lumMod val="75000"/>
                  </a:schemeClr>
                </a:solidFill>
                <a:latin typeface="Calibri" panose="020F0502020204030204" pitchFamily="34" charset="0"/>
              </a:rPr>
              <a:t>Application of space-based Earth observations to support research in biodiversity, the world’s oceans, and an improved understanding of the global water cycle; and</a:t>
            </a:r>
            <a:endParaRPr lang="en-US" sz="2000" dirty="0">
              <a:solidFill>
                <a:schemeClr val="tx2">
                  <a:lumMod val="75000"/>
                </a:schemeClr>
              </a:solidFill>
              <a:latin typeface="Calibri" panose="020F0502020204030204" pitchFamily="34" charset="0"/>
            </a:endParaRPr>
          </a:p>
          <a:p>
            <a:pPr lvl="0">
              <a:spcBef>
                <a:spcPts val="600"/>
              </a:spcBef>
              <a:spcAft>
                <a:spcPts val="600"/>
              </a:spcAft>
            </a:pPr>
            <a:r>
              <a:rPr lang="en-CA" sz="2000" dirty="0">
                <a:solidFill>
                  <a:schemeClr val="tx2">
                    <a:lumMod val="75000"/>
                  </a:schemeClr>
                </a:solidFill>
                <a:latin typeface="Calibri" panose="020F0502020204030204" pitchFamily="34" charset="0"/>
              </a:rPr>
              <a:t>Strengthened support to the disaster management community through both the creation of a new CEOS Working Group on Disasters and the development of a global observation strategy</a:t>
            </a:r>
            <a:r>
              <a:rPr lang="en-CA" sz="2000" dirty="0" smtClean="0">
                <a:solidFill>
                  <a:schemeClr val="tx2">
                    <a:lumMod val="75000"/>
                  </a:schemeClr>
                </a:solidFill>
                <a:latin typeface="Calibri" panose="020F0502020204030204" pitchFamily="34" charset="0"/>
              </a:rPr>
              <a:t>.</a:t>
            </a:r>
            <a:endParaRPr lang="en-US" sz="2000" dirty="0">
              <a:solidFill>
                <a:schemeClr val="tx2">
                  <a:lumMod val="75000"/>
                </a:schemeClr>
              </a:solidFill>
              <a:latin typeface="Calibri" panose="020F0502020204030204" pitchFamily="34" charset="0"/>
            </a:endParaRPr>
          </a:p>
        </p:txBody>
      </p:sp>
      <p:sp>
        <p:nvSpPr>
          <p:cNvPr id="15"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
        <p:nvSpPr>
          <p:cNvPr id="3" name="TextBox 2"/>
          <p:cNvSpPr txBox="1"/>
          <p:nvPr/>
        </p:nvSpPr>
        <p:spPr>
          <a:xfrm>
            <a:off x="121920" y="5559881"/>
            <a:ext cx="8884920" cy="1200329"/>
          </a:xfrm>
          <a:prstGeom prst="rect">
            <a:avLst/>
          </a:prstGeom>
          <a:solidFill>
            <a:schemeClr val="tx2">
              <a:lumMod val="50000"/>
            </a:schemeClr>
          </a:solidFill>
          <a:ln>
            <a:solidFill>
              <a:srgbClr val="92D050"/>
            </a:solidFill>
          </a:ln>
        </p:spPr>
        <p:txBody>
          <a:bodyPr wrap="square" rtlCol="0">
            <a:spAutoFit/>
          </a:bodyPr>
          <a:lstStyle/>
          <a:p>
            <a:r>
              <a:rPr lang="en-CA" b="1" dirty="0">
                <a:solidFill>
                  <a:schemeClr val="tx2">
                    <a:lumMod val="20000"/>
                    <a:lumOff val="80000"/>
                  </a:schemeClr>
                </a:solidFill>
              </a:rPr>
              <a:t>CEOS will accomplish these activities through contributions from its Virtual Constellations and Working Groups, among other mechanisms.  CEOS will continue to address user needs, for data quality, data discovery and access, and capacity building</a:t>
            </a:r>
            <a:r>
              <a:rPr lang="en-CA" b="1" dirty="0" smtClean="0">
                <a:solidFill>
                  <a:schemeClr val="tx2">
                    <a:lumMod val="20000"/>
                    <a:lumOff val="80000"/>
                  </a:schemeClr>
                </a:solidFill>
              </a:rPr>
              <a:t>.</a:t>
            </a:r>
            <a:endParaRPr lang="en-US" b="1" dirty="0">
              <a:solidFill>
                <a:schemeClr val="tx2">
                  <a:lumMod val="20000"/>
                  <a:lumOff val="80000"/>
                </a:schemeClr>
              </a:solidFill>
            </a:endParaRPr>
          </a:p>
        </p:txBody>
      </p:sp>
    </p:spTree>
    <p:extLst>
      <p:ext uri="{BB962C8B-B14F-4D97-AF65-F5344CB8AC3E}">
        <p14:creationId xmlns:p14="http://schemas.microsoft.com/office/powerpoint/2010/main" val="761720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53" y="3711296"/>
            <a:ext cx="6394767" cy="2171344"/>
          </a:xfrm>
        </p:spPr>
        <p:txBody>
          <a:bodyPr/>
          <a:lstStyle/>
          <a:p>
            <a:r>
              <a:rPr lang="en-US" dirty="0" smtClean="0">
                <a:solidFill>
                  <a:schemeClr val="tx2">
                    <a:lumMod val="50000"/>
                  </a:schemeClr>
                </a:solidFill>
              </a:rPr>
              <a:t>CEOS 2014-2016 </a:t>
            </a:r>
            <a:r>
              <a:rPr lang="en-US" dirty="0">
                <a:solidFill>
                  <a:schemeClr val="tx2">
                    <a:lumMod val="50000"/>
                  </a:schemeClr>
                </a:solidFill>
              </a:rPr>
              <a:t>work </a:t>
            </a:r>
            <a:r>
              <a:rPr lang="en-US" dirty="0" smtClean="0">
                <a:solidFill>
                  <a:schemeClr val="tx2">
                    <a:lumMod val="50000"/>
                  </a:schemeClr>
                </a:solidFill>
              </a:rPr>
              <a:t>plan (</a:t>
            </a:r>
            <a:r>
              <a:rPr lang="en-US" cap="small" dirty="0">
                <a:solidFill>
                  <a:srgbClr val="92D050"/>
                </a:solidFill>
              </a:rPr>
              <a:t>S</a:t>
            </a:r>
            <a:r>
              <a:rPr lang="en-US" cap="small" dirty="0" smtClean="0">
                <a:solidFill>
                  <a:srgbClr val="92D050"/>
                </a:solidFill>
              </a:rPr>
              <a:t>till Draft</a:t>
            </a:r>
            <a:r>
              <a:rPr lang="en-US" dirty="0" smtClean="0">
                <a:solidFill>
                  <a:schemeClr val="tx2">
                    <a:lumMod val="50000"/>
                  </a:schemeClr>
                </a:solidFill>
              </a:rPr>
              <a:t>)</a:t>
            </a:r>
            <a:endParaRPr lang="en-US" dirty="0">
              <a:solidFill>
                <a:schemeClr val="tx2">
                  <a:lumMod val="50000"/>
                </a:schemeClr>
              </a:solidFill>
            </a:endParaRPr>
          </a:p>
        </p:txBody>
      </p:sp>
    </p:spTree>
    <p:extLst>
      <p:ext uri="{BB962C8B-B14F-4D97-AF65-F5344CB8AC3E}">
        <p14:creationId xmlns:p14="http://schemas.microsoft.com/office/powerpoint/2010/main" val="329190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50988" y="109538"/>
            <a:ext cx="7473950" cy="609600"/>
          </a:xfrm>
          <a:prstGeom prst="rect">
            <a:avLst/>
          </a:prstGeom>
          <a:noFill/>
          <a:ln w="9525">
            <a:noFill/>
            <a:miter lim="800000"/>
            <a:headEnd/>
            <a:tailEnd/>
          </a:ln>
        </p:spPr>
        <p:txBody>
          <a:bodyPr anchor="ctr"/>
          <a:lstStyle/>
          <a:p>
            <a:pPr algn="r" defTabSz="914400">
              <a:defRPr/>
            </a:pPr>
            <a:r>
              <a:rPr lang="en-US" sz="3200" b="1" kern="0" dirty="0" smtClean="0">
                <a:solidFill>
                  <a:schemeClr val="bg1"/>
                </a:solidFill>
                <a:latin typeface="Tahoma" pitchFamily="-106" charset="0"/>
                <a:cs typeface="Tahoma" pitchFamily="-106" charset="0"/>
              </a:rPr>
              <a:t>New Three-Year Work Plan</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58371" name="TextBox 6"/>
          <p:cNvSpPr txBox="1">
            <a:spLocks noChangeArrowheads="1"/>
          </p:cNvSpPr>
          <p:nvPr/>
        </p:nvSpPr>
        <p:spPr bwMode="auto">
          <a:xfrm>
            <a:off x="112712" y="1452563"/>
            <a:ext cx="8936037"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800" b="1" dirty="0" smtClean="0">
                <a:solidFill>
                  <a:schemeClr val="tx2">
                    <a:lumMod val="75000"/>
                  </a:schemeClr>
                </a:solidFill>
                <a:latin typeface="Calibri" panose="020F0502020204030204" pitchFamily="34" charset="0"/>
              </a:rPr>
              <a:t>As part of the initial CEOS Self-Study (CSS) objectives, it was decided that a rolling 3-year CEOS Work Plan would be developed in early 2014 (to be updated annually)</a:t>
            </a:r>
          </a:p>
          <a:p>
            <a:pPr eaLnBrk="1" hangingPunct="1">
              <a:spcAft>
                <a:spcPts val="600"/>
              </a:spcAft>
              <a:buFont typeface="Arial" charset="0"/>
              <a:buChar char="•"/>
            </a:pPr>
            <a:r>
              <a:rPr lang="en-US" sz="2800" b="1" dirty="0" smtClean="0">
                <a:solidFill>
                  <a:schemeClr val="tx2">
                    <a:lumMod val="75000"/>
                  </a:schemeClr>
                </a:solidFill>
                <a:latin typeface="Calibri" panose="020F0502020204030204" pitchFamily="34" charset="0"/>
              </a:rPr>
              <a:t>CEOS Plenary Action 27-2:  “Develop the 1</a:t>
            </a:r>
            <a:r>
              <a:rPr lang="en-US" sz="2800" b="1" baseline="30000" dirty="0" smtClean="0">
                <a:solidFill>
                  <a:schemeClr val="tx2">
                    <a:lumMod val="75000"/>
                  </a:schemeClr>
                </a:solidFill>
                <a:latin typeface="Calibri" panose="020F0502020204030204" pitchFamily="34" charset="0"/>
              </a:rPr>
              <a:t>st</a:t>
            </a:r>
            <a:r>
              <a:rPr lang="en-US" sz="2800" b="1" dirty="0" smtClean="0">
                <a:solidFill>
                  <a:schemeClr val="tx2">
                    <a:lumMod val="75000"/>
                  </a:schemeClr>
                </a:solidFill>
                <a:latin typeface="Calibri" panose="020F0502020204030204" pitchFamily="34" charset="0"/>
              </a:rPr>
              <a:t> version of the new 3-year CEOS Work Plan”</a:t>
            </a:r>
          </a:p>
          <a:p>
            <a:pPr lvl="1" eaLnBrk="1" hangingPunct="1">
              <a:spcAft>
                <a:spcPts val="600"/>
              </a:spcAft>
              <a:buFont typeface="Arial" charset="0"/>
              <a:buChar char="•"/>
            </a:pPr>
            <a:r>
              <a:rPr lang="en-US" sz="2800" b="1" dirty="0" err="1" smtClean="0">
                <a:solidFill>
                  <a:schemeClr val="tx2">
                    <a:lumMod val="75000"/>
                  </a:schemeClr>
                </a:solidFill>
                <a:latin typeface="Calibri" panose="020F0502020204030204" pitchFamily="34" charset="0"/>
              </a:rPr>
              <a:t>Actionee</a:t>
            </a:r>
            <a:r>
              <a:rPr lang="en-US" sz="2800" b="1" dirty="0" smtClean="0">
                <a:solidFill>
                  <a:schemeClr val="tx2">
                    <a:lumMod val="75000"/>
                  </a:schemeClr>
                </a:solidFill>
                <a:latin typeface="Calibri" panose="020F0502020204030204" pitchFamily="34" charset="0"/>
              </a:rPr>
              <a:t> – CEO</a:t>
            </a:r>
          </a:p>
          <a:p>
            <a:pPr lvl="1" eaLnBrk="1" hangingPunct="1">
              <a:spcAft>
                <a:spcPts val="600"/>
              </a:spcAft>
              <a:buFont typeface="Arial" charset="0"/>
              <a:buChar char="•"/>
            </a:pPr>
            <a:r>
              <a:rPr lang="en-US" sz="2800" b="1" dirty="0" smtClean="0">
                <a:solidFill>
                  <a:schemeClr val="tx2">
                    <a:lumMod val="75000"/>
                  </a:schemeClr>
                </a:solidFill>
                <a:latin typeface="Calibri" panose="020F0502020204030204" pitchFamily="34" charset="0"/>
              </a:rPr>
              <a:t>Due Date – mid-March 2014 </a:t>
            </a:r>
          </a:p>
        </p:txBody>
      </p:sp>
      <p:sp>
        <p:nvSpPr>
          <p:cNvPr id="2" name="&quot;No&quot; Symbol 1"/>
          <p:cNvSpPr/>
          <p:nvPr/>
        </p:nvSpPr>
        <p:spPr bwMode="auto">
          <a:xfrm>
            <a:off x="3271345" y="3752194"/>
            <a:ext cx="1434662" cy="1418896"/>
          </a:xfrm>
          <a:prstGeom prst="noSmoking">
            <a:avLst/>
          </a:prstGeom>
          <a:no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Tree>
    <p:extLst>
      <p:ext uri="{BB962C8B-B14F-4D97-AF65-F5344CB8AC3E}">
        <p14:creationId xmlns:p14="http://schemas.microsoft.com/office/powerpoint/2010/main" val="138134561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819400" y="0"/>
            <a:ext cx="6324600" cy="689956"/>
          </a:xfrm>
        </p:spPr>
        <p:txBody>
          <a:bodyPr/>
          <a:lstStyle/>
          <a:p>
            <a:r>
              <a:rPr lang="en-US" sz="2800" dirty="0" smtClean="0"/>
              <a:t>CEOS 2014-2016 Work Plan</a:t>
            </a:r>
            <a:endParaRPr lang="en-US" sz="2800" dirty="0"/>
          </a:p>
        </p:txBody>
      </p:sp>
      <p:sp>
        <p:nvSpPr>
          <p:cNvPr id="6" name="TextBox 5"/>
          <p:cNvSpPr txBox="1"/>
          <p:nvPr/>
        </p:nvSpPr>
        <p:spPr>
          <a:xfrm>
            <a:off x="4441574" y="1581162"/>
            <a:ext cx="4274128" cy="480131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t>Purpose:  To </a:t>
            </a:r>
            <a:r>
              <a:rPr lang="en-US" b="1" dirty="0"/>
              <a:t>set forth near-term objectives and deliverables designed to achieve the goals outlined in the </a:t>
            </a:r>
            <a:r>
              <a:rPr lang="en-US" b="1" i="1" dirty="0"/>
              <a:t>CEOS Strategic Guidance</a:t>
            </a:r>
            <a:r>
              <a:rPr lang="en-US" b="1" dirty="0"/>
              <a:t> document. </a:t>
            </a:r>
            <a:endParaRPr lang="en-US" b="1" dirty="0" smtClean="0"/>
          </a:p>
          <a:p>
            <a:endParaRPr lang="en-US" b="1" dirty="0"/>
          </a:p>
          <a:p>
            <a:r>
              <a:rPr lang="en-US" b="1" dirty="0" smtClean="0"/>
              <a:t>It </a:t>
            </a:r>
            <a:r>
              <a:rPr lang="en-US" b="1" dirty="0"/>
              <a:t>includes a description of CEOS activities to be executed in the current calendar year (2014), and summarizes anticipated activities for the subsequent two years (2015-2016). </a:t>
            </a:r>
            <a:endParaRPr lang="en-US" b="1" dirty="0" smtClean="0"/>
          </a:p>
          <a:p>
            <a:endParaRPr lang="en-US" b="1" dirty="0"/>
          </a:p>
          <a:p>
            <a:r>
              <a:rPr lang="en-US" b="1" dirty="0" smtClean="0"/>
              <a:t>Detailed </a:t>
            </a:r>
            <a:r>
              <a:rPr lang="en-US" b="1" dirty="0"/>
              <a:t>information, including planned milestones and deliverables, accomplishments, and issues, </a:t>
            </a:r>
            <a:r>
              <a:rPr lang="en-US" b="1" dirty="0" smtClean="0"/>
              <a:t>will be available </a:t>
            </a:r>
            <a:r>
              <a:rPr lang="en-US" b="1" dirty="0"/>
              <a:t>and routinely updated in the CEOS Action Tracking System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78" y="1464950"/>
            <a:ext cx="4064254" cy="52511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270712"/>
      </p:ext>
    </p:extLst>
  </p:cSld>
  <p:clrMapOvr>
    <a:masterClrMapping/>
  </p:clrMapOvr>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3143</TotalTime>
  <Words>1693</Words>
  <Application>Microsoft Office PowerPoint</Application>
  <PresentationFormat>On-screen Show (4:3)</PresentationFormat>
  <Paragraphs>180</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4_EUM_template_v03</vt:lpstr>
      <vt:lpstr>CEOS Priorities for 2014 CEOS 2014-2016 Work Plan</vt:lpstr>
      <vt:lpstr>Overview</vt:lpstr>
      <vt:lpstr>PowerPoint Presentation</vt:lpstr>
      <vt:lpstr>2014 CEOS Priorities</vt:lpstr>
      <vt:lpstr>Montreal Statement – 2013 27th CEOS Plenary</vt:lpstr>
      <vt:lpstr>Montreal Statement – 2013 27th CEOS Plenary</vt:lpstr>
      <vt:lpstr>CEOS 2014-2016 work plan (Still Draft)</vt:lpstr>
      <vt:lpstr>PowerPoint Presentation</vt:lpstr>
      <vt:lpstr>CEOS 2014-2016 Work Plan</vt:lpstr>
      <vt:lpstr>Three-Year CEOS Work Plan</vt:lpstr>
      <vt:lpstr>Sources of Information</vt:lpstr>
      <vt:lpstr>PowerPoint Presentation</vt:lpstr>
      <vt:lpstr>Nine Thematic Areas in the 2014-2016 CEOS Work Plan</vt:lpstr>
      <vt:lpstr>Overview of Section 3.9 – Paragraph</vt:lpstr>
      <vt:lpstr>Overview of Section 3.9 – Table</vt:lpstr>
      <vt:lpstr>Fun Work Plan Facts</vt:lpstr>
      <vt:lpstr>Issues</vt:lpstr>
      <vt:lpstr>PowerPoint Presentation</vt:lpstr>
      <vt:lpstr>Endorsement</vt:lpstr>
      <vt:lpstr>…but no negative comments…the CEO is Sensitive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Kerry Sawyer</cp:lastModifiedBy>
  <cp:revision>319</cp:revision>
  <dcterms:created xsi:type="dcterms:W3CDTF">2012-08-31T01:11:17Z</dcterms:created>
  <dcterms:modified xsi:type="dcterms:W3CDTF">2014-04-08T20:03:27Z</dcterms:modified>
</cp:coreProperties>
</file>