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omments/comment1.xml" ContentType="application/vnd.openxmlformats-officedocument.presentationml.comment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omments/comment2.xml" ContentType="application/vnd.openxmlformats-officedocument.presentationml.comment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9"/>
  </p:notesMasterIdLst>
  <p:sldIdLst>
    <p:sldId id="257" r:id="rId2"/>
    <p:sldId id="258" r:id="rId3"/>
    <p:sldId id="265" r:id="rId4"/>
    <p:sldId id="266" r:id="rId5"/>
    <p:sldId id="267" r:id="rId6"/>
    <p:sldId id="268" r:id="rId7"/>
    <p:sldId id="270" r:id="rId8"/>
    <p:sldId id="271" r:id="rId9"/>
    <p:sldId id="272" r:id="rId10"/>
    <p:sldId id="273" r:id="rId11"/>
    <p:sldId id="274" r:id="rId12"/>
    <p:sldId id="269" r:id="rId13"/>
    <p:sldId id="275" r:id="rId14"/>
    <p:sldId id="276" r:id="rId15"/>
    <p:sldId id="277" r:id="rId16"/>
    <p:sldId id="279" r:id="rId17"/>
    <p:sldId id="280" r:id="rId18"/>
    <p:sldId id="278" r:id="rId19"/>
    <p:sldId id="281" r:id="rId20"/>
    <p:sldId id="376" r:id="rId21"/>
    <p:sldId id="377" r:id="rId22"/>
    <p:sldId id="378" r:id="rId23"/>
    <p:sldId id="379" r:id="rId24"/>
    <p:sldId id="380" r:id="rId25"/>
    <p:sldId id="381" r:id="rId26"/>
    <p:sldId id="382" r:id="rId27"/>
    <p:sldId id="383" r:id="rId28"/>
    <p:sldId id="384" r:id="rId29"/>
    <p:sldId id="385" r:id="rId30"/>
    <p:sldId id="386" r:id="rId31"/>
    <p:sldId id="345" r:id="rId32"/>
    <p:sldId id="285" r:id="rId33"/>
    <p:sldId id="316" r:id="rId34"/>
    <p:sldId id="317" r:id="rId35"/>
    <p:sldId id="318" r:id="rId36"/>
    <p:sldId id="287" r:id="rId37"/>
    <p:sldId id="478" r:id="rId38"/>
    <p:sldId id="479" r:id="rId39"/>
    <p:sldId id="346" r:id="rId40"/>
    <p:sldId id="347" r:id="rId41"/>
    <p:sldId id="291" r:id="rId42"/>
    <p:sldId id="325" r:id="rId43"/>
    <p:sldId id="293" r:id="rId44"/>
    <p:sldId id="459" r:id="rId45"/>
    <p:sldId id="294" r:id="rId46"/>
    <p:sldId id="296" r:id="rId47"/>
    <p:sldId id="297" r:id="rId48"/>
    <p:sldId id="394" r:id="rId49"/>
    <p:sldId id="395" r:id="rId50"/>
    <p:sldId id="396" r:id="rId51"/>
    <p:sldId id="397" r:id="rId52"/>
    <p:sldId id="398" r:id="rId53"/>
    <p:sldId id="399" r:id="rId54"/>
    <p:sldId id="400" r:id="rId55"/>
    <p:sldId id="401" r:id="rId56"/>
    <p:sldId id="402" r:id="rId57"/>
    <p:sldId id="319" r:id="rId58"/>
    <p:sldId id="320" r:id="rId59"/>
    <p:sldId id="321" r:id="rId60"/>
    <p:sldId id="322" r:id="rId61"/>
    <p:sldId id="323" r:id="rId62"/>
    <p:sldId id="324" r:id="rId63"/>
    <p:sldId id="468" r:id="rId64"/>
    <p:sldId id="469" r:id="rId65"/>
    <p:sldId id="470" r:id="rId66"/>
    <p:sldId id="471" r:id="rId67"/>
    <p:sldId id="472" r:id="rId68"/>
    <p:sldId id="473" r:id="rId69"/>
    <p:sldId id="474" r:id="rId70"/>
    <p:sldId id="475" r:id="rId71"/>
    <p:sldId id="476" r:id="rId72"/>
    <p:sldId id="477" r:id="rId73"/>
    <p:sldId id="387" r:id="rId74"/>
    <p:sldId id="388" r:id="rId75"/>
    <p:sldId id="389" r:id="rId76"/>
    <p:sldId id="390" r:id="rId77"/>
    <p:sldId id="391" r:id="rId78"/>
    <p:sldId id="392" r:id="rId79"/>
    <p:sldId id="393"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460" r:id="rId93"/>
    <p:sldId id="461" r:id="rId94"/>
    <p:sldId id="462" r:id="rId95"/>
    <p:sldId id="463" r:id="rId96"/>
    <p:sldId id="464" r:id="rId97"/>
    <p:sldId id="465" r:id="rId98"/>
    <p:sldId id="466" r:id="rId99"/>
    <p:sldId id="446" r:id="rId100"/>
    <p:sldId id="447" r:id="rId101"/>
    <p:sldId id="448" r:id="rId102"/>
    <p:sldId id="449" r:id="rId103"/>
    <p:sldId id="450" r:id="rId104"/>
    <p:sldId id="451" r:id="rId105"/>
    <p:sldId id="452" r:id="rId106"/>
    <p:sldId id="453" r:id="rId107"/>
    <p:sldId id="454" r:id="rId108"/>
    <p:sldId id="455" r:id="rId109"/>
    <p:sldId id="456" r:id="rId110"/>
    <p:sldId id="457" r:id="rId111"/>
    <p:sldId id="458" r:id="rId112"/>
    <p:sldId id="371" r:id="rId113"/>
    <p:sldId id="372" r:id="rId114"/>
    <p:sldId id="373" r:id="rId115"/>
    <p:sldId id="374" r:id="rId116"/>
    <p:sldId id="467" r:id="rId117"/>
    <p:sldId id="435" r:id="rId118"/>
    <p:sldId id="436" r:id="rId119"/>
    <p:sldId id="437" r:id="rId120"/>
    <p:sldId id="438" r:id="rId121"/>
    <p:sldId id="439" r:id="rId122"/>
    <p:sldId id="440" r:id="rId123"/>
    <p:sldId id="441" r:id="rId124"/>
    <p:sldId id="442" r:id="rId125"/>
    <p:sldId id="443" r:id="rId126"/>
    <p:sldId id="444" r:id="rId127"/>
    <p:sldId id="445" r:id="rId128"/>
    <p:sldId id="433" r:id="rId129"/>
    <p:sldId id="432" r:id="rId130"/>
    <p:sldId id="434" r:id="rId131"/>
    <p:sldId id="298" r:id="rId132"/>
    <p:sldId id="299" r:id="rId133"/>
    <p:sldId id="300" r:id="rId134"/>
    <p:sldId id="301" r:id="rId135"/>
    <p:sldId id="302" r:id="rId136"/>
    <p:sldId id="304" r:id="rId137"/>
    <p:sldId id="315" r:id="rId1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o Dalge" initials="J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9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printerSettings" Target="printerSettings/printerSettings1.bin"/><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3-13T20:43:12.516" idx="1">
    <p:pos x="5670" y="104"/>
    <p:text>Should be stressed as target for the the short term committment of LSI</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3-13T20:47:17.207" idx="2">
    <p:pos x="3734" y="1867"/>
    <p:text>I keep the same comments made before in the work plan.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8353C65-E0E6-D345-9069-06DABE95CEE5}" type="datetime1">
              <a:rPr lang="en-US"/>
              <a:pPr/>
              <a:t>26/03/12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6ABF68D-4418-BC46-8517-0CF4F7B15C25}" type="slidenum">
              <a:rPr lang="en-US"/>
              <a:pPr/>
              <a:t>‹#›</a:t>
            </a:fld>
            <a:endParaRPr lang="en-US"/>
          </a:p>
        </p:txBody>
      </p:sp>
    </p:spTree>
    <p:extLst>
      <p:ext uri="{BB962C8B-B14F-4D97-AF65-F5344CB8AC3E}">
        <p14:creationId xmlns:p14="http://schemas.microsoft.com/office/powerpoint/2010/main" val="143307473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10</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22BE63A-22DB-1D44-BE66-47A4C984A887}" type="slidenum">
              <a:rPr lang="en-US">
                <a:solidFill>
                  <a:srgbClr val="000000"/>
                </a:solidFill>
                <a:latin typeface="Calibri" charset="0"/>
              </a:rPr>
              <a:pPr eaLnBrk="1" hangingPunct="1"/>
              <a:t>120</a:t>
            </a:fld>
            <a:endParaRPr lang="en-US">
              <a:solidFill>
                <a:srgbClr val="000000"/>
              </a:solidFill>
              <a:latin typeface="Calibri" charset="0"/>
            </a:endParaRPr>
          </a:p>
        </p:txBody>
      </p:sp>
      <p:sp>
        <p:nvSpPr>
          <p:cNvPr id="2560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Times New Roman" charset="0"/>
                <a:ea typeface="ＭＳ Ｐゴシック" charset="0"/>
                <a:cs typeface="ＭＳ Ｐゴシック" charset="0"/>
              </a:rPr>
              <a:t>More VC and WG communication and email needed</a:t>
            </a:r>
          </a:p>
          <a:p>
            <a:pPr eaLnBrk="1" hangingPunct="1">
              <a:spcBef>
                <a:spcPct val="0"/>
              </a:spcBef>
            </a:pPr>
            <a:r>
              <a:rPr lang="en-US">
                <a:latin typeface="Times New Roman" charset="0"/>
                <a:ea typeface="ＭＳ Ｐゴシック" charset="0"/>
                <a:cs typeface="ＭＳ Ｐゴシック" charset="0"/>
              </a:rPr>
              <a:t>Same for key task/effort support</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E59858-2FC6-1348-9634-9D80B8A6A076}" type="slidenum">
              <a:rPr lang="en-US">
                <a:solidFill>
                  <a:srgbClr val="000000"/>
                </a:solidFill>
                <a:latin typeface="Calibri" charset="0"/>
              </a:rPr>
              <a:pPr eaLnBrk="1" hangingPunct="1"/>
              <a:t>121</a:t>
            </a:fld>
            <a:endParaRPr lang="en-US">
              <a:solidFill>
                <a:srgbClr val="000000"/>
              </a:solidFill>
              <a:latin typeface="Calibri" charset="0"/>
            </a:endParaRPr>
          </a:p>
        </p:txBody>
      </p:sp>
      <p:sp>
        <p:nvSpPr>
          <p:cNvPr id="2662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DF271B-4C8E-F146-A423-48D56FCB6B22}" type="slidenum">
              <a:rPr lang="en-US">
                <a:solidFill>
                  <a:srgbClr val="000000"/>
                </a:solidFill>
                <a:latin typeface="Calibri" charset="0"/>
              </a:rPr>
              <a:pPr eaLnBrk="1" hangingPunct="1"/>
              <a:t>122</a:t>
            </a:fld>
            <a:endParaRPr lang="en-US">
              <a:solidFill>
                <a:srgbClr val="000000"/>
              </a:solidFill>
              <a:latin typeface="Calibri" charset="0"/>
            </a:endParaRPr>
          </a:p>
        </p:txBody>
      </p:sp>
      <p:sp>
        <p:nvSpPr>
          <p:cNvPr id="27653"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9590114-2446-1D4F-906D-69DF17E25EBC}" type="slidenum">
              <a:rPr lang="en-US">
                <a:solidFill>
                  <a:srgbClr val="000000"/>
                </a:solidFill>
                <a:latin typeface="Calibri" charset="0"/>
              </a:rPr>
              <a:pPr eaLnBrk="1" hangingPunct="1"/>
              <a:t>123</a:t>
            </a:fld>
            <a:endParaRPr lang="en-US">
              <a:solidFill>
                <a:srgbClr val="000000"/>
              </a:solidFill>
              <a:latin typeface="Calibri" charset="0"/>
            </a:endParaRPr>
          </a:p>
        </p:txBody>
      </p:sp>
      <p:sp>
        <p:nvSpPr>
          <p:cNvPr id="28677"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1678F9-6D5E-854F-A9C6-C88AA78C185C}" type="slidenum">
              <a:rPr lang="en-US">
                <a:solidFill>
                  <a:srgbClr val="000000"/>
                </a:solidFill>
                <a:latin typeface="Calibri" charset="0"/>
              </a:rPr>
              <a:pPr eaLnBrk="1" hangingPunct="1"/>
              <a:t>124</a:t>
            </a:fld>
            <a:endParaRPr lang="en-US">
              <a:solidFill>
                <a:srgbClr val="000000"/>
              </a:solidFill>
              <a:latin typeface="Calibri" charset="0"/>
            </a:endParaRPr>
          </a:p>
        </p:txBody>
      </p:sp>
      <p:sp>
        <p:nvSpPr>
          <p:cNvPr id="2970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2CCFCD-C2E4-8F49-AECE-5BA1015C7F29}" type="slidenum">
              <a:rPr lang="en-US">
                <a:solidFill>
                  <a:srgbClr val="000000"/>
                </a:solidFill>
                <a:latin typeface="Calibri" charset="0"/>
              </a:rPr>
              <a:pPr eaLnBrk="1" hangingPunct="1"/>
              <a:t>125</a:t>
            </a:fld>
            <a:endParaRPr lang="en-US">
              <a:solidFill>
                <a:srgbClr val="000000"/>
              </a:solidFill>
              <a:latin typeface="Calibri" charset="0"/>
            </a:endParaRPr>
          </a:p>
        </p:txBody>
      </p:sp>
      <p:sp>
        <p:nvSpPr>
          <p:cNvPr id="307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618FB0A-E229-D249-A9AC-D394E4EEDC8D}" type="slidenum">
              <a:rPr lang="en-US">
                <a:solidFill>
                  <a:srgbClr val="000000"/>
                </a:solidFill>
                <a:latin typeface="Calibri" charset="0"/>
              </a:rPr>
              <a:pPr eaLnBrk="1" hangingPunct="1"/>
              <a:t>126</a:t>
            </a:fld>
            <a:endParaRPr lang="en-US">
              <a:solidFill>
                <a:srgbClr val="000000"/>
              </a:solidFill>
              <a:latin typeface="Calibri" charset="0"/>
            </a:endParaRPr>
          </a:p>
        </p:txBody>
      </p:sp>
      <p:sp>
        <p:nvSpPr>
          <p:cNvPr id="3174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C952C71-AB17-BD46-BF84-50E99D07FFCB}" type="slidenum">
              <a:rPr lang="en-US">
                <a:solidFill>
                  <a:srgbClr val="000000"/>
                </a:solidFill>
                <a:latin typeface="Calibri" charset="0"/>
              </a:rPr>
              <a:pPr eaLnBrk="1" hangingPunct="1"/>
              <a:t>127</a:t>
            </a:fld>
            <a:endParaRPr lang="en-US">
              <a:solidFill>
                <a:srgbClr val="000000"/>
              </a:solidFill>
              <a:latin typeface="Calibri" charset="0"/>
            </a:endParaRPr>
          </a:p>
        </p:txBody>
      </p:sp>
      <p:sp>
        <p:nvSpPr>
          <p:cNvPr id="32773"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128</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129</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11</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130</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131</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132</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133</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134</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135</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136</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137</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12</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13</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14</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15</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16</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17</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18</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19</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2</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20</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Calibri" charset="0"/>
              </a:rPr>
              <a:t>These are the revised version of the ToR.</a:t>
            </a:r>
          </a:p>
          <a:p>
            <a:pPr eaLnBrk="1" hangingPunct="1">
              <a:spcBef>
                <a:spcPct val="0"/>
              </a:spcBef>
            </a:pPr>
            <a:r>
              <a:rPr lang="en-GB">
                <a:latin typeface="Calibri" charset="0"/>
              </a:rPr>
              <a:t>The word “Proposed” might not be appropriate unless we want to say “proposed for discussion within this group” instead of “proposed for approval by this group”.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7492" y="8686213"/>
            <a:ext cx="2970508" cy="4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51" tIns="45926" rIns="91851" bIns="45926" anchor="b"/>
          <a:lstStyle>
            <a:lvl1pPr defTabSz="919163">
              <a:defRPr sz="2800">
                <a:solidFill>
                  <a:schemeClr val="tx1"/>
                </a:solidFill>
                <a:latin typeface="Arial" charset="0"/>
                <a:ea typeface="ＭＳ Ｐゴシック" charset="0"/>
                <a:cs typeface="ＭＳ Ｐゴシック" charset="0"/>
              </a:defRPr>
            </a:lvl1pPr>
            <a:lvl2pPr marL="742950" indent="-285750" defTabSz="919163">
              <a:defRPr sz="2800">
                <a:solidFill>
                  <a:schemeClr val="tx1"/>
                </a:solidFill>
                <a:latin typeface="Arial" charset="0"/>
                <a:ea typeface="ＭＳ Ｐゴシック" charset="0"/>
              </a:defRPr>
            </a:lvl2pPr>
            <a:lvl3pPr marL="1143000" indent="-228600" defTabSz="919163">
              <a:defRPr sz="2800">
                <a:solidFill>
                  <a:schemeClr val="tx1"/>
                </a:solidFill>
                <a:latin typeface="Arial" charset="0"/>
                <a:ea typeface="ＭＳ Ｐゴシック" charset="0"/>
              </a:defRPr>
            </a:lvl3pPr>
            <a:lvl4pPr marL="1600200" indent="-228600" defTabSz="919163">
              <a:defRPr sz="2800">
                <a:solidFill>
                  <a:schemeClr val="tx1"/>
                </a:solidFill>
                <a:latin typeface="Arial" charset="0"/>
                <a:ea typeface="ＭＳ Ｐゴシック" charset="0"/>
              </a:defRPr>
            </a:lvl4pPr>
            <a:lvl5pPr marL="2057400" indent="-228600" defTabSz="919163">
              <a:defRPr sz="2800">
                <a:solidFill>
                  <a:schemeClr val="tx1"/>
                </a:solidFill>
                <a:latin typeface="Arial" charset="0"/>
                <a:ea typeface="ＭＳ Ｐゴシック" charset="0"/>
              </a:defRPr>
            </a:lvl5pPr>
            <a:lvl6pPr marL="2514600" indent="-228600" defTabSz="919163" eaLnBrk="0" fontAlgn="base" hangingPunct="0">
              <a:spcBef>
                <a:spcPct val="0"/>
              </a:spcBef>
              <a:spcAft>
                <a:spcPct val="0"/>
              </a:spcAft>
              <a:defRPr sz="2800">
                <a:solidFill>
                  <a:schemeClr val="tx1"/>
                </a:solidFill>
                <a:latin typeface="Arial" charset="0"/>
                <a:ea typeface="ＭＳ Ｐゴシック" charset="0"/>
              </a:defRPr>
            </a:lvl6pPr>
            <a:lvl7pPr marL="2971800" indent="-228600" defTabSz="919163" eaLnBrk="0" fontAlgn="base" hangingPunct="0">
              <a:spcBef>
                <a:spcPct val="0"/>
              </a:spcBef>
              <a:spcAft>
                <a:spcPct val="0"/>
              </a:spcAft>
              <a:defRPr sz="2800">
                <a:solidFill>
                  <a:schemeClr val="tx1"/>
                </a:solidFill>
                <a:latin typeface="Arial" charset="0"/>
                <a:ea typeface="ＭＳ Ｐゴシック" charset="0"/>
              </a:defRPr>
            </a:lvl7pPr>
            <a:lvl8pPr marL="3429000" indent="-228600" defTabSz="919163" eaLnBrk="0" fontAlgn="base" hangingPunct="0">
              <a:spcBef>
                <a:spcPct val="0"/>
              </a:spcBef>
              <a:spcAft>
                <a:spcPct val="0"/>
              </a:spcAft>
              <a:defRPr sz="2800">
                <a:solidFill>
                  <a:schemeClr val="tx1"/>
                </a:solidFill>
                <a:latin typeface="Arial" charset="0"/>
                <a:ea typeface="ＭＳ Ｐゴシック" charset="0"/>
              </a:defRPr>
            </a:lvl8pPr>
            <a:lvl9pPr marL="3886200" indent="-228600" defTabSz="919163" eaLnBrk="0" fontAlgn="base" hangingPunct="0">
              <a:spcBef>
                <a:spcPct val="0"/>
              </a:spcBef>
              <a:spcAft>
                <a:spcPct val="0"/>
              </a:spcAft>
              <a:defRPr sz="2800">
                <a:solidFill>
                  <a:schemeClr val="tx1"/>
                </a:solidFill>
                <a:latin typeface="Arial" charset="0"/>
                <a:ea typeface="ＭＳ Ｐゴシック" charset="0"/>
              </a:defRPr>
            </a:lvl9pPr>
          </a:lstStyle>
          <a:p>
            <a:pPr algn="r" eaLnBrk="1" hangingPunct="1"/>
            <a:fld id="{303DEEA0-02BC-1143-845B-6D7BBC5C853B}" type="slidenum">
              <a:rPr lang="de-DE" sz="1200">
                <a:latin typeface="Times New Roman" charset="0"/>
              </a:rPr>
              <a:pPr algn="r" eaLnBrk="1" hangingPunct="1"/>
              <a:t>23</a:t>
            </a:fld>
            <a:endParaRPr lang="de-DE" sz="1200">
              <a:latin typeface="Times New Roman" charset="0"/>
            </a:endParaRPr>
          </a:p>
        </p:txBody>
      </p:sp>
      <p:sp>
        <p:nvSpPr>
          <p:cNvPr id="29698" name="Rectangle 7"/>
          <p:cNvSpPr txBox="1">
            <a:spLocks noGrp="1" noChangeArrowheads="1"/>
          </p:cNvSpPr>
          <p:nvPr/>
        </p:nvSpPr>
        <p:spPr bwMode="auto">
          <a:xfrm>
            <a:off x="3884263" y="8684746"/>
            <a:ext cx="2972123" cy="4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r" eaLnBrk="1" hangingPunct="1"/>
            <a:fld id="{330A5D25-85DA-9F40-B0E9-62FF2D57C879}" type="slidenum">
              <a:rPr lang="de-DE" sz="1200" b="1">
                <a:solidFill>
                  <a:schemeClr val="bg1"/>
                </a:solidFill>
              </a:rPr>
              <a:pPr algn="r" eaLnBrk="1" hangingPunct="1"/>
              <a:t>23</a:t>
            </a:fld>
            <a:endParaRPr lang="de-DE" sz="1200" b="1">
              <a:solidFill>
                <a:schemeClr val="bg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50000"/>
              </a:spcBef>
            </a:pPr>
            <a:endParaRPr lang="en-US" sz="900" b="1">
              <a:solidFill>
                <a:schemeClr val="bg1"/>
              </a:solidFill>
              <a:latin typeface="Tahoma"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Rot="1" noChangeAspect="1" noChangeArrowheads="1" noTextEdit="1"/>
          </p:cNvSpPr>
          <p:nvPr>
            <p:ph type="sldImg"/>
          </p:nvPr>
        </p:nvSpPr>
        <p:spPr>
          <a:ln/>
        </p:spPr>
      </p:sp>
      <p:sp>
        <p:nvSpPr>
          <p:cNvPr id="3072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29</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31</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32</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33</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34</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35</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3</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36</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885CED-D670-4A41-887A-0A81D9804F71}" type="slidenum">
              <a:rPr lang="en-GB"/>
              <a:pPr eaLnBrk="1" hangingPunct="1"/>
              <a:t>38</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39</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40</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41</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42</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43</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44</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45</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46</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4</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47</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F3865A-5656-834B-8B59-96916E11F740}" type="slidenum">
              <a:rPr lang="en-US" sz="1200">
                <a:solidFill>
                  <a:srgbClr val="000000"/>
                </a:solidFill>
                <a:latin typeface="Calibri" charset="0"/>
              </a:rPr>
              <a:pPr eaLnBrk="1" hangingPunct="1"/>
              <a:t>48</a:t>
            </a:fld>
            <a:endParaRPr lang="en-US" sz="1200">
              <a:solidFill>
                <a:srgbClr val="000000"/>
              </a:solidFill>
              <a:latin typeface="Calibri" charset="0"/>
            </a:endParaRPr>
          </a:p>
        </p:txBody>
      </p:sp>
      <p:sp>
        <p:nvSpPr>
          <p:cNvPr id="7173"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0EF58E-8E8F-9F46-8C39-639EFE128AAE}" type="slidenum">
              <a:rPr lang="en-US" sz="1200">
                <a:solidFill>
                  <a:srgbClr val="000000"/>
                </a:solidFill>
                <a:latin typeface="Calibri" charset="0"/>
              </a:rPr>
              <a:pPr eaLnBrk="1" hangingPunct="1"/>
              <a:t>49</a:t>
            </a:fld>
            <a:endParaRPr lang="en-US" sz="1200">
              <a:solidFill>
                <a:srgbClr val="000000"/>
              </a:solidFill>
              <a:latin typeface="Calibri" charset="0"/>
            </a:endParaRPr>
          </a:p>
        </p:txBody>
      </p:sp>
      <p:sp>
        <p:nvSpPr>
          <p:cNvPr id="92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ECDA08-BCE0-0346-9DD5-4AB6E4FBC9E7}" type="slidenum">
              <a:rPr lang="en-US" sz="1200">
                <a:solidFill>
                  <a:srgbClr val="000000"/>
                </a:solidFill>
                <a:latin typeface="Calibri" charset="0"/>
              </a:rPr>
              <a:pPr eaLnBrk="1" hangingPunct="1"/>
              <a:t>51</a:t>
            </a:fld>
            <a:endParaRPr lang="en-US" sz="1200">
              <a:solidFill>
                <a:srgbClr val="000000"/>
              </a:solidFill>
              <a:latin typeface="Calibri" charset="0"/>
            </a:endParaRPr>
          </a:p>
        </p:txBody>
      </p:sp>
      <p:sp>
        <p:nvSpPr>
          <p:cNvPr id="12293"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5DA1F8-4AFB-864C-B6F3-FCBDB8744D87}" type="slidenum">
              <a:rPr lang="en-US" sz="1200">
                <a:solidFill>
                  <a:srgbClr val="000000"/>
                </a:solidFill>
                <a:latin typeface="Calibri" charset="0"/>
              </a:rPr>
              <a:pPr eaLnBrk="1" hangingPunct="1"/>
              <a:t>52</a:t>
            </a:fld>
            <a:endParaRPr lang="en-US" sz="1200">
              <a:solidFill>
                <a:srgbClr val="000000"/>
              </a:solidFill>
              <a:latin typeface="Calibri" charset="0"/>
            </a:endParaRPr>
          </a:p>
        </p:txBody>
      </p:sp>
      <p:sp>
        <p:nvSpPr>
          <p:cNvPr id="1434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558CF3-6BED-4F40-AC2D-4FC13EC5A926}" type="slidenum">
              <a:rPr lang="en-US" sz="1200">
                <a:solidFill>
                  <a:srgbClr val="000000"/>
                </a:solidFill>
                <a:latin typeface="Calibri" charset="0"/>
              </a:rPr>
              <a:pPr eaLnBrk="1" hangingPunct="1"/>
              <a:t>53</a:t>
            </a:fld>
            <a:endParaRPr lang="en-US" sz="1200">
              <a:solidFill>
                <a:srgbClr val="000000"/>
              </a:solidFill>
              <a:latin typeface="Calibri" charset="0"/>
            </a:endParaRPr>
          </a:p>
        </p:txBody>
      </p:sp>
      <p:sp>
        <p:nvSpPr>
          <p:cNvPr id="1638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DF4EA0-D5C6-5A42-B9C8-F2A0F661E819}" type="slidenum">
              <a:rPr lang="en-US" sz="1200">
                <a:solidFill>
                  <a:srgbClr val="000000"/>
                </a:solidFill>
                <a:latin typeface="Calibri" charset="0"/>
              </a:rPr>
              <a:pPr eaLnBrk="1" hangingPunct="1"/>
              <a:t>54</a:t>
            </a:fld>
            <a:endParaRPr lang="en-US" sz="1200">
              <a:solidFill>
                <a:srgbClr val="000000"/>
              </a:solidFill>
              <a:latin typeface="Calibri" charset="0"/>
            </a:endParaRPr>
          </a:p>
        </p:txBody>
      </p:sp>
      <p:sp>
        <p:nvSpPr>
          <p:cNvPr id="18437"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DB2038-4BFC-3A45-A63E-93CB66A68FAB}" type="slidenum">
              <a:rPr lang="en-US" sz="1200">
                <a:solidFill>
                  <a:srgbClr val="000000"/>
                </a:solidFill>
                <a:latin typeface="Calibri" charset="0"/>
              </a:rPr>
              <a:pPr eaLnBrk="1" hangingPunct="1"/>
              <a:t>55</a:t>
            </a:fld>
            <a:endParaRPr lang="en-US" sz="1200">
              <a:solidFill>
                <a:srgbClr val="000000"/>
              </a:solidFill>
              <a:latin typeface="Calibri" charset="0"/>
            </a:endParaRPr>
          </a:p>
        </p:txBody>
      </p:sp>
      <p:sp>
        <p:nvSpPr>
          <p:cNvPr id="2048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E38A54-502F-6A4C-967F-020620F5C557}" type="slidenum">
              <a:rPr lang="en-US" sz="1200">
                <a:solidFill>
                  <a:srgbClr val="000000"/>
                </a:solidFill>
                <a:latin typeface="Calibri" charset="0"/>
              </a:rPr>
              <a:pPr eaLnBrk="1" hangingPunct="1"/>
              <a:t>56</a:t>
            </a:fld>
            <a:endParaRPr lang="en-US" sz="1200">
              <a:solidFill>
                <a:srgbClr val="000000"/>
              </a:solidFill>
              <a:latin typeface="Calibri" charset="0"/>
            </a:endParaRPr>
          </a:p>
        </p:txBody>
      </p:sp>
      <p:sp>
        <p:nvSpPr>
          <p:cNvPr id="22533"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F944B5-E14B-AF4E-A2B1-04A44A1D52B3}" type="slidenum">
              <a:rPr lang="en-US" sz="1200">
                <a:solidFill>
                  <a:srgbClr val="000000"/>
                </a:solidFill>
                <a:latin typeface="Calibri" charset="0"/>
              </a:rPr>
              <a:pPr eaLnBrk="1" hangingPunct="1"/>
              <a:t>57</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5</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Times New Roman" charset="0"/>
                <a:ea typeface="ＭＳ Ｐゴシック" charset="0"/>
                <a:cs typeface="ＭＳ Ｐゴシック" charset="0"/>
              </a:rPr>
              <a:t>To understand the way the SST-VC plans to achieve its objectives, it is important to understand that it is implemented through the existing Group for High Resolution SST.  The SST-VC is the formal connection between GHRSST and CEOS.  </a:t>
            </a:r>
          </a:p>
          <a:p>
            <a:pPr eaLnBrk="1" hangingPunct="1">
              <a:spcBef>
                <a:spcPct val="0"/>
              </a:spcBef>
            </a:pPr>
            <a:r>
              <a:rPr lang="en-US">
                <a:latin typeface="Times New Roman" charset="0"/>
                <a:ea typeface="ＭＳ Ｐゴシック" charset="0"/>
                <a:cs typeface="ＭＳ Ｐゴシック" charset="0"/>
              </a:rPr>
              <a:t>So, the SST-VC is implemented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83DBD2-AC62-1C45-BFC3-8613E383CE75}" type="slidenum">
              <a:rPr lang="en-US" sz="1200">
                <a:solidFill>
                  <a:srgbClr val="000000"/>
                </a:solidFill>
                <a:latin typeface="Calibri" charset="0"/>
              </a:rPr>
              <a:pPr eaLnBrk="1" hangingPunct="1"/>
              <a:t>58</a:t>
            </a:fld>
            <a:endParaRPr lang="en-US" sz="1200">
              <a:solidFill>
                <a:srgbClr val="000000"/>
              </a:solidFill>
              <a:latin typeface="Calibri" charset="0"/>
            </a:endParaRPr>
          </a:p>
        </p:txBody>
      </p:sp>
      <p:sp>
        <p:nvSpPr>
          <p:cNvPr id="7173"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1403EB-FCD3-A049-9956-EF4507817DD7}" type="slidenum">
              <a:rPr lang="en-US" sz="1200">
                <a:solidFill>
                  <a:srgbClr val="000000"/>
                </a:solidFill>
                <a:latin typeface="Calibri" charset="0"/>
              </a:rPr>
              <a:pPr eaLnBrk="1" hangingPunct="1"/>
              <a:t>59</a:t>
            </a:fld>
            <a:endParaRPr lang="en-US" sz="1200">
              <a:solidFill>
                <a:srgbClr val="000000"/>
              </a:solidFill>
              <a:latin typeface="Calibri" charset="0"/>
            </a:endParaRPr>
          </a:p>
        </p:txBody>
      </p:sp>
      <p:sp>
        <p:nvSpPr>
          <p:cNvPr id="92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7179DF-BE3C-D54D-A005-1086113A5E8D}" type="slidenum">
              <a:rPr lang="en-US" sz="1200">
                <a:solidFill>
                  <a:srgbClr val="000000"/>
                </a:solidFill>
                <a:latin typeface="Calibri" charset="0"/>
              </a:rPr>
              <a:pPr eaLnBrk="1" hangingPunct="1"/>
              <a:t>60</a:t>
            </a:fld>
            <a:endParaRPr lang="en-US" sz="1200">
              <a:solidFill>
                <a:srgbClr val="000000"/>
              </a:solidFill>
              <a:latin typeface="Calibri" charset="0"/>
            </a:endParaRPr>
          </a:p>
        </p:txBody>
      </p:sp>
      <p:sp>
        <p:nvSpPr>
          <p:cNvPr id="1126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a:latin typeface="Calibri" charset="0"/>
                <a:ea typeface="ＭＳ Ｐゴシック" charset="0"/>
                <a:cs typeface="ＭＳ Ｐゴシック" charset="0"/>
              </a:rPr>
              <a:t>- The role open for CEOS</a:t>
            </a:r>
            <a:endParaRPr lang="en-AU">
              <a:latin typeface="Calibri" charset="0"/>
              <a:ea typeface="ＭＳ Ｐゴシック" charset="0"/>
              <a:cs typeface="ＭＳ Ｐゴシック" charset="0"/>
            </a:endParaRPr>
          </a:p>
          <a:p>
            <a:r>
              <a:rPr lang="en-US" i="1">
                <a:latin typeface="Calibri" charset="0"/>
                <a:ea typeface="ＭＳ Ｐゴシック" charset="0"/>
                <a:cs typeface="ＭＳ Ｐゴシック" charset="0"/>
              </a:rPr>
              <a:t>- Approach, emphasis required by the VC/WG</a:t>
            </a:r>
            <a:r>
              <a:rPr lang="en-AU">
                <a:latin typeface="Calibri" charset="0"/>
                <a:ea typeface="ＭＳ Ｐゴシック" charset="0"/>
                <a:cs typeface="ＭＳ Ｐゴシック" charset="0"/>
              </a:rPr>
              <a:t> </a:t>
            </a:r>
          </a:p>
          <a:p>
            <a:endParaRPr lang="en-US" i="1">
              <a:latin typeface="Calibri" charset="0"/>
              <a:ea typeface="ＭＳ Ｐゴシック" charset="0"/>
              <a:cs typeface="ＭＳ Ｐゴシック" charset="0"/>
            </a:endParaRPr>
          </a:p>
          <a:p>
            <a:r>
              <a:rPr lang="en-US" i="1">
                <a:latin typeface="Calibri" charset="0"/>
                <a:ea typeface="ＭＳ Ｐゴシック" charset="0"/>
                <a:cs typeface="ＭＳ Ｐゴシック" charset="0"/>
              </a:rPr>
              <a:t>- Any issues for SIT &amp; Principals to help resolve in relation to the VC/WG</a:t>
            </a:r>
          </a:p>
          <a:p>
            <a:r>
              <a:rPr lang="en-US" i="1">
                <a:latin typeface="Calibri" charset="0"/>
                <a:ea typeface="ＭＳ Ｐゴシック" charset="0"/>
                <a:cs typeface="ＭＳ Ｐゴシック" charset="0"/>
              </a:rPr>
              <a:t>having the potential to fulfill the proposed role</a:t>
            </a:r>
            <a:endParaRPr lang="en-AU">
              <a:latin typeface="Calibri" charset="0"/>
              <a:ea typeface="ＭＳ Ｐゴシック" charset="0"/>
              <a:cs typeface="ＭＳ Ｐゴシック" charset="0"/>
            </a:endParaRPr>
          </a:p>
          <a:p>
            <a:pPr eaLnBrk="1" hangingPunct="1">
              <a:spcBef>
                <a:spcPct val="0"/>
              </a:spcBef>
            </a:pPr>
            <a:endParaRPr lang="en-US">
              <a:latin typeface="Times New Roman" charset="0"/>
              <a:ea typeface="ＭＳ Ｐゴシック" charset="0"/>
              <a:cs typeface="ＭＳ Ｐゴシック"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CC3497-358B-D649-BA40-A7C823BF9551}" type="slidenum">
              <a:rPr lang="en-US" sz="1200">
                <a:solidFill>
                  <a:srgbClr val="000000"/>
                </a:solidFill>
                <a:latin typeface="Calibri" charset="0"/>
              </a:rPr>
              <a:pPr eaLnBrk="1" hangingPunct="1"/>
              <a:t>61</a:t>
            </a:fld>
            <a:endParaRPr lang="en-US" sz="1200">
              <a:solidFill>
                <a:srgbClr val="000000"/>
              </a:solidFill>
              <a:latin typeface="Calibri" charset="0"/>
            </a:endParaRPr>
          </a:p>
        </p:txBody>
      </p:sp>
      <p:sp>
        <p:nvSpPr>
          <p:cNvPr id="13317"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0C8844-B718-F943-89B3-42BF8B891AF5}" type="slidenum">
              <a:rPr lang="en-US" sz="1200">
                <a:solidFill>
                  <a:srgbClr val="000000"/>
                </a:solidFill>
                <a:latin typeface="Calibri" charset="0"/>
              </a:rPr>
              <a:pPr eaLnBrk="1" hangingPunct="1"/>
              <a:t>62</a:t>
            </a:fld>
            <a:endParaRPr lang="en-US" sz="1200">
              <a:solidFill>
                <a:srgbClr val="000000"/>
              </a:solidFill>
              <a:latin typeface="Calibri" charset="0"/>
            </a:endParaRPr>
          </a:p>
        </p:txBody>
      </p:sp>
      <p:sp>
        <p:nvSpPr>
          <p:cNvPr id="1536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439B55-19EA-7C44-9CB1-88997C274A7A}" type="slidenum">
              <a:rPr lang="en-US" sz="1200">
                <a:solidFill>
                  <a:srgbClr val="000000"/>
                </a:solidFill>
                <a:latin typeface="Calibri" charset="0"/>
              </a:rPr>
              <a:pPr eaLnBrk="1" hangingPunct="1"/>
              <a:t>63</a:t>
            </a:fld>
            <a:endParaRPr lang="en-US" sz="1200">
              <a:solidFill>
                <a:srgbClr val="000000"/>
              </a:solidFill>
              <a:latin typeface="Calibri" charset="0"/>
            </a:endParaRPr>
          </a:p>
        </p:txBody>
      </p:sp>
      <p:sp>
        <p:nvSpPr>
          <p:cNvPr id="1024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ea typeface="ＭＳ Ｐゴシック" charset="0"/>
                <a:cs typeface="MS PGothic" charset="0"/>
              </a:rPr>
              <a:t>The linear trend of sea level change during 1993-2009 computed from the data collected by T/P, Jason-1, OSTM,  ERS-1, -2, and Envisat. (from Willis et al., 2010).</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0168C7-EF13-1F45-A00A-CC091226E092}" type="slidenum">
              <a:rPr lang="en-US" sz="1200">
                <a:latin typeface="Calibri" charset="0"/>
              </a:rPr>
              <a:pPr eaLnBrk="1" hangingPunct="1"/>
              <a:t>65</a:t>
            </a:fld>
            <a:endParaRPr lang="en-US" sz="1200">
              <a:latin typeface="Calibri"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4C90D8-0FDB-F447-963F-57CCBDFE0ACB}" type="slidenum">
              <a:rPr lang="en-US" sz="1200">
                <a:solidFill>
                  <a:srgbClr val="000000"/>
                </a:solidFill>
                <a:latin typeface="Calibri" charset="0"/>
              </a:rPr>
              <a:pPr eaLnBrk="1" hangingPunct="1"/>
              <a:t>66</a:t>
            </a:fld>
            <a:endParaRPr lang="en-US" sz="1200">
              <a:solidFill>
                <a:srgbClr val="000000"/>
              </a:solidFill>
              <a:latin typeface="Calibri" charset="0"/>
            </a:endParaRPr>
          </a:p>
        </p:txBody>
      </p:sp>
      <p:sp>
        <p:nvSpPr>
          <p:cNvPr id="1536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8AF941-8F44-314D-9EBB-B0B685FE80E0}" type="slidenum">
              <a:rPr lang="en-US" sz="1200">
                <a:solidFill>
                  <a:srgbClr val="000000"/>
                </a:solidFill>
                <a:latin typeface="Calibri" charset="0"/>
              </a:rPr>
              <a:pPr eaLnBrk="1" hangingPunct="1"/>
              <a:t>67</a:t>
            </a:fld>
            <a:endParaRPr lang="en-US" sz="1200">
              <a:solidFill>
                <a:srgbClr val="000000"/>
              </a:solidFill>
              <a:latin typeface="Calibri" charset="0"/>
            </a:endParaRPr>
          </a:p>
        </p:txBody>
      </p:sp>
      <p:sp>
        <p:nvSpPr>
          <p:cNvPr id="17413"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9B5412-BAD4-C44D-A80A-511DE0198E72}" type="slidenum">
              <a:rPr lang="fr-FR" sz="1200">
                <a:solidFill>
                  <a:srgbClr val="000000"/>
                </a:solidFill>
                <a:latin typeface="Calibri" charset="0"/>
              </a:rPr>
              <a:pPr eaLnBrk="1" hangingPunct="1"/>
              <a:t>68</a:t>
            </a:fld>
            <a:endParaRPr lang="fr-FR" sz="1200">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6</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D3D8CC-4EA1-9346-A493-19222CC4898A}" type="slidenum">
              <a:rPr lang="en-US" sz="1200">
                <a:solidFill>
                  <a:srgbClr val="000000"/>
                </a:solidFill>
                <a:latin typeface="Calibri" charset="0"/>
              </a:rPr>
              <a:pPr eaLnBrk="1" hangingPunct="1"/>
              <a:t>70</a:t>
            </a:fld>
            <a:endParaRPr lang="en-US" sz="1200">
              <a:solidFill>
                <a:srgbClr val="000000"/>
              </a:solidFill>
              <a:latin typeface="Calibri" charset="0"/>
            </a:endParaRPr>
          </a:p>
        </p:txBody>
      </p:sp>
      <p:sp>
        <p:nvSpPr>
          <p:cNvPr id="22533"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710B2B-CE53-804C-B35A-B7787D941621}" type="slidenum">
              <a:rPr lang="en-US" sz="1200">
                <a:solidFill>
                  <a:srgbClr val="000000"/>
                </a:solidFill>
                <a:latin typeface="Calibri" charset="0"/>
              </a:rPr>
              <a:pPr eaLnBrk="1" hangingPunct="1"/>
              <a:t>71</a:t>
            </a:fld>
            <a:endParaRPr lang="en-US" sz="1200">
              <a:solidFill>
                <a:srgbClr val="000000"/>
              </a:solidFill>
              <a:latin typeface="Calibri" charset="0"/>
            </a:endParaRPr>
          </a:p>
        </p:txBody>
      </p:sp>
      <p:sp>
        <p:nvSpPr>
          <p:cNvPr id="2458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917553-0670-024C-A23F-2721838EB073}" type="slidenum">
              <a:rPr lang="en-US" sz="1200">
                <a:solidFill>
                  <a:srgbClr val="000000"/>
                </a:solidFill>
                <a:latin typeface="Calibri" charset="0"/>
              </a:rPr>
              <a:pPr eaLnBrk="1" hangingPunct="1"/>
              <a:t>72</a:t>
            </a:fld>
            <a:endParaRPr lang="en-US" sz="1200">
              <a:solidFill>
                <a:srgbClr val="000000"/>
              </a:solidFill>
              <a:latin typeface="Calibri" charset="0"/>
            </a:endParaRPr>
          </a:p>
        </p:txBody>
      </p:sp>
      <p:sp>
        <p:nvSpPr>
          <p:cNvPr id="2662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F643E-C89C-3A4F-9607-B487C34D3EA0}" type="slidenum">
              <a:rPr lang="en-US" sz="1200">
                <a:solidFill>
                  <a:srgbClr val="000000"/>
                </a:solidFill>
                <a:latin typeface="Calibri" charset="0"/>
              </a:rPr>
              <a:pPr eaLnBrk="1" hangingPunct="1"/>
              <a:t>73</a:t>
            </a:fld>
            <a:endParaRPr lang="en-US" sz="1200">
              <a:solidFill>
                <a:srgbClr val="000000"/>
              </a:solidFill>
              <a:latin typeface="Calibri" charset="0"/>
            </a:endParaRPr>
          </a:p>
        </p:txBody>
      </p:sp>
      <p:sp>
        <p:nvSpPr>
          <p:cNvPr id="51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6E919E-A886-E248-907E-25335878AA3D}" type="slidenum">
              <a:rPr lang="en-US" sz="1200">
                <a:solidFill>
                  <a:srgbClr val="000000"/>
                </a:solidFill>
                <a:latin typeface="Calibri" charset="0"/>
              </a:rPr>
              <a:pPr eaLnBrk="1" hangingPunct="1"/>
              <a:t>74</a:t>
            </a:fld>
            <a:endParaRPr lang="en-US" sz="1200">
              <a:solidFill>
                <a:srgbClr val="000000"/>
              </a:solidFill>
              <a:latin typeface="Calibri" charset="0"/>
            </a:endParaRPr>
          </a:p>
        </p:txBody>
      </p:sp>
      <p:sp>
        <p:nvSpPr>
          <p:cNvPr id="7172"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B974D4-B012-D44B-BBC2-468E0501F8F7}" type="slidenum">
              <a:rPr lang="en-US" sz="1200">
                <a:solidFill>
                  <a:srgbClr val="000000"/>
                </a:solidFill>
                <a:latin typeface="Calibri" charset="0"/>
              </a:rPr>
              <a:pPr eaLnBrk="1" hangingPunct="1"/>
              <a:t>75</a:t>
            </a:fld>
            <a:endParaRPr lang="en-US" sz="1200">
              <a:solidFill>
                <a:srgbClr val="000000"/>
              </a:solidFill>
              <a:latin typeface="Calibri" charset="0"/>
            </a:endParaRPr>
          </a:p>
        </p:txBody>
      </p:sp>
      <p:sp>
        <p:nvSpPr>
          <p:cNvPr id="922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C0FDD9-42FB-154B-98ED-BFD9AA2C8928}" type="slidenum">
              <a:rPr lang="en-US" sz="1200">
                <a:solidFill>
                  <a:srgbClr val="000000"/>
                </a:solidFill>
                <a:latin typeface="Calibri" charset="0"/>
              </a:rPr>
              <a:pPr eaLnBrk="1" hangingPunct="1"/>
              <a:t>78</a:t>
            </a:fld>
            <a:endParaRPr lang="en-US" sz="1200">
              <a:solidFill>
                <a:srgbClr val="000000"/>
              </a:solidFill>
              <a:latin typeface="Calibri" charset="0"/>
            </a:endParaRPr>
          </a:p>
        </p:txBody>
      </p:sp>
      <p:sp>
        <p:nvSpPr>
          <p:cNvPr id="1331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E918DF-29FB-8241-8D52-A18FE447437F}" type="slidenum">
              <a:rPr lang="en-US" sz="1200">
                <a:solidFill>
                  <a:srgbClr val="000000"/>
                </a:solidFill>
                <a:latin typeface="Calibri" charset="0"/>
              </a:rPr>
              <a:pPr eaLnBrk="1" hangingPunct="1"/>
              <a:t>79</a:t>
            </a:fld>
            <a:endParaRPr lang="en-US" sz="1200">
              <a:solidFill>
                <a:srgbClr val="000000"/>
              </a:solidFill>
              <a:latin typeface="Calibri" charset="0"/>
            </a:endParaRPr>
          </a:p>
        </p:txBody>
      </p:sp>
      <p:sp>
        <p:nvSpPr>
          <p:cNvPr id="1434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solidFill>
                <a:srgbClr val="000000"/>
              </a:solidFill>
              <a:latin typeface="Times New Roman" pitchFamily="18" charset="0"/>
              <a:ea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98F8E8-D216-6143-89DB-F46BDB94167A}" type="slidenum">
              <a:rPr lang="en-US" sz="1200">
                <a:solidFill>
                  <a:srgbClr val="000000"/>
                </a:solidFill>
                <a:latin typeface="Calibri" charset="0"/>
              </a:rPr>
              <a:pPr eaLnBrk="1" hangingPunct="1"/>
              <a:t>80</a:t>
            </a:fld>
            <a:endParaRPr lang="en-US" sz="1200">
              <a:solidFill>
                <a:srgbClr val="000000"/>
              </a:solidFill>
              <a:latin typeface="Calibri" charset="0"/>
            </a:endParaRPr>
          </a:p>
        </p:txBody>
      </p:sp>
      <p:sp>
        <p:nvSpPr>
          <p:cNvPr id="51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080C51-2CAE-5E48-9AE7-93FBCBB3DC59}" type="slidenum">
              <a:rPr lang="en-US" sz="1200">
                <a:solidFill>
                  <a:srgbClr val="000000"/>
                </a:solidFill>
                <a:latin typeface="Calibri" charset="0"/>
              </a:rPr>
              <a:pPr eaLnBrk="1" hangingPunct="1"/>
              <a:t>81</a:t>
            </a:fld>
            <a:endParaRPr lang="en-US" sz="1200">
              <a:solidFill>
                <a:srgbClr val="000000"/>
              </a:solidFill>
              <a:latin typeface="Calibri" charset="0"/>
            </a:endParaRPr>
          </a:p>
        </p:txBody>
      </p:sp>
      <p:sp>
        <p:nvSpPr>
          <p:cNvPr id="7172"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7</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15774A-5F82-9142-97A2-21AC1C24E134}" type="slidenum">
              <a:rPr lang="en-US" sz="1200">
                <a:solidFill>
                  <a:srgbClr val="000000"/>
                </a:solidFill>
                <a:latin typeface="Calibri" charset="0"/>
              </a:rPr>
              <a:pPr eaLnBrk="1" hangingPunct="1"/>
              <a:t>82</a:t>
            </a:fld>
            <a:endParaRPr lang="en-US" sz="1200">
              <a:solidFill>
                <a:srgbClr val="000000"/>
              </a:solidFill>
              <a:latin typeface="Calibri" charset="0"/>
            </a:endParaRPr>
          </a:p>
        </p:txBody>
      </p:sp>
      <p:sp>
        <p:nvSpPr>
          <p:cNvPr id="922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2AA8D9-6B1A-5B41-9B16-F918C9ACA2AD}" type="slidenum">
              <a:rPr lang="en-US" sz="1200">
                <a:solidFill>
                  <a:srgbClr val="000000"/>
                </a:solidFill>
                <a:latin typeface="Calibri" charset="0"/>
              </a:rPr>
              <a:pPr eaLnBrk="1" hangingPunct="1"/>
              <a:t>83</a:t>
            </a:fld>
            <a:endParaRPr lang="en-US" sz="1200">
              <a:solidFill>
                <a:srgbClr val="000000"/>
              </a:solidFill>
              <a:latin typeface="Calibri" charset="0"/>
            </a:endParaRPr>
          </a:p>
        </p:txBody>
      </p:sp>
      <p:sp>
        <p:nvSpPr>
          <p:cNvPr id="1126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BE2261-1BFC-1043-AFB6-54BA0A7A263D}" type="slidenum">
              <a:rPr lang="en-US" sz="1200">
                <a:solidFill>
                  <a:srgbClr val="000000"/>
                </a:solidFill>
                <a:latin typeface="Calibri" charset="0"/>
              </a:rPr>
              <a:pPr eaLnBrk="1" hangingPunct="1"/>
              <a:t>84</a:t>
            </a:fld>
            <a:endParaRPr lang="en-US" sz="1200">
              <a:solidFill>
                <a:srgbClr val="000000"/>
              </a:solidFill>
              <a:latin typeface="Calibri" charset="0"/>
            </a:endParaRPr>
          </a:p>
        </p:txBody>
      </p:sp>
      <p:sp>
        <p:nvSpPr>
          <p:cNvPr id="1331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4F72EE-DC57-CF4E-A413-7286A50D6EEC}" type="slidenum">
              <a:rPr lang="en-US" sz="1200">
                <a:solidFill>
                  <a:srgbClr val="000000"/>
                </a:solidFill>
                <a:latin typeface="Calibri" charset="0"/>
              </a:rPr>
              <a:pPr eaLnBrk="1" hangingPunct="1"/>
              <a:t>85</a:t>
            </a:fld>
            <a:endParaRPr lang="en-US" sz="1200">
              <a:solidFill>
                <a:srgbClr val="000000"/>
              </a:solidFill>
              <a:latin typeface="Calibri" charset="0"/>
            </a:endParaRPr>
          </a:p>
        </p:txBody>
      </p:sp>
      <p:sp>
        <p:nvSpPr>
          <p:cNvPr id="1536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096DD7-CBCA-864C-9AD0-7961A6EDCEDA}" type="slidenum">
              <a:rPr lang="en-US">
                <a:solidFill>
                  <a:srgbClr val="000000"/>
                </a:solidFill>
                <a:latin typeface="Calibri" charset="0"/>
              </a:rPr>
              <a:pPr eaLnBrk="1" hangingPunct="1"/>
              <a:t>86</a:t>
            </a:fld>
            <a:endParaRPr lang="en-US">
              <a:solidFill>
                <a:srgbClr val="000000"/>
              </a:solidFill>
              <a:latin typeface="Calibri" charset="0"/>
            </a:endParaRPr>
          </a:p>
        </p:txBody>
      </p:sp>
      <p:sp>
        <p:nvSpPr>
          <p:cNvPr id="1024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2096B44-DC19-2C4A-A0E7-82D8D6CDCC12}" type="slidenum">
              <a:rPr lang="en-US">
                <a:solidFill>
                  <a:srgbClr val="000000"/>
                </a:solidFill>
                <a:latin typeface="Calibri" charset="0"/>
              </a:rPr>
              <a:pPr eaLnBrk="1" hangingPunct="1"/>
              <a:t>87</a:t>
            </a:fld>
            <a:endParaRPr lang="en-US">
              <a:solidFill>
                <a:srgbClr val="000000"/>
              </a:solidFill>
              <a:latin typeface="Calibri" charset="0"/>
            </a:endParaRPr>
          </a:p>
        </p:txBody>
      </p:sp>
      <p:sp>
        <p:nvSpPr>
          <p:cNvPr id="1126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EFCF0B-4011-8747-A995-9B60F632BEF6}" type="slidenum">
              <a:rPr lang="en-US">
                <a:solidFill>
                  <a:srgbClr val="000000"/>
                </a:solidFill>
                <a:latin typeface="Calibri" charset="0"/>
              </a:rPr>
              <a:pPr eaLnBrk="1" hangingPunct="1"/>
              <a:t>88</a:t>
            </a:fld>
            <a:endParaRPr lang="en-US">
              <a:solidFill>
                <a:srgbClr val="000000"/>
              </a:solidFill>
              <a:latin typeface="Calibri" charset="0"/>
            </a:endParaRPr>
          </a:p>
        </p:txBody>
      </p:sp>
      <p:sp>
        <p:nvSpPr>
          <p:cNvPr id="12293"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7F69EB1-DEC4-7745-A44F-B4FF137C9350}" type="slidenum">
              <a:rPr lang="en-US">
                <a:solidFill>
                  <a:srgbClr val="000000"/>
                </a:solidFill>
                <a:latin typeface="Calibri" charset="0"/>
              </a:rPr>
              <a:pPr eaLnBrk="1" hangingPunct="1"/>
              <a:t>89</a:t>
            </a:fld>
            <a:endParaRPr lang="en-US">
              <a:solidFill>
                <a:srgbClr val="000000"/>
              </a:solidFill>
              <a:latin typeface="Calibri" charset="0"/>
            </a:endParaRPr>
          </a:p>
        </p:txBody>
      </p:sp>
      <p:sp>
        <p:nvSpPr>
          <p:cNvPr id="13317"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F8D10F-51C3-7D46-89D8-ADA50E1013FB}" type="slidenum">
              <a:rPr lang="en-US">
                <a:solidFill>
                  <a:srgbClr val="000000"/>
                </a:solidFill>
                <a:latin typeface="Calibri" charset="0"/>
              </a:rPr>
              <a:pPr eaLnBrk="1" hangingPunct="1"/>
              <a:t>90</a:t>
            </a:fld>
            <a:endParaRPr lang="en-US">
              <a:solidFill>
                <a:srgbClr val="000000"/>
              </a:solidFill>
              <a:latin typeface="Calibri" charset="0"/>
            </a:endParaRPr>
          </a:p>
        </p:txBody>
      </p:sp>
      <p:sp>
        <p:nvSpPr>
          <p:cNvPr id="1434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7FBAFB1-4E86-8C4F-8384-6C5904A1E59F}" type="slidenum">
              <a:rPr lang="en-US">
                <a:solidFill>
                  <a:srgbClr val="000000"/>
                </a:solidFill>
                <a:latin typeface="Calibri" charset="0"/>
              </a:rPr>
              <a:pPr eaLnBrk="1" hangingPunct="1"/>
              <a:t>91</a:t>
            </a:fld>
            <a:endParaRPr lang="en-US">
              <a:solidFill>
                <a:srgbClr val="000000"/>
              </a:solidFill>
              <a:latin typeface="Calibri" charset="0"/>
            </a:endParaRPr>
          </a:p>
        </p:txBody>
      </p:sp>
      <p:sp>
        <p:nvSpPr>
          <p:cNvPr id="1536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8</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98F8E8-D216-6143-89DB-F46BDB94167A}" type="slidenum">
              <a:rPr lang="en-US" sz="1200">
                <a:solidFill>
                  <a:srgbClr val="000000"/>
                </a:solidFill>
                <a:latin typeface="Calibri" charset="0"/>
              </a:rPr>
              <a:pPr eaLnBrk="1" hangingPunct="1"/>
              <a:t>92</a:t>
            </a:fld>
            <a:endParaRPr lang="en-US" sz="1200">
              <a:solidFill>
                <a:srgbClr val="000000"/>
              </a:solidFill>
              <a:latin typeface="Calibri" charset="0"/>
            </a:endParaRPr>
          </a:p>
        </p:txBody>
      </p:sp>
      <p:sp>
        <p:nvSpPr>
          <p:cNvPr id="51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080C51-2CAE-5E48-9AE7-93FBCBB3DC59}" type="slidenum">
              <a:rPr lang="en-US" sz="1200">
                <a:solidFill>
                  <a:srgbClr val="000000"/>
                </a:solidFill>
                <a:latin typeface="Calibri" charset="0"/>
              </a:rPr>
              <a:pPr eaLnBrk="1" hangingPunct="1"/>
              <a:t>93</a:t>
            </a:fld>
            <a:endParaRPr lang="en-US" sz="1200">
              <a:solidFill>
                <a:srgbClr val="000000"/>
              </a:solidFill>
              <a:latin typeface="Calibri" charset="0"/>
            </a:endParaRPr>
          </a:p>
        </p:txBody>
      </p:sp>
      <p:sp>
        <p:nvSpPr>
          <p:cNvPr id="7172"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080C51-2CAE-5E48-9AE7-93FBCBB3DC59}" type="slidenum">
              <a:rPr lang="en-US" sz="1200">
                <a:solidFill>
                  <a:srgbClr val="000000"/>
                </a:solidFill>
                <a:latin typeface="Calibri" charset="0"/>
              </a:rPr>
              <a:pPr eaLnBrk="1" hangingPunct="1"/>
              <a:t>94</a:t>
            </a:fld>
            <a:endParaRPr lang="en-US" sz="1200">
              <a:solidFill>
                <a:srgbClr val="000000"/>
              </a:solidFill>
              <a:latin typeface="Calibri" charset="0"/>
            </a:endParaRPr>
          </a:p>
        </p:txBody>
      </p:sp>
      <p:sp>
        <p:nvSpPr>
          <p:cNvPr id="7172"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15774A-5F82-9142-97A2-21AC1C24E134}" type="slidenum">
              <a:rPr lang="en-US" sz="1200">
                <a:solidFill>
                  <a:srgbClr val="000000"/>
                </a:solidFill>
                <a:latin typeface="Calibri" charset="0"/>
              </a:rPr>
              <a:pPr eaLnBrk="1" hangingPunct="1"/>
              <a:t>95</a:t>
            </a:fld>
            <a:endParaRPr lang="en-US" sz="1200">
              <a:solidFill>
                <a:srgbClr val="000000"/>
              </a:solidFill>
              <a:latin typeface="Calibri" charset="0"/>
            </a:endParaRPr>
          </a:p>
        </p:txBody>
      </p:sp>
      <p:sp>
        <p:nvSpPr>
          <p:cNvPr id="922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2AA8D9-6B1A-5B41-9B16-F918C9ACA2AD}" type="slidenum">
              <a:rPr lang="en-US" sz="1200">
                <a:solidFill>
                  <a:srgbClr val="000000"/>
                </a:solidFill>
                <a:latin typeface="Calibri" charset="0"/>
              </a:rPr>
              <a:pPr eaLnBrk="1" hangingPunct="1"/>
              <a:t>96</a:t>
            </a:fld>
            <a:endParaRPr lang="en-US" sz="1200">
              <a:solidFill>
                <a:srgbClr val="000000"/>
              </a:solidFill>
              <a:latin typeface="Calibri" charset="0"/>
            </a:endParaRPr>
          </a:p>
        </p:txBody>
      </p:sp>
      <p:sp>
        <p:nvSpPr>
          <p:cNvPr id="1126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BE2261-1BFC-1043-AFB6-54BA0A7A263D}" type="slidenum">
              <a:rPr lang="en-US" sz="1200">
                <a:solidFill>
                  <a:srgbClr val="000000"/>
                </a:solidFill>
                <a:latin typeface="Calibri" charset="0"/>
              </a:rPr>
              <a:pPr eaLnBrk="1" hangingPunct="1"/>
              <a:t>97</a:t>
            </a:fld>
            <a:endParaRPr lang="en-US" sz="1200">
              <a:solidFill>
                <a:srgbClr val="000000"/>
              </a:solidFill>
              <a:latin typeface="Calibri" charset="0"/>
            </a:endParaRPr>
          </a:p>
        </p:txBody>
      </p:sp>
      <p:sp>
        <p:nvSpPr>
          <p:cNvPr id="1331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4F72EE-DC57-CF4E-A413-7286A50D6EEC}" type="slidenum">
              <a:rPr lang="en-US" sz="1200">
                <a:solidFill>
                  <a:srgbClr val="000000"/>
                </a:solidFill>
                <a:latin typeface="Calibri" charset="0"/>
              </a:rPr>
              <a:pPr eaLnBrk="1" hangingPunct="1"/>
              <a:t>98</a:t>
            </a:fld>
            <a:endParaRPr lang="en-US" sz="1200">
              <a:solidFill>
                <a:srgbClr val="000000"/>
              </a:solidFill>
              <a:latin typeface="Calibri" charset="0"/>
            </a:endParaRPr>
          </a:p>
        </p:txBody>
      </p:sp>
      <p:sp>
        <p:nvSpPr>
          <p:cNvPr id="1536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p:spPr>
      </p:sp>
      <p:sp>
        <p:nvSpPr>
          <p:cNvPr id="5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Times New Roman" pitchFamily="18" charset="0"/>
              <a:ea typeface="ＭＳ Ｐゴシック" pitchFamily="50" charset="-128"/>
            </a:endParaRPr>
          </a:p>
        </p:txBody>
      </p:sp>
      <p:sp>
        <p:nvSpPr>
          <p:cNvPr id="5123" name="Slide Number Placeholder 3"/>
          <p:cNvSpPr>
            <a:spLocks noGrp="1"/>
          </p:cNvSpPr>
          <p:nvPr>
            <p:ph type="sldNum" sz="quarter" idx="5"/>
          </p:nvPr>
        </p:nvSpPr>
        <p:spPr bwMode="auto">
          <a:noFill/>
          <a:ln>
            <a:miter lim="800000"/>
            <a:headEnd/>
            <a:tailEnd/>
          </a:ln>
        </p:spPr>
        <p:txBody>
          <a:bodyPr/>
          <a:lstStyle/>
          <a:p>
            <a:fld id="{B71ED0DF-851D-4AC8-88FC-DCBE5A6CF737}" type="slidenum">
              <a:rPr lang="en-US" altLang="ja-JP">
                <a:solidFill>
                  <a:srgbClr val="000000"/>
                </a:solidFill>
              </a:rPr>
              <a:pPr/>
              <a:t>99</a:t>
            </a:fld>
            <a:endParaRPr lang="en-US" altLang="ja-JP">
              <a:solidFill>
                <a:srgbClr val="000000"/>
              </a:solidFill>
            </a:endParaRPr>
          </a:p>
        </p:txBody>
      </p:sp>
      <p:sp>
        <p:nvSpPr>
          <p:cNvPr id="5124" name="Header Placeholder 4"/>
          <p:cNvSpPr>
            <a:spLocks noGrp="1"/>
          </p:cNvSpPr>
          <p:nvPr>
            <p:ph type="hdr" sz="quarter"/>
          </p:nvPr>
        </p:nvSpPr>
        <p:spPr bwMode="auto">
          <a:noFill/>
          <a:ln>
            <a:miter lim="800000"/>
            <a:headEnd/>
            <a:tailEnd/>
          </a:ln>
        </p:spPr>
        <p:txBody>
          <a:bodyPr/>
          <a:lstStyle/>
          <a:p>
            <a:endParaRPr lang="ja-JP" altLang="ja-JP">
              <a:solidFill>
                <a:srgbClr val="000000"/>
              </a:solidFill>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Times New Roman" pitchFamily="18" charset="0"/>
              <a:ea typeface="ＭＳ Ｐゴシック" pitchFamily="50" charset="-128"/>
            </a:endParaRPr>
          </a:p>
        </p:txBody>
      </p:sp>
      <p:sp>
        <p:nvSpPr>
          <p:cNvPr id="7171" name="Slide Number Placeholder 3"/>
          <p:cNvSpPr>
            <a:spLocks noGrp="1"/>
          </p:cNvSpPr>
          <p:nvPr>
            <p:ph type="sldNum" sz="quarter" idx="5"/>
          </p:nvPr>
        </p:nvSpPr>
        <p:spPr bwMode="auto">
          <a:noFill/>
          <a:ln>
            <a:miter lim="800000"/>
            <a:headEnd/>
            <a:tailEnd/>
          </a:ln>
        </p:spPr>
        <p:txBody>
          <a:bodyPr/>
          <a:lstStyle/>
          <a:p>
            <a:fld id="{FA248475-1C86-4A89-B8E1-947EB81AC093}" type="slidenum">
              <a:rPr lang="en-US" altLang="ja-JP">
                <a:solidFill>
                  <a:srgbClr val="000000"/>
                </a:solidFill>
              </a:rPr>
              <a:pPr/>
              <a:t>102</a:t>
            </a:fld>
            <a:endParaRPr lang="en-US" altLang="ja-JP">
              <a:solidFill>
                <a:srgbClr val="000000"/>
              </a:solidFill>
            </a:endParaRPr>
          </a:p>
        </p:txBody>
      </p:sp>
      <p:sp>
        <p:nvSpPr>
          <p:cNvPr id="7172" name="Header Placeholder 4"/>
          <p:cNvSpPr>
            <a:spLocks noGrp="1"/>
          </p:cNvSpPr>
          <p:nvPr>
            <p:ph type="hdr" sz="quarter"/>
          </p:nvPr>
        </p:nvSpPr>
        <p:spPr bwMode="auto">
          <a:noFill/>
          <a:ln>
            <a:miter lim="800000"/>
            <a:headEnd/>
            <a:tailEnd/>
          </a:ln>
        </p:spPr>
        <p:txBody>
          <a:bodyPr/>
          <a:lstStyle/>
          <a:p>
            <a:endParaRPr lang="ja-JP" altLang="ja-JP">
              <a:solidFill>
                <a:srgbClr val="000000"/>
              </a:solidFill>
              <a:latin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Times New Roman" pitchFamily="18" charset="0"/>
              <a:ea typeface="ＭＳ Ｐゴシック" pitchFamily="50" charset="-128"/>
            </a:endParaRPr>
          </a:p>
        </p:txBody>
      </p:sp>
      <p:sp>
        <p:nvSpPr>
          <p:cNvPr id="9219" name="Slide Number Placeholder 3"/>
          <p:cNvSpPr>
            <a:spLocks noGrp="1"/>
          </p:cNvSpPr>
          <p:nvPr>
            <p:ph type="sldNum" sz="quarter" idx="5"/>
          </p:nvPr>
        </p:nvSpPr>
        <p:spPr bwMode="auto">
          <a:noFill/>
          <a:ln>
            <a:miter lim="800000"/>
            <a:headEnd/>
            <a:tailEnd/>
          </a:ln>
        </p:spPr>
        <p:txBody>
          <a:bodyPr/>
          <a:lstStyle/>
          <a:p>
            <a:fld id="{6D55DDE7-731C-4466-8CFB-F71653F579DC}" type="slidenum">
              <a:rPr lang="en-US" altLang="ja-JP">
                <a:solidFill>
                  <a:srgbClr val="000000"/>
                </a:solidFill>
              </a:rPr>
              <a:pPr/>
              <a:t>103</a:t>
            </a:fld>
            <a:endParaRPr lang="en-US" altLang="ja-JP">
              <a:solidFill>
                <a:srgbClr val="000000"/>
              </a:solidFill>
            </a:endParaRPr>
          </a:p>
        </p:txBody>
      </p:sp>
      <p:sp>
        <p:nvSpPr>
          <p:cNvPr id="9220" name="Header Placeholder 4"/>
          <p:cNvSpPr>
            <a:spLocks noGrp="1"/>
          </p:cNvSpPr>
          <p:nvPr>
            <p:ph type="hdr" sz="quarter"/>
          </p:nvPr>
        </p:nvSpPr>
        <p:spPr bwMode="auto">
          <a:noFill/>
          <a:ln>
            <a:miter lim="800000"/>
            <a:headEnd/>
            <a:tailEnd/>
          </a:ln>
        </p:spPr>
        <p:txBody>
          <a:bodyPr/>
          <a:lstStyle/>
          <a:p>
            <a:endParaRPr lang="ja-JP" altLang="ja-JP">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9</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Times New Roman" pitchFamily="18" charset="0"/>
              <a:ea typeface="ＭＳ Ｐゴシック" pitchFamily="50" charset="-128"/>
            </a:endParaRPr>
          </a:p>
        </p:txBody>
      </p:sp>
      <p:sp>
        <p:nvSpPr>
          <p:cNvPr id="9219" name="Slide Number Placeholder 3"/>
          <p:cNvSpPr>
            <a:spLocks noGrp="1"/>
          </p:cNvSpPr>
          <p:nvPr>
            <p:ph type="sldNum" sz="quarter" idx="5"/>
          </p:nvPr>
        </p:nvSpPr>
        <p:spPr bwMode="auto">
          <a:noFill/>
          <a:ln>
            <a:miter lim="800000"/>
            <a:headEnd/>
            <a:tailEnd/>
          </a:ln>
        </p:spPr>
        <p:txBody>
          <a:bodyPr/>
          <a:lstStyle/>
          <a:p>
            <a:fld id="{6D55DDE7-731C-4466-8CFB-F71653F579DC}" type="slidenum">
              <a:rPr lang="en-US" altLang="ja-JP">
                <a:solidFill>
                  <a:srgbClr val="000000"/>
                </a:solidFill>
              </a:rPr>
              <a:pPr/>
              <a:t>104</a:t>
            </a:fld>
            <a:endParaRPr lang="en-US" altLang="ja-JP">
              <a:solidFill>
                <a:srgbClr val="000000"/>
              </a:solidFill>
            </a:endParaRPr>
          </a:p>
        </p:txBody>
      </p:sp>
      <p:sp>
        <p:nvSpPr>
          <p:cNvPr id="9220" name="Header Placeholder 4"/>
          <p:cNvSpPr>
            <a:spLocks noGrp="1"/>
          </p:cNvSpPr>
          <p:nvPr>
            <p:ph type="hdr" sz="quarter"/>
          </p:nvPr>
        </p:nvSpPr>
        <p:spPr bwMode="auto">
          <a:noFill/>
          <a:ln>
            <a:miter lim="800000"/>
            <a:headEnd/>
            <a:tailEnd/>
          </a:ln>
        </p:spPr>
        <p:txBody>
          <a:bodyPr/>
          <a:lstStyle/>
          <a:p>
            <a:endParaRPr lang="ja-JP" altLang="ja-JP">
              <a:solidFill>
                <a:srgbClr val="000000"/>
              </a:solidFill>
              <a:latin typeface="Times New Roman"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Times New Roman" pitchFamily="18" charset="0"/>
              <a:ea typeface="ＭＳ Ｐゴシック" pitchFamily="50" charset="-128"/>
            </a:endParaRPr>
          </a:p>
        </p:txBody>
      </p:sp>
      <p:sp>
        <p:nvSpPr>
          <p:cNvPr id="13315" name="Slide Number Placeholder 3"/>
          <p:cNvSpPr>
            <a:spLocks noGrp="1"/>
          </p:cNvSpPr>
          <p:nvPr>
            <p:ph type="sldNum" sz="quarter" idx="5"/>
          </p:nvPr>
        </p:nvSpPr>
        <p:spPr bwMode="auto">
          <a:noFill/>
          <a:ln>
            <a:miter lim="800000"/>
            <a:headEnd/>
            <a:tailEnd/>
          </a:ln>
        </p:spPr>
        <p:txBody>
          <a:bodyPr/>
          <a:lstStyle/>
          <a:p>
            <a:fld id="{4C2D9D10-860E-4F3C-9EF6-0C4EAC0F38DE}" type="slidenum">
              <a:rPr lang="en-US" altLang="ja-JP">
                <a:solidFill>
                  <a:srgbClr val="000000"/>
                </a:solidFill>
              </a:rPr>
              <a:pPr/>
              <a:t>105</a:t>
            </a:fld>
            <a:endParaRPr lang="en-US" altLang="ja-JP">
              <a:solidFill>
                <a:srgbClr val="000000"/>
              </a:solidFill>
            </a:endParaRPr>
          </a:p>
        </p:txBody>
      </p:sp>
      <p:sp>
        <p:nvSpPr>
          <p:cNvPr id="13316" name="Header Placeholder 4"/>
          <p:cNvSpPr>
            <a:spLocks noGrp="1"/>
          </p:cNvSpPr>
          <p:nvPr>
            <p:ph type="hdr" sz="quarter"/>
          </p:nvPr>
        </p:nvSpPr>
        <p:spPr bwMode="auto">
          <a:noFill/>
          <a:ln>
            <a:miter lim="800000"/>
            <a:headEnd/>
            <a:tailEnd/>
          </a:ln>
        </p:spPr>
        <p:txBody>
          <a:bodyPr/>
          <a:lstStyle/>
          <a:p>
            <a:endParaRPr lang="ja-JP" altLang="ja-JP">
              <a:solidFill>
                <a:srgbClr val="000000"/>
              </a:solidFill>
              <a:latin typeface="Times New Roman" pitchFamily="18"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Times New Roman" pitchFamily="18" charset="0"/>
              <a:ea typeface="ＭＳ Ｐゴシック" pitchFamily="50" charset="-128"/>
            </a:endParaRPr>
          </a:p>
        </p:txBody>
      </p:sp>
      <p:sp>
        <p:nvSpPr>
          <p:cNvPr id="7171" name="Slide Number Placeholder 3"/>
          <p:cNvSpPr>
            <a:spLocks noGrp="1"/>
          </p:cNvSpPr>
          <p:nvPr>
            <p:ph type="sldNum" sz="quarter" idx="5"/>
          </p:nvPr>
        </p:nvSpPr>
        <p:spPr bwMode="auto">
          <a:noFill/>
          <a:ln>
            <a:miter lim="800000"/>
            <a:headEnd/>
            <a:tailEnd/>
          </a:ln>
        </p:spPr>
        <p:txBody>
          <a:bodyPr/>
          <a:lstStyle/>
          <a:p>
            <a:fld id="{FA248475-1C86-4A89-B8E1-947EB81AC093}" type="slidenum">
              <a:rPr lang="en-US" altLang="ja-JP">
                <a:solidFill>
                  <a:srgbClr val="000000"/>
                </a:solidFill>
              </a:rPr>
              <a:pPr/>
              <a:t>106</a:t>
            </a:fld>
            <a:endParaRPr lang="en-US" altLang="ja-JP">
              <a:solidFill>
                <a:srgbClr val="000000"/>
              </a:solidFill>
            </a:endParaRPr>
          </a:p>
        </p:txBody>
      </p:sp>
      <p:sp>
        <p:nvSpPr>
          <p:cNvPr id="7172" name="Header Placeholder 4"/>
          <p:cNvSpPr>
            <a:spLocks noGrp="1"/>
          </p:cNvSpPr>
          <p:nvPr>
            <p:ph type="hdr" sz="quarter"/>
          </p:nvPr>
        </p:nvSpPr>
        <p:spPr bwMode="auto">
          <a:noFill/>
          <a:ln>
            <a:miter lim="800000"/>
            <a:headEnd/>
            <a:tailEnd/>
          </a:ln>
        </p:spPr>
        <p:txBody>
          <a:bodyPr/>
          <a:lstStyle/>
          <a:p>
            <a:endParaRPr lang="ja-JP" altLang="ja-JP">
              <a:solidFill>
                <a:srgbClr val="000000"/>
              </a:solidFill>
              <a:latin typeface="Times New Roman"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Times New Roman" pitchFamily="18" charset="0"/>
              <a:ea typeface="ＭＳ Ｐゴシック" pitchFamily="50" charset="-128"/>
            </a:endParaRPr>
          </a:p>
        </p:txBody>
      </p:sp>
      <p:sp>
        <p:nvSpPr>
          <p:cNvPr id="9219" name="Slide Number Placeholder 3"/>
          <p:cNvSpPr>
            <a:spLocks noGrp="1"/>
          </p:cNvSpPr>
          <p:nvPr>
            <p:ph type="sldNum" sz="quarter" idx="5"/>
          </p:nvPr>
        </p:nvSpPr>
        <p:spPr bwMode="auto">
          <a:noFill/>
          <a:ln>
            <a:miter lim="800000"/>
            <a:headEnd/>
            <a:tailEnd/>
          </a:ln>
        </p:spPr>
        <p:txBody>
          <a:bodyPr/>
          <a:lstStyle/>
          <a:p>
            <a:fld id="{6D55DDE7-731C-4466-8CFB-F71653F579DC}" type="slidenum">
              <a:rPr lang="en-US" altLang="ja-JP">
                <a:solidFill>
                  <a:srgbClr val="000000"/>
                </a:solidFill>
              </a:rPr>
              <a:pPr/>
              <a:t>107</a:t>
            </a:fld>
            <a:endParaRPr lang="en-US" altLang="ja-JP">
              <a:solidFill>
                <a:srgbClr val="000000"/>
              </a:solidFill>
            </a:endParaRPr>
          </a:p>
        </p:txBody>
      </p:sp>
      <p:sp>
        <p:nvSpPr>
          <p:cNvPr id="9220" name="Header Placeholder 4"/>
          <p:cNvSpPr>
            <a:spLocks noGrp="1"/>
          </p:cNvSpPr>
          <p:nvPr>
            <p:ph type="hdr" sz="quarter"/>
          </p:nvPr>
        </p:nvSpPr>
        <p:spPr bwMode="auto">
          <a:noFill/>
          <a:ln>
            <a:miter lim="800000"/>
            <a:headEnd/>
            <a:tailEnd/>
          </a:ln>
        </p:spPr>
        <p:txBody>
          <a:bodyPr/>
          <a:lstStyle/>
          <a:p>
            <a:endParaRPr lang="ja-JP" altLang="ja-JP">
              <a:solidFill>
                <a:srgbClr val="000000"/>
              </a:solidFill>
              <a:latin typeface="Times New Roman" pitchFamily="18"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Times New Roman" pitchFamily="18" charset="0"/>
              <a:ea typeface="ＭＳ Ｐゴシック" pitchFamily="50" charset="-128"/>
            </a:endParaRPr>
          </a:p>
        </p:txBody>
      </p:sp>
      <p:sp>
        <p:nvSpPr>
          <p:cNvPr id="11267" name="Slide Number Placeholder 3"/>
          <p:cNvSpPr>
            <a:spLocks noGrp="1"/>
          </p:cNvSpPr>
          <p:nvPr>
            <p:ph type="sldNum" sz="quarter" idx="5"/>
          </p:nvPr>
        </p:nvSpPr>
        <p:spPr bwMode="auto">
          <a:noFill/>
          <a:ln>
            <a:miter lim="800000"/>
            <a:headEnd/>
            <a:tailEnd/>
          </a:ln>
        </p:spPr>
        <p:txBody>
          <a:bodyPr/>
          <a:lstStyle/>
          <a:p>
            <a:fld id="{64B8B511-310D-48A5-9D7E-2C6383E3A794}" type="slidenum">
              <a:rPr lang="en-US" altLang="ja-JP">
                <a:solidFill>
                  <a:srgbClr val="000000"/>
                </a:solidFill>
              </a:rPr>
              <a:pPr/>
              <a:t>109</a:t>
            </a:fld>
            <a:endParaRPr lang="en-US" altLang="ja-JP">
              <a:solidFill>
                <a:srgbClr val="000000"/>
              </a:solidFill>
            </a:endParaRPr>
          </a:p>
        </p:txBody>
      </p:sp>
      <p:sp>
        <p:nvSpPr>
          <p:cNvPr id="11268" name="Header Placeholder 4"/>
          <p:cNvSpPr>
            <a:spLocks noGrp="1"/>
          </p:cNvSpPr>
          <p:nvPr>
            <p:ph type="hdr" sz="quarter"/>
          </p:nvPr>
        </p:nvSpPr>
        <p:spPr bwMode="auto">
          <a:noFill/>
          <a:ln>
            <a:miter lim="800000"/>
            <a:headEnd/>
            <a:tailEnd/>
          </a:ln>
        </p:spPr>
        <p:txBody>
          <a:bodyPr/>
          <a:lstStyle/>
          <a:p>
            <a:endParaRPr lang="ja-JP" altLang="ja-JP">
              <a:solidFill>
                <a:srgbClr val="000000"/>
              </a:solidFill>
              <a:latin typeface="Times New Roman" pitchFamily="18"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latin typeface="Times New Roman" pitchFamily="18" charset="0"/>
              <a:ea typeface="ＭＳ Ｐゴシック" pitchFamily="50" charset="-128"/>
            </a:endParaRPr>
          </a:p>
        </p:txBody>
      </p:sp>
      <p:sp>
        <p:nvSpPr>
          <p:cNvPr id="13315" name="Slide Number Placeholder 3"/>
          <p:cNvSpPr>
            <a:spLocks noGrp="1"/>
          </p:cNvSpPr>
          <p:nvPr>
            <p:ph type="sldNum" sz="quarter" idx="5"/>
          </p:nvPr>
        </p:nvSpPr>
        <p:spPr bwMode="auto">
          <a:noFill/>
          <a:ln>
            <a:miter lim="800000"/>
            <a:headEnd/>
            <a:tailEnd/>
          </a:ln>
        </p:spPr>
        <p:txBody>
          <a:bodyPr/>
          <a:lstStyle/>
          <a:p>
            <a:fld id="{4C2D9D10-860E-4F3C-9EF6-0C4EAC0F38DE}" type="slidenum">
              <a:rPr lang="en-US" altLang="ja-JP">
                <a:solidFill>
                  <a:srgbClr val="000000"/>
                </a:solidFill>
              </a:rPr>
              <a:pPr/>
              <a:t>110</a:t>
            </a:fld>
            <a:endParaRPr lang="en-US" altLang="ja-JP">
              <a:solidFill>
                <a:srgbClr val="000000"/>
              </a:solidFill>
            </a:endParaRPr>
          </a:p>
        </p:txBody>
      </p:sp>
      <p:sp>
        <p:nvSpPr>
          <p:cNvPr id="13316" name="Header Placeholder 4"/>
          <p:cNvSpPr>
            <a:spLocks noGrp="1"/>
          </p:cNvSpPr>
          <p:nvPr>
            <p:ph type="hdr" sz="quarter"/>
          </p:nvPr>
        </p:nvSpPr>
        <p:spPr bwMode="auto">
          <a:noFill/>
          <a:ln>
            <a:miter lim="800000"/>
            <a:headEnd/>
            <a:tailEnd/>
          </a:ln>
        </p:spPr>
        <p:txBody>
          <a:bodyPr/>
          <a:lstStyle/>
          <a:p>
            <a:endParaRPr lang="ja-JP" altLang="ja-JP">
              <a:solidFill>
                <a:srgbClr val="000000"/>
              </a:solidFill>
              <a:latin typeface="Times New Roman" pitchFamily="18"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A95599-4AD5-CC44-A626-6A33A81E2C9F}" type="slidenum">
              <a:rPr lang="en-US" sz="1200">
                <a:solidFill>
                  <a:srgbClr val="000000"/>
                </a:solidFill>
                <a:latin typeface="Calibri" charset="0"/>
              </a:rPr>
              <a:pPr eaLnBrk="1" hangingPunct="1"/>
              <a:t>112</a:t>
            </a:fld>
            <a:endParaRPr lang="en-US" sz="1200">
              <a:solidFill>
                <a:srgbClr val="000000"/>
              </a:solidFill>
              <a:latin typeface="Calibri" charset="0"/>
            </a:endParaRP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BF68D-4418-BC46-8517-0CF4F7B15C25}" type="slidenum">
              <a:rPr lang="en-US" smtClean="0"/>
              <a:pPr/>
              <a:t>116</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84F7B6A-33D8-2C40-B91E-9214FB48EECD}" type="slidenum">
              <a:rPr lang="en-US">
                <a:solidFill>
                  <a:srgbClr val="000000"/>
                </a:solidFill>
                <a:latin typeface="Calibri" charset="0"/>
              </a:rPr>
              <a:pPr eaLnBrk="1" hangingPunct="1"/>
              <a:t>117</a:t>
            </a:fld>
            <a:endParaRPr lang="en-US">
              <a:solidFill>
                <a:srgbClr val="000000"/>
              </a:solidFill>
              <a:latin typeface="Calibri" charset="0"/>
            </a:endParaRPr>
          </a:p>
        </p:txBody>
      </p:sp>
      <p:sp>
        <p:nvSpPr>
          <p:cNvPr id="23557"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533896-B9E3-E54B-9679-BCD5D9B50146}" type="slidenum">
              <a:rPr lang="en-US">
                <a:solidFill>
                  <a:srgbClr val="000000"/>
                </a:solidFill>
                <a:latin typeface="Calibri" charset="0"/>
              </a:rPr>
              <a:pPr eaLnBrk="1" hangingPunct="1"/>
              <a:t>118</a:t>
            </a:fld>
            <a:endParaRPr lang="en-US">
              <a:solidFill>
                <a:srgbClr val="000000"/>
              </a:solidFill>
              <a:latin typeface="Calibri" charset="0"/>
            </a:endParaRPr>
          </a:p>
        </p:txBody>
      </p:sp>
      <p:sp>
        <p:nvSpPr>
          <p:cNvPr id="2458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fld id="{5C58E9DE-CF82-024A-AFB1-617D121069CC}" type="slidenum">
              <a:rPr lang="en-US"/>
              <a:pPr/>
              <a:t>‹#›</a:t>
            </a:fld>
            <a:endParaRPr lang="en-US"/>
          </a:p>
        </p:txBody>
      </p:sp>
    </p:spTree>
    <p:extLst>
      <p:ext uri="{BB962C8B-B14F-4D97-AF65-F5344CB8AC3E}">
        <p14:creationId xmlns:p14="http://schemas.microsoft.com/office/powerpoint/2010/main" val="2568891621"/>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137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GB"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GB" altLang="ja-JP"/>
          </a:p>
        </p:txBody>
      </p:sp>
      <p:sp>
        <p:nvSpPr>
          <p:cNvPr id="6" name="Rectangle 6"/>
          <p:cNvSpPr>
            <a:spLocks noGrp="1" noChangeArrowheads="1"/>
          </p:cNvSpPr>
          <p:nvPr>
            <p:ph type="sldNum" sz="quarter" idx="12"/>
          </p:nvPr>
        </p:nvSpPr>
        <p:spPr>
          <a:ln/>
        </p:spPr>
        <p:txBody>
          <a:bodyPr/>
          <a:lstStyle>
            <a:lvl1pPr>
              <a:defRPr/>
            </a:lvl1pPr>
          </a:lstStyle>
          <a:p>
            <a:fld id="{61AAD2CA-A5B7-429B-9E06-00E7148A6CBA}" type="slidenum">
              <a:rPr lang="ja-JP" altLang="en-GB"/>
              <a:pPr/>
              <a:t>‹#›</a:t>
            </a:fld>
            <a:endParaRPr lang="en-GB" altLang="ja-JP"/>
          </a:p>
        </p:txBody>
      </p:sp>
    </p:spTree>
    <p:extLst>
      <p:ext uri="{BB962C8B-B14F-4D97-AF65-F5344CB8AC3E}">
        <p14:creationId xmlns:p14="http://schemas.microsoft.com/office/powerpoint/2010/main" val="2933746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160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419225" y="188913"/>
            <a:ext cx="76485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Box 3"/>
          <p:cNvSpPr txBox="1"/>
          <p:nvPr userDrawn="1"/>
        </p:nvSpPr>
        <p:spPr>
          <a:xfrm>
            <a:off x="19050" y="528638"/>
            <a:ext cx="1154113" cy="508000"/>
          </a:xfrm>
          <a:prstGeom prst="rect">
            <a:avLst/>
          </a:prstGeom>
          <a:noFill/>
        </p:spPr>
        <p:txBody>
          <a:bodyPr wrap="none">
            <a:spAutoFit/>
          </a:bodyPr>
          <a:lstStyle/>
          <a:p>
            <a:pPr defTabSz="914400" eaLnBrk="0" hangingPunct="0">
              <a:spcBef>
                <a:spcPct val="50000"/>
              </a:spcBef>
              <a:defRPr/>
            </a:pPr>
            <a:r>
              <a:rPr lang="en-US" sz="900" dirty="0">
                <a:solidFill>
                  <a:srgbClr val="FFFFFF"/>
                </a:solidFill>
                <a:latin typeface="Arial Unicode MS" pitchFamily="-111" charset="0"/>
                <a:ea typeface="ＭＳ Ｐゴシック" pitchFamily="-105" charset="-128"/>
                <a:cs typeface="ＭＳ Ｐゴシック" pitchFamily="-105" charset="-128"/>
              </a:rPr>
              <a:t>SIT-27 Meeting</a:t>
            </a:r>
            <a:br>
              <a:rPr lang="en-US" sz="900" dirty="0">
                <a:solidFill>
                  <a:srgbClr val="FFFFFF"/>
                </a:solidFill>
                <a:latin typeface="Arial Unicode MS" pitchFamily="-111" charset="0"/>
                <a:ea typeface="ＭＳ Ｐゴシック" pitchFamily="-105" charset="-128"/>
                <a:cs typeface="ＭＳ Ｐゴシック" pitchFamily="-105" charset="-128"/>
              </a:rPr>
            </a:br>
            <a:r>
              <a:rPr lang="en-US" sz="900" dirty="0">
                <a:solidFill>
                  <a:srgbClr val="FFFFFF"/>
                </a:solidFill>
                <a:latin typeface="Arial Unicode MS" pitchFamily="-111" charset="0"/>
                <a:ea typeface="ＭＳ Ｐゴシック" pitchFamily="-105" charset="-128"/>
                <a:cs typeface="ＭＳ Ｐゴシック" pitchFamily="-105" charset="-128"/>
              </a:rPr>
              <a:t>La Jolla, CA, USA</a:t>
            </a:r>
            <a:br>
              <a:rPr lang="en-US" sz="900" dirty="0">
                <a:solidFill>
                  <a:srgbClr val="FFFFFF"/>
                </a:solidFill>
                <a:latin typeface="Arial Unicode MS" pitchFamily="-111" charset="0"/>
                <a:ea typeface="ＭＳ Ｐゴシック" pitchFamily="-105" charset="-128"/>
                <a:cs typeface="ＭＳ Ｐゴシック" pitchFamily="-105" charset="-128"/>
              </a:rPr>
            </a:br>
            <a:r>
              <a:rPr lang="en-US" sz="900" dirty="0">
                <a:solidFill>
                  <a:srgbClr val="FFFFFF"/>
                </a:solidFill>
                <a:latin typeface="Arial Unicode MS" pitchFamily="-111" charset="0"/>
                <a:ea typeface="ＭＳ Ｐゴシック" pitchFamily="-105" charset="-128"/>
                <a:cs typeface="ＭＳ Ｐゴシック" pitchFamily="-105" charset="-128"/>
              </a:rPr>
              <a:t>March 26-28, 2012</a:t>
            </a:r>
          </a:p>
        </p:txBody>
      </p:sp>
      <p:pic>
        <p:nvPicPr>
          <p:cNvPr id="1030" name="Picture 4" descr="CEOS_logo_transparent.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5250" y="71438"/>
            <a:ext cx="1206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charset="0"/>
                <a:cs typeface="Calibri" charset="0"/>
              </a:defRPr>
            </a:lvl1pPr>
          </a:lstStyle>
          <a:p>
            <a:fld id="{08F6DB8D-3CB5-6B49-AA78-76023A41D7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hyperlink" Target="http://wgiss.ceos.org/cwic"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giss.ceos.org/cwic"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23.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24.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25.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26.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http://www.ioccg.org/training/upcoming.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wmf"/><Relationship Id="rId6" Type="http://schemas.openxmlformats.org/officeDocument/2006/relationships/hyperlink" Target="https://community.jpl.nasa.gov/program%20files/qualcomm/eudora/program%20files/qualcomm/eudora/program%20files/qualcomm/program%20files/qualcomm/eudora/imap/program%20files/program%20files/program%20files/program%20files/program%20files/qualcomm/eudora/imap/progr" TargetMode="External"/><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20.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comments" Target="../comments/commen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comments" Target="../comments/commen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a:t>
            </a:fld>
            <a:endParaRPr lang="en-US" sz="1000">
              <a:solidFill>
                <a:srgbClr val="002569"/>
              </a:solidFill>
              <a:latin typeface="Calibri" charset="0"/>
              <a:cs typeface="Calibri" charset="0"/>
            </a:endParaRPr>
          </a:p>
        </p:txBody>
      </p:sp>
      <p:sp>
        <p:nvSpPr>
          <p:cNvPr id="2" name="TextBox 1"/>
          <p:cNvSpPr txBox="1"/>
          <p:nvPr/>
        </p:nvSpPr>
        <p:spPr>
          <a:xfrm>
            <a:off x="3335522" y="4988467"/>
            <a:ext cx="2366040" cy="923330"/>
          </a:xfrm>
          <a:prstGeom prst="rect">
            <a:avLst/>
          </a:prstGeom>
          <a:noFill/>
        </p:spPr>
        <p:txBody>
          <a:bodyPr wrap="none" rtlCol="0">
            <a:spAutoFit/>
          </a:bodyPr>
          <a:lstStyle/>
          <a:p>
            <a:pPr algn="ctr"/>
            <a:endParaRPr lang="en-US" dirty="0" smtClean="0"/>
          </a:p>
          <a:p>
            <a:pPr algn="ctr"/>
            <a:r>
              <a:rPr lang="en-US" dirty="0" smtClean="0"/>
              <a:t>Mon 26</a:t>
            </a:r>
            <a:r>
              <a:rPr lang="en-US" baseline="30000" dirty="0" smtClean="0"/>
              <a:t>th</a:t>
            </a:r>
            <a:r>
              <a:rPr lang="en-US" dirty="0" smtClean="0"/>
              <a:t> March 2012</a:t>
            </a:r>
          </a:p>
          <a:p>
            <a:pPr algn="ctr"/>
            <a:r>
              <a:rPr lang="en-US" dirty="0" smtClean="0"/>
              <a:t>La Jolla</a:t>
            </a:r>
            <a:endParaRPr lang="en-US" dirty="0"/>
          </a:p>
        </p:txBody>
      </p:sp>
      <p:sp>
        <p:nvSpPr>
          <p:cNvPr id="6" name="TextBox 5"/>
          <p:cNvSpPr txBox="1"/>
          <p:nvPr/>
        </p:nvSpPr>
        <p:spPr>
          <a:xfrm>
            <a:off x="1045860" y="2500451"/>
            <a:ext cx="6756778" cy="830997"/>
          </a:xfrm>
          <a:prstGeom prst="rect">
            <a:avLst/>
          </a:prstGeom>
          <a:noFill/>
        </p:spPr>
        <p:txBody>
          <a:bodyPr wrap="none" rtlCol="0">
            <a:spAutoFit/>
          </a:bodyPr>
          <a:lstStyle/>
          <a:p>
            <a:pPr algn="ctr"/>
            <a:r>
              <a:rPr lang="en-US" sz="2400" b="1" dirty="0" smtClean="0"/>
              <a:t>CEOS Virtual Constellation &amp; Working Group </a:t>
            </a:r>
          </a:p>
          <a:p>
            <a:pPr algn="ctr"/>
            <a:r>
              <a:rPr lang="en-US" sz="2400" b="1" dirty="0" smtClean="0"/>
              <a:t>Workshop</a:t>
            </a:r>
            <a:endParaRPr lang="en-US" sz="2400" b="1"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10</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CSS Recommendations (5/5)</a:t>
            </a:r>
            <a:endParaRPr lang="en-US" dirty="0">
              <a:latin typeface="Tahoma" charset="0"/>
              <a:ea typeface="ＭＳ Ｐゴシック" charset="0"/>
              <a:cs typeface="Tahoma" charset="0"/>
            </a:endParaRPr>
          </a:p>
        </p:txBody>
      </p:sp>
      <p:sp>
        <p:nvSpPr>
          <p:cNvPr id="6" name="Content Placeholder 2"/>
          <p:cNvSpPr txBox="1">
            <a:spLocks/>
          </p:cNvSpPr>
          <p:nvPr/>
        </p:nvSpPr>
        <p:spPr>
          <a:xfrm>
            <a:off x="457200" y="1600200"/>
            <a:ext cx="8229600" cy="4525963"/>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pPr>
            <a:r>
              <a:rPr lang="en-AU" sz="1800" b="0" dirty="0" smtClean="0"/>
              <a:t>Synthesis Report</a:t>
            </a:r>
            <a:endParaRPr lang="en-AU" sz="1800" b="0" dirty="0"/>
          </a:p>
          <a:p>
            <a:pPr marL="0" indent="0">
              <a:buNone/>
            </a:pPr>
            <a:endParaRPr lang="en-GB" sz="1200" b="0" dirty="0"/>
          </a:p>
          <a:p>
            <a:pPr marL="0" indent="0">
              <a:buNone/>
            </a:pPr>
            <a:r>
              <a:rPr lang="en-US" sz="1600" b="0" dirty="0"/>
              <a:t>RECOMMENDATION #13: CEOS Working Groups, Constellations and SBA Teams should address the lack of participation by providing a list of strongly desired space agencies and associates to the CEOS SIT. CEOS Principals can be made aware of their desired participation in Constellation efforts and the anticipated gain from such participation. If participation continues to be too low to sustain necessary Constellation activities, CEOS leadership should work with the WG, VC, or SBA Co-chairs to identify and address the reasons.</a:t>
            </a:r>
            <a:endParaRPr lang="en-AU" sz="1600" b="0" dirty="0"/>
          </a:p>
          <a:p>
            <a:pPr marL="0" indent="0">
              <a:buNone/>
            </a:pPr>
            <a:endParaRPr lang="en-US" sz="1600" b="0" dirty="0" smtClean="0"/>
          </a:p>
          <a:p>
            <a:pPr marL="0" indent="0">
              <a:buNone/>
            </a:pPr>
            <a:r>
              <a:rPr lang="en-US" sz="1600" dirty="0" smtClean="0"/>
              <a:t>RECOMMENDATION </a:t>
            </a:r>
            <a:r>
              <a:rPr lang="en-US" sz="1600" dirty="0"/>
              <a:t>#15: The CEOS Plenary and/or SIT meetings should provide sufficient time for consideration of Working Group, Virtual Constellation, and SBA Team priorities and recommendations together with strategic discussion and direction to these groups on their annual work. Working Groups, Virtual Constellations and SBA teams should be encouraged to more specifically measure and document their progress in relation to CEOS’s highest priorities. In turn, CEOS leadership should actively participate in establishing priorities for the Working Groups, Constellations, and SBA Teams by reviewing these initiatives and gathering feedback from the SEC and SIT to reach decisions.</a:t>
            </a:r>
            <a:endParaRPr lang="en-AU" sz="1600" dirty="0"/>
          </a:p>
        </p:txBody>
      </p:sp>
    </p:spTree>
    <p:extLst>
      <p:ext uri="{BB962C8B-B14F-4D97-AF65-F5344CB8AC3E}">
        <p14:creationId xmlns:p14="http://schemas.microsoft.com/office/powerpoint/2010/main" val="3230801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320800" y="101600"/>
            <a:ext cx="776446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bg1"/>
                </a:solidFill>
                <a:effectLst/>
                <a:uLnTx/>
                <a:uFillTx/>
                <a:latin typeface="Tahoma" pitchFamily="34" charset="0"/>
                <a:ea typeface="ＭＳ Ｐゴシック" pitchFamily="50" charset="-128"/>
                <a:cs typeface="Tahoma" pitchFamily="34" charset="0"/>
              </a:rPr>
              <a:t>WGISS Competencies</a:t>
            </a:r>
          </a:p>
        </p:txBody>
      </p:sp>
      <p:sp>
        <p:nvSpPr>
          <p:cNvPr id="18433" name="Rectangle 1"/>
          <p:cNvSpPr>
            <a:spLocks noChangeArrowheads="1"/>
          </p:cNvSpPr>
          <p:nvPr/>
        </p:nvSpPr>
        <p:spPr bwMode="auto">
          <a:xfrm>
            <a:off x="945396" y="1622399"/>
            <a:ext cx="7524835"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ja-JP" b="0"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WGISS has a great deal of experience in data and information management issues, including the appropriate use of standards, the use of compatible data formats, the quality aspects of service provision, and the use of standard software tools and terminology. </a:t>
            </a:r>
          </a:p>
          <a:p>
            <a:pPr marL="0" marR="0" lvl="0" indent="0" algn="l" defTabSz="914400" rtl="0" eaLnBrk="1" fontAlgn="base" latinLnBrk="0" hangingPunct="1">
              <a:lnSpc>
                <a:spcPct val="100000"/>
              </a:lnSpc>
              <a:spcBef>
                <a:spcPct val="0"/>
              </a:spcBef>
              <a:spcAft>
                <a:spcPct val="0"/>
              </a:spcAft>
              <a:buClrTx/>
              <a:buSzTx/>
              <a:tabLst/>
            </a:pPr>
            <a:endParaRPr kumimoji="0" lang="en-GB" altLang="ja-JP"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b="0"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WGISS plays a fundamental role in global data sharing and the further implementation of the GEOSS Common Infrastructure. WGISS developed capabilities such as the CEOS WGISS Integrated Catalog (CWIC) and the International Directory Network (IDN) which are expected to facilitate discovery and access to the CEOS agency satellite data in GEO/GEOSS. </a:t>
            </a:r>
            <a:endParaRPr kumimoji="0" lang="en-GB" altLang="ja-JP"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arenBoth"/>
              <a:tabLst/>
            </a:pPr>
            <a:r>
              <a:rPr kumimoji="0" lang="en-US" altLang="ja-JP" b="0"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The IDN is an international effort developed to assist users in locating data sets, data services, and visualizations and the largest scientific directory service in the world.</a:t>
            </a:r>
            <a:endParaRPr kumimoji="0" lang="en-GB" altLang="ja-JP"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arenBoth"/>
              <a:tabLst/>
            </a:pPr>
            <a:r>
              <a:rPr kumimoji="0" lang="en-US" altLang="ja-JP" b="0" i="0" u="none" strike="noStrike" cap="none" normalizeH="0" baseline="0" dirty="0" smtClean="0">
                <a:ln>
                  <a:noFill/>
                </a:ln>
                <a:solidFill>
                  <a:schemeClr val="tx1"/>
                </a:solidFill>
                <a:effectLst/>
                <a:latin typeface="Arial Narrow" pitchFamily="34" charset="0"/>
                <a:ea typeface="MS Mincho" pitchFamily="49" charset="-128"/>
                <a:cs typeface="Times New Roman" pitchFamily="18" charset="0"/>
              </a:rPr>
              <a:t>CWIC provides a single point for discovery and access of satellite data from the CEOS agency partners.  </a:t>
            </a:r>
            <a:endParaRPr kumimoji="0" lang="en-GB" altLang="ja-JP"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2247116"/>
      </p:ext>
    </p:extLst>
  </p:cSld>
  <p:clrMapOvr>
    <a:masterClrMapping/>
  </p:clrMapOvr>
  <p:transition xmlns:p14="http://schemas.microsoft.com/office/powerpoint/2010/mai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413" y="2076772"/>
            <a:ext cx="7981627" cy="3970318"/>
          </a:xfrm>
          <a:prstGeom prst="rect">
            <a:avLst/>
          </a:prstGeom>
        </p:spPr>
        <p:txBody>
          <a:bodyPr wrap="square">
            <a:spAutoFit/>
          </a:bodyPr>
          <a:lstStyle/>
          <a:p>
            <a:pPr lvl="0" defTabSz="914400" eaLnBrk="0" hangingPunct="0">
              <a:buFontTx/>
              <a:buChar char="•"/>
            </a:pPr>
            <a:r>
              <a:rPr lang="en-US" altLang="ja-JP" dirty="0" smtClean="0">
                <a:latin typeface="Arial Narrow" pitchFamily="34" charset="0"/>
                <a:ea typeface="MS Mincho" pitchFamily="49" charset="-128"/>
                <a:cs typeface="Times New Roman" pitchFamily="18" charset="0"/>
              </a:rPr>
              <a:t>WGISS has placed an emphasis on the management of EO data, the </a:t>
            </a:r>
            <a:r>
              <a:rPr lang="en-US" altLang="ja-JP" smtClean="0">
                <a:latin typeface="Arial Narrow" pitchFamily="34" charset="0"/>
                <a:ea typeface="MS Mincho" pitchFamily="49" charset="-128"/>
                <a:cs typeface="Times New Roman" pitchFamily="18" charset="0"/>
              </a:rPr>
              <a:t>creation, improvement</a:t>
            </a:r>
            <a:r>
              <a:rPr lang="en-US" altLang="ja-JP" dirty="0" smtClean="0">
                <a:latin typeface="Arial Narrow" pitchFamily="34" charset="0"/>
                <a:ea typeface="MS Mincho" pitchFamily="49" charset="-128"/>
                <a:cs typeface="Times New Roman" pitchFamily="18" charset="0"/>
              </a:rPr>
              <a:t>, and integration of information systems and information technologies, and the delivery of interoperable services. It covers web services and other internet related software technologies, grid technologies, sensor web technologies, data curation and access of data, metadata, and products commonly required across diverse societal benefit areas. </a:t>
            </a:r>
          </a:p>
          <a:p>
            <a:pPr lvl="0" defTabSz="914400" eaLnBrk="0" hangingPunct="0"/>
            <a:endParaRPr lang="en-GB" altLang="ja-JP" dirty="0" smtClean="0">
              <a:cs typeface="Arial" pitchFamily="34" charset="0"/>
            </a:endParaRPr>
          </a:p>
          <a:p>
            <a:pPr lvl="0" defTabSz="914400" eaLnBrk="0" hangingPunct="0">
              <a:buFontTx/>
              <a:buChar char="•"/>
            </a:pPr>
            <a:r>
              <a:rPr lang="en-US" altLang="ja-JP" dirty="0" smtClean="0">
                <a:latin typeface="Arial Narrow" pitchFamily="34" charset="0"/>
                <a:ea typeface="MS Mincho" pitchFamily="49" charset="-128"/>
                <a:cs typeface="Times New Roman" pitchFamily="18" charset="0"/>
              </a:rPr>
              <a:t>WGISS can support specific applications, working with users to understand their requirements and help them exploit the tools and services available through WGISS. Currently WGISS supports the Land Surface Imaging (LSI) Constellation by assisting the development of an LSI Constellation portal. WGISS also supports the Atmospheric Composition (AC) Constellation by coordinating the design and development of an AC Portal, the Water SBA by developing the CEOS Water portal and the Disaster SBA by addressing the use of satellites, sensors, models, and associated data products to support disaster response and risk assessment.</a:t>
            </a:r>
            <a:endParaRPr lang="en-US" altLang="ja-JP" dirty="0" smtClean="0">
              <a:cs typeface="Arial" pitchFamily="34" charset="0"/>
            </a:endParaRPr>
          </a:p>
        </p:txBody>
      </p:sp>
    </p:spTree>
    <p:extLst>
      <p:ext uri="{BB962C8B-B14F-4D97-AF65-F5344CB8AC3E}">
        <p14:creationId xmlns:p14="http://schemas.microsoft.com/office/powerpoint/2010/main" val="2875215088"/>
      </p:ext>
    </p:extLst>
  </p:cSld>
  <p:clrMapOvr>
    <a:masterClrMapping/>
  </p:clrMapOvr>
  <p:transition xmlns:p14="http://schemas.microsoft.com/office/powerpoint/2010/mai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A4ED8834-8F1C-4C2E-AE6F-D5B6C8B7D2EF}" type="slidenum">
              <a:rPr lang="en-US" altLang="ja-JP"/>
              <a:pPr eaLnBrk="1" hangingPunct="1">
                <a:spcBef>
                  <a:spcPct val="0"/>
                </a:spcBef>
              </a:pPr>
              <a:t>102</a:t>
            </a:fld>
            <a:endParaRPr lang="en-US" altLang="ja-JP"/>
          </a:p>
        </p:txBody>
      </p:sp>
      <p:sp>
        <p:nvSpPr>
          <p:cNvPr id="6146" name="Title 1"/>
          <p:cNvSpPr>
            <a:spLocks noGrp="1"/>
          </p:cNvSpPr>
          <p:nvPr>
            <p:ph type="title" idx="4294967295"/>
          </p:nvPr>
        </p:nvSpPr>
        <p:spPr>
          <a:xfrm>
            <a:off x="1320800" y="101600"/>
            <a:ext cx="7764463" cy="609600"/>
          </a:xfrm>
        </p:spPr>
        <p:txBody>
          <a:bodyPr/>
          <a:lstStyle/>
          <a:p>
            <a:pPr eaLnBrk="1" hangingPunct="1"/>
            <a:r>
              <a:rPr lang="en-US" altLang="ja-JP" dirty="0" smtClean="0">
                <a:latin typeface="Tahoma" pitchFamily="34" charset="0"/>
                <a:ea typeface="ＭＳ Ｐゴシック" pitchFamily="50" charset="-128"/>
                <a:cs typeface="Tahoma" pitchFamily="34" charset="0"/>
              </a:rPr>
              <a:t>Target 1</a:t>
            </a:r>
          </a:p>
        </p:txBody>
      </p:sp>
      <p:sp>
        <p:nvSpPr>
          <p:cNvPr id="6147" name="TextBox 2"/>
          <p:cNvSpPr txBox="1">
            <a:spLocks noChangeArrowheads="1"/>
          </p:cNvSpPr>
          <p:nvPr/>
        </p:nvSpPr>
        <p:spPr bwMode="auto">
          <a:xfrm>
            <a:off x="776288" y="1652336"/>
            <a:ext cx="7613733" cy="3231654"/>
          </a:xfrm>
          <a:prstGeom prst="rect">
            <a:avLst/>
          </a:prstGeom>
          <a:noFill/>
          <a:ln w="9525">
            <a:noFill/>
            <a:miter lim="800000"/>
            <a:headEnd/>
            <a:tailEnd/>
          </a:ln>
        </p:spPr>
        <p:txBody>
          <a:bodyPr wrap="square">
            <a:spAutoFit/>
          </a:bodyPr>
          <a:lstStyle/>
          <a:p>
            <a:pPr marL="285750" indent="-285750"/>
            <a:r>
              <a:rPr lang="en-US" altLang="ja-JP" sz="2400" b="1" dirty="0" smtClean="0"/>
              <a:t>Portal Implementation and Enhancement Support</a:t>
            </a:r>
          </a:p>
          <a:p>
            <a:pPr marL="285750" indent="-285750"/>
            <a:endParaRPr lang="en-US" dirty="0" smtClean="0"/>
          </a:p>
          <a:p>
            <a:pPr marL="285750" indent="-285750"/>
            <a:r>
              <a:rPr lang="en-US" dirty="0" smtClean="0"/>
              <a:t>WGISS can support CEOS initiatives for portal implementations and enhancements.</a:t>
            </a:r>
            <a:endParaRPr lang="en-US" altLang="ja-JP" dirty="0" smtClean="0"/>
          </a:p>
          <a:p>
            <a:pPr marL="742950" lvl="1" indent="-285750"/>
            <a:endParaRPr lang="en-US" altLang="ja-JP" dirty="0"/>
          </a:p>
          <a:p>
            <a:pPr marL="285750" indent="-285750">
              <a:buFont typeface="Arial" pitchFamily="34" charset="0"/>
              <a:buChar char="•"/>
            </a:pPr>
            <a:r>
              <a:rPr lang="en-US" altLang="ja-JP" dirty="0" smtClean="0"/>
              <a:t>Design domain-specific portals for connecting data access and data analysis services and tools that are distributed among CEOS members</a:t>
            </a:r>
          </a:p>
          <a:p>
            <a:pPr marL="285750" indent="-285750">
              <a:buFont typeface="Arial" pitchFamily="34" charset="0"/>
              <a:buChar char="•"/>
            </a:pPr>
            <a:r>
              <a:rPr lang="en-US" altLang="ja-JP" dirty="0" smtClean="0"/>
              <a:t>Develop portal guidelines and best practices for sharing portal implementation successes and technical components among CEOS</a:t>
            </a:r>
          </a:p>
          <a:p>
            <a:pPr marL="285750" indent="-285750"/>
            <a:endParaRPr lang="en-US" altLang="ja-JP" dirty="0" smtClean="0"/>
          </a:p>
        </p:txBody>
      </p:sp>
    </p:spTree>
    <p:extLst>
      <p:ext uri="{BB962C8B-B14F-4D97-AF65-F5344CB8AC3E}">
        <p14:creationId xmlns:p14="http://schemas.microsoft.com/office/powerpoint/2010/main" val="38557593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219E894B-193A-43F2-833E-53BC74F5AEBE}" type="slidenum">
              <a:rPr lang="en-US" altLang="ja-JP"/>
              <a:pPr eaLnBrk="1" hangingPunct="1">
                <a:spcBef>
                  <a:spcPct val="0"/>
                </a:spcBef>
              </a:pPr>
              <a:t>103</a:t>
            </a:fld>
            <a:endParaRPr lang="en-US" altLang="ja-JP"/>
          </a:p>
        </p:txBody>
      </p:sp>
      <p:sp>
        <p:nvSpPr>
          <p:cNvPr id="8194" name="Title 1"/>
          <p:cNvSpPr>
            <a:spLocks noGrp="1"/>
          </p:cNvSpPr>
          <p:nvPr>
            <p:ph type="title" idx="4294967295"/>
          </p:nvPr>
        </p:nvSpPr>
        <p:spPr>
          <a:xfrm>
            <a:off x="1320800" y="101600"/>
            <a:ext cx="7764463" cy="609600"/>
          </a:xfrm>
        </p:spPr>
        <p:txBody>
          <a:bodyPr/>
          <a:lstStyle/>
          <a:p>
            <a:pPr eaLnBrk="1" hangingPunct="1"/>
            <a:r>
              <a:rPr lang="en-US" altLang="ja-JP" dirty="0" smtClean="0">
                <a:latin typeface="Tahoma" pitchFamily="34" charset="0"/>
                <a:ea typeface="ＭＳ Ｐゴシック" pitchFamily="50" charset="-128"/>
                <a:cs typeface="Tahoma" pitchFamily="34" charset="0"/>
              </a:rPr>
              <a:t>Target 1 : Status</a:t>
            </a:r>
          </a:p>
        </p:txBody>
      </p:sp>
      <p:sp>
        <p:nvSpPr>
          <p:cNvPr id="3" name="TextBox 2"/>
          <p:cNvSpPr txBox="1"/>
          <p:nvPr/>
        </p:nvSpPr>
        <p:spPr>
          <a:xfrm>
            <a:off x="776288" y="1345721"/>
            <a:ext cx="7499807" cy="5355312"/>
          </a:xfrm>
          <a:prstGeom prst="rect">
            <a:avLst/>
          </a:prstGeom>
          <a:noFill/>
        </p:spPr>
        <p:txBody>
          <a:bodyPr wrap="square">
            <a:spAutoFit/>
          </a:bodyPr>
          <a:lstStyle/>
          <a:p>
            <a:r>
              <a:rPr lang="en-US" dirty="0" smtClean="0"/>
              <a:t>WGISS is currently implementing the following portals, based on</a:t>
            </a:r>
          </a:p>
          <a:p>
            <a:r>
              <a:rPr lang="en-US" dirty="0" smtClean="0"/>
              <a:t>requirements provided by the VCs and SBAs</a:t>
            </a:r>
          </a:p>
          <a:p>
            <a:pPr marL="800100" lvl="1" indent="-342900">
              <a:buFont typeface="+mj-lt"/>
              <a:buAutoNum type="arabicPeriod"/>
            </a:pPr>
            <a:endParaRPr lang="en-US" dirty="0" smtClean="0"/>
          </a:p>
          <a:p>
            <a:pPr marL="800100" lvl="1" indent="-342900">
              <a:buFont typeface="+mj-lt"/>
              <a:buAutoNum type="arabicPeriod"/>
            </a:pPr>
            <a:r>
              <a:rPr lang="en-US" dirty="0" smtClean="0"/>
              <a:t>LSI Constellation Portal - supporting LSI Constellation, led by USGS, INPE, ISRO (combined budgets over $100K)</a:t>
            </a:r>
          </a:p>
          <a:p>
            <a:pPr marL="1200150" lvl="2" indent="-285750">
              <a:buFontTx/>
              <a:buChar char="-"/>
            </a:pPr>
            <a:r>
              <a:rPr lang="en-US" altLang="ja-JP" dirty="0" smtClean="0"/>
              <a:t>Plans to address SEO Portal Study shortcomings</a:t>
            </a:r>
          </a:p>
          <a:p>
            <a:pPr marL="1200150" lvl="2" indent="-285750">
              <a:buFontTx/>
              <a:buChar char="-"/>
            </a:pPr>
            <a:r>
              <a:rPr lang="en-US" altLang="ja-JP" dirty="0" smtClean="0"/>
              <a:t>Developing a map interface allowing direct data access</a:t>
            </a:r>
          </a:p>
          <a:p>
            <a:pPr marL="1200150" lvl="2" indent="-285750">
              <a:buFontTx/>
              <a:buChar char="-"/>
            </a:pPr>
            <a:r>
              <a:rPr lang="en-US" altLang="ja-JP" dirty="0" smtClean="0"/>
              <a:t>Relies upon CWIC and IDN</a:t>
            </a:r>
          </a:p>
          <a:p>
            <a:pPr marL="1200150" lvl="2" indent="-285750"/>
            <a:endParaRPr lang="en-US" altLang="ja-JP" dirty="0" smtClean="0"/>
          </a:p>
          <a:p>
            <a:pPr marL="800100" lvl="1" indent="-342900">
              <a:buFont typeface="+mj-lt"/>
              <a:buAutoNum type="arabicPeriod"/>
            </a:pPr>
            <a:r>
              <a:rPr lang="en-US" dirty="0" smtClean="0"/>
              <a:t>AC Portal - supporting Atmospheric Composition Constellation (ACC), led by NASA and DLR</a:t>
            </a:r>
          </a:p>
          <a:p>
            <a:pPr marL="1257300" lvl="2" indent="-342900">
              <a:buFontTx/>
              <a:buChar char="-"/>
            </a:pPr>
            <a:r>
              <a:rPr lang="en-US" dirty="0" smtClean="0"/>
              <a:t>Improved interoperability of AC data by implementing standards</a:t>
            </a:r>
          </a:p>
          <a:p>
            <a:pPr marL="1257300" lvl="2" indent="-342900">
              <a:buFontTx/>
              <a:buChar char="-"/>
            </a:pPr>
            <a:r>
              <a:rPr lang="en-US" dirty="0" smtClean="0"/>
              <a:t>Integration of existing tools for adding value to AC data</a:t>
            </a:r>
          </a:p>
          <a:p>
            <a:pPr marL="1257300" lvl="2" indent="-342900">
              <a:buFontTx/>
              <a:buChar char="-"/>
            </a:pPr>
            <a:endParaRPr lang="en-GB" dirty="0" smtClean="0"/>
          </a:p>
          <a:p>
            <a:pPr marL="800100" lvl="1" indent="-342900">
              <a:buFont typeface="+mj-lt"/>
              <a:buAutoNum type="arabicPeriod"/>
            </a:pPr>
            <a:r>
              <a:rPr lang="en-US" dirty="0" smtClean="0"/>
              <a:t>CEOS Water Portal - supporting Water SBA, led by JAXA</a:t>
            </a:r>
          </a:p>
          <a:p>
            <a:pPr marL="1257300" lvl="2" indent="-342900">
              <a:buFontTx/>
              <a:buChar char="-"/>
            </a:pPr>
            <a:r>
              <a:rPr lang="en-US" altLang="ja-JP" dirty="0" smtClean="0"/>
              <a:t>Aims to provide access to a whole variety of hydrological data and water relevant data scattered over the world</a:t>
            </a:r>
          </a:p>
          <a:p>
            <a:pPr marL="1257300" lvl="2" indent="-342900">
              <a:buFontTx/>
              <a:buChar char="-"/>
            </a:pPr>
            <a:r>
              <a:rPr lang="en-US" altLang="ja-JP" dirty="0" smtClean="0"/>
              <a:t>Supports data integration</a:t>
            </a:r>
            <a:endParaRPr lang="en-US" altLang="ja-JP" dirty="0"/>
          </a:p>
        </p:txBody>
      </p:sp>
    </p:spTree>
    <p:extLst>
      <p:ext uri="{BB962C8B-B14F-4D97-AF65-F5344CB8AC3E}">
        <p14:creationId xmlns:p14="http://schemas.microsoft.com/office/powerpoint/2010/main" val="10298913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219E894B-193A-43F2-833E-53BC74F5AEBE}" type="slidenum">
              <a:rPr lang="en-US" altLang="ja-JP"/>
              <a:pPr eaLnBrk="1" hangingPunct="1">
                <a:spcBef>
                  <a:spcPct val="0"/>
                </a:spcBef>
              </a:pPr>
              <a:t>104</a:t>
            </a:fld>
            <a:endParaRPr lang="en-US" altLang="ja-JP"/>
          </a:p>
        </p:txBody>
      </p:sp>
      <p:sp>
        <p:nvSpPr>
          <p:cNvPr id="8194" name="Title 1"/>
          <p:cNvSpPr>
            <a:spLocks noGrp="1"/>
          </p:cNvSpPr>
          <p:nvPr>
            <p:ph type="title" idx="4294967295"/>
          </p:nvPr>
        </p:nvSpPr>
        <p:spPr>
          <a:xfrm>
            <a:off x="1320800" y="101600"/>
            <a:ext cx="7764463" cy="609600"/>
          </a:xfrm>
        </p:spPr>
        <p:txBody>
          <a:bodyPr/>
          <a:lstStyle/>
          <a:p>
            <a:pPr eaLnBrk="1" hangingPunct="1">
              <a:tabLst>
                <a:tab pos="7489825" algn="l"/>
              </a:tabLst>
            </a:pPr>
            <a:r>
              <a:rPr lang="en-US" altLang="ja-JP" dirty="0" smtClean="0">
                <a:latin typeface="Tahoma" pitchFamily="34" charset="0"/>
                <a:ea typeface="ＭＳ Ｐゴシック" pitchFamily="50" charset="-128"/>
                <a:cs typeface="Tahoma" pitchFamily="34" charset="0"/>
              </a:rPr>
              <a:t>Target 1 : Opportunities &amp; Obstacles</a:t>
            </a:r>
          </a:p>
        </p:txBody>
      </p:sp>
      <p:sp>
        <p:nvSpPr>
          <p:cNvPr id="3" name="TextBox 2"/>
          <p:cNvSpPr txBox="1"/>
          <p:nvPr/>
        </p:nvSpPr>
        <p:spPr>
          <a:xfrm>
            <a:off x="776288" y="1483743"/>
            <a:ext cx="7499807" cy="5909310"/>
          </a:xfrm>
          <a:prstGeom prst="rect">
            <a:avLst/>
          </a:prstGeom>
          <a:noFill/>
        </p:spPr>
        <p:txBody>
          <a:bodyPr wrap="square">
            <a:spAutoFit/>
          </a:bodyPr>
          <a:lstStyle/>
          <a:p>
            <a:pPr marL="285750" indent="-285750"/>
            <a:r>
              <a:rPr lang="en-US" altLang="ja-JP" dirty="0" smtClean="0"/>
              <a:t>Opportunities </a:t>
            </a:r>
          </a:p>
          <a:p>
            <a:pPr marL="523875" lvl="1" indent="-342900">
              <a:buFont typeface="+mj-lt"/>
              <a:buAutoNum type="arabicPeriod"/>
            </a:pPr>
            <a:r>
              <a:rPr lang="en-US" altLang="ja-JP" dirty="0" smtClean="0"/>
              <a:t>LSI VC Portal</a:t>
            </a:r>
          </a:p>
          <a:p>
            <a:pPr marL="850900" lvl="2" indent="-285750">
              <a:buFontTx/>
              <a:buChar char="-"/>
            </a:pPr>
            <a:r>
              <a:rPr lang="en-US" altLang="ja-JP" dirty="0" smtClean="0"/>
              <a:t>Level 1 near real-time data delivery</a:t>
            </a:r>
          </a:p>
          <a:p>
            <a:pPr marL="850900" lvl="2" indent="-285750">
              <a:buFontTx/>
              <a:buChar char="-"/>
            </a:pPr>
            <a:r>
              <a:rPr lang="en-US" altLang="ja-JP" dirty="0" smtClean="0"/>
              <a:t>Future ECV, FCDR data delivery</a:t>
            </a:r>
          </a:p>
          <a:p>
            <a:pPr marL="850900" lvl="2" indent="-285750">
              <a:buFontTx/>
              <a:buChar char="-"/>
            </a:pPr>
            <a:r>
              <a:rPr lang="en-US" altLang="ja-JP" dirty="0" smtClean="0"/>
              <a:t>Upcoming launches; coordination potential </a:t>
            </a:r>
            <a:r>
              <a:rPr lang="en-US" altLang="ja-JP" sz="1200" dirty="0" smtClean="0"/>
              <a:t>(CBERS-3, LDCM, Sentinels)</a:t>
            </a:r>
          </a:p>
          <a:p>
            <a:pPr marL="523875" lvl="1" indent="-342900">
              <a:buFont typeface="+mj-lt"/>
              <a:buAutoNum type="arabicPeriod"/>
            </a:pPr>
            <a:r>
              <a:rPr lang="en-US" altLang="ja-JP" dirty="0" smtClean="0"/>
              <a:t>AC Portal</a:t>
            </a:r>
          </a:p>
          <a:p>
            <a:pPr marL="850900" lvl="2" indent="-285750">
              <a:buFontTx/>
              <a:buChar char="-"/>
            </a:pPr>
            <a:r>
              <a:rPr lang="en-US" altLang="ja-JP" dirty="0" smtClean="0"/>
              <a:t>Unified access to distributed AC data product web services</a:t>
            </a:r>
          </a:p>
          <a:p>
            <a:pPr marL="850900" lvl="2" indent="-285750">
              <a:buFontTx/>
              <a:buChar char="-"/>
            </a:pPr>
            <a:r>
              <a:rPr lang="en-US" altLang="ja-JP" dirty="0" smtClean="0"/>
              <a:t>Integration of CEOS agency data access and analysis capabilities to address new ACC needs</a:t>
            </a:r>
          </a:p>
          <a:p>
            <a:pPr marL="850900" lvl="2" indent="-285750">
              <a:buFontTx/>
              <a:buChar char="-"/>
            </a:pPr>
            <a:r>
              <a:rPr lang="en-US" altLang="ja-JP" dirty="0" smtClean="0"/>
              <a:t>Additional CEOS member engagement</a:t>
            </a:r>
          </a:p>
          <a:p>
            <a:pPr marL="523875" lvl="1" indent="-342900">
              <a:buFont typeface="+mj-lt"/>
              <a:buAutoNum type="arabicPeriod"/>
            </a:pPr>
            <a:r>
              <a:rPr lang="en-US" altLang="ja-JP" dirty="0" smtClean="0"/>
              <a:t>CEOS Water Portal</a:t>
            </a:r>
          </a:p>
          <a:p>
            <a:pPr marL="850900" lvl="2" indent="-285750">
              <a:buFontTx/>
              <a:buChar char="-"/>
            </a:pPr>
            <a:r>
              <a:rPr lang="en-US" altLang="ja-JP" dirty="0" smtClean="0"/>
              <a:t>Collaboration with Precipitation Constellation (PC) data portal</a:t>
            </a:r>
          </a:p>
          <a:p>
            <a:pPr marL="285750" indent="-285750"/>
            <a:r>
              <a:rPr lang="en-US" altLang="ja-JP" dirty="0" smtClean="0"/>
              <a:t>Obstacles</a:t>
            </a:r>
          </a:p>
          <a:p>
            <a:pPr marL="523875" lvl="1" indent="-342900">
              <a:buFont typeface="+mj-lt"/>
              <a:buAutoNum type="arabicPeriod"/>
            </a:pPr>
            <a:r>
              <a:rPr lang="en-US" altLang="ja-JP" dirty="0" smtClean="0"/>
              <a:t>LSI VC Portal</a:t>
            </a:r>
          </a:p>
          <a:p>
            <a:pPr marL="850900" lvl="2" indent="-285750">
              <a:buFontTx/>
              <a:buChar char="-"/>
            </a:pPr>
            <a:r>
              <a:rPr lang="en-US" altLang="ja-JP" b="1" u="sng" dirty="0" smtClean="0"/>
              <a:t>Agency participation</a:t>
            </a:r>
          </a:p>
          <a:p>
            <a:pPr marL="523875" lvl="1" indent="-342900">
              <a:buFont typeface="+mj-lt"/>
              <a:buAutoNum type="arabicPeriod"/>
            </a:pPr>
            <a:r>
              <a:rPr lang="en-US" altLang="ja-JP" dirty="0" smtClean="0"/>
              <a:t>AC Portal</a:t>
            </a:r>
          </a:p>
          <a:p>
            <a:pPr marL="912813" lvl="2" indent="-285750">
              <a:buFontTx/>
              <a:buChar char="-"/>
            </a:pPr>
            <a:r>
              <a:rPr lang="en-US" altLang="ja-JP" dirty="0" smtClean="0"/>
              <a:t>Alignment of resources across CEOS members currently participating in AC Portal</a:t>
            </a:r>
          </a:p>
          <a:p>
            <a:pPr marL="912813" lvl="2" indent="-285750">
              <a:buFontTx/>
              <a:buChar char="-"/>
            </a:pPr>
            <a:r>
              <a:rPr lang="en-US" altLang="ja-JP" dirty="0" smtClean="0"/>
              <a:t>Engagement of </a:t>
            </a:r>
            <a:r>
              <a:rPr lang="en-US" altLang="ja-JP" b="1" u="sng" dirty="0" smtClean="0"/>
              <a:t>new CEOS members</a:t>
            </a:r>
          </a:p>
          <a:p>
            <a:pPr marL="742950" lvl="1" indent="-285750">
              <a:buFont typeface="Arial" pitchFamily="34" charset="0"/>
              <a:buChar char="•"/>
            </a:pPr>
            <a:endParaRPr lang="en-US" altLang="ja-JP" dirty="0"/>
          </a:p>
          <a:p>
            <a:pPr>
              <a:buFont typeface="Arial" pitchFamily="34" charset="0"/>
              <a:buChar char="•"/>
            </a:pPr>
            <a:endParaRPr lang="en-US" altLang="ja-JP" dirty="0"/>
          </a:p>
        </p:txBody>
      </p:sp>
    </p:spTree>
    <p:extLst>
      <p:ext uri="{BB962C8B-B14F-4D97-AF65-F5344CB8AC3E}">
        <p14:creationId xmlns:p14="http://schemas.microsoft.com/office/powerpoint/2010/main" val="38315953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31514F01-13E7-4B68-82A2-DE5F729F2D1A}" type="slidenum">
              <a:rPr lang="en-US" altLang="ja-JP"/>
              <a:pPr eaLnBrk="1" hangingPunct="1">
                <a:spcBef>
                  <a:spcPct val="0"/>
                </a:spcBef>
              </a:pPr>
              <a:t>105</a:t>
            </a:fld>
            <a:endParaRPr lang="en-US" altLang="ja-JP"/>
          </a:p>
        </p:txBody>
      </p:sp>
      <p:sp>
        <p:nvSpPr>
          <p:cNvPr id="12290" name="Title 1"/>
          <p:cNvSpPr>
            <a:spLocks noGrp="1"/>
          </p:cNvSpPr>
          <p:nvPr>
            <p:ph type="title" idx="4294967295"/>
          </p:nvPr>
        </p:nvSpPr>
        <p:spPr>
          <a:xfrm>
            <a:off x="1320800" y="101600"/>
            <a:ext cx="7764463" cy="609600"/>
          </a:xfrm>
        </p:spPr>
        <p:txBody>
          <a:bodyPr/>
          <a:lstStyle/>
          <a:p>
            <a:pPr eaLnBrk="1" hangingPunct="1"/>
            <a:r>
              <a:rPr lang="en-US" altLang="ja-JP" dirty="0" smtClean="0">
                <a:latin typeface="Tahoma" pitchFamily="34" charset="0"/>
                <a:ea typeface="ＭＳ Ｐゴシック" pitchFamily="50" charset="-128"/>
                <a:cs typeface="Tahoma" pitchFamily="34" charset="0"/>
              </a:rPr>
              <a:t>Target1: </a:t>
            </a:r>
            <a:br>
              <a:rPr lang="en-US" altLang="ja-JP" dirty="0" smtClean="0">
                <a:latin typeface="Tahoma" pitchFamily="34" charset="0"/>
                <a:ea typeface="ＭＳ Ｐゴシック" pitchFamily="50" charset="-128"/>
                <a:cs typeface="Tahoma" pitchFamily="34" charset="0"/>
              </a:rPr>
            </a:br>
            <a:r>
              <a:rPr lang="en-US" altLang="ja-JP" dirty="0" smtClean="0">
                <a:latin typeface="Tahoma" pitchFamily="34" charset="0"/>
                <a:ea typeface="ＭＳ Ｐゴシック" pitchFamily="50" charset="-128"/>
                <a:cs typeface="Tahoma" pitchFamily="34" charset="0"/>
              </a:rPr>
              <a:t>Needs &amp; issues for SIT attention</a:t>
            </a:r>
          </a:p>
        </p:txBody>
      </p:sp>
      <p:sp>
        <p:nvSpPr>
          <p:cNvPr id="12291" name="TextBox 2"/>
          <p:cNvSpPr txBox="1">
            <a:spLocks noChangeArrowheads="1"/>
          </p:cNvSpPr>
          <p:nvPr/>
        </p:nvSpPr>
        <p:spPr bwMode="auto">
          <a:xfrm>
            <a:off x="336176" y="1762125"/>
            <a:ext cx="8319192" cy="5016758"/>
          </a:xfrm>
          <a:prstGeom prst="rect">
            <a:avLst/>
          </a:prstGeom>
          <a:noFill/>
          <a:ln w="9525">
            <a:noFill/>
            <a:miter lim="800000"/>
            <a:headEnd/>
            <a:tailEnd/>
          </a:ln>
        </p:spPr>
        <p:txBody>
          <a:bodyPr wrap="square">
            <a:spAutoFit/>
          </a:bodyPr>
          <a:lstStyle/>
          <a:p>
            <a:pPr marL="285750" indent="-285750">
              <a:buFontTx/>
              <a:buChar char="-"/>
            </a:pPr>
            <a:r>
              <a:rPr lang="en-AU" sz="2000" dirty="0"/>
              <a:t>Skills, resources</a:t>
            </a:r>
          </a:p>
          <a:p>
            <a:pPr lvl="1"/>
            <a:r>
              <a:rPr lang="en-US" sz="2000" dirty="0" smtClean="0"/>
              <a:t>WGISS has </a:t>
            </a:r>
            <a:r>
              <a:rPr lang="en-US" sz="2000" b="1" u="sng" dirty="0" smtClean="0"/>
              <a:t>experience</a:t>
            </a:r>
            <a:r>
              <a:rPr lang="en-US" sz="2000" dirty="0" smtClean="0"/>
              <a:t> in portal development, and has developed relationships with the portal partners.  WGISS has </a:t>
            </a:r>
            <a:r>
              <a:rPr lang="en-US" sz="2000" b="1" u="sng" dirty="0" smtClean="0"/>
              <a:t>knowledge</a:t>
            </a:r>
            <a:r>
              <a:rPr lang="en-US" sz="2000" dirty="0" smtClean="0"/>
              <a:t> and experience in refining user requirements, and in web services, internet-related software technologies, and user interfaces. WGISS also has clear </a:t>
            </a:r>
            <a:r>
              <a:rPr lang="en-US" sz="2000" b="1" u="sng" dirty="0" smtClean="0"/>
              <a:t>understanding</a:t>
            </a:r>
            <a:r>
              <a:rPr lang="en-US" sz="2000" dirty="0" smtClean="0"/>
              <a:t> of the nature of remotely sensed data and approaches for applying portal technologies and data access and analysis tools within portals for enhancing the use of those data.</a:t>
            </a:r>
            <a:endParaRPr lang="en-GB" sz="2000" dirty="0" smtClean="0"/>
          </a:p>
          <a:p>
            <a:pPr marL="285750" indent="-285750"/>
            <a:endParaRPr lang="en-AU" sz="2000" dirty="0" smtClean="0"/>
          </a:p>
          <a:p>
            <a:pPr marL="285750" indent="-285750">
              <a:buFontTx/>
              <a:buChar char="-"/>
            </a:pPr>
            <a:r>
              <a:rPr lang="en-US" altLang="ja-JP" sz="2000" dirty="0" smtClean="0"/>
              <a:t>Concerns</a:t>
            </a:r>
            <a:endParaRPr lang="en-AU" sz="2000" dirty="0" smtClean="0"/>
          </a:p>
          <a:p>
            <a:pPr lvl="1"/>
            <a:r>
              <a:rPr lang="en-US" sz="2000" dirty="0" smtClean="0"/>
              <a:t>WGISS has significant experience and knowledge and from a technical point of view is ready and able to support CEOS portal initiatives. However, WGISS will need new sponsors that can provide resources (funding, active participation) in order to support additional activities.</a:t>
            </a:r>
            <a:endParaRPr lang="en-GB" sz="2000" dirty="0"/>
          </a:p>
        </p:txBody>
      </p:sp>
    </p:spTree>
    <p:extLst>
      <p:ext uri="{BB962C8B-B14F-4D97-AF65-F5344CB8AC3E}">
        <p14:creationId xmlns:p14="http://schemas.microsoft.com/office/powerpoint/2010/main" val="42146483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A4ED8834-8F1C-4C2E-AE6F-D5B6C8B7D2EF}" type="slidenum">
              <a:rPr lang="en-US" altLang="ja-JP"/>
              <a:pPr eaLnBrk="1" hangingPunct="1">
                <a:spcBef>
                  <a:spcPct val="0"/>
                </a:spcBef>
              </a:pPr>
              <a:t>106</a:t>
            </a:fld>
            <a:endParaRPr lang="en-US" altLang="ja-JP"/>
          </a:p>
        </p:txBody>
      </p:sp>
      <p:sp>
        <p:nvSpPr>
          <p:cNvPr id="6146" name="Title 1"/>
          <p:cNvSpPr>
            <a:spLocks noGrp="1"/>
          </p:cNvSpPr>
          <p:nvPr>
            <p:ph type="title" idx="4294967295"/>
          </p:nvPr>
        </p:nvSpPr>
        <p:spPr>
          <a:xfrm>
            <a:off x="1320800" y="101600"/>
            <a:ext cx="7764463" cy="609600"/>
          </a:xfrm>
        </p:spPr>
        <p:txBody>
          <a:bodyPr/>
          <a:lstStyle/>
          <a:p>
            <a:pPr eaLnBrk="1" hangingPunct="1"/>
            <a:r>
              <a:rPr lang="en-US" altLang="ja-JP" dirty="0" smtClean="0">
                <a:latin typeface="Tahoma" pitchFamily="34" charset="0"/>
                <a:ea typeface="ＭＳ Ｐゴシック" pitchFamily="50" charset="-128"/>
                <a:cs typeface="Tahoma" pitchFamily="34" charset="0"/>
              </a:rPr>
              <a:t>Target 2</a:t>
            </a:r>
          </a:p>
        </p:txBody>
      </p:sp>
      <p:sp>
        <p:nvSpPr>
          <p:cNvPr id="6147" name="TextBox 2"/>
          <p:cNvSpPr txBox="1">
            <a:spLocks noChangeArrowheads="1"/>
          </p:cNvSpPr>
          <p:nvPr/>
        </p:nvSpPr>
        <p:spPr bwMode="auto">
          <a:xfrm>
            <a:off x="513568" y="1762125"/>
            <a:ext cx="8104340" cy="4893647"/>
          </a:xfrm>
          <a:prstGeom prst="rect">
            <a:avLst/>
          </a:prstGeom>
          <a:noFill/>
          <a:ln w="9525">
            <a:noFill/>
            <a:miter lim="800000"/>
            <a:headEnd/>
            <a:tailEnd/>
          </a:ln>
        </p:spPr>
        <p:txBody>
          <a:bodyPr wrap="square">
            <a:spAutoFit/>
          </a:bodyPr>
          <a:lstStyle/>
          <a:p>
            <a:pPr marL="285750" indent="-285750"/>
            <a:r>
              <a:rPr lang="en-US" altLang="ja-JP" sz="2400" b="1" dirty="0" smtClean="0"/>
              <a:t>Catalogue and Data Access Technologies or Protocols</a:t>
            </a:r>
            <a:endParaRPr lang="en-US" altLang="ja-JP" sz="2400" b="1" dirty="0"/>
          </a:p>
          <a:p>
            <a:pPr marL="742950" lvl="1" indent="-285750"/>
            <a:endParaRPr lang="en-US" altLang="ja-JP" b="1" dirty="0"/>
          </a:p>
          <a:p>
            <a:r>
              <a:rPr lang="en-US" dirty="0" smtClean="0"/>
              <a:t>WGISS has developed capabilities such as the International Directory Network (IDN) </a:t>
            </a:r>
            <a:r>
              <a:rPr lang="en-US" altLang="ja-JP" dirty="0" smtClean="0"/>
              <a:t>and the CEOS WGISS Integrated Catalog (CWIC)</a:t>
            </a:r>
            <a:r>
              <a:rPr lang="en-US" dirty="0" smtClean="0"/>
              <a:t>, which are expected to facilitate discovery and access to the CEOS agency satellite data in GEO/GEOSS.</a:t>
            </a:r>
          </a:p>
          <a:p>
            <a:endParaRPr lang="en-US" dirty="0" smtClean="0"/>
          </a:p>
          <a:p>
            <a:pPr marL="285750" lvl="0" indent="-285750">
              <a:buFont typeface="Arial" pitchFamily="34" charset="0"/>
              <a:buChar char="•"/>
            </a:pPr>
            <a:r>
              <a:rPr lang="en-US" dirty="0">
                <a:solidFill>
                  <a:srgbClr val="002569"/>
                </a:solidFill>
              </a:rPr>
              <a:t>The IDN is an international effort developed to assist users in locating data sets, data services, and visualizations; it is the largest scientific directory service in the </a:t>
            </a:r>
            <a:r>
              <a:rPr lang="en-US" dirty="0" smtClean="0">
                <a:solidFill>
                  <a:srgbClr val="002569"/>
                </a:solidFill>
              </a:rPr>
              <a:t>world containing descriptions of over 20,000 datasets. </a:t>
            </a:r>
            <a:endParaRPr lang="en-US" dirty="0">
              <a:solidFill>
                <a:srgbClr val="002569"/>
              </a:solidFill>
            </a:endParaRPr>
          </a:p>
          <a:p>
            <a:pPr lvl="0"/>
            <a:endParaRPr lang="en-GB" dirty="0">
              <a:solidFill>
                <a:srgbClr val="002569"/>
              </a:solidFill>
            </a:endParaRPr>
          </a:p>
          <a:p>
            <a:pPr marL="285750" lvl="0" indent="-285750">
              <a:buFont typeface="Arial" pitchFamily="34" charset="0"/>
              <a:buChar char="•"/>
            </a:pPr>
            <a:r>
              <a:rPr lang="en-US" dirty="0">
                <a:solidFill>
                  <a:srgbClr val="002569"/>
                </a:solidFill>
              </a:rPr>
              <a:t>CWIC provides a single point for discovery and access of satellite data from the CEOS agency </a:t>
            </a:r>
            <a:r>
              <a:rPr lang="en-US" dirty="0" smtClean="0">
                <a:solidFill>
                  <a:srgbClr val="002569"/>
                </a:solidFill>
              </a:rPr>
              <a:t>partners, using GEO supported standards.  </a:t>
            </a:r>
            <a:r>
              <a:rPr lang="en-US" dirty="0">
                <a:solidFill>
                  <a:srgbClr val="002569"/>
                </a:solidFill>
              </a:rPr>
              <a:t>Current partners include NOAA, NASA, USGS, INPE, and China (AOE).  CCRS and JAXA will become partners in 2012. </a:t>
            </a:r>
            <a:r>
              <a:rPr lang="en-US" dirty="0" smtClean="0">
                <a:solidFill>
                  <a:srgbClr val="002569"/>
                </a:solidFill>
              </a:rPr>
              <a:t> WGISS welcomes additional CWIC partners! </a:t>
            </a:r>
            <a:endParaRPr lang="en-US" dirty="0">
              <a:solidFill>
                <a:srgbClr val="002569"/>
              </a:solidFill>
            </a:endParaRPr>
          </a:p>
          <a:p>
            <a:endParaRPr lang="en-US" dirty="0" smtClean="0"/>
          </a:p>
        </p:txBody>
      </p:sp>
    </p:spTree>
    <p:extLst>
      <p:ext uri="{BB962C8B-B14F-4D97-AF65-F5344CB8AC3E}">
        <p14:creationId xmlns:p14="http://schemas.microsoft.com/office/powerpoint/2010/main" val="11119503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219E894B-193A-43F2-833E-53BC74F5AEBE}" type="slidenum">
              <a:rPr lang="en-US" altLang="ja-JP"/>
              <a:pPr eaLnBrk="1" hangingPunct="1">
                <a:spcBef>
                  <a:spcPct val="0"/>
                </a:spcBef>
              </a:pPr>
              <a:t>107</a:t>
            </a:fld>
            <a:endParaRPr lang="en-US" altLang="ja-JP"/>
          </a:p>
        </p:txBody>
      </p:sp>
      <p:sp>
        <p:nvSpPr>
          <p:cNvPr id="8194" name="Title 1"/>
          <p:cNvSpPr>
            <a:spLocks noGrp="1"/>
          </p:cNvSpPr>
          <p:nvPr>
            <p:ph type="title" idx="4294967295"/>
          </p:nvPr>
        </p:nvSpPr>
        <p:spPr>
          <a:xfrm>
            <a:off x="1320800" y="101600"/>
            <a:ext cx="7764463" cy="609600"/>
          </a:xfrm>
        </p:spPr>
        <p:txBody>
          <a:bodyPr/>
          <a:lstStyle/>
          <a:p>
            <a:pPr eaLnBrk="1" hangingPunct="1"/>
            <a:r>
              <a:rPr lang="en-US" altLang="ja-JP" dirty="0" smtClean="0">
                <a:latin typeface="Tahoma" pitchFamily="34" charset="0"/>
                <a:ea typeface="ＭＳ Ｐゴシック" pitchFamily="50" charset="-128"/>
                <a:cs typeface="Tahoma" pitchFamily="34" charset="0"/>
              </a:rPr>
              <a:t>Target 2: Status</a:t>
            </a:r>
          </a:p>
        </p:txBody>
      </p:sp>
      <p:sp>
        <p:nvSpPr>
          <p:cNvPr id="3" name="TextBox 2"/>
          <p:cNvSpPr txBox="1"/>
          <p:nvPr/>
        </p:nvSpPr>
        <p:spPr>
          <a:xfrm>
            <a:off x="857569" y="1650364"/>
            <a:ext cx="7421227" cy="5078313"/>
          </a:xfrm>
          <a:prstGeom prst="rect">
            <a:avLst/>
          </a:prstGeom>
          <a:noFill/>
        </p:spPr>
        <p:txBody>
          <a:bodyPr wrap="square">
            <a:spAutoFit/>
          </a:bodyPr>
          <a:lstStyle/>
          <a:p>
            <a:pPr>
              <a:buFont typeface="Arial" pitchFamily="34" charset="0"/>
              <a:buChar char="•"/>
            </a:pPr>
            <a:r>
              <a:rPr lang="en-US" altLang="ja-JP" b="1" dirty="0" smtClean="0"/>
              <a:t>CEOS-25 Action Items:</a:t>
            </a:r>
          </a:p>
          <a:p>
            <a:pPr lvl="1"/>
            <a:r>
              <a:rPr lang="en-US" dirty="0"/>
              <a:t>25-3 CEOS agencies should work with the CEOS IDN team to</a:t>
            </a:r>
          </a:p>
          <a:p>
            <a:pPr lvl="1"/>
            <a:r>
              <a:rPr lang="en-US" dirty="0"/>
              <a:t>register their data </a:t>
            </a:r>
            <a:r>
              <a:rPr lang="en-US" dirty="0" smtClean="0"/>
              <a:t>collections</a:t>
            </a:r>
            <a:endParaRPr lang="en-US" dirty="0"/>
          </a:p>
          <a:p>
            <a:pPr lvl="1"/>
            <a:r>
              <a:rPr lang="en-US" dirty="0"/>
              <a:t>25-4 CEOS Agencies are encouraged to support the long-term</a:t>
            </a:r>
          </a:p>
          <a:p>
            <a:pPr lvl="1"/>
            <a:r>
              <a:rPr lang="en-US" dirty="0"/>
              <a:t>funding necessary for the CWIC development &amp; operations,</a:t>
            </a:r>
          </a:p>
          <a:p>
            <a:pPr lvl="1"/>
            <a:r>
              <a:rPr lang="en-US" dirty="0"/>
              <a:t>and to work with WGISS to become a “CWIC Partner</a:t>
            </a:r>
            <a:r>
              <a:rPr lang="en-US" dirty="0" smtClean="0"/>
              <a:t>”</a:t>
            </a:r>
          </a:p>
          <a:p>
            <a:pPr lvl="1"/>
            <a:r>
              <a:rPr lang="en-US" dirty="0"/>
              <a:t>25-5 WGISS should develop CWIC guidelines for future data</a:t>
            </a:r>
          </a:p>
          <a:p>
            <a:pPr lvl="1"/>
            <a:r>
              <a:rPr lang="en-US" dirty="0"/>
              <a:t>partners to understand requirements</a:t>
            </a:r>
          </a:p>
          <a:p>
            <a:endParaRPr lang="en-US" b="1" dirty="0" smtClean="0"/>
          </a:p>
          <a:p>
            <a:pPr>
              <a:buFont typeface="Arial" pitchFamily="34" charset="0"/>
              <a:buChar char="•"/>
            </a:pPr>
            <a:r>
              <a:rPr lang="en-US" b="1" dirty="0" smtClean="0"/>
              <a:t>WGISS response to CEOS-25 actions: </a:t>
            </a:r>
            <a:endParaRPr lang="en-US" b="1" dirty="0"/>
          </a:p>
          <a:p>
            <a:pPr lvl="1"/>
            <a:r>
              <a:rPr lang="en-US" altLang="ja-JP" dirty="0" smtClean="0">
                <a:hlinkClick r:id="rId3"/>
              </a:rPr>
              <a:t>http://wgiss.ceos.org/cwic</a:t>
            </a:r>
            <a:endParaRPr lang="en-US" altLang="ja-JP" dirty="0" smtClean="0"/>
          </a:p>
          <a:p>
            <a:pPr marL="742950" lvl="1" indent="-285750">
              <a:buFont typeface="Arial" charset="0"/>
              <a:buChar char="•"/>
            </a:pPr>
            <a:r>
              <a:rPr lang="en-US" altLang="ja-JP" dirty="0" smtClean="0"/>
              <a:t>DIF Guide for CWIC   - How to register data collections in IDN</a:t>
            </a:r>
          </a:p>
          <a:p>
            <a:pPr marL="742950" lvl="1" indent="-285750">
              <a:buFont typeface="Arial" charset="0"/>
              <a:buChar char="•"/>
            </a:pPr>
            <a:r>
              <a:rPr lang="en-US" altLang="ja-JP" dirty="0" smtClean="0"/>
              <a:t>CWIC Client Partner Guide - Implementing Clients and Portals to access CEOS satellite data </a:t>
            </a:r>
          </a:p>
          <a:p>
            <a:pPr marL="742950" lvl="1" indent="-285750">
              <a:buFont typeface="Arial" charset="0"/>
              <a:buChar char="•"/>
            </a:pPr>
            <a:r>
              <a:rPr lang="en-US" altLang="ja-JP" dirty="0" smtClean="0"/>
              <a:t>CWIC Data Partner Guide – </a:t>
            </a:r>
            <a:r>
              <a:rPr lang="en-US" altLang="ja-JP" dirty="0"/>
              <a:t>H</a:t>
            </a:r>
            <a:r>
              <a:rPr lang="en-US" altLang="ja-JP" dirty="0" smtClean="0"/>
              <a:t>ow to offer satellite data for search and access through CWIC</a:t>
            </a:r>
          </a:p>
          <a:p>
            <a:pPr marL="285750" indent="-285750">
              <a:buFont typeface="Arial" charset="0"/>
              <a:buChar char="•"/>
            </a:pPr>
            <a:endParaRPr lang="en-US" altLang="ja-JP" dirty="0"/>
          </a:p>
          <a:p>
            <a:r>
              <a:rPr lang="en-US" altLang="ja-JP" sz="2000" b="1" u="sng" dirty="0" smtClean="0"/>
              <a:t>Still need confirmation of long term funding for CWIC!</a:t>
            </a:r>
          </a:p>
        </p:txBody>
      </p:sp>
    </p:spTree>
    <p:extLst>
      <p:ext uri="{BB962C8B-B14F-4D97-AF65-F5344CB8AC3E}">
        <p14:creationId xmlns:p14="http://schemas.microsoft.com/office/powerpoint/2010/main" val="39659884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225" y="1757740"/>
            <a:ext cx="8121590" cy="4739759"/>
          </a:xfrm>
          <a:prstGeom prst="rect">
            <a:avLst/>
          </a:prstGeom>
        </p:spPr>
        <p:txBody>
          <a:bodyPr wrap="square">
            <a:spAutoFit/>
          </a:bodyPr>
          <a:lstStyle/>
          <a:p>
            <a:pPr marL="285750" indent="-285750">
              <a:buFont typeface="Wingdings" pitchFamily="2" charset="2"/>
              <a:buChar char="§"/>
            </a:pPr>
            <a:r>
              <a:rPr lang="en-US" dirty="0" smtClean="0"/>
              <a:t>Over 8,000 dataset descriptions in the IDN tagged as GEOSS Data Core.</a:t>
            </a:r>
          </a:p>
          <a:p>
            <a:pPr marL="285750" indent="-285750">
              <a:spcBef>
                <a:spcPts val="600"/>
              </a:spcBef>
              <a:buFont typeface="Wingdings" pitchFamily="2" charset="2"/>
              <a:buChar char="§"/>
            </a:pPr>
            <a:r>
              <a:rPr lang="en-US" dirty="0" smtClean="0"/>
              <a:t>IDN </a:t>
            </a:r>
            <a:r>
              <a:rPr lang="en-US" dirty="0"/>
              <a:t>and CWIC are being integrated to provide a seamless discovery and access to the CEOS community satellite data</a:t>
            </a:r>
            <a:r>
              <a:rPr lang="en-US" dirty="0" smtClean="0"/>
              <a:t>.</a:t>
            </a:r>
            <a:endParaRPr lang="en-US" dirty="0"/>
          </a:p>
          <a:p>
            <a:pPr marL="285750" indent="-285750">
              <a:spcBef>
                <a:spcPts val="600"/>
              </a:spcBef>
              <a:buFont typeface="Wingdings" pitchFamily="2" charset="2"/>
              <a:buChar char="§"/>
            </a:pPr>
            <a:r>
              <a:rPr lang="en-US" dirty="0"/>
              <a:t>IDN and CWIC are  being integrated with the GEOSS Common Infrastructure (GCI) to enhance the international community access to satellite data.  CWIC-GEO Forum initiated by WGISS with an email list and monthly </a:t>
            </a:r>
            <a:r>
              <a:rPr lang="en-US" dirty="0" smtClean="0"/>
              <a:t>teleconferences to discuss integration issues. </a:t>
            </a:r>
            <a:endParaRPr lang="en-US" sz="2000" dirty="0" smtClean="0"/>
          </a:p>
          <a:p>
            <a:pPr marL="285750" lvl="0" indent="-285750">
              <a:spcBef>
                <a:spcPts val="600"/>
              </a:spcBef>
              <a:buFont typeface="Wingdings" pitchFamily="2" charset="2"/>
              <a:buChar char="§"/>
            </a:pPr>
            <a:r>
              <a:rPr lang="en-AU" dirty="0" smtClean="0"/>
              <a:t>NASA’s Global Change Master Directory (GCMD) develops and manages the IDN.</a:t>
            </a:r>
          </a:p>
          <a:p>
            <a:pPr marL="285750" lvl="0" indent="-285750">
              <a:spcBef>
                <a:spcPts val="600"/>
              </a:spcBef>
              <a:buFont typeface="Wingdings" pitchFamily="2" charset="2"/>
              <a:buChar char="§"/>
            </a:pPr>
            <a:r>
              <a:rPr lang="en-AU" dirty="0" smtClean="0"/>
              <a:t>NOAA is supporting </a:t>
            </a:r>
            <a:r>
              <a:rPr lang="en-AU" dirty="0"/>
              <a:t>the CWIC </a:t>
            </a:r>
            <a:r>
              <a:rPr lang="en-AU" dirty="0" smtClean="0"/>
              <a:t>development team and NASA is providing systems engineering support. </a:t>
            </a:r>
          </a:p>
          <a:p>
            <a:pPr marL="285750" lvl="0" indent="-285750">
              <a:spcBef>
                <a:spcPts val="600"/>
              </a:spcBef>
              <a:buFont typeface="Wingdings" pitchFamily="2" charset="2"/>
              <a:buChar char="§"/>
            </a:pPr>
            <a:r>
              <a:rPr lang="en-AU" dirty="0" smtClean="0"/>
              <a:t>The CWIC Data Portal Prototype that demonstrates search and access to satellite data using IDN and CWIC is being developed by NASA (see demo on CWIC website </a:t>
            </a:r>
            <a:r>
              <a:rPr lang="en-AU" dirty="0" smtClean="0">
                <a:hlinkClick r:id="rId2"/>
              </a:rPr>
              <a:t>http://wgiss.ceos.org/cwic</a:t>
            </a:r>
            <a:r>
              <a:rPr lang="en-AU" dirty="0" smtClean="0"/>
              <a:t>)</a:t>
            </a:r>
            <a:endParaRPr lang="en-AU" dirty="0"/>
          </a:p>
          <a:p>
            <a:pPr marL="285750" lvl="0" indent="-285750">
              <a:spcBef>
                <a:spcPts val="600"/>
              </a:spcBef>
              <a:buFont typeface="Wingdings" pitchFamily="2" charset="2"/>
              <a:buChar char="§"/>
            </a:pPr>
            <a:r>
              <a:rPr lang="en-AU" b="1" u="sng" dirty="0"/>
              <a:t>More CWIC Data Partners are welcome</a:t>
            </a:r>
            <a:r>
              <a:rPr lang="en-AU" b="1" u="sng" dirty="0" smtClean="0"/>
              <a:t>!</a:t>
            </a:r>
            <a:endParaRPr lang="en-AU" b="1" u="sng" dirty="0"/>
          </a:p>
        </p:txBody>
      </p:sp>
      <p:sp>
        <p:nvSpPr>
          <p:cNvPr id="4" name="TextBox 3"/>
          <p:cNvSpPr txBox="1"/>
          <p:nvPr/>
        </p:nvSpPr>
        <p:spPr>
          <a:xfrm>
            <a:off x="2780779" y="158549"/>
            <a:ext cx="5919036" cy="584775"/>
          </a:xfrm>
          <a:prstGeom prst="rect">
            <a:avLst/>
          </a:prstGeom>
          <a:noFill/>
        </p:spPr>
        <p:txBody>
          <a:bodyPr wrap="square" rtlCol="0">
            <a:spAutoFit/>
          </a:bodyPr>
          <a:lstStyle/>
          <a:p>
            <a:pPr algn="r"/>
            <a:r>
              <a:rPr lang="en-US" sz="3200" b="1" dirty="0" smtClean="0">
                <a:solidFill>
                  <a:schemeClr val="bg1"/>
                </a:solidFill>
                <a:latin typeface="Tahoma" pitchFamily="34" charset="0"/>
                <a:ea typeface="Tahoma" pitchFamily="34" charset="0"/>
                <a:cs typeface="Tahoma" pitchFamily="34" charset="0"/>
              </a:rPr>
              <a:t>Target 2: Status</a:t>
            </a:r>
            <a:endParaRPr lang="en-GB" sz="32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52957384"/>
      </p:ext>
    </p:extLst>
  </p:cSld>
  <p:clrMapOvr>
    <a:masterClrMapping/>
  </p:clrMapOvr>
  <p:transition xmlns:p14="http://schemas.microsoft.com/office/powerpoint/2010/mai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0AD779BD-D057-4B4B-8CD7-F0D03A950976}" type="slidenum">
              <a:rPr lang="en-US" altLang="ja-JP"/>
              <a:pPr eaLnBrk="1" hangingPunct="1">
                <a:spcBef>
                  <a:spcPct val="0"/>
                </a:spcBef>
              </a:pPr>
              <a:t>109</a:t>
            </a:fld>
            <a:endParaRPr lang="en-US" altLang="ja-JP"/>
          </a:p>
        </p:txBody>
      </p:sp>
      <p:sp>
        <p:nvSpPr>
          <p:cNvPr id="10242" name="Title 1"/>
          <p:cNvSpPr>
            <a:spLocks noGrp="1"/>
          </p:cNvSpPr>
          <p:nvPr>
            <p:ph type="title" idx="4294967295"/>
          </p:nvPr>
        </p:nvSpPr>
        <p:spPr>
          <a:xfrm>
            <a:off x="1320800" y="101600"/>
            <a:ext cx="7764463" cy="609600"/>
          </a:xfrm>
        </p:spPr>
        <p:txBody>
          <a:bodyPr/>
          <a:lstStyle/>
          <a:p>
            <a:pPr eaLnBrk="1" hangingPunct="1"/>
            <a:r>
              <a:rPr lang="en-US" altLang="ja-JP" dirty="0" smtClean="0">
                <a:latin typeface="Tahoma" pitchFamily="34" charset="0"/>
                <a:ea typeface="ＭＳ Ｐゴシック" pitchFamily="50" charset="-128"/>
                <a:cs typeface="Tahoma" pitchFamily="34" charset="0"/>
              </a:rPr>
              <a:t>Target 2 : Opportunities &amp; obstacles</a:t>
            </a:r>
          </a:p>
        </p:txBody>
      </p:sp>
      <p:sp>
        <p:nvSpPr>
          <p:cNvPr id="3" name="TextBox 2"/>
          <p:cNvSpPr txBox="1"/>
          <p:nvPr/>
        </p:nvSpPr>
        <p:spPr>
          <a:xfrm>
            <a:off x="776288" y="1449238"/>
            <a:ext cx="7979523" cy="5139869"/>
          </a:xfrm>
          <a:prstGeom prst="rect">
            <a:avLst/>
          </a:prstGeom>
          <a:noFill/>
        </p:spPr>
        <p:txBody>
          <a:bodyPr wrap="square">
            <a:spAutoFit/>
          </a:bodyPr>
          <a:lstStyle/>
          <a:p>
            <a:pPr lvl="0"/>
            <a:r>
              <a:rPr lang="en-US" altLang="ja-JP" sz="2000" dirty="0" smtClean="0">
                <a:solidFill>
                  <a:srgbClr val="002569"/>
                </a:solidFill>
              </a:rPr>
              <a:t>Opportunities:</a:t>
            </a:r>
          </a:p>
          <a:p>
            <a:pPr lvl="1" indent="-231775">
              <a:buFont typeface="Arial" pitchFamily="34" charset="0"/>
              <a:buChar char="­"/>
            </a:pPr>
            <a:r>
              <a:rPr lang="en-US" altLang="ja-JP" dirty="0" smtClean="0">
                <a:solidFill>
                  <a:srgbClr val="002569"/>
                </a:solidFill>
              </a:rPr>
              <a:t>IDN</a:t>
            </a:r>
          </a:p>
          <a:p>
            <a:pPr lvl="2" indent="-231775">
              <a:buFont typeface="Arial" pitchFamily="34" charset="0"/>
              <a:buChar char="­"/>
            </a:pPr>
            <a:r>
              <a:rPr lang="en-US" altLang="ja-JP" dirty="0" smtClean="0">
                <a:solidFill>
                  <a:srgbClr val="002569"/>
                </a:solidFill>
              </a:rPr>
              <a:t>Provides an opportunity for CEOS agencies to make their data more easily discoverable by many general and specialized portals</a:t>
            </a:r>
          </a:p>
          <a:p>
            <a:pPr lvl="2" indent="-231775">
              <a:buFont typeface="Arial" pitchFamily="34" charset="0"/>
              <a:buChar char="­"/>
            </a:pPr>
            <a:r>
              <a:rPr lang="en-US" altLang="ja-JP" dirty="0" smtClean="0">
                <a:solidFill>
                  <a:srgbClr val="002569"/>
                </a:solidFill>
              </a:rPr>
              <a:t>Servers as the directory for satellite data within CEOS and also within GEO  </a:t>
            </a:r>
          </a:p>
          <a:p>
            <a:pPr lvl="1" indent="-231775">
              <a:buFont typeface="Arial" pitchFamily="34" charset="0"/>
              <a:buChar char="­"/>
            </a:pPr>
            <a:r>
              <a:rPr lang="en-US" altLang="ja-JP" dirty="0" smtClean="0">
                <a:solidFill>
                  <a:srgbClr val="002569"/>
                </a:solidFill>
              </a:rPr>
              <a:t>CWIC</a:t>
            </a:r>
          </a:p>
          <a:p>
            <a:pPr lvl="2" indent="-231775">
              <a:buFont typeface="Arial" pitchFamily="34" charset="0"/>
              <a:buChar char="­"/>
            </a:pPr>
            <a:r>
              <a:rPr lang="en-US" dirty="0" smtClean="0"/>
              <a:t>A tremendous opportunity to organize the satellite data from the CEOS agencies by providing improved search and access to the satellite data</a:t>
            </a:r>
            <a:endParaRPr lang="en-US" dirty="0"/>
          </a:p>
          <a:p>
            <a:pPr lvl="2" indent="-231775">
              <a:buFont typeface="Arial" pitchFamily="34" charset="0"/>
              <a:buChar char="­"/>
            </a:pPr>
            <a:r>
              <a:rPr lang="en-US" dirty="0" smtClean="0"/>
              <a:t>Provides an approach for any CEOS initiative or agency to publish their catalogue and/or data, and to have an interface with GCI</a:t>
            </a:r>
          </a:p>
          <a:p>
            <a:r>
              <a:rPr lang="en-US" sz="2000" dirty="0" smtClean="0"/>
              <a:t>Obstacles:</a:t>
            </a:r>
          </a:p>
          <a:p>
            <a:pPr lvl="1" indent="-231775">
              <a:buFont typeface="Arial" pitchFamily="34" charset="0"/>
              <a:buChar char="­"/>
            </a:pPr>
            <a:r>
              <a:rPr lang="en-US" altLang="ja-JP" dirty="0" smtClean="0">
                <a:solidFill>
                  <a:srgbClr val="002569"/>
                </a:solidFill>
              </a:rPr>
              <a:t>IDN</a:t>
            </a:r>
          </a:p>
          <a:p>
            <a:pPr lvl="2" indent="-231775">
              <a:buFont typeface="Arial" pitchFamily="34" charset="0"/>
              <a:buChar char="­"/>
            </a:pPr>
            <a:r>
              <a:rPr lang="en-US" altLang="ja-JP" dirty="0" smtClean="0"/>
              <a:t>CEOS agencies must </a:t>
            </a:r>
            <a:r>
              <a:rPr lang="en-US" altLang="ja-JP" b="1" u="sng" dirty="0" smtClean="0"/>
              <a:t>register their datasets </a:t>
            </a:r>
            <a:r>
              <a:rPr lang="en-US" altLang="ja-JP" dirty="0" smtClean="0"/>
              <a:t>in the IDN and </a:t>
            </a:r>
            <a:r>
              <a:rPr lang="en-US" altLang="ja-JP" b="1" u="sng" dirty="0" smtClean="0"/>
              <a:t>maintain the currency of this information </a:t>
            </a:r>
            <a:r>
              <a:rPr lang="en-US" altLang="ja-JP" dirty="0" smtClean="0"/>
              <a:t>over time</a:t>
            </a:r>
          </a:p>
          <a:p>
            <a:pPr lvl="1" indent="-231775">
              <a:buFont typeface="Arial" pitchFamily="34" charset="0"/>
              <a:buChar char="­"/>
            </a:pPr>
            <a:r>
              <a:rPr lang="en-US" dirty="0" smtClean="0"/>
              <a:t>CWIC </a:t>
            </a:r>
          </a:p>
          <a:p>
            <a:pPr lvl="2" indent="-231775">
              <a:buFont typeface="Arial" pitchFamily="34" charset="0"/>
              <a:buChar char="­"/>
            </a:pPr>
            <a:r>
              <a:rPr lang="en-US" b="1" u="sng" dirty="0" smtClean="0"/>
              <a:t>Long term funding</a:t>
            </a:r>
            <a:r>
              <a:rPr lang="en-US" dirty="0" smtClean="0"/>
              <a:t> for CWIC must be resolved.</a:t>
            </a:r>
            <a:endParaRPr lang="en-GB" dirty="0" smtClean="0"/>
          </a:p>
        </p:txBody>
      </p:sp>
    </p:spTree>
    <p:extLst>
      <p:ext uri="{BB962C8B-B14F-4D97-AF65-F5344CB8AC3E}">
        <p14:creationId xmlns:p14="http://schemas.microsoft.com/office/powerpoint/2010/main" val="40704172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11</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SIT Team Response</a:t>
            </a:r>
            <a:endParaRPr lang="en-US" dirty="0">
              <a:latin typeface="Tahoma" charset="0"/>
              <a:ea typeface="ＭＳ Ｐゴシック" charset="0"/>
              <a:cs typeface="Tahoma" charset="0"/>
            </a:endParaRPr>
          </a:p>
        </p:txBody>
      </p:sp>
      <p:sp>
        <p:nvSpPr>
          <p:cNvPr id="3" name="TextBox 2"/>
          <p:cNvSpPr txBox="1"/>
          <p:nvPr/>
        </p:nvSpPr>
        <p:spPr>
          <a:xfrm>
            <a:off x="557365" y="1761384"/>
            <a:ext cx="7682346" cy="4370427"/>
          </a:xfrm>
          <a:prstGeom prst="rect">
            <a:avLst/>
          </a:prstGeom>
          <a:noFill/>
        </p:spPr>
        <p:txBody>
          <a:bodyPr wrap="square" rtlCol="0">
            <a:spAutoFit/>
          </a:bodyPr>
          <a:lstStyle/>
          <a:p>
            <a:pPr marL="285750" indent="-285750">
              <a:buFont typeface="Arial"/>
              <a:buChar char="•"/>
            </a:pPr>
            <a:r>
              <a:rPr lang="en-US" dirty="0" smtClean="0"/>
              <a:t>Discussion paper on CSS follow up</a:t>
            </a:r>
          </a:p>
          <a:p>
            <a:pPr marL="285750" indent="-285750">
              <a:buFont typeface="Arial"/>
              <a:buChar char="•"/>
            </a:pPr>
            <a:endParaRPr lang="en-US" dirty="0"/>
          </a:p>
          <a:p>
            <a:pPr marL="285750" indent="-285750">
              <a:buFont typeface="Arial"/>
              <a:buChar char="•"/>
            </a:pPr>
            <a:r>
              <a:rPr lang="en-US" dirty="0" smtClean="0"/>
              <a:t>Individual (Feb) and group (8 Mar) telcons</a:t>
            </a:r>
          </a:p>
          <a:p>
            <a:pPr marL="285750" indent="-285750">
              <a:buFont typeface="Arial"/>
              <a:buChar char="•"/>
            </a:pPr>
            <a:endParaRPr lang="en-US" dirty="0"/>
          </a:p>
          <a:p>
            <a:pPr marL="285750" indent="-285750">
              <a:buFont typeface="Arial"/>
              <a:buChar char="•"/>
            </a:pPr>
            <a:r>
              <a:rPr lang="en-US" dirty="0" smtClean="0"/>
              <a:t>This workshop</a:t>
            </a:r>
          </a:p>
          <a:p>
            <a:pPr marL="285750" indent="-285750">
              <a:buFont typeface="Arial"/>
              <a:buChar char="•"/>
            </a:pPr>
            <a:endParaRPr lang="en-US" dirty="0"/>
          </a:p>
          <a:p>
            <a:pPr marL="285750" indent="-285750">
              <a:buFont typeface="Arial"/>
              <a:buChar char="•"/>
            </a:pPr>
            <a:r>
              <a:rPr lang="en-US" dirty="0" smtClean="0"/>
              <a:t>SIT-27 strategy session</a:t>
            </a:r>
          </a:p>
          <a:p>
            <a:pPr marL="285750" indent="-285750">
              <a:buFont typeface="Arial"/>
              <a:buChar char="•"/>
            </a:pPr>
            <a:endParaRPr lang="en-US" sz="1600" i="1" dirty="0"/>
          </a:p>
          <a:p>
            <a:pPr marL="285750" indent="-285750">
              <a:buFont typeface="Arial"/>
              <a:buChar char="•"/>
            </a:pPr>
            <a:r>
              <a:rPr lang="en-US" sz="1600" dirty="0" smtClean="0"/>
              <a:t>Improved interaction processes, SEC representation, addressing CSS recommendations</a:t>
            </a:r>
          </a:p>
          <a:p>
            <a:pPr marL="285750" indent="-285750">
              <a:buFont typeface="Arial"/>
              <a:buChar char="•"/>
            </a:pPr>
            <a:endParaRPr lang="en-US" sz="1600" dirty="0"/>
          </a:p>
          <a:p>
            <a:pPr marL="285750" indent="-285750">
              <a:buFont typeface="Arial"/>
              <a:buChar char="•"/>
            </a:pPr>
            <a:r>
              <a:rPr lang="en-US" sz="1600" dirty="0" smtClean="0"/>
              <a:t>Broader effort on documentation framework relevant</a:t>
            </a:r>
          </a:p>
          <a:p>
            <a:pPr lvl="1"/>
            <a:endParaRPr lang="en-US" dirty="0"/>
          </a:p>
          <a:p>
            <a:pPr marL="285750" indent="-285750">
              <a:buFont typeface="Lucida Grande"/>
              <a:buChar char="-"/>
            </a:pPr>
            <a:endParaRPr lang="en-US" dirty="0" smtClean="0"/>
          </a:p>
          <a:p>
            <a:pPr marL="742950" lvl="1"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42534614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31514F01-13E7-4B68-82A2-DE5F729F2D1A}" type="slidenum">
              <a:rPr lang="en-US" altLang="ja-JP"/>
              <a:pPr eaLnBrk="1" hangingPunct="1">
                <a:spcBef>
                  <a:spcPct val="0"/>
                </a:spcBef>
              </a:pPr>
              <a:t>110</a:t>
            </a:fld>
            <a:endParaRPr lang="en-US" altLang="ja-JP"/>
          </a:p>
        </p:txBody>
      </p:sp>
      <p:sp>
        <p:nvSpPr>
          <p:cNvPr id="12290" name="Title 1"/>
          <p:cNvSpPr>
            <a:spLocks noGrp="1"/>
          </p:cNvSpPr>
          <p:nvPr>
            <p:ph type="title" idx="4294967295"/>
          </p:nvPr>
        </p:nvSpPr>
        <p:spPr>
          <a:xfrm>
            <a:off x="1320800" y="101600"/>
            <a:ext cx="7764463" cy="609600"/>
          </a:xfrm>
        </p:spPr>
        <p:txBody>
          <a:bodyPr/>
          <a:lstStyle/>
          <a:p>
            <a:pPr eaLnBrk="1" hangingPunct="1"/>
            <a:r>
              <a:rPr lang="en-US" altLang="ja-JP" dirty="0" smtClean="0">
                <a:latin typeface="Tahoma" pitchFamily="34" charset="0"/>
                <a:ea typeface="ＭＳ Ｐゴシック" pitchFamily="50" charset="-128"/>
                <a:cs typeface="Tahoma" pitchFamily="34" charset="0"/>
              </a:rPr>
              <a:t>Target2: </a:t>
            </a:r>
            <a:br>
              <a:rPr lang="en-US" altLang="ja-JP" dirty="0" smtClean="0">
                <a:latin typeface="Tahoma" pitchFamily="34" charset="0"/>
                <a:ea typeface="ＭＳ Ｐゴシック" pitchFamily="50" charset="-128"/>
                <a:cs typeface="Tahoma" pitchFamily="34" charset="0"/>
              </a:rPr>
            </a:br>
            <a:r>
              <a:rPr lang="en-US" altLang="ja-JP" dirty="0" smtClean="0">
                <a:latin typeface="Tahoma" pitchFamily="34" charset="0"/>
                <a:ea typeface="ＭＳ Ｐゴシック" pitchFamily="50" charset="-128"/>
                <a:cs typeface="Tahoma" pitchFamily="34" charset="0"/>
              </a:rPr>
              <a:t>Needs &amp; issues for SIT attention</a:t>
            </a:r>
          </a:p>
        </p:txBody>
      </p:sp>
      <p:sp>
        <p:nvSpPr>
          <p:cNvPr id="12291" name="TextBox 2"/>
          <p:cNvSpPr txBox="1">
            <a:spLocks noChangeArrowheads="1"/>
          </p:cNvSpPr>
          <p:nvPr/>
        </p:nvSpPr>
        <p:spPr bwMode="auto">
          <a:xfrm>
            <a:off x="776288" y="1762125"/>
            <a:ext cx="7708805" cy="4093428"/>
          </a:xfrm>
          <a:prstGeom prst="rect">
            <a:avLst/>
          </a:prstGeom>
          <a:noFill/>
          <a:ln w="9525">
            <a:noFill/>
            <a:miter lim="800000"/>
            <a:headEnd/>
            <a:tailEnd/>
          </a:ln>
        </p:spPr>
        <p:txBody>
          <a:bodyPr wrap="square">
            <a:spAutoFit/>
          </a:bodyPr>
          <a:lstStyle/>
          <a:p>
            <a:endParaRPr lang="en-AU" sz="2000" dirty="0"/>
          </a:p>
          <a:p>
            <a:r>
              <a:rPr lang="en-AU" sz="2000" dirty="0" smtClean="0"/>
              <a:t>WGISS requests that the SIT identify which CEOS agencies have key archives of satellite data who are not yet CWIC partners and encourage these agencies to become CWIC Data Partners.  </a:t>
            </a:r>
          </a:p>
          <a:p>
            <a:endParaRPr lang="en-AU" sz="2000" dirty="0" smtClean="0"/>
          </a:p>
          <a:p>
            <a:r>
              <a:rPr lang="en-US" sz="2000" dirty="0" smtClean="0"/>
              <a:t>The 26</a:t>
            </a:r>
            <a:r>
              <a:rPr lang="en-US" sz="2000" baseline="30000" dirty="0" smtClean="0"/>
              <a:t>th</a:t>
            </a:r>
            <a:r>
              <a:rPr lang="en-US" sz="2000" dirty="0" smtClean="0"/>
              <a:t> CEOS Plenary assigned the action “WGISS to engage related agencies and to lead an investigation into the opportunities and obstacles for the interoperability of HMA and CWIC, providing a report and recommendations to CEOS-26.” In order to accomplish this, WGISS needs to interact with the HMA team and needs a “technical POC” from HMA.  </a:t>
            </a:r>
            <a:endParaRPr lang="en-GB" sz="2000" dirty="0" smtClean="0"/>
          </a:p>
          <a:p>
            <a:pPr marL="742950" lvl="1" indent="-285750">
              <a:buFont typeface="Arial" pitchFamily="34" charset="0"/>
              <a:buChar char="•"/>
            </a:pPr>
            <a:endParaRPr lang="en-US" altLang="ja-JP" sz="2000" dirty="0"/>
          </a:p>
          <a:p>
            <a:pPr marL="285750" indent="-285750">
              <a:buFont typeface="Arial" pitchFamily="34" charset="0"/>
              <a:buChar char="•"/>
            </a:pPr>
            <a:endParaRPr lang="en-US" altLang="ja-JP" sz="2000" dirty="0"/>
          </a:p>
        </p:txBody>
      </p:sp>
    </p:spTree>
    <p:extLst>
      <p:ext uri="{BB962C8B-B14F-4D97-AF65-F5344CB8AC3E}">
        <p14:creationId xmlns:p14="http://schemas.microsoft.com/office/powerpoint/2010/main" val="36034713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320800" y="101600"/>
            <a:ext cx="776446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bg1"/>
                </a:solidFill>
                <a:effectLst/>
                <a:uLnTx/>
                <a:uFillTx/>
                <a:latin typeface="Tahoma" pitchFamily="34" charset="0"/>
                <a:ea typeface="ＭＳ Ｐゴシック" pitchFamily="50" charset="-128"/>
                <a:cs typeface="Tahoma" pitchFamily="34" charset="0"/>
              </a:rPr>
              <a:t>Common Issues</a:t>
            </a:r>
          </a:p>
        </p:txBody>
      </p:sp>
      <p:sp>
        <p:nvSpPr>
          <p:cNvPr id="3" name="テキスト ボックス 2"/>
          <p:cNvSpPr txBox="1"/>
          <p:nvPr/>
        </p:nvSpPr>
        <p:spPr>
          <a:xfrm>
            <a:off x="391886" y="1555194"/>
            <a:ext cx="8276253" cy="5324535"/>
          </a:xfrm>
          <a:prstGeom prst="rect">
            <a:avLst/>
          </a:prstGeom>
          <a:noFill/>
        </p:spPr>
        <p:txBody>
          <a:bodyPr wrap="square" rtlCol="0">
            <a:spAutoFit/>
          </a:bodyPr>
          <a:lstStyle/>
          <a:p>
            <a:r>
              <a:rPr kumimoji="1" lang="en-US" altLang="ja-JP" sz="2000" dirty="0" smtClean="0"/>
              <a:t> WGISS Organization/Structure</a:t>
            </a:r>
          </a:p>
          <a:p>
            <a:pPr marL="693738" lvl="1" indent="-230188">
              <a:buFont typeface="Arial" pitchFamily="34" charset="0"/>
              <a:buChar char="•"/>
            </a:pPr>
            <a:r>
              <a:rPr kumimoji="1" lang="en-US" altLang="ja-JP" sz="2000" dirty="0" smtClean="0"/>
              <a:t>Too complicated</a:t>
            </a:r>
          </a:p>
          <a:p>
            <a:pPr marL="693738" lvl="1" indent="-230188">
              <a:buFont typeface="Arial" pitchFamily="34" charset="0"/>
              <a:buChar char="•"/>
            </a:pPr>
            <a:r>
              <a:rPr kumimoji="1" lang="en-US" altLang="ja-JP" sz="2000" dirty="0" smtClean="0"/>
              <a:t>Too many positions/titles</a:t>
            </a:r>
          </a:p>
          <a:p>
            <a:r>
              <a:rPr kumimoji="1" lang="en-US" altLang="ja-JP" sz="2000" dirty="0" smtClean="0">
                <a:sym typeface="Wingdings" pitchFamily="2" charset="2"/>
              </a:rPr>
              <a:t>	</a:t>
            </a:r>
          </a:p>
          <a:p>
            <a:r>
              <a:rPr kumimoji="1" lang="en-US" altLang="ja-JP" sz="2000" dirty="0" smtClean="0">
                <a:sym typeface="Wingdings" pitchFamily="2" charset="2"/>
              </a:rPr>
              <a:t>Discussion within WGISS will start at the next meeting and results will be reported at the CEOS Plenary</a:t>
            </a:r>
          </a:p>
          <a:p>
            <a:endParaRPr kumimoji="1" lang="en-US" altLang="ja-JP" sz="2000" dirty="0" smtClean="0"/>
          </a:p>
          <a:p>
            <a:r>
              <a:rPr lang="en-AU" altLang="ja-JP" sz="2000" dirty="0" smtClean="0"/>
              <a:t>WGISS agencies comprise a very small subset of the CEOS Plenary agencies.   Additional WGISS representatives are needed to work together to facilitate the organization of CEOS community satellite data.</a:t>
            </a:r>
            <a:r>
              <a:rPr kumimoji="1" lang="en-US" altLang="ja-JP" sz="2000" dirty="0" smtClean="0"/>
              <a:t> </a:t>
            </a:r>
          </a:p>
          <a:p>
            <a:r>
              <a:rPr kumimoji="1" lang="en-US" altLang="ja-JP" sz="2000" dirty="0" smtClean="0"/>
              <a:t>WGISS desires participation from all CEOS agencies, including</a:t>
            </a:r>
          </a:p>
          <a:p>
            <a:pPr marL="688975" lvl="1" indent="-231775">
              <a:buFont typeface="Arial" pitchFamily="34" charset="0"/>
              <a:buChar char="•"/>
            </a:pPr>
            <a:r>
              <a:rPr kumimoji="1" lang="en-US" altLang="ja-JP" sz="2000" dirty="0" smtClean="0"/>
              <a:t>ESA</a:t>
            </a:r>
          </a:p>
          <a:p>
            <a:pPr marL="688975" lvl="1" indent="-231775">
              <a:buFont typeface="Arial" pitchFamily="34" charset="0"/>
              <a:buChar char="•"/>
            </a:pPr>
            <a:r>
              <a:rPr kumimoji="1" lang="en-US" altLang="ja-JP" sz="2000" dirty="0" smtClean="0"/>
              <a:t>ISRO</a:t>
            </a:r>
          </a:p>
          <a:p>
            <a:pPr marL="688975" lvl="1" indent="-231775">
              <a:buFont typeface="Arial" pitchFamily="34" charset="0"/>
              <a:buChar char="•"/>
            </a:pPr>
            <a:r>
              <a:rPr kumimoji="1" lang="en-US" altLang="ja-JP" sz="2000" dirty="0" smtClean="0"/>
              <a:t>DLR</a:t>
            </a:r>
          </a:p>
          <a:p>
            <a:pPr marL="688975" lvl="1" indent="-231775">
              <a:buFont typeface="Arial" pitchFamily="34" charset="0"/>
              <a:buChar char="•"/>
            </a:pPr>
            <a:r>
              <a:rPr kumimoji="1" lang="en-US" altLang="ja-JP" sz="2000" dirty="0" smtClean="0"/>
              <a:t>CONAE</a:t>
            </a:r>
          </a:p>
          <a:p>
            <a:pPr marL="688975" lvl="1" indent="-231775">
              <a:buFont typeface="Arial" pitchFamily="34" charset="0"/>
              <a:buChar char="•"/>
            </a:pPr>
            <a:r>
              <a:rPr kumimoji="1" lang="en-US" altLang="ja-JP" sz="2000" dirty="0" smtClean="0"/>
              <a:t>CSIRO</a:t>
            </a:r>
          </a:p>
          <a:p>
            <a:pPr marL="688975" lvl="1" indent="-231775">
              <a:buFont typeface="Arial" pitchFamily="34" charset="0"/>
              <a:buChar char="•"/>
            </a:pPr>
            <a:r>
              <a:rPr kumimoji="1" lang="en-US" altLang="ja-JP" sz="2000" dirty="0" smtClean="0"/>
              <a:t>EUMETSAT</a:t>
            </a:r>
          </a:p>
        </p:txBody>
      </p:sp>
    </p:spTree>
    <p:extLst>
      <p:ext uri="{BB962C8B-B14F-4D97-AF65-F5344CB8AC3E}">
        <p14:creationId xmlns:p14="http://schemas.microsoft.com/office/powerpoint/2010/main" val="4087844393"/>
      </p:ext>
    </p:extLst>
  </p:cSld>
  <p:clrMapOvr>
    <a:masterClrMapping/>
  </p:clrMapOvr>
  <p:transition xmlns:p14="http://schemas.microsoft.com/office/powerpoint/2010/mai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112</a:t>
            </a:fld>
            <a:endParaRPr lang="en-US" sz="1000">
              <a:solidFill>
                <a:srgbClr val="002569"/>
              </a:solidFill>
              <a:latin typeface="Calibri" charset="0"/>
              <a:cs typeface="Calibri" charset="0"/>
            </a:endParaRPr>
          </a:p>
        </p:txBody>
      </p:sp>
      <p:sp>
        <p:nvSpPr>
          <p:cNvPr id="6" name="TextBox 5"/>
          <p:cNvSpPr txBox="1"/>
          <p:nvPr/>
        </p:nvSpPr>
        <p:spPr>
          <a:xfrm>
            <a:off x="1157590" y="2500451"/>
            <a:ext cx="6789907" cy="1938992"/>
          </a:xfrm>
          <a:prstGeom prst="rect">
            <a:avLst/>
          </a:prstGeom>
          <a:noFill/>
        </p:spPr>
        <p:txBody>
          <a:bodyPr wrap="square" rtlCol="0">
            <a:spAutoFit/>
          </a:bodyPr>
          <a:lstStyle/>
          <a:p>
            <a:pPr algn="ctr"/>
            <a:r>
              <a:rPr lang="en-US" sz="2400" b="1" dirty="0" smtClean="0"/>
              <a:t>Working Group on Capacity Building and Data Democracy (</a:t>
            </a:r>
            <a:r>
              <a:rPr lang="en-US" sz="2400" b="1" dirty="0" err="1" smtClean="0"/>
              <a:t>WGCapD</a:t>
            </a:r>
            <a:r>
              <a:rPr lang="en-US" sz="2400" b="1" dirty="0" smtClean="0"/>
              <a:t>) Report</a:t>
            </a:r>
          </a:p>
          <a:p>
            <a:pPr algn="ctr"/>
            <a:endParaRPr lang="en-US" sz="2400" b="1" dirty="0"/>
          </a:p>
          <a:p>
            <a:pPr algn="ctr"/>
            <a:endParaRPr lang="en-US" sz="2400" b="1" dirty="0" smtClean="0"/>
          </a:p>
          <a:p>
            <a:pPr algn="ctr"/>
            <a:endParaRPr lang="en-US" sz="2400" b="1" dirty="0"/>
          </a:p>
        </p:txBody>
      </p:sp>
    </p:spTree>
    <p:extLst>
      <p:ext uri="{BB962C8B-B14F-4D97-AF65-F5344CB8AC3E}">
        <p14:creationId xmlns:p14="http://schemas.microsoft.com/office/powerpoint/2010/main" val="12600930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WGCapD</a:t>
            </a:r>
            <a:r>
              <a:rPr lang="en-US" dirty="0" smtClean="0"/>
              <a:t> Focus</a:t>
            </a:r>
            <a:endParaRPr lang="en-US" dirty="0"/>
          </a:p>
        </p:txBody>
      </p:sp>
      <p:sp>
        <p:nvSpPr>
          <p:cNvPr id="3" name="Content Placeholder 2"/>
          <p:cNvSpPr>
            <a:spLocks noGrp="1"/>
          </p:cNvSpPr>
          <p:nvPr>
            <p:ph idx="1"/>
          </p:nvPr>
        </p:nvSpPr>
        <p:spPr/>
        <p:txBody>
          <a:bodyPr>
            <a:normAutofit/>
          </a:bodyPr>
          <a:lstStyle/>
          <a:p>
            <a:pPr>
              <a:defRPr/>
            </a:pPr>
            <a:r>
              <a:rPr lang="en-US" sz="1900" dirty="0" smtClean="0"/>
              <a:t>The </a:t>
            </a:r>
            <a:r>
              <a:rPr lang="en-US" sz="1900" dirty="0" err="1" smtClean="0"/>
              <a:t>WGCapD</a:t>
            </a:r>
            <a:r>
              <a:rPr lang="en-US" sz="1900" dirty="0" smtClean="0"/>
              <a:t> will focus and unify CEOS efforts toward:</a:t>
            </a:r>
          </a:p>
          <a:p>
            <a:pPr>
              <a:defRPr/>
            </a:pPr>
            <a:endParaRPr lang="en-US" sz="1900" dirty="0" smtClean="0"/>
          </a:p>
          <a:p>
            <a:pPr marL="857250" lvl="1" indent="-457200">
              <a:buFont typeface="Arial" pitchFamily="34" charset="0"/>
              <a:buChar char="•"/>
              <a:defRPr/>
            </a:pPr>
            <a:r>
              <a:rPr lang="en-US" sz="1900" dirty="0" smtClean="0"/>
              <a:t>Providing wider and easier access to Earth Observation data.</a:t>
            </a:r>
          </a:p>
          <a:p>
            <a:pPr marL="857250" lvl="1" indent="-457200">
              <a:buFont typeface="Arial" pitchFamily="34" charset="0"/>
              <a:buChar char="•"/>
              <a:defRPr/>
            </a:pPr>
            <a:r>
              <a:rPr lang="en-US" sz="1900" dirty="0" smtClean="0"/>
              <a:t>Increasing the sharing of software tools such as the use of open source software and open systems interface.</a:t>
            </a:r>
          </a:p>
          <a:p>
            <a:pPr marL="857250" lvl="1" indent="-457200">
              <a:buFont typeface="Arial" pitchFamily="34" charset="0"/>
              <a:buChar char="•"/>
              <a:defRPr/>
            </a:pPr>
            <a:r>
              <a:rPr lang="en-US" sz="1900" dirty="0" smtClean="0"/>
              <a:t>Increasing data dissemination capabilities, transferring relevant technologies to end users, and</a:t>
            </a:r>
          </a:p>
          <a:p>
            <a:pPr marL="857250" lvl="1" indent="-457200">
              <a:buFont typeface="Arial" pitchFamily="34" charset="0"/>
              <a:buChar char="•"/>
              <a:defRPr/>
            </a:pPr>
            <a:r>
              <a:rPr lang="en-US" sz="1900" dirty="0" smtClean="0"/>
              <a:t>Providing intensive capacity building, education, and training. (awareness and outreach).</a:t>
            </a:r>
            <a:endParaRPr lang="en-US" sz="1900" dirty="0" smtClean="0">
              <a:latin typeface="Humnst777 BT" charset="0"/>
              <a:sym typeface="Wingdings" pitchFamily="2" charset="2"/>
            </a:endParaRPr>
          </a:p>
          <a:p>
            <a:endParaRPr lang="en-US" dirty="0"/>
          </a:p>
        </p:txBody>
      </p:sp>
    </p:spTree>
    <p:extLst>
      <p:ext uri="{BB962C8B-B14F-4D97-AF65-F5344CB8AC3E}">
        <p14:creationId xmlns:p14="http://schemas.microsoft.com/office/powerpoint/2010/main" val="15510887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WGCapD</a:t>
            </a:r>
            <a:r>
              <a:rPr lang="en-US" dirty="0" smtClean="0"/>
              <a:t> Activity Criteria</a:t>
            </a:r>
            <a:endParaRPr lang="en-US" dirty="0"/>
          </a:p>
        </p:txBody>
      </p:sp>
      <p:sp>
        <p:nvSpPr>
          <p:cNvPr id="3" name="Content Placeholder 2"/>
          <p:cNvSpPr>
            <a:spLocks noGrp="1"/>
          </p:cNvSpPr>
          <p:nvPr>
            <p:ph idx="1"/>
          </p:nvPr>
        </p:nvSpPr>
        <p:spPr/>
        <p:txBody>
          <a:bodyPr/>
          <a:lstStyle/>
          <a:p>
            <a:pPr marL="914400" lvl="1" indent="-514350">
              <a:defRPr/>
            </a:pPr>
            <a:r>
              <a:rPr lang="en-US" sz="1800" dirty="0" smtClean="0">
                <a:latin typeface="Arial" pitchFamily="34" charset="0"/>
              </a:rPr>
              <a:t>Value added coordination among multiple CEOS members (2 or more).</a:t>
            </a:r>
          </a:p>
          <a:p>
            <a:pPr marL="914400" lvl="1" indent="-514350">
              <a:defRPr/>
            </a:pPr>
            <a:endParaRPr lang="en-US" sz="1800" dirty="0" smtClean="0">
              <a:latin typeface="Arial" pitchFamily="34" charset="0"/>
            </a:endParaRPr>
          </a:p>
          <a:p>
            <a:pPr marL="914400" lvl="1" indent="-514350">
              <a:defRPr/>
            </a:pPr>
            <a:r>
              <a:rPr lang="en-US" sz="1800" dirty="0" smtClean="0">
                <a:latin typeface="Arial" pitchFamily="34" charset="0"/>
              </a:rPr>
              <a:t>Should involve one or more user organizations (NGO, Gov. Agency, industry, universities, regional collaborators, target audience etc.).</a:t>
            </a:r>
          </a:p>
          <a:p>
            <a:pPr marL="914400" lvl="1" indent="-514350">
              <a:defRPr/>
            </a:pPr>
            <a:endParaRPr lang="en-US" sz="1800" dirty="0" smtClean="0">
              <a:latin typeface="Arial" pitchFamily="34" charset="0"/>
            </a:endParaRPr>
          </a:p>
          <a:p>
            <a:pPr marL="914400" lvl="1" indent="-514350">
              <a:defRPr/>
            </a:pPr>
            <a:r>
              <a:rPr lang="en-US" sz="1800" dirty="0" smtClean="0">
                <a:latin typeface="Arial" pitchFamily="34" charset="0"/>
              </a:rPr>
              <a:t>Capability to measure progress through milestones, user/professional evaluations, and other follow up activities.</a:t>
            </a:r>
          </a:p>
          <a:p>
            <a:pPr marL="914400" lvl="1" indent="-514350">
              <a:defRPr/>
            </a:pPr>
            <a:endParaRPr lang="en-US" sz="1800" dirty="0" smtClean="0">
              <a:latin typeface="Arial" pitchFamily="34" charset="0"/>
            </a:endParaRPr>
          </a:p>
          <a:p>
            <a:pPr marL="914400" lvl="1" indent="-514350">
              <a:defRPr/>
            </a:pPr>
            <a:r>
              <a:rPr lang="en-US" sz="1800" dirty="0" smtClean="0">
                <a:latin typeface="Arial" pitchFamily="34" charset="0"/>
              </a:rPr>
              <a:t>Meet at least one of the 4 objectives of data democracy with preference of meeting multiple objectives.</a:t>
            </a:r>
          </a:p>
          <a:p>
            <a:endParaRPr lang="en-US" dirty="0"/>
          </a:p>
        </p:txBody>
      </p:sp>
    </p:spTree>
    <p:extLst>
      <p:ext uri="{BB962C8B-B14F-4D97-AF65-F5344CB8AC3E}">
        <p14:creationId xmlns:p14="http://schemas.microsoft.com/office/powerpoint/2010/main" val="15109012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WGCapD</a:t>
            </a:r>
            <a:r>
              <a:rPr lang="en-US" dirty="0" smtClean="0"/>
              <a:t> Priorities &amp; Activities</a:t>
            </a:r>
            <a:endParaRPr lang="en-US" dirty="0"/>
          </a:p>
        </p:txBody>
      </p:sp>
      <p:sp>
        <p:nvSpPr>
          <p:cNvPr id="3" name="Content Placeholder 2"/>
          <p:cNvSpPr>
            <a:spLocks noGrp="1"/>
          </p:cNvSpPr>
          <p:nvPr>
            <p:ph idx="1"/>
          </p:nvPr>
        </p:nvSpPr>
        <p:spPr>
          <a:xfrm>
            <a:off x="296863" y="1457325"/>
            <a:ext cx="4017962" cy="4864100"/>
          </a:xfrm>
        </p:spPr>
        <p:txBody>
          <a:bodyPr/>
          <a:lstStyle/>
          <a:p>
            <a:r>
              <a:rPr lang="en-US" sz="1800" dirty="0" smtClean="0"/>
              <a:t>Established CEOS-GEO Priorities</a:t>
            </a:r>
          </a:p>
          <a:p>
            <a:pPr lvl="1"/>
            <a:r>
              <a:rPr lang="en-US" sz="1800" dirty="0" smtClean="0"/>
              <a:t>Data Democracy</a:t>
            </a:r>
          </a:p>
          <a:p>
            <a:pPr lvl="1"/>
            <a:r>
              <a:rPr lang="en-GB" sz="1800" dirty="0" smtClean="0">
                <a:solidFill>
                  <a:schemeClr val="tx1"/>
                </a:solidFill>
                <a:ea typeface="ＭＳ Ｐゴシック" charset="0"/>
              </a:rPr>
              <a:t>Possibly Supersites &amp; DRM</a:t>
            </a:r>
          </a:p>
          <a:p>
            <a:pPr lvl="1"/>
            <a:r>
              <a:rPr lang="en-GB" sz="1800" dirty="0" smtClean="0">
                <a:solidFill>
                  <a:schemeClr val="tx1"/>
                </a:solidFill>
                <a:ea typeface="ＭＳ Ｐゴシック" charset="0"/>
              </a:rPr>
              <a:t>Others TBD</a:t>
            </a:r>
          </a:p>
          <a:p>
            <a:r>
              <a:rPr lang="en-GB" sz="1800" dirty="0" smtClean="0">
                <a:solidFill>
                  <a:schemeClr val="tx1"/>
                </a:solidFill>
                <a:ea typeface="ＭＳ Ｐゴシック" charset="0"/>
                <a:cs typeface="ＭＳ Ｐゴシック" charset="0"/>
              </a:rPr>
              <a:t>Emerging CEOS-GEO priorities</a:t>
            </a:r>
          </a:p>
          <a:p>
            <a:pPr lvl="1"/>
            <a:r>
              <a:rPr lang="en-GB" sz="1600" dirty="0" smtClean="0">
                <a:solidFill>
                  <a:schemeClr val="tx1"/>
                </a:solidFill>
                <a:ea typeface="ＭＳ Ｐゴシック" charset="0"/>
              </a:rPr>
              <a:t>Possibly GEO Water Strategy</a:t>
            </a:r>
          </a:p>
          <a:p>
            <a:pPr lvl="1"/>
            <a:r>
              <a:rPr lang="en-GB" sz="1600" dirty="0" smtClean="0">
                <a:solidFill>
                  <a:schemeClr val="tx1"/>
                </a:solidFill>
                <a:ea typeface="ＭＳ Ｐゴシック" charset="0"/>
              </a:rPr>
              <a:t>Others TBD</a:t>
            </a:r>
          </a:p>
          <a:p>
            <a:pPr lvl="1"/>
            <a:endParaRPr lang="en-GB" sz="1800" dirty="0" smtClean="0">
              <a:solidFill>
                <a:schemeClr val="tx1"/>
              </a:solidFill>
              <a:ea typeface="ＭＳ Ｐゴシック" charset="0"/>
            </a:endParaRPr>
          </a:p>
          <a:p>
            <a:pPr lvl="1">
              <a:buNone/>
            </a:pPr>
            <a:endParaRPr lang="en-US" sz="1800" dirty="0"/>
          </a:p>
        </p:txBody>
      </p:sp>
      <p:sp>
        <p:nvSpPr>
          <p:cNvPr id="4" name="Content Placeholder 2"/>
          <p:cNvSpPr txBox="1">
            <a:spLocks/>
          </p:cNvSpPr>
          <p:nvPr/>
        </p:nvSpPr>
        <p:spPr bwMode="auto">
          <a:xfrm>
            <a:off x="4659313" y="1457325"/>
            <a:ext cx="4017962"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800" b="1" i="0" u="none" strike="noStrike" kern="0" cap="none" spc="0" normalizeH="0" baseline="0" noProof="0" dirty="0" smtClean="0">
                <a:ln>
                  <a:noFill/>
                </a:ln>
                <a:solidFill>
                  <a:schemeClr val="tx1"/>
                </a:solidFill>
                <a:effectLst/>
                <a:uLnTx/>
                <a:uFillTx/>
                <a:latin typeface="Arial" charset="0"/>
                <a:ea typeface="ＭＳ Ｐゴシック" charset="0"/>
                <a:cs typeface="ＭＳ Ｐゴシック" charset="-128"/>
              </a:rPr>
              <a:t>Activities in support of listed priorities</a:t>
            </a:r>
          </a:p>
          <a:p>
            <a:pPr marL="800100" lvl="1" indent="-342900" defTabSz="914400" eaLnBrk="0" hangingPunct="0">
              <a:spcBef>
                <a:spcPct val="20000"/>
              </a:spcBef>
              <a:buFont typeface="Arial" charset="0"/>
              <a:buChar char="•"/>
            </a:pPr>
            <a:r>
              <a:rPr lang="en-GB" b="1" kern="0" dirty="0" smtClean="0">
                <a:cs typeface="ＭＳ Ｐゴシック" charset="-128"/>
              </a:rPr>
              <a:t>E-Learning Course</a:t>
            </a:r>
          </a:p>
          <a:p>
            <a:pPr marL="800100" lvl="1" indent="-342900" defTabSz="914400" eaLnBrk="0" hangingPunct="0">
              <a:spcBef>
                <a:spcPct val="20000"/>
              </a:spcBef>
              <a:buFont typeface="Arial" charset="0"/>
              <a:buChar char="•"/>
            </a:pPr>
            <a:r>
              <a:rPr kumimoji="0" lang="en-GB" b="1" i="0" u="none" strike="noStrike" kern="0" cap="none" spc="0" normalizeH="0" baseline="0" noProof="0" dirty="0" smtClean="0">
                <a:ln>
                  <a:noFill/>
                </a:ln>
                <a:solidFill>
                  <a:schemeClr val="tx1"/>
                </a:solidFill>
                <a:effectLst/>
                <a:uLnTx/>
                <a:uFillTx/>
                <a:latin typeface="Arial" charset="0"/>
                <a:ea typeface="ＭＳ Ｐゴシック" charset="0"/>
                <a:cs typeface="ＭＳ Ｐゴシック" charset="-128"/>
              </a:rPr>
              <a:t>Webinars</a:t>
            </a:r>
          </a:p>
          <a:p>
            <a:pPr marL="800100" lvl="1" indent="-342900" defTabSz="914400" eaLnBrk="0" hangingPunct="0">
              <a:spcBef>
                <a:spcPct val="20000"/>
              </a:spcBef>
              <a:buFont typeface="Arial" charset="0"/>
              <a:buChar char="•"/>
            </a:pPr>
            <a:r>
              <a:rPr lang="en-GB" b="1" kern="0" dirty="0" smtClean="0">
                <a:cs typeface="ＭＳ Ｐゴシック" charset="-128"/>
              </a:rPr>
              <a:t>DEM Development</a:t>
            </a:r>
          </a:p>
          <a:p>
            <a:pPr marL="800100" lvl="1" indent="-342900" defTabSz="914400" eaLnBrk="0" hangingPunct="0">
              <a:spcBef>
                <a:spcPct val="20000"/>
              </a:spcBef>
              <a:buFont typeface="Arial" charset="0"/>
              <a:buChar char="•"/>
            </a:pPr>
            <a:r>
              <a:rPr kumimoji="0" lang="en-GB" b="1" i="0" u="none" strike="noStrike" kern="0" cap="none" spc="0" normalizeH="0" baseline="0" noProof="0" dirty="0" smtClean="0">
                <a:ln>
                  <a:noFill/>
                </a:ln>
                <a:solidFill>
                  <a:schemeClr val="tx1"/>
                </a:solidFill>
                <a:effectLst/>
                <a:uLnTx/>
                <a:uFillTx/>
                <a:latin typeface="Arial" charset="0"/>
                <a:ea typeface="ＭＳ Ｐゴシック" charset="0"/>
                <a:cs typeface="ＭＳ Ｐゴシック" charset="-128"/>
              </a:rPr>
              <a:t>Capacity</a:t>
            </a:r>
            <a:r>
              <a:rPr kumimoji="0" lang="en-GB" b="1" i="0" u="none" strike="noStrike" kern="0" cap="none" spc="0" normalizeH="0" noProof="0" dirty="0" smtClean="0">
                <a:ln>
                  <a:noFill/>
                </a:ln>
                <a:solidFill>
                  <a:schemeClr val="tx1"/>
                </a:solidFill>
                <a:effectLst/>
                <a:uLnTx/>
                <a:uFillTx/>
                <a:latin typeface="Arial" charset="0"/>
                <a:ea typeface="ＭＳ Ｐゴシック" charset="0"/>
                <a:cs typeface="ＭＳ Ｐゴシック" charset="-128"/>
              </a:rPr>
              <a:t> Building Assessment in CEOS and GEO</a:t>
            </a:r>
            <a:endParaRPr kumimoji="0" lang="en-GB" b="1" i="0" u="none" strike="noStrike" kern="0" cap="none" spc="0" normalizeH="0" baseline="0" noProof="0" dirty="0" smtClean="0">
              <a:ln>
                <a:noFill/>
              </a:ln>
              <a:solidFill>
                <a:schemeClr val="tx1"/>
              </a:solidFill>
              <a:effectLst/>
              <a:uLnTx/>
              <a:uFillTx/>
              <a:latin typeface="Arial" charset="0"/>
              <a:ea typeface="ＭＳ Ｐゴシック" charset="0"/>
              <a:cs typeface="ＭＳ Ｐゴシック" charset="-128"/>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800" b="1" i="0" u="none" strike="noStrike" kern="0" cap="none" spc="0" normalizeH="0" baseline="0" noProof="0" dirty="0">
              <a:ln>
                <a:noFill/>
              </a:ln>
              <a:solidFill>
                <a:schemeClr val="tx2"/>
              </a:solidFill>
              <a:effectLst/>
              <a:uLnTx/>
              <a:uFillTx/>
              <a:latin typeface="Arial" charset="0"/>
              <a:ea typeface="ＭＳ Ｐゴシック" charset="-128"/>
            </a:endParaRPr>
          </a:p>
        </p:txBody>
      </p:sp>
    </p:spTree>
    <p:extLst>
      <p:ext uri="{BB962C8B-B14F-4D97-AF65-F5344CB8AC3E}">
        <p14:creationId xmlns:p14="http://schemas.microsoft.com/office/powerpoint/2010/main" val="21084636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25" y="188913"/>
            <a:ext cx="7260475" cy="501650"/>
          </a:xfrm>
        </p:spPr>
        <p:txBody>
          <a:bodyPr/>
          <a:lstStyle/>
          <a:p>
            <a:r>
              <a:rPr lang="en-US" dirty="0" smtClean="0"/>
              <a:t>Support for </a:t>
            </a:r>
            <a:r>
              <a:rPr lang="en-US" dirty="0" err="1" smtClean="0"/>
              <a:t>WGCapD</a:t>
            </a:r>
            <a:endParaRPr lang="en-US" dirty="0"/>
          </a:p>
        </p:txBody>
      </p:sp>
      <p:sp>
        <p:nvSpPr>
          <p:cNvPr id="3" name="Content Placeholder 2"/>
          <p:cNvSpPr>
            <a:spLocks noGrp="1"/>
          </p:cNvSpPr>
          <p:nvPr>
            <p:ph idx="1"/>
          </p:nvPr>
        </p:nvSpPr>
        <p:spPr>
          <a:xfrm>
            <a:off x="296863" y="1457325"/>
            <a:ext cx="2746813" cy="2171700"/>
          </a:xfrm>
        </p:spPr>
        <p:txBody>
          <a:bodyPr/>
          <a:lstStyle/>
          <a:p>
            <a:r>
              <a:rPr lang="en-US" sz="1600" dirty="0" smtClean="0"/>
              <a:t>CEOS VCs</a:t>
            </a:r>
          </a:p>
          <a:p>
            <a:pPr lvl="1"/>
            <a:r>
              <a:rPr lang="en-US" sz="1600" dirty="0" smtClean="0"/>
              <a:t>Subject matter experts for E-Learning courses and webinars</a:t>
            </a:r>
          </a:p>
          <a:p>
            <a:pPr lvl="1"/>
            <a:r>
              <a:rPr lang="en-US" sz="1600" dirty="0" smtClean="0"/>
              <a:t>More TBD</a:t>
            </a:r>
            <a:endParaRPr lang="en-US" sz="1600" dirty="0"/>
          </a:p>
        </p:txBody>
      </p:sp>
      <p:sp>
        <p:nvSpPr>
          <p:cNvPr id="4" name="Content Placeholder 2"/>
          <p:cNvSpPr txBox="1">
            <a:spLocks/>
          </p:cNvSpPr>
          <p:nvPr/>
        </p:nvSpPr>
        <p:spPr bwMode="auto">
          <a:xfrm>
            <a:off x="3043676" y="1457325"/>
            <a:ext cx="26860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r>
              <a:rPr lang="en-US" sz="1600" dirty="0" smtClean="0"/>
              <a:t>CEOS WGs</a:t>
            </a:r>
          </a:p>
          <a:p>
            <a:pPr lvl="1"/>
            <a:r>
              <a:rPr lang="en-US" sz="1600" dirty="0" smtClean="0"/>
              <a:t>Subject matter experts for DEM activity (WGCV)</a:t>
            </a:r>
          </a:p>
          <a:p>
            <a:pPr lvl="1"/>
            <a:r>
              <a:rPr lang="en-US" sz="1600" dirty="0" smtClean="0"/>
              <a:t>Integration of datasets made available by </a:t>
            </a:r>
            <a:r>
              <a:rPr lang="en-US" sz="1600" dirty="0" err="1" smtClean="0"/>
              <a:t>WGCapD</a:t>
            </a:r>
            <a:r>
              <a:rPr lang="en-US" sz="1600" dirty="0" smtClean="0"/>
              <a:t> into GCI (WGISS)</a:t>
            </a:r>
          </a:p>
          <a:p>
            <a:pPr lvl="1"/>
            <a:r>
              <a:rPr lang="en-US" sz="1600" dirty="0" smtClean="0"/>
              <a:t>Availability of Open Source Software Tools</a:t>
            </a:r>
          </a:p>
        </p:txBody>
      </p:sp>
      <p:sp>
        <p:nvSpPr>
          <p:cNvPr id="5" name="Content Placeholder 2"/>
          <p:cNvSpPr txBox="1">
            <a:spLocks/>
          </p:cNvSpPr>
          <p:nvPr/>
        </p:nvSpPr>
        <p:spPr bwMode="auto">
          <a:xfrm>
            <a:off x="5729726" y="1465227"/>
            <a:ext cx="2719826" cy="321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r>
              <a:rPr lang="en-US" sz="1600" dirty="0" smtClean="0"/>
              <a:t>CEOS Chair and SIT Chair</a:t>
            </a:r>
          </a:p>
          <a:p>
            <a:pPr lvl="1"/>
            <a:r>
              <a:rPr lang="en-US" sz="1600" dirty="0" smtClean="0"/>
              <a:t>Access to restricted datasets for educational purposes</a:t>
            </a:r>
          </a:p>
          <a:p>
            <a:pPr lvl="1"/>
            <a:r>
              <a:rPr lang="en-US" sz="1600" dirty="0" smtClean="0"/>
              <a:t>Encouraging the active participation of CEOS members in the </a:t>
            </a:r>
            <a:r>
              <a:rPr lang="en-US" sz="1600" dirty="0" err="1" smtClean="0"/>
              <a:t>WGCapD</a:t>
            </a:r>
            <a:endParaRPr lang="en-US" sz="1600" dirty="0" smtClean="0"/>
          </a:p>
          <a:p>
            <a:pPr lvl="1"/>
            <a:r>
              <a:rPr lang="en-US" sz="1600" dirty="0" smtClean="0"/>
              <a:t>Availability of Open Source Software Tools</a:t>
            </a:r>
          </a:p>
        </p:txBody>
      </p:sp>
      <p:sp>
        <p:nvSpPr>
          <p:cNvPr id="6" name="Content Placeholder 2"/>
          <p:cNvSpPr txBox="1">
            <a:spLocks/>
          </p:cNvSpPr>
          <p:nvPr/>
        </p:nvSpPr>
        <p:spPr bwMode="auto">
          <a:xfrm>
            <a:off x="296863" y="4029075"/>
            <a:ext cx="27468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1" i="0" u="none" strike="noStrike" kern="0" cap="none" spc="0" normalizeH="0" baseline="0" noProof="0" dirty="0" smtClean="0">
                <a:ln>
                  <a:noFill/>
                </a:ln>
                <a:solidFill>
                  <a:schemeClr val="tx2"/>
                </a:solidFill>
                <a:effectLst/>
                <a:uLnTx/>
                <a:uFillTx/>
                <a:latin typeface="Arial" charset="0"/>
                <a:ea typeface="ＭＳ Ｐゴシック" charset="-128"/>
                <a:cs typeface="ＭＳ Ｐゴシック" charset="-128"/>
              </a:rPr>
              <a:t>CEOS SBAs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1" i="0" u="none" strike="noStrike" kern="0" cap="none" spc="0" normalizeH="0" baseline="0" noProof="0" dirty="0" smtClean="0">
                <a:ln>
                  <a:noFill/>
                </a:ln>
                <a:solidFill>
                  <a:schemeClr val="tx2"/>
                </a:solidFill>
                <a:effectLst/>
                <a:uLnTx/>
                <a:uFillTx/>
                <a:latin typeface="Arial" charset="0"/>
                <a:ea typeface="ＭＳ Ｐゴシック" charset="-128"/>
              </a:rPr>
              <a:t>Identification of collaborative opportunities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1" i="0" u="none" strike="noStrike" kern="0" cap="none" spc="0" normalizeH="0" baseline="0" noProof="0" dirty="0" smtClean="0">
                <a:ln>
                  <a:noFill/>
                </a:ln>
                <a:solidFill>
                  <a:schemeClr val="tx2"/>
                </a:solidFill>
                <a:effectLst/>
                <a:uLnTx/>
                <a:uFillTx/>
                <a:latin typeface="Arial" charset="0"/>
                <a:ea typeface="ＭＳ Ｐゴシック" charset="-128"/>
              </a:rPr>
              <a:t>More TBD</a:t>
            </a:r>
            <a:endParaRPr kumimoji="0" lang="en-US" sz="1600" b="1" i="0" u="none" strike="noStrike" kern="0" cap="none" spc="0" normalizeH="0" baseline="0" noProof="0" dirty="0">
              <a:ln>
                <a:noFill/>
              </a:ln>
              <a:solidFill>
                <a:schemeClr val="tx2"/>
              </a:solidFill>
              <a:effectLst/>
              <a:uLnTx/>
              <a:uFillTx/>
              <a:latin typeface="Arial" charset="0"/>
              <a:ea typeface="ＭＳ Ｐゴシック" charset="-128"/>
            </a:endParaRPr>
          </a:p>
        </p:txBody>
      </p:sp>
    </p:spTree>
    <p:extLst>
      <p:ext uri="{BB962C8B-B14F-4D97-AF65-F5344CB8AC3E}">
        <p14:creationId xmlns:p14="http://schemas.microsoft.com/office/powerpoint/2010/main" val="12262841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87B8471D-1C7C-DC43-9085-6A57AA58858A}" type="slidenum">
              <a:rPr lang="en-US">
                <a:solidFill>
                  <a:srgbClr val="002569"/>
                </a:solidFill>
                <a:latin typeface="Calibri" charset="0"/>
                <a:cs typeface="Calibri" charset="0"/>
              </a:rPr>
              <a:pPr eaLnBrk="1" hangingPunct="1">
                <a:spcBef>
                  <a:spcPct val="0"/>
                </a:spcBef>
              </a:pPr>
              <a:t>117</a:t>
            </a:fld>
            <a:endParaRPr lang="en-US">
              <a:solidFill>
                <a:srgbClr val="002569"/>
              </a:solidFill>
              <a:latin typeface="Calibri" charset="0"/>
              <a:cs typeface="Calibri" charset="0"/>
            </a:endParaRPr>
          </a:p>
        </p:txBody>
      </p:sp>
      <p:sp>
        <p:nvSpPr>
          <p:cNvPr id="4099" name="TextBox 1"/>
          <p:cNvSpPr txBox="1">
            <a:spLocks noChangeArrowheads="1"/>
          </p:cNvSpPr>
          <p:nvPr/>
        </p:nvSpPr>
        <p:spPr bwMode="auto">
          <a:xfrm>
            <a:off x="2851150" y="4987925"/>
            <a:ext cx="3335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CEOS VC &amp; WG WORKSHOP</a:t>
            </a:r>
          </a:p>
          <a:p>
            <a:pPr algn="ctr" eaLnBrk="1" hangingPunct="1"/>
            <a:r>
              <a:rPr lang="en-US"/>
              <a:t>Mon 26</a:t>
            </a:r>
            <a:r>
              <a:rPr lang="en-US" baseline="30000"/>
              <a:t>th</a:t>
            </a:r>
            <a:r>
              <a:rPr lang="en-US"/>
              <a:t> March 2012</a:t>
            </a:r>
          </a:p>
          <a:p>
            <a:pPr algn="ctr" eaLnBrk="1" hangingPunct="1"/>
            <a:r>
              <a:rPr lang="en-US"/>
              <a:t>La Jolla</a:t>
            </a:r>
          </a:p>
        </p:txBody>
      </p:sp>
      <p:sp>
        <p:nvSpPr>
          <p:cNvPr id="4100" name="TextBox 5"/>
          <p:cNvSpPr txBox="1">
            <a:spLocks noChangeArrowheads="1"/>
          </p:cNvSpPr>
          <p:nvPr/>
        </p:nvSpPr>
        <p:spPr bwMode="auto">
          <a:xfrm>
            <a:off x="1890713" y="2500313"/>
            <a:ext cx="5067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a:t>Implementation Targets &amp; Issues </a:t>
            </a:r>
          </a:p>
          <a:p>
            <a:pPr algn="ctr" eaLnBrk="1" hangingPunct="1"/>
            <a:endParaRPr lang="en-US" sz="2400" b="1"/>
          </a:p>
          <a:p>
            <a:pPr algn="ctr" eaLnBrk="1" hangingPunct="1"/>
            <a:r>
              <a:rPr lang="en-US" sz="2400" b="1"/>
              <a:t>WGCV</a:t>
            </a:r>
          </a:p>
        </p:txBody>
      </p:sp>
    </p:spTree>
    <p:extLst>
      <p:ext uri="{BB962C8B-B14F-4D97-AF65-F5344CB8AC3E}">
        <p14:creationId xmlns:p14="http://schemas.microsoft.com/office/powerpoint/2010/main" val="38993163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02D403AD-11F8-FB40-8790-67EA2DD8875B}" type="slidenum">
              <a:rPr lang="en-US">
                <a:solidFill>
                  <a:srgbClr val="002569"/>
                </a:solidFill>
                <a:latin typeface="Calibri" charset="0"/>
                <a:cs typeface="Calibri" charset="0"/>
              </a:rPr>
              <a:pPr eaLnBrk="1" hangingPunct="1">
                <a:spcBef>
                  <a:spcPct val="0"/>
                </a:spcBef>
              </a:pPr>
              <a:t>118</a:t>
            </a:fld>
            <a:endParaRPr lang="en-US">
              <a:solidFill>
                <a:srgbClr val="002569"/>
              </a:solidFill>
              <a:latin typeface="Calibri" charset="0"/>
              <a:cs typeface="Calibri" charset="0"/>
            </a:endParaRPr>
          </a:p>
        </p:txBody>
      </p:sp>
      <p:sp>
        <p:nvSpPr>
          <p:cNvPr id="5123"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WGCV Specific Objectives</a:t>
            </a:r>
          </a:p>
        </p:txBody>
      </p:sp>
      <p:sp>
        <p:nvSpPr>
          <p:cNvPr id="5" name="TextBox 2"/>
          <p:cNvSpPr txBox="1">
            <a:spLocks noChangeArrowheads="1"/>
          </p:cNvSpPr>
          <p:nvPr/>
        </p:nvSpPr>
        <p:spPr bwMode="auto">
          <a:xfrm>
            <a:off x="390525" y="1479550"/>
            <a:ext cx="8434388"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buFont typeface="Arial" pitchFamily="34" charset="0"/>
              <a:buChar char="•"/>
              <a:defRPr/>
            </a:pPr>
            <a:r>
              <a:rPr lang="en-GB" b="1" dirty="0" smtClean="0">
                <a:cs typeface="+mn-cs"/>
              </a:rPr>
              <a:t>Sensor-specific calibration and validation</a:t>
            </a:r>
            <a:r>
              <a:rPr lang="en-GB" dirty="0" smtClean="0">
                <a:cs typeface="+mn-cs"/>
              </a:rPr>
              <a:t> -- To document and establish forums for the assessment, recommendation and implementation of current techniques and standards for pre- and post-launch characterisation and calibration.</a:t>
            </a:r>
            <a:endParaRPr lang="en-US" dirty="0" smtClean="0">
              <a:cs typeface="+mn-cs"/>
            </a:endParaRPr>
          </a:p>
          <a:p>
            <a:pPr>
              <a:buFont typeface="Arial" pitchFamily="34" charset="0"/>
              <a:buChar char="•"/>
              <a:defRPr/>
            </a:pPr>
            <a:r>
              <a:rPr lang="en-GB" b="1" dirty="0" smtClean="0">
                <a:cs typeface="+mn-cs"/>
              </a:rPr>
              <a:t>Biogeophysical validation</a:t>
            </a:r>
            <a:r>
              <a:rPr lang="en-GB" dirty="0" smtClean="0">
                <a:cs typeface="+mn-cs"/>
              </a:rPr>
              <a:t> -- To document and establish forums for the assessment, recommendation and implementation of techniques for validation of biogeophysical parameters derived from EO satellite systems.</a:t>
            </a:r>
            <a:endParaRPr lang="en-US" dirty="0" smtClean="0">
              <a:cs typeface="+mn-cs"/>
            </a:endParaRPr>
          </a:p>
          <a:p>
            <a:pPr>
              <a:buFont typeface="Arial" pitchFamily="34" charset="0"/>
              <a:buChar char="•"/>
              <a:defRPr/>
            </a:pPr>
            <a:endParaRPr lang="en-GB" dirty="0" smtClean="0">
              <a:cs typeface="+mn-cs"/>
            </a:endParaRPr>
          </a:p>
          <a:p>
            <a:pPr>
              <a:buFont typeface="Arial" pitchFamily="34" charset="0"/>
              <a:buChar char="•"/>
              <a:defRPr/>
            </a:pPr>
            <a:r>
              <a:rPr lang="en-GB" dirty="0" smtClean="0">
                <a:cs typeface="+mn-cs"/>
              </a:rPr>
              <a:t>Meeting these objectives will include the promotion of:</a:t>
            </a:r>
            <a:endParaRPr lang="en-US" dirty="0" smtClean="0">
              <a:cs typeface="+mn-cs"/>
            </a:endParaRPr>
          </a:p>
          <a:p>
            <a:pPr lvl="1">
              <a:buFont typeface="Arial" pitchFamily="34" charset="0"/>
              <a:buChar char="•"/>
              <a:defRPr/>
            </a:pPr>
            <a:r>
              <a:rPr lang="en-GB" dirty="0" smtClean="0">
                <a:cs typeface="+mn-cs"/>
              </a:rPr>
              <a:t>The exchange of EO data, technical information and documentation.</a:t>
            </a:r>
            <a:endParaRPr lang="en-US" dirty="0" smtClean="0">
              <a:cs typeface="+mn-cs"/>
            </a:endParaRPr>
          </a:p>
          <a:p>
            <a:pPr lvl="1">
              <a:buFont typeface="Arial" pitchFamily="34" charset="0"/>
              <a:buChar char="•"/>
              <a:defRPr/>
            </a:pPr>
            <a:r>
              <a:rPr lang="en-GB" dirty="0" smtClean="0">
                <a:cs typeface="+mn-cs"/>
              </a:rPr>
              <a:t>The investigation of possibilities for technical coordination and cooperation for space and ground segments.</a:t>
            </a:r>
            <a:endParaRPr lang="en-US" dirty="0" smtClean="0">
              <a:cs typeface="+mn-cs"/>
            </a:endParaRPr>
          </a:p>
          <a:p>
            <a:pPr lvl="1">
              <a:buFont typeface="Arial" pitchFamily="34" charset="0"/>
              <a:buChar char="•"/>
              <a:defRPr/>
            </a:pPr>
            <a:r>
              <a:rPr lang="en-GB" dirty="0" smtClean="0">
                <a:cs typeface="+mn-cs"/>
              </a:rPr>
              <a:t>The coordination and analysis of cal/val campaigns and programmes, optimising and sharing of available facilities, expertise and resources as appropriate.</a:t>
            </a:r>
            <a:endParaRPr lang="en-US" dirty="0" smtClean="0">
              <a:cs typeface="+mn-cs"/>
            </a:endParaRPr>
          </a:p>
          <a:p>
            <a:pPr lvl="1">
              <a:buFont typeface="Arial" pitchFamily="34" charset="0"/>
              <a:buChar char="•"/>
              <a:defRPr/>
            </a:pPr>
            <a:r>
              <a:rPr lang="en-GB" dirty="0" smtClean="0">
                <a:cs typeface="+mn-cs"/>
              </a:rPr>
              <a:t>Agreement on common terminology and definitions.</a:t>
            </a:r>
            <a:endParaRPr lang="en-US" dirty="0" smtClean="0">
              <a:cs typeface="+mn-cs"/>
            </a:endParaRPr>
          </a:p>
          <a:p>
            <a:pPr marL="457200" lvl="1" indent="0" eaLnBrk="1" hangingPunct="1">
              <a:defRPr/>
            </a:pPr>
            <a:endParaRPr lang="en-US" dirty="0" smtClean="0">
              <a:cs typeface="+mn-cs"/>
            </a:endParaRPr>
          </a:p>
          <a:p>
            <a:pPr lvl="1" eaLnBrk="1" hangingPunct="1">
              <a:buFont typeface="Arial" charset="0"/>
              <a:buChar char="•"/>
              <a:defRPr/>
            </a:pPr>
            <a:endParaRPr lang="en-US" dirty="0" smtClean="0">
              <a:cs typeface="+mn-cs"/>
            </a:endParaRPr>
          </a:p>
          <a:p>
            <a:pPr eaLnBrk="1" hangingPunct="1">
              <a:buFont typeface="Arial" charset="0"/>
              <a:buChar char="•"/>
              <a:defRPr/>
            </a:pPr>
            <a:endParaRPr lang="en-US" dirty="0" smtClean="0">
              <a:cs typeface="+mn-cs"/>
            </a:endParaRPr>
          </a:p>
        </p:txBody>
      </p:sp>
    </p:spTree>
    <p:extLst>
      <p:ext uri="{BB962C8B-B14F-4D97-AF65-F5344CB8AC3E}">
        <p14:creationId xmlns:p14="http://schemas.microsoft.com/office/powerpoint/2010/main" val="4473386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0" y="15875"/>
            <a:ext cx="7620000" cy="868363"/>
          </a:xfrm>
        </p:spPr>
        <p:txBody>
          <a:bodyPr/>
          <a:lstStyle/>
          <a:p>
            <a:r>
              <a:rPr lang="en-US" sz="3200">
                <a:solidFill>
                  <a:schemeClr val="bg1"/>
                </a:solidFill>
                <a:latin typeface="Tahoma" charset="0"/>
                <a:ea typeface="ＭＳ Ｐゴシック" charset="0"/>
                <a:cs typeface="Tahoma" charset="0"/>
              </a:rPr>
              <a:t>WGCV Subgroups</a:t>
            </a:r>
          </a:p>
        </p:txBody>
      </p:sp>
      <p:sp>
        <p:nvSpPr>
          <p:cNvPr id="6147" name="Content Placeholder 2"/>
          <p:cNvSpPr>
            <a:spLocks noGrp="1"/>
          </p:cNvSpPr>
          <p:nvPr>
            <p:ph idx="1"/>
          </p:nvPr>
        </p:nvSpPr>
        <p:spPr>
          <a:xfrm>
            <a:off x="304800" y="1455738"/>
            <a:ext cx="8610600" cy="4868862"/>
          </a:xfrm>
        </p:spPr>
        <p:txBody>
          <a:bodyPr/>
          <a:lstStyle/>
          <a:p>
            <a:pPr marL="0" indent="0" fontAlgn="b">
              <a:lnSpc>
                <a:spcPct val="80000"/>
              </a:lnSpc>
              <a:buFont typeface="Arial" charset="0"/>
              <a:buNone/>
              <a:tabLst>
                <a:tab pos="4487863" algn="l"/>
                <a:tab pos="4754563" algn="l"/>
              </a:tabLst>
            </a:pPr>
            <a:r>
              <a:rPr lang="en-GB" sz="2300">
                <a:ea typeface="ＭＳ Ｐゴシック" charset="0"/>
                <a:cs typeface="ＭＳ Ｐゴシック" charset="0"/>
              </a:rPr>
              <a:t>The WGCV is supported by 6 subgroups that represent key communities / domains.  </a:t>
            </a:r>
          </a:p>
          <a:p>
            <a:pPr lvl="1" indent="-342900" fontAlgn="b">
              <a:lnSpc>
                <a:spcPct val="80000"/>
              </a:lnSpc>
              <a:tabLst>
                <a:tab pos="4487863" algn="l"/>
                <a:tab pos="4754563" algn="l"/>
              </a:tabLst>
            </a:pPr>
            <a:r>
              <a:rPr lang="en-GB" sz="1900">
                <a:ea typeface="ＭＳ Ｐゴシック" charset="0"/>
              </a:rPr>
              <a:t>Through their own dedicated meetings, these groups focus on issues relevant to their communities and report back through the WGCV.  </a:t>
            </a:r>
          </a:p>
          <a:p>
            <a:pPr lvl="1" indent="-342900" fontAlgn="b">
              <a:lnSpc>
                <a:spcPct val="80000"/>
              </a:lnSpc>
              <a:tabLst>
                <a:tab pos="4487863" algn="l"/>
                <a:tab pos="4754563" algn="l"/>
              </a:tabLst>
            </a:pPr>
            <a:r>
              <a:rPr lang="en-GB" sz="1900">
                <a:ea typeface="ＭＳ Ｐゴシック" charset="0"/>
              </a:rPr>
              <a:t>They are providing cal/val expertise, quality processes, and cal/val sites for all CEOS agencies to use. </a:t>
            </a:r>
          </a:p>
          <a:p>
            <a:pPr marL="0" indent="0" fontAlgn="b">
              <a:lnSpc>
                <a:spcPct val="80000"/>
              </a:lnSpc>
              <a:buFont typeface="Arial" charset="0"/>
              <a:buNone/>
              <a:tabLst>
                <a:tab pos="4487863" algn="l"/>
                <a:tab pos="4754563" algn="l"/>
              </a:tabLst>
            </a:pPr>
            <a:endParaRPr lang="en-GB" sz="1500">
              <a:ea typeface="ＭＳ Ｐゴシック" charset="0"/>
              <a:cs typeface="ＭＳ Ｐゴシック" charset="0"/>
            </a:endParaRPr>
          </a:p>
          <a:p>
            <a:pPr marL="0" indent="0" fontAlgn="b">
              <a:lnSpc>
                <a:spcPct val="80000"/>
              </a:lnSpc>
              <a:buFont typeface="Arial" charset="0"/>
              <a:buNone/>
              <a:tabLst>
                <a:tab pos="4487863" algn="l"/>
                <a:tab pos="4754563" algn="l"/>
              </a:tabLst>
            </a:pPr>
            <a:endParaRPr lang="en-US" sz="600">
              <a:ea typeface="ＭＳ Ｐゴシック" charset="0"/>
              <a:cs typeface="ＭＳ Ｐゴシック" charset="0"/>
            </a:endParaRPr>
          </a:p>
        </p:txBody>
      </p:sp>
      <p:sp>
        <p:nvSpPr>
          <p:cNvPr id="6148" name="Slide Number Placeholder 3"/>
          <p:cNvSpPr>
            <a:spLocks noGrp="1"/>
          </p:cNvSpPr>
          <p:nvPr>
            <p:ph type="sldNum" sz="quarter" idx="4294967295"/>
          </p:nvPr>
        </p:nvSpPr>
        <p:spPr bwMode="auto">
          <a:xfrm>
            <a:off x="7239000" y="6600825"/>
            <a:ext cx="1905000"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750D094-8F1C-0644-9F1A-A150400ED0C3}" type="slidenum">
              <a:rPr lang="en-US" altLang="ja-JP">
                <a:solidFill>
                  <a:srgbClr val="898989"/>
                </a:solidFill>
                <a:latin typeface="Calibri" charset="0"/>
                <a:cs typeface="Calibri" charset="0"/>
              </a:rPr>
              <a:pPr eaLnBrk="1" hangingPunct="1"/>
              <a:t>119</a:t>
            </a:fld>
            <a:endParaRPr lang="en-US" altLang="ja-JP">
              <a:solidFill>
                <a:srgbClr val="898989"/>
              </a:solidFill>
              <a:latin typeface="Calibri" charset="0"/>
              <a:cs typeface="Calibri" charset="0"/>
            </a:endParaRPr>
          </a:p>
        </p:txBody>
      </p:sp>
      <p:pic>
        <p:nvPicPr>
          <p:cNvPr id="61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457575"/>
            <a:ext cx="805815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378621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12</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Discussion</a:t>
            </a:r>
            <a:endParaRPr lang="en-US" dirty="0">
              <a:latin typeface="Tahoma" charset="0"/>
              <a:ea typeface="ＭＳ Ｐゴシック" charset="0"/>
              <a:cs typeface="Tahoma" charset="0"/>
            </a:endParaRPr>
          </a:p>
        </p:txBody>
      </p:sp>
      <p:sp>
        <p:nvSpPr>
          <p:cNvPr id="3" name="TextBox 2"/>
          <p:cNvSpPr txBox="1"/>
          <p:nvPr/>
        </p:nvSpPr>
        <p:spPr>
          <a:xfrm>
            <a:off x="557366" y="1761384"/>
            <a:ext cx="7699544" cy="4031873"/>
          </a:xfrm>
          <a:prstGeom prst="rect">
            <a:avLst/>
          </a:prstGeom>
          <a:noFill/>
        </p:spPr>
        <p:txBody>
          <a:bodyPr wrap="none" rtlCol="0">
            <a:spAutoFit/>
          </a:bodyPr>
          <a:lstStyle/>
          <a:p>
            <a:pPr marL="285750" indent="-285750">
              <a:buFont typeface="Arial"/>
              <a:buChar char="•"/>
            </a:pPr>
            <a:r>
              <a:rPr lang="en-US" dirty="0" smtClean="0"/>
              <a:t>Is there broad support for the CSS recommendations?</a:t>
            </a:r>
          </a:p>
          <a:p>
            <a:endParaRPr lang="en-US" dirty="0"/>
          </a:p>
          <a:p>
            <a:pPr marL="742950" lvl="1" indent="-285750">
              <a:buFont typeface="Lucida Grande"/>
              <a:buChar char="-"/>
            </a:pPr>
            <a:r>
              <a:rPr lang="en-US" sz="1600" i="1" dirty="0" smtClean="0"/>
              <a:t>Sharp-end emphasis (</a:t>
            </a:r>
            <a:r>
              <a:rPr lang="en-US" sz="1600" i="1" dirty="0" err="1" smtClean="0"/>
              <a:t>inc</a:t>
            </a:r>
            <a:r>
              <a:rPr lang="en-US" sz="1600" i="1" dirty="0" smtClean="0"/>
              <a:t> climate architecture)</a:t>
            </a:r>
          </a:p>
          <a:p>
            <a:pPr marL="742950" lvl="1" indent="-285750">
              <a:buFont typeface="Lucida Grande"/>
              <a:buChar char="-"/>
            </a:pPr>
            <a:r>
              <a:rPr lang="en-US" sz="1600" i="1" dirty="0" smtClean="0"/>
              <a:t>Stronger top-down direction and target setting, aided by stronger feedback</a:t>
            </a:r>
            <a:br>
              <a:rPr lang="en-US" sz="1600" i="1" dirty="0" smtClean="0"/>
            </a:br>
            <a:r>
              <a:rPr lang="en-US" sz="1600" i="1" dirty="0" smtClean="0"/>
              <a:t>and support mechanisms</a:t>
            </a:r>
          </a:p>
          <a:p>
            <a:pPr marL="742950" lvl="1" indent="-285750">
              <a:buFont typeface="Lucida Grande"/>
              <a:buChar char="-"/>
            </a:pPr>
            <a:r>
              <a:rPr lang="en-US" sz="1600" i="1" dirty="0" smtClean="0"/>
              <a:t>More integrated approach, priority-driven</a:t>
            </a:r>
          </a:p>
          <a:p>
            <a:pPr lvl="1"/>
            <a:endParaRPr lang="en-US" sz="1600" i="1" dirty="0" smtClean="0"/>
          </a:p>
          <a:p>
            <a:pPr lvl="1"/>
            <a:endParaRPr lang="en-US" sz="1600" i="1" dirty="0"/>
          </a:p>
          <a:p>
            <a:pPr marL="742950" lvl="1" indent="-285750">
              <a:buFont typeface="Lucida Grande"/>
              <a:buChar char="-"/>
            </a:pPr>
            <a:endParaRPr lang="en-US" sz="1600" i="1" dirty="0" smtClean="0"/>
          </a:p>
          <a:p>
            <a:pPr marL="742950" lvl="1" indent="-285750">
              <a:buFont typeface="Lucida Grande"/>
              <a:buChar char="-"/>
            </a:pPr>
            <a:endParaRPr lang="en-US" sz="1600" i="1" dirty="0"/>
          </a:p>
          <a:p>
            <a:pPr lvl="1"/>
            <a:r>
              <a:rPr lang="en-US" sz="2000" b="1" i="1" dirty="0" smtClean="0"/>
              <a:t>DISCUSS</a:t>
            </a:r>
            <a:endParaRPr lang="en-US" sz="1600" b="1" i="1" dirty="0" smtClean="0"/>
          </a:p>
          <a:p>
            <a:pPr lvl="1"/>
            <a:endParaRPr lang="en-US" dirty="0"/>
          </a:p>
          <a:p>
            <a:pPr marL="285750" indent="-285750">
              <a:buFont typeface="Lucida Grande"/>
              <a:buChar char="-"/>
            </a:pPr>
            <a:endParaRPr lang="en-US" dirty="0" smtClean="0"/>
          </a:p>
          <a:p>
            <a:pPr marL="742950" lvl="1"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41635982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3D5DCC85-A077-7547-9841-DB07851887F3}" type="slidenum">
              <a:rPr lang="en-US">
                <a:solidFill>
                  <a:srgbClr val="002569"/>
                </a:solidFill>
                <a:latin typeface="Calibri" charset="0"/>
                <a:cs typeface="Calibri" charset="0"/>
              </a:rPr>
              <a:pPr eaLnBrk="1" hangingPunct="1">
                <a:spcBef>
                  <a:spcPct val="0"/>
                </a:spcBef>
              </a:pPr>
              <a:t>120</a:t>
            </a:fld>
            <a:endParaRPr lang="en-US">
              <a:solidFill>
                <a:srgbClr val="002569"/>
              </a:solidFill>
              <a:latin typeface="Calibri" charset="0"/>
              <a:cs typeface="Calibri" charset="0"/>
            </a:endParaRPr>
          </a:p>
        </p:txBody>
      </p:sp>
      <p:sp>
        <p:nvSpPr>
          <p:cNvPr id="7171" name="Title 1"/>
          <p:cNvSpPr>
            <a:spLocks noGrp="1"/>
          </p:cNvSpPr>
          <p:nvPr>
            <p:ph type="title" idx="4294967295"/>
          </p:nvPr>
        </p:nvSpPr>
        <p:spPr>
          <a:xfrm>
            <a:off x="1320800" y="101600"/>
            <a:ext cx="7764463" cy="609600"/>
          </a:xfrm>
        </p:spPr>
        <p:txBody>
          <a:bodyPr/>
          <a:lstStyle/>
          <a:p>
            <a:pPr eaLnBrk="1" hangingPunct="1"/>
            <a:r>
              <a:rPr lang="en-US">
                <a:ea typeface="ＭＳ Ｐゴシック" charset="0"/>
                <a:cs typeface="ＭＳ Ｐゴシック" charset="0"/>
              </a:rPr>
              <a:t>WGCV Competences</a:t>
            </a:r>
            <a:endParaRPr lang="en-US">
              <a:latin typeface="Tahoma" charset="0"/>
              <a:ea typeface="ＭＳ Ｐゴシック" charset="0"/>
              <a:cs typeface="Tahoma" charset="0"/>
            </a:endParaRPr>
          </a:p>
        </p:txBody>
      </p:sp>
      <p:sp>
        <p:nvSpPr>
          <p:cNvPr id="6" name="Content Placeholder 2"/>
          <p:cNvSpPr txBox="1">
            <a:spLocks/>
          </p:cNvSpPr>
          <p:nvPr/>
        </p:nvSpPr>
        <p:spPr>
          <a:xfrm>
            <a:off x="296863" y="1457325"/>
            <a:ext cx="8553450" cy="4864100"/>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a:defRPr/>
            </a:pPr>
            <a:r>
              <a:rPr lang="en-GB" dirty="0" smtClean="0"/>
              <a:t>One stop shop for all cal/val activities within CEOS</a:t>
            </a:r>
          </a:p>
          <a:p>
            <a:pPr marL="742950" lvl="2" indent="-342900">
              <a:defRPr/>
            </a:pPr>
            <a:r>
              <a:rPr lang="en-US" dirty="0" smtClean="0">
                <a:cs typeface="+mn-cs"/>
              </a:rPr>
              <a:t>Details in WGCV 5 year plan at http://www.ceos.org/wgcv/</a:t>
            </a:r>
          </a:p>
          <a:p>
            <a:pPr>
              <a:defRPr/>
            </a:pPr>
            <a:r>
              <a:rPr lang="en-GB" dirty="0" smtClean="0"/>
              <a:t>Provide international collaboration of sensor and product cal/val</a:t>
            </a:r>
          </a:p>
          <a:p>
            <a:pPr>
              <a:defRPr/>
            </a:pPr>
            <a:r>
              <a:rPr lang="en-GB" dirty="0" smtClean="0"/>
              <a:t>Expertise related to ground-based, airborne and satellite sensors used for the cal/val of satellite sensors</a:t>
            </a:r>
            <a:endParaRPr lang="en-US" dirty="0" smtClean="0"/>
          </a:p>
          <a:p>
            <a:pPr>
              <a:defRPr/>
            </a:pPr>
            <a:r>
              <a:rPr lang="en-GB" dirty="0" smtClean="0"/>
              <a:t>Consultants for cal/val requirements and standards</a:t>
            </a:r>
            <a:endParaRPr lang="en-US" dirty="0" smtClean="0"/>
          </a:p>
          <a:p>
            <a:pPr>
              <a:defRPr/>
            </a:pPr>
            <a:r>
              <a:rPr lang="en-GB" dirty="0" smtClean="0"/>
              <a:t>Development/identification of cal/val sites and continuing observations and intercomparison of cal/val </a:t>
            </a:r>
          </a:p>
          <a:p>
            <a:pPr>
              <a:defRPr/>
            </a:pPr>
            <a:r>
              <a:rPr lang="en-GB" dirty="0" smtClean="0"/>
              <a:t>Quality assurance expertise to include definitions and   methodologies required to establish traceable indicators for CEOS products</a:t>
            </a:r>
            <a:endParaRPr lang="en-US" dirty="0"/>
          </a:p>
        </p:txBody>
      </p:sp>
    </p:spTree>
    <p:extLst>
      <p:ext uri="{BB962C8B-B14F-4D97-AF65-F5344CB8AC3E}">
        <p14:creationId xmlns:p14="http://schemas.microsoft.com/office/powerpoint/2010/main" val="25025819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108679E2-4E6E-B84C-8015-A58BDAD021B1}" type="slidenum">
              <a:rPr lang="en-US">
                <a:solidFill>
                  <a:srgbClr val="002569"/>
                </a:solidFill>
                <a:latin typeface="Calibri" charset="0"/>
                <a:cs typeface="Calibri" charset="0"/>
              </a:rPr>
              <a:pPr eaLnBrk="1" hangingPunct="1">
                <a:spcBef>
                  <a:spcPct val="0"/>
                </a:spcBef>
              </a:pPr>
              <a:t>121</a:t>
            </a:fld>
            <a:endParaRPr lang="en-US">
              <a:solidFill>
                <a:srgbClr val="002569"/>
              </a:solidFill>
              <a:latin typeface="Calibri" charset="0"/>
              <a:cs typeface="Calibri" charset="0"/>
            </a:endParaRPr>
          </a:p>
        </p:txBody>
      </p:sp>
      <p:sp>
        <p:nvSpPr>
          <p:cNvPr id="8195"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Collaboration and Communication</a:t>
            </a:r>
          </a:p>
        </p:txBody>
      </p:sp>
      <p:sp>
        <p:nvSpPr>
          <p:cNvPr id="8196" name="Content Placeholder 2"/>
          <p:cNvSpPr txBox="1">
            <a:spLocks/>
          </p:cNvSpPr>
          <p:nvPr/>
        </p:nvSpPr>
        <p:spPr bwMode="auto">
          <a:xfrm>
            <a:off x="296863" y="1457325"/>
            <a:ext cx="855345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Font typeface="Arial" charset="0"/>
              <a:buChar char="•"/>
            </a:pPr>
            <a:endParaRPr lang="en-US" sz="2400" b="1">
              <a:solidFill>
                <a:schemeClr val="tx2"/>
              </a:solidFill>
            </a:endParaRPr>
          </a:p>
        </p:txBody>
      </p:sp>
      <p:sp>
        <p:nvSpPr>
          <p:cNvPr id="7" name="Content Placeholder 2"/>
          <p:cNvSpPr txBox="1">
            <a:spLocks/>
          </p:cNvSpPr>
          <p:nvPr/>
        </p:nvSpPr>
        <p:spPr>
          <a:xfrm>
            <a:off x="449263" y="1609725"/>
            <a:ext cx="8553450" cy="4864100"/>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49"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2"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a:defRPr/>
            </a:pPr>
            <a:r>
              <a:rPr lang="en-US" dirty="0" smtClean="0"/>
              <a:t>WGCV and subgroups strongly agree that cross coordination and collaboration is needed related to CEOS management and between VCs/WGs</a:t>
            </a:r>
          </a:p>
          <a:p>
            <a:pPr>
              <a:defRPr/>
            </a:pPr>
            <a:r>
              <a:rPr lang="en-US" dirty="0" smtClean="0"/>
              <a:t>WGCV and subgroup web pages are current with key information</a:t>
            </a:r>
          </a:p>
          <a:p>
            <a:pPr>
              <a:defRPr/>
            </a:pPr>
            <a:r>
              <a:rPr lang="en-GB" dirty="0" smtClean="0"/>
              <a:t>WGCV has defined POCs and responsible subgroups for VCs and other WGs</a:t>
            </a:r>
          </a:p>
          <a:p>
            <a:pPr lvl="1">
              <a:defRPr/>
            </a:pPr>
            <a:r>
              <a:rPr lang="en-GB" dirty="0" smtClean="0">
                <a:cs typeface="+mn-cs"/>
              </a:rPr>
              <a:t>Need better requirement and cross communication between CEOS VCs and WGs</a:t>
            </a:r>
          </a:p>
          <a:p>
            <a:pPr lvl="1">
              <a:defRPr/>
            </a:pPr>
            <a:r>
              <a:rPr lang="en-GB" dirty="0" smtClean="0">
                <a:cs typeface="+mn-cs"/>
              </a:rPr>
              <a:t>Collaboration and support details discussed and actions created within WGCV and Subgroups</a:t>
            </a:r>
          </a:p>
          <a:p>
            <a:pPr lvl="1">
              <a:defRPr/>
            </a:pPr>
            <a:r>
              <a:rPr lang="en-GB" dirty="0" smtClean="0">
                <a:cs typeface="+mn-cs"/>
              </a:rPr>
              <a:t>Resource issues communicated with CEOS SIT/SEC/Plenary</a:t>
            </a:r>
          </a:p>
          <a:p>
            <a:pPr>
              <a:defRPr/>
            </a:pPr>
            <a:endParaRPr lang="en-US" dirty="0" smtClean="0"/>
          </a:p>
        </p:txBody>
      </p:sp>
    </p:spTree>
    <p:extLst>
      <p:ext uri="{BB962C8B-B14F-4D97-AF65-F5344CB8AC3E}">
        <p14:creationId xmlns:p14="http://schemas.microsoft.com/office/powerpoint/2010/main" val="5371724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A6C58ED0-6C2A-824B-8F96-581FF2C90121}" type="slidenum">
              <a:rPr lang="en-US">
                <a:solidFill>
                  <a:srgbClr val="002569"/>
                </a:solidFill>
                <a:latin typeface="Calibri" charset="0"/>
                <a:cs typeface="Calibri" charset="0"/>
              </a:rPr>
              <a:pPr eaLnBrk="1" hangingPunct="1">
                <a:spcBef>
                  <a:spcPct val="0"/>
                </a:spcBef>
              </a:pPr>
              <a:t>122</a:t>
            </a:fld>
            <a:endParaRPr lang="en-US">
              <a:solidFill>
                <a:srgbClr val="002569"/>
              </a:solidFill>
              <a:latin typeface="Calibri" charset="0"/>
              <a:cs typeface="Calibri" charset="0"/>
            </a:endParaRPr>
          </a:p>
        </p:txBody>
      </p:sp>
      <p:sp>
        <p:nvSpPr>
          <p:cNvPr id="9219" name="Title 1"/>
          <p:cNvSpPr>
            <a:spLocks noGrp="1"/>
          </p:cNvSpPr>
          <p:nvPr>
            <p:ph type="title" idx="4294967295"/>
          </p:nvPr>
        </p:nvSpPr>
        <p:spPr>
          <a:xfrm>
            <a:off x="1320800" y="101600"/>
            <a:ext cx="7764463" cy="609600"/>
          </a:xfrm>
        </p:spPr>
        <p:txBody>
          <a:bodyPr/>
          <a:lstStyle/>
          <a:p>
            <a:r>
              <a:rPr lang="en-US" b="0" i="1">
                <a:ea typeface="ＭＳ Ｐゴシック" charset="0"/>
                <a:cs typeface="ＭＳ Ｐゴシック" charset="0"/>
              </a:rPr>
              <a:t>WGCV to WGs/VCs</a:t>
            </a:r>
          </a:p>
        </p:txBody>
      </p:sp>
      <p:sp>
        <p:nvSpPr>
          <p:cNvPr id="9220" name="Content Placeholder 2"/>
          <p:cNvSpPr txBox="1">
            <a:spLocks/>
          </p:cNvSpPr>
          <p:nvPr/>
        </p:nvSpPr>
        <p:spPr bwMode="auto">
          <a:xfrm>
            <a:off x="296863" y="1457325"/>
            <a:ext cx="855345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Font typeface="Arial" charset="0"/>
              <a:buChar char="•"/>
            </a:pPr>
            <a:endParaRPr lang="en-US" sz="2400" b="1">
              <a:solidFill>
                <a:schemeClr val="tx2"/>
              </a:solidFill>
            </a:endParaRPr>
          </a:p>
        </p:txBody>
      </p:sp>
      <p:sp>
        <p:nvSpPr>
          <p:cNvPr id="7" name="Content Placeholder 2"/>
          <p:cNvSpPr txBox="1">
            <a:spLocks/>
          </p:cNvSpPr>
          <p:nvPr/>
        </p:nvSpPr>
        <p:spPr>
          <a:xfrm>
            <a:off x="449263" y="1609725"/>
            <a:ext cx="4064000" cy="4864100"/>
          </a:xfrm>
          <a:prstGeom prst="rect">
            <a:avLst/>
          </a:prstGeom>
        </p:spPr>
        <p:txBody>
          <a:bodyPr>
            <a:norm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80000"/>
              </a:lnSpc>
              <a:spcBef>
                <a:spcPct val="20000"/>
              </a:spcBef>
              <a:buFont typeface="Arial" charset="0"/>
              <a:buChar char="•"/>
            </a:pPr>
            <a:r>
              <a:rPr lang="en-US" sz="2200" i="1">
                <a:solidFill>
                  <a:schemeClr val="tx2"/>
                </a:solidFill>
              </a:rPr>
              <a:t>Liaison attend other WG &amp; VC meetings and get recommendations and actions</a:t>
            </a:r>
          </a:p>
          <a:p>
            <a:pPr lvl="1">
              <a:lnSpc>
                <a:spcPct val="80000"/>
              </a:lnSpc>
              <a:spcBef>
                <a:spcPct val="20000"/>
              </a:spcBef>
              <a:buFont typeface="Arial" charset="0"/>
              <a:buChar char="•"/>
            </a:pPr>
            <a:r>
              <a:rPr lang="en-US" sz="2000" i="1">
                <a:solidFill>
                  <a:schemeClr val="tx2"/>
                </a:solidFill>
              </a:rPr>
              <a:t>Formal response needed </a:t>
            </a:r>
          </a:p>
          <a:p>
            <a:pPr>
              <a:lnSpc>
                <a:spcPct val="80000"/>
              </a:lnSpc>
              <a:spcBef>
                <a:spcPct val="20000"/>
              </a:spcBef>
              <a:buFont typeface="Arial" charset="0"/>
              <a:buChar char="•"/>
            </a:pPr>
            <a:r>
              <a:rPr lang="en-US" sz="2200" i="1">
                <a:solidFill>
                  <a:schemeClr val="tx2"/>
                </a:solidFill>
              </a:rPr>
              <a:t>Establish Joint Meetings </a:t>
            </a:r>
          </a:p>
          <a:p>
            <a:pPr lvl="1">
              <a:lnSpc>
                <a:spcPct val="80000"/>
              </a:lnSpc>
              <a:spcBef>
                <a:spcPct val="20000"/>
              </a:spcBef>
              <a:buFont typeface="Arial" charset="0"/>
              <a:buChar char="•"/>
            </a:pPr>
            <a:r>
              <a:rPr lang="en-US" sz="2000" i="1">
                <a:solidFill>
                  <a:schemeClr val="tx2"/>
                </a:solidFill>
              </a:rPr>
              <a:t>WGISS every 18 months, WGC – new, WGCBDD – needed</a:t>
            </a:r>
          </a:p>
          <a:p>
            <a:pPr lvl="1">
              <a:lnSpc>
                <a:spcPct val="80000"/>
              </a:lnSpc>
              <a:spcBef>
                <a:spcPct val="20000"/>
              </a:spcBef>
              <a:buFont typeface="Arial" charset="0"/>
              <a:buChar char="•"/>
            </a:pPr>
            <a:r>
              <a:rPr lang="en-US" sz="2000" i="1">
                <a:solidFill>
                  <a:schemeClr val="tx2"/>
                </a:solidFill>
              </a:rPr>
              <a:t>Refine joint WG efforts</a:t>
            </a:r>
          </a:p>
          <a:p>
            <a:pPr lvl="1">
              <a:lnSpc>
                <a:spcPct val="80000"/>
              </a:lnSpc>
              <a:spcBef>
                <a:spcPct val="20000"/>
              </a:spcBef>
              <a:buFont typeface="Arial" charset="0"/>
              <a:buNone/>
            </a:pPr>
            <a:endParaRPr lang="en-US" sz="2000" i="1">
              <a:solidFill>
                <a:schemeClr val="tx2"/>
              </a:solidFill>
            </a:endParaRPr>
          </a:p>
          <a:p>
            <a:pPr lvl="1">
              <a:lnSpc>
                <a:spcPct val="80000"/>
              </a:lnSpc>
              <a:spcBef>
                <a:spcPct val="20000"/>
              </a:spcBef>
              <a:buFont typeface="Arial" charset="0"/>
              <a:buChar char="•"/>
            </a:pPr>
            <a:endParaRPr lang="en-US" sz="2000">
              <a:solidFill>
                <a:schemeClr val="tx2"/>
              </a:solidFill>
            </a:endParaRPr>
          </a:p>
          <a:p>
            <a:pPr>
              <a:lnSpc>
                <a:spcPct val="80000"/>
              </a:lnSpc>
              <a:spcBef>
                <a:spcPct val="20000"/>
              </a:spcBef>
              <a:buFont typeface="Arial" charset="0"/>
              <a:buNone/>
            </a:pPr>
            <a:r>
              <a:rPr lang="en-US" sz="2200">
                <a:solidFill>
                  <a:schemeClr val="tx2"/>
                </a:solidFill>
              </a:rPr>
              <a:t/>
            </a:r>
            <a:br>
              <a:rPr lang="en-US" sz="2200">
                <a:solidFill>
                  <a:schemeClr val="tx2"/>
                </a:solidFill>
              </a:rPr>
            </a:br>
            <a:r>
              <a:rPr lang="en-US" sz="2200">
                <a:solidFill>
                  <a:schemeClr val="tx2"/>
                </a:solidFill>
              </a:rPr>
              <a:t/>
            </a:r>
            <a:br>
              <a:rPr lang="en-US" sz="2200">
                <a:solidFill>
                  <a:schemeClr val="tx2"/>
                </a:solidFill>
              </a:rPr>
            </a:br>
            <a:endParaRPr lang="en-US" sz="2200" b="1">
              <a:solidFill>
                <a:schemeClr val="tx2"/>
              </a:solidFill>
            </a:endParaRPr>
          </a:p>
        </p:txBody>
      </p:sp>
      <p:pic>
        <p:nvPicPr>
          <p:cNvPr id="92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263" y="1676400"/>
            <a:ext cx="4340225" cy="3011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5098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777789C8-DBB1-9D46-B17D-F1F205B33848}" type="slidenum">
              <a:rPr lang="en-US">
                <a:solidFill>
                  <a:srgbClr val="002569"/>
                </a:solidFill>
                <a:latin typeface="Calibri" charset="0"/>
                <a:cs typeface="Calibri" charset="0"/>
              </a:rPr>
              <a:pPr eaLnBrk="1" hangingPunct="1">
                <a:spcBef>
                  <a:spcPct val="0"/>
                </a:spcBef>
              </a:pPr>
              <a:t>123</a:t>
            </a:fld>
            <a:endParaRPr lang="en-US">
              <a:solidFill>
                <a:srgbClr val="002569"/>
              </a:solidFill>
              <a:latin typeface="Calibri" charset="0"/>
              <a:cs typeface="Calibri" charset="0"/>
            </a:endParaRPr>
          </a:p>
        </p:txBody>
      </p:sp>
      <p:sp>
        <p:nvSpPr>
          <p:cNvPr id="10243" name="Title 1"/>
          <p:cNvSpPr>
            <a:spLocks noGrp="1"/>
          </p:cNvSpPr>
          <p:nvPr>
            <p:ph type="title" idx="4294967295"/>
          </p:nvPr>
        </p:nvSpPr>
        <p:spPr>
          <a:xfrm>
            <a:off x="1320800" y="101600"/>
            <a:ext cx="7764463" cy="609600"/>
          </a:xfrm>
        </p:spPr>
        <p:txBody>
          <a:bodyPr/>
          <a:lstStyle/>
          <a:p>
            <a:r>
              <a:rPr lang="en-US" b="0" i="1">
                <a:ea typeface="ＭＳ Ｐゴシック" charset="0"/>
                <a:cs typeface="ＭＳ Ｐゴシック" charset="0"/>
              </a:rPr>
              <a:t>WGCV to VCs</a:t>
            </a:r>
          </a:p>
        </p:txBody>
      </p:sp>
      <p:pic>
        <p:nvPicPr>
          <p:cNvPr id="1024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512888"/>
            <a:ext cx="87153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560731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06ACAB9F-BCDA-284A-A27D-7FBB8A2826F6}" type="slidenum">
              <a:rPr lang="en-US">
                <a:solidFill>
                  <a:srgbClr val="002569"/>
                </a:solidFill>
                <a:latin typeface="Calibri" charset="0"/>
                <a:cs typeface="Calibri" charset="0"/>
              </a:rPr>
              <a:pPr eaLnBrk="1" hangingPunct="1">
                <a:spcBef>
                  <a:spcPct val="0"/>
                </a:spcBef>
              </a:pPr>
              <a:t>124</a:t>
            </a:fld>
            <a:endParaRPr lang="en-US">
              <a:solidFill>
                <a:srgbClr val="002569"/>
              </a:solidFill>
              <a:latin typeface="Calibri" charset="0"/>
              <a:cs typeface="Calibri" charset="0"/>
            </a:endParaRPr>
          </a:p>
        </p:txBody>
      </p:sp>
      <p:sp>
        <p:nvSpPr>
          <p:cNvPr id="11267" name="Title 1"/>
          <p:cNvSpPr>
            <a:spLocks noGrp="1"/>
          </p:cNvSpPr>
          <p:nvPr>
            <p:ph type="title" idx="4294967295"/>
          </p:nvPr>
        </p:nvSpPr>
        <p:spPr>
          <a:xfrm>
            <a:off x="1320800" y="101600"/>
            <a:ext cx="7764463" cy="609600"/>
          </a:xfrm>
        </p:spPr>
        <p:txBody>
          <a:bodyPr/>
          <a:lstStyle/>
          <a:p>
            <a:r>
              <a:rPr lang="en-US" b="0" i="1">
                <a:ea typeface="ＭＳ Ｐゴシック" charset="0"/>
                <a:cs typeface="ＭＳ Ｐゴシック" charset="0"/>
              </a:rPr>
              <a:t>WGCV to WGs</a:t>
            </a:r>
          </a:p>
        </p:txBody>
      </p:sp>
      <p:sp>
        <p:nvSpPr>
          <p:cNvPr id="11268" name="Content Placeholder 2"/>
          <p:cNvSpPr txBox="1">
            <a:spLocks/>
          </p:cNvSpPr>
          <p:nvPr/>
        </p:nvSpPr>
        <p:spPr bwMode="auto">
          <a:xfrm>
            <a:off x="296863" y="1457325"/>
            <a:ext cx="855345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Font typeface="Arial" charset="0"/>
              <a:buChar char="•"/>
            </a:pPr>
            <a:endParaRPr lang="en-US" sz="2400" b="1">
              <a:solidFill>
                <a:schemeClr val="tx2"/>
              </a:solidFill>
            </a:endParaRPr>
          </a:p>
        </p:txBody>
      </p:sp>
      <p:pic>
        <p:nvPicPr>
          <p:cNvPr id="112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354138"/>
            <a:ext cx="6216650" cy="5395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8268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E4E7D321-4D86-A640-8433-3696ACC74928}" type="slidenum">
              <a:rPr lang="en-US">
                <a:solidFill>
                  <a:srgbClr val="002569"/>
                </a:solidFill>
                <a:latin typeface="Calibri" charset="0"/>
                <a:cs typeface="Calibri" charset="0"/>
              </a:rPr>
              <a:pPr eaLnBrk="1" hangingPunct="1">
                <a:spcBef>
                  <a:spcPct val="0"/>
                </a:spcBef>
              </a:pPr>
              <a:t>125</a:t>
            </a:fld>
            <a:endParaRPr lang="en-US">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normAutofit fontScale="90000"/>
          </a:bodyPr>
          <a:lstStyle/>
          <a:p>
            <a:pPr>
              <a:defRPr/>
            </a:pPr>
            <a:r>
              <a:rPr lang="en-US" b="0" i="1" dirty="0" smtClean="0"/>
              <a:t>How do VCs &amp; WGs fit in the existing effort?</a:t>
            </a:r>
          </a:p>
        </p:txBody>
      </p:sp>
      <p:sp>
        <p:nvSpPr>
          <p:cNvPr id="12292" name="Content Placeholder 2"/>
          <p:cNvSpPr txBox="1">
            <a:spLocks/>
          </p:cNvSpPr>
          <p:nvPr/>
        </p:nvSpPr>
        <p:spPr bwMode="auto">
          <a:xfrm>
            <a:off x="296863" y="1457325"/>
            <a:ext cx="855345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Font typeface="Arial" charset="0"/>
              <a:buChar char="•"/>
            </a:pPr>
            <a:endParaRPr lang="en-US" sz="2400" b="1">
              <a:solidFill>
                <a:schemeClr val="tx2"/>
              </a:solidFill>
            </a:endParaRPr>
          </a:p>
        </p:txBody>
      </p:sp>
      <p:pic>
        <p:nvPicPr>
          <p:cNvPr id="122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130300"/>
            <a:ext cx="7543800" cy="572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7129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A15A3525-DF64-5944-81C9-36BC2511E0D8}" type="slidenum">
              <a:rPr lang="en-US">
                <a:solidFill>
                  <a:srgbClr val="002569"/>
                </a:solidFill>
                <a:latin typeface="Calibri" charset="0"/>
                <a:cs typeface="Calibri" charset="0"/>
              </a:rPr>
              <a:pPr eaLnBrk="1" hangingPunct="1">
                <a:spcBef>
                  <a:spcPct val="0"/>
                </a:spcBef>
              </a:pPr>
              <a:t>126</a:t>
            </a:fld>
            <a:endParaRPr lang="en-US">
              <a:solidFill>
                <a:srgbClr val="002569"/>
              </a:solidFill>
              <a:latin typeface="Calibri" charset="0"/>
              <a:cs typeface="Calibri" charset="0"/>
            </a:endParaRPr>
          </a:p>
        </p:txBody>
      </p:sp>
      <p:sp>
        <p:nvSpPr>
          <p:cNvPr id="13315"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Opportunities &amp; obstacles</a:t>
            </a:r>
          </a:p>
        </p:txBody>
      </p:sp>
      <p:sp>
        <p:nvSpPr>
          <p:cNvPr id="3" name="TextBox 2"/>
          <p:cNvSpPr txBox="1"/>
          <p:nvPr/>
        </p:nvSpPr>
        <p:spPr>
          <a:xfrm>
            <a:off x="776288" y="1762125"/>
            <a:ext cx="8102600" cy="4800600"/>
          </a:xfrm>
          <a:prstGeom prst="rect">
            <a:avLst/>
          </a:prstGeom>
          <a:noFill/>
        </p:spPr>
        <p:txBody>
          <a:bodyPr>
            <a:spAutoFit/>
          </a:bodyPr>
          <a:lstStyle/>
          <a:p>
            <a:pPr marL="285750" indent="-285750">
              <a:buFontTx/>
              <a:buChar char="-"/>
              <a:defRPr/>
            </a:pPr>
            <a:r>
              <a:rPr lang="en-US" i="1" dirty="0"/>
              <a:t>The role open for CEOS</a:t>
            </a:r>
          </a:p>
          <a:p>
            <a:pPr marL="742950" lvl="1" indent="-285750">
              <a:buFontTx/>
              <a:buChar char="-"/>
              <a:defRPr/>
            </a:pPr>
            <a:r>
              <a:rPr lang="en-US" i="1" dirty="0"/>
              <a:t>Defining cal/val and quality process and architecture within CEOS requires the support and effort of all members</a:t>
            </a:r>
            <a:endParaRPr lang="en-AU" dirty="0"/>
          </a:p>
          <a:p>
            <a:pPr marL="285750" indent="-285750">
              <a:buFontTx/>
              <a:buChar char="-"/>
              <a:defRPr/>
            </a:pPr>
            <a:r>
              <a:rPr lang="en-US" i="1" dirty="0"/>
              <a:t>Approach, emphasis required by the VC/WG</a:t>
            </a:r>
          </a:p>
          <a:p>
            <a:pPr marL="742950" lvl="1" indent="-285750">
              <a:buFontTx/>
              <a:buChar char="-"/>
              <a:defRPr/>
            </a:pPr>
            <a:r>
              <a:rPr lang="en-US" i="1" dirty="0"/>
              <a:t>ECVs and Climate Modeling are great examples</a:t>
            </a:r>
          </a:p>
          <a:p>
            <a:pPr marL="742950" lvl="1" indent="-285750">
              <a:buFontTx/>
              <a:buChar char="-"/>
              <a:defRPr/>
            </a:pPr>
            <a:r>
              <a:rPr lang="en-US" i="1" dirty="0"/>
              <a:t>WGCV 5-year plan available</a:t>
            </a:r>
          </a:p>
          <a:p>
            <a:pPr marL="742950" lvl="1" indent="-285750">
              <a:buFontTx/>
              <a:buChar char="-"/>
              <a:defRPr/>
            </a:pPr>
            <a:r>
              <a:rPr lang="en-US" i="1" dirty="0"/>
              <a:t>Need requirements for efforts (liaisons)</a:t>
            </a:r>
            <a:endParaRPr lang="en-AU" dirty="0"/>
          </a:p>
          <a:p>
            <a:pPr>
              <a:defRPr/>
            </a:pPr>
            <a:r>
              <a:rPr lang="en-US" i="1" dirty="0"/>
              <a:t>	</a:t>
            </a:r>
          </a:p>
          <a:p>
            <a:pPr>
              <a:defRPr/>
            </a:pPr>
            <a:r>
              <a:rPr lang="en-US" i="1" dirty="0"/>
              <a:t>- Any issues for SIT &amp; Principals to help resolve in relation to the VC/WG</a:t>
            </a:r>
          </a:p>
          <a:p>
            <a:pPr lvl="1">
              <a:defRPr/>
            </a:pPr>
            <a:r>
              <a:rPr lang="en-US" i="1" dirty="0"/>
              <a:t>having the potential to fulfill the proposed role</a:t>
            </a:r>
          </a:p>
          <a:p>
            <a:pPr marL="914400" lvl="1" indent="-457200">
              <a:buFontTx/>
              <a:buChar char="-"/>
              <a:defRPr/>
            </a:pPr>
            <a:r>
              <a:rPr lang="en-US" dirty="0">
                <a:ea typeface="ＭＳ Ｐゴシック" pitchFamily="34" charset="-128"/>
                <a:cs typeface="+mn-cs"/>
              </a:rPr>
              <a:t>CEOS specific tasks and actions to WG</a:t>
            </a:r>
          </a:p>
          <a:p>
            <a:pPr marL="914400" lvl="1" indent="-457200">
              <a:buFontTx/>
              <a:buChar char="-"/>
              <a:defRPr/>
            </a:pPr>
            <a:r>
              <a:rPr lang="en-US" dirty="0">
                <a:ea typeface="ＭＳ Ｐゴシック" pitchFamily="34" charset="-128"/>
                <a:cs typeface="+mn-cs"/>
              </a:rPr>
              <a:t>Defined joint WG/VC tasks and POCs</a:t>
            </a:r>
          </a:p>
          <a:p>
            <a:pPr marL="914400" lvl="1" indent="-457200">
              <a:buFontTx/>
              <a:buChar char="-"/>
              <a:defRPr/>
            </a:pPr>
            <a:r>
              <a:rPr lang="en-US" dirty="0">
                <a:ea typeface="ＭＳ Ｐゴシック" pitchFamily="34" charset="-128"/>
                <a:cs typeface="+mn-cs"/>
              </a:rPr>
              <a:t>$ and resources (many examples of multiple agency involvement but no way to fund efforts)</a:t>
            </a:r>
            <a:endParaRPr lang="en-US" i="1" dirty="0"/>
          </a:p>
          <a:p>
            <a:pPr>
              <a:defRPr/>
            </a:pPr>
            <a:endParaRPr lang="en-AU" dirty="0"/>
          </a:p>
          <a:p>
            <a:pPr marL="742950" lvl="1" indent="-285750">
              <a:buFont typeface="Arial"/>
              <a:buChar char="•"/>
              <a:defRPr/>
            </a:pPr>
            <a:endParaRPr lang="en-US" dirty="0"/>
          </a:p>
          <a:p>
            <a:pPr marL="285750" indent="-285750">
              <a:buFont typeface="Arial"/>
              <a:buChar char="•"/>
              <a:defRPr/>
            </a:pPr>
            <a:endParaRPr lang="en-US" dirty="0"/>
          </a:p>
        </p:txBody>
      </p:sp>
    </p:spTree>
    <p:extLst>
      <p:ext uri="{BB962C8B-B14F-4D97-AF65-F5344CB8AC3E}">
        <p14:creationId xmlns:p14="http://schemas.microsoft.com/office/powerpoint/2010/main" val="34768700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18CF2F9E-BC3F-1B43-98EF-5FAB98E85EDC}" type="slidenum">
              <a:rPr lang="en-US">
                <a:solidFill>
                  <a:srgbClr val="002569"/>
                </a:solidFill>
                <a:latin typeface="Calibri" charset="0"/>
                <a:cs typeface="Calibri" charset="0"/>
              </a:rPr>
              <a:pPr eaLnBrk="1" hangingPunct="1">
                <a:spcBef>
                  <a:spcPct val="0"/>
                </a:spcBef>
              </a:pPr>
              <a:t>127</a:t>
            </a:fld>
            <a:endParaRPr lang="en-US">
              <a:solidFill>
                <a:srgbClr val="002569"/>
              </a:solidFill>
              <a:latin typeface="Calibri" charset="0"/>
              <a:cs typeface="Calibri" charset="0"/>
            </a:endParaRPr>
          </a:p>
        </p:txBody>
      </p:sp>
      <p:sp>
        <p:nvSpPr>
          <p:cNvPr id="14339"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Needs &amp; issues for SIT attention</a:t>
            </a:r>
          </a:p>
        </p:txBody>
      </p:sp>
      <p:sp>
        <p:nvSpPr>
          <p:cNvPr id="14340" name="TextBox 2"/>
          <p:cNvSpPr txBox="1">
            <a:spLocks noChangeArrowheads="1"/>
          </p:cNvSpPr>
          <p:nvPr/>
        </p:nvSpPr>
        <p:spPr bwMode="auto">
          <a:xfrm>
            <a:off x="776288" y="1365250"/>
            <a:ext cx="8001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Tx/>
              <a:buChar char="-"/>
              <a:defRPr/>
            </a:pPr>
            <a:r>
              <a:rPr lang="en-AU" sz="1600" i="1" dirty="0" smtClean="0">
                <a:cs typeface="+mn-cs"/>
              </a:rPr>
              <a:t>Skills, resources, - </a:t>
            </a:r>
            <a:r>
              <a:rPr lang="en-US" sz="1600" i="1" dirty="0" smtClean="0">
                <a:cs typeface="+mn-cs"/>
              </a:rPr>
              <a:t>list particular concerns and issues that VCs/WGs wish to bring to attention of SIT &amp; CEOS Principals in moving forward to support CEOS implementation</a:t>
            </a:r>
          </a:p>
          <a:p>
            <a:pPr eaLnBrk="1" hangingPunct="1">
              <a:buFontTx/>
              <a:buChar char="-"/>
              <a:defRPr/>
            </a:pPr>
            <a:endParaRPr lang="en-US" sz="1600" i="1" dirty="0" smtClean="0">
              <a:cs typeface="+mn-cs"/>
            </a:endParaRPr>
          </a:p>
          <a:p>
            <a:pPr>
              <a:buFont typeface="Arial" pitchFamily="34" charset="0"/>
              <a:buChar char="•"/>
              <a:defRPr/>
            </a:pPr>
            <a:r>
              <a:rPr lang="en-CA" sz="1600" u="sng" dirty="0" smtClean="0">
                <a:cs typeface="+mn-cs"/>
              </a:rPr>
              <a:t>For a given task, each CEOS agency that is involved in the task should provide the name of its representatives that will coordinate the task within the agency and with WGCV.</a:t>
            </a:r>
          </a:p>
          <a:p>
            <a:pPr>
              <a:buFont typeface="Arial" pitchFamily="34" charset="0"/>
              <a:buChar char="•"/>
              <a:defRPr/>
            </a:pPr>
            <a:endParaRPr lang="en-CA" sz="1600" u="sng" dirty="0" smtClean="0">
              <a:cs typeface="+mn-cs"/>
            </a:endParaRPr>
          </a:p>
          <a:p>
            <a:pPr>
              <a:buFont typeface="Arial" pitchFamily="34" charset="0"/>
              <a:buChar char="•"/>
              <a:defRPr/>
            </a:pPr>
            <a:r>
              <a:rPr lang="en-CA" sz="1600" u="sng" dirty="0" smtClean="0">
                <a:cs typeface="+mn-cs"/>
              </a:rPr>
              <a:t>WGCV needs commitment from those CEOS agencies to provide resources (personnel and funds) to carry out the work which are involved in specific tasks. </a:t>
            </a:r>
          </a:p>
          <a:p>
            <a:pPr>
              <a:buFont typeface="Arial" pitchFamily="34" charset="0"/>
              <a:buChar char="•"/>
              <a:defRPr/>
            </a:pPr>
            <a:endParaRPr lang="en-CA" sz="1600" i="1" dirty="0" smtClean="0">
              <a:cs typeface="+mn-cs"/>
            </a:endParaRPr>
          </a:p>
          <a:p>
            <a:pPr>
              <a:buFont typeface="Arial" pitchFamily="34" charset="0"/>
              <a:buChar char="•"/>
              <a:defRPr/>
            </a:pPr>
            <a:r>
              <a:rPr lang="en-CA" sz="1600" i="1" u="sng" dirty="0" smtClean="0">
                <a:cs typeface="+mn-cs"/>
              </a:rPr>
              <a:t>Other Issues</a:t>
            </a:r>
            <a:endParaRPr lang="en-US" sz="1600" i="1" u="sng" dirty="0">
              <a:cs typeface="+mn-cs"/>
            </a:endParaRPr>
          </a:p>
          <a:p>
            <a:pPr marL="742950" lvl="2" indent="-342900">
              <a:buFont typeface="Arial" pitchFamily="34" charset="0"/>
              <a:buChar char="•"/>
              <a:defRPr/>
            </a:pPr>
            <a:r>
              <a:rPr lang="en-US" sz="1600" dirty="0">
                <a:cs typeface="+mn-cs"/>
              </a:rPr>
              <a:t>WGCV Vice Chair nominations needed</a:t>
            </a:r>
          </a:p>
          <a:p>
            <a:pPr marL="1200150" lvl="3" indent="-342900">
              <a:buFont typeface="Arial" pitchFamily="34" charset="0"/>
              <a:buChar char="•"/>
              <a:defRPr/>
            </a:pPr>
            <a:r>
              <a:rPr lang="en-US" sz="1600" dirty="0">
                <a:cs typeface="+mn-cs"/>
              </a:rPr>
              <a:t>	Sept 2012 vote; Waiting for DLR </a:t>
            </a:r>
            <a:r>
              <a:rPr lang="en-US" sz="1600" dirty="0" smtClean="0">
                <a:cs typeface="+mn-cs"/>
              </a:rPr>
              <a:t>response</a:t>
            </a:r>
            <a:endParaRPr lang="en-US" sz="1600" dirty="0">
              <a:cs typeface="+mn-cs"/>
            </a:endParaRPr>
          </a:p>
          <a:p>
            <a:pPr lvl="1">
              <a:buFont typeface="Arial" pitchFamily="34" charset="0"/>
              <a:buChar char="•"/>
              <a:defRPr/>
            </a:pPr>
            <a:r>
              <a:rPr lang="en-US" sz="1600" dirty="0">
                <a:cs typeface="+mn-cs"/>
              </a:rPr>
              <a:t>CEOS Showcases</a:t>
            </a:r>
          </a:p>
          <a:p>
            <a:pPr lvl="2">
              <a:buFont typeface="Arial" pitchFamily="34" charset="0"/>
              <a:buChar char="•"/>
              <a:defRPr/>
            </a:pPr>
            <a:r>
              <a:rPr lang="en-US" sz="1600" dirty="0">
                <a:cs typeface="+mn-cs"/>
              </a:rPr>
              <a:t>CEOS WGs and constellation involvement needed</a:t>
            </a:r>
          </a:p>
          <a:p>
            <a:pPr lvl="1">
              <a:buFont typeface="Arial" pitchFamily="34" charset="0"/>
              <a:buChar char="•"/>
              <a:defRPr/>
            </a:pPr>
            <a:r>
              <a:rPr lang="en-US" sz="1600" dirty="0" smtClean="0">
                <a:cs typeface="+mn-cs"/>
              </a:rPr>
              <a:t>QA4EO</a:t>
            </a:r>
            <a:endParaRPr lang="en-US" sz="1600" dirty="0">
              <a:cs typeface="+mn-cs"/>
            </a:endParaRPr>
          </a:p>
          <a:p>
            <a:pPr lvl="2">
              <a:buFont typeface="Arial" pitchFamily="34" charset="0"/>
              <a:buChar char="•"/>
              <a:defRPr/>
            </a:pPr>
            <a:r>
              <a:rPr lang="en-US" sz="1600" dirty="0">
                <a:cs typeface="+mn-cs"/>
              </a:rPr>
              <a:t>Agency resource support for secretariat and administration being worked by UKSA/NPL</a:t>
            </a:r>
          </a:p>
          <a:p>
            <a:pPr lvl="2">
              <a:buFont typeface="Arial" pitchFamily="34" charset="0"/>
              <a:buChar char="•"/>
              <a:defRPr/>
            </a:pPr>
            <a:r>
              <a:rPr lang="en-US" sz="1600" dirty="0">
                <a:cs typeface="+mn-cs"/>
              </a:rPr>
              <a:t>CEOS agency support of QA4EO implementation actions</a:t>
            </a:r>
          </a:p>
          <a:p>
            <a:pPr lvl="2">
              <a:buFont typeface="Arial" pitchFamily="34" charset="0"/>
              <a:buChar char="•"/>
              <a:defRPr/>
            </a:pPr>
            <a:r>
              <a:rPr lang="en-US" sz="1600" dirty="0">
                <a:cs typeface="+mn-cs"/>
              </a:rPr>
              <a:t>CEOS team to enhance and implement of QA4EO </a:t>
            </a:r>
            <a:r>
              <a:rPr lang="en-US" sz="1600" dirty="0" smtClean="0">
                <a:cs typeface="+mn-cs"/>
              </a:rPr>
              <a:t>process</a:t>
            </a:r>
            <a:endParaRPr lang="en-US" sz="1600" dirty="0">
              <a:cs typeface="+mn-cs"/>
            </a:endParaRPr>
          </a:p>
        </p:txBody>
      </p:sp>
    </p:spTree>
    <p:extLst>
      <p:ext uri="{BB962C8B-B14F-4D97-AF65-F5344CB8AC3E}">
        <p14:creationId xmlns:p14="http://schemas.microsoft.com/office/powerpoint/2010/main" val="29953052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128</a:t>
            </a:fld>
            <a:endParaRPr lang="en-US" sz="1000">
              <a:solidFill>
                <a:srgbClr val="002569"/>
              </a:solidFill>
              <a:latin typeface="Calibri" charset="0"/>
              <a:cs typeface="Calibri" charset="0"/>
            </a:endParaRPr>
          </a:p>
        </p:txBody>
      </p:sp>
      <p:sp>
        <p:nvSpPr>
          <p:cNvPr id="6" name="TextBox 5"/>
          <p:cNvSpPr txBox="1"/>
          <p:nvPr/>
        </p:nvSpPr>
        <p:spPr>
          <a:xfrm>
            <a:off x="3767725" y="2500451"/>
            <a:ext cx="1313130" cy="1569660"/>
          </a:xfrm>
          <a:prstGeom prst="rect">
            <a:avLst/>
          </a:prstGeom>
          <a:noFill/>
        </p:spPr>
        <p:txBody>
          <a:bodyPr wrap="none" rtlCol="0">
            <a:spAutoFit/>
          </a:bodyPr>
          <a:lstStyle/>
          <a:p>
            <a:pPr algn="ctr"/>
            <a:r>
              <a:rPr lang="en-US" sz="2400" b="1" dirty="0" smtClean="0"/>
              <a:t>Closing</a:t>
            </a:r>
          </a:p>
          <a:p>
            <a:pPr algn="ctr"/>
            <a:endParaRPr lang="en-US" sz="2400" b="1" dirty="0"/>
          </a:p>
          <a:p>
            <a:pPr algn="ctr"/>
            <a:endParaRPr lang="en-US" sz="2400" b="1" dirty="0" smtClean="0"/>
          </a:p>
          <a:p>
            <a:pPr algn="ctr"/>
            <a:endParaRPr lang="en-US" sz="2400" b="1" dirty="0"/>
          </a:p>
        </p:txBody>
      </p:sp>
    </p:spTree>
    <p:extLst>
      <p:ext uri="{BB962C8B-B14F-4D97-AF65-F5344CB8AC3E}">
        <p14:creationId xmlns:p14="http://schemas.microsoft.com/office/powerpoint/2010/main" val="32391650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129</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752791" y="98043"/>
            <a:ext cx="7764463" cy="609600"/>
          </a:xfrm>
        </p:spPr>
        <p:txBody>
          <a:bodyPr/>
          <a:lstStyle/>
          <a:p>
            <a:pPr algn="ctr" eaLnBrk="1" hangingPunct="1"/>
            <a:r>
              <a:rPr lang="en-US" dirty="0" smtClean="0">
                <a:latin typeface="Tahoma" charset="0"/>
                <a:ea typeface="ＭＳ Ｐゴシック" charset="0"/>
                <a:cs typeface="Tahoma" charset="0"/>
              </a:rPr>
              <a:t>Opportunities </a:t>
            </a:r>
            <a:r>
              <a:rPr lang="en-US" dirty="0">
                <a:latin typeface="Tahoma" charset="0"/>
                <a:ea typeface="ＭＳ Ｐゴシック" charset="0"/>
                <a:cs typeface="Tahoma" charset="0"/>
              </a:rPr>
              <a:t>&amp;</a:t>
            </a:r>
            <a:r>
              <a:rPr lang="en-US" dirty="0" smtClean="0">
                <a:latin typeface="Tahoma" charset="0"/>
                <a:ea typeface="ＭＳ Ｐゴシック" charset="0"/>
                <a:cs typeface="Tahoma" charset="0"/>
              </a:rPr>
              <a:t> obstacles</a:t>
            </a:r>
            <a:endParaRPr lang="en-US" dirty="0">
              <a:latin typeface="Tahoma" charset="0"/>
              <a:ea typeface="ＭＳ Ｐゴシック" charset="0"/>
              <a:cs typeface="Tahoma"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89105729"/>
              </p:ext>
            </p:extLst>
          </p:nvPr>
        </p:nvGraphicFramePr>
        <p:xfrm>
          <a:off x="332975" y="1266287"/>
          <a:ext cx="7654998" cy="5309942"/>
        </p:xfrm>
        <a:graphic>
          <a:graphicData uri="http://schemas.openxmlformats.org/drawingml/2006/table">
            <a:tbl>
              <a:tblPr firstRow="1" bandRow="1">
                <a:tableStyleId>{793D81CF-94F2-401A-BA57-92F5A7B2D0C5}</a:tableStyleId>
              </a:tblPr>
              <a:tblGrid>
                <a:gridCol w="791067"/>
                <a:gridCol w="3302430"/>
                <a:gridCol w="3561501"/>
              </a:tblGrid>
              <a:tr h="331500">
                <a:tc>
                  <a:txBody>
                    <a:bodyPr/>
                    <a:lstStyle/>
                    <a:p>
                      <a:pPr algn="ctr"/>
                      <a:r>
                        <a:rPr lang="en-US" sz="1200" b="0" i="0" dirty="0" smtClean="0">
                          <a:latin typeface="Calibri"/>
                          <a:cs typeface="Calibri"/>
                        </a:rPr>
                        <a:t>VC/WG</a:t>
                      </a:r>
                      <a:endParaRPr lang="en-US" sz="1200" b="0" i="0" dirty="0">
                        <a:latin typeface="Calibri"/>
                        <a:cs typeface="Calibri"/>
                      </a:endParaRPr>
                    </a:p>
                  </a:txBody>
                  <a:tcPr/>
                </a:tc>
                <a:tc>
                  <a:txBody>
                    <a:bodyPr/>
                    <a:lstStyle/>
                    <a:p>
                      <a:r>
                        <a:rPr lang="en-US" sz="1200" b="0" i="0" dirty="0" smtClean="0">
                          <a:latin typeface="Calibri"/>
                          <a:cs typeface="Calibri"/>
                        </a:rPr>
                        <a:t>Opportunity</a:t>
                      </a:r>
                      <a:endParaRPr lang="en-US" sz="1200" b="0" i="0" dirty="0">
                        <a:latin typeface="Calibri"/>
                        <a:cs typeface="Calibri"/>
                      </a:endParaRPr>
                    </a:p>
                  </a:txBody>
                  <a:tcPr/>
                </a:tc>
                <a:tc>
                  <a:txBody>
                    <a:bodyPr/>
                    <a:lstStyle/>
                    <a:p>
                      <a:r>
                        <a:rPr lang="en-US" sz="1200" b="0" i="0" dirty="0" smtClean="0">
                          <a:latin typeface="Calibri"/>
                          <a:cs typeface="Calibri"/>
                        </a:rPr>
                        <a:t>Obstacles </a:t>
                      </a:r>
                      <a:r>
                        <a:rPr lang="en-US" sz="1200" b="0" i="0" baseline="0" dirty="0" smtClean="0">
                          <a:latin typeface="Calibri"/>
                          <a:cs typeface="Calibri"/>
                        </a:rPr>
                        <a:t>&amp; issues for SIT</a:t>
                      </a:r>
                      <a:endParaRPr lang="en-US" sz="1200" b="0" i="0" dirty="0">
                        <a:latin typeface="Calibri"/>
                        <a:cs typeface="Calibri"/>
                      </a:endParaRPr>
                    </a:p>
                  </a:txBody>
                  <a:tcPr/>
                </a:tc>
              </a:tr>
              <a:tr h="607780">
                <a:tc>
                  <a:txBody>
                    <a:bodyPr/>
                    <a:lstStyle/>
                    <a:p>
                      <a:pPr algn="ctr"/>
                      <a:r>
                        <a:rPr lang="en-US" sz="1200" b="0" i="0" dirty="0" smtClean="0">
                          <a:latin typeface="Calibri"/>
                          <a:cs typeface="Calibri"/>
                        </a:rPr>
                        <a:t>OCR</a:t>
                      </a:r>
                      <a:endParaRPr lang="en-US" sz="1200" b="0" i="0" dirty="0">
                        <a:latin typeface="Calibri"/>
                        <a:cs typeface="Calibri"/>
                      </a:endParaRPr>
                    </a:p>
                  </a:txBody>
                  <a:tcPr/>
                </a:tc>
                <a:tc>
                  <a:txBody>
                    <a:bodyPr/>
                    <a:lstStyle/>
                    <a:p>
                      <a:r>
                        <a:rPr lang="en-US" sz="1200" b="0" i="0" dirty="0" smtClean="0">
                          <a:latin typeface="Calibri"/>
                          <a:cs typeface="Calibri"/>
                        </a:rPr>
                        <a:t>Ocean </a:t>
                      </a:r>
                      <a:r>
                        <a:rPr lang="en-US" sz="1200" b="0" i="0" dirty="0" err="1" smtClean="0">
                          <a:latin typeface="Calibri"/>
                          <a:cs typeface="Calibri"/>
                        </a:rPr>
                        <a:t>Colour</a:t>
                      </a:r>
                      <a:r>
                        <a:rPr lang="en-US" sz="1200" b="0" i="0" baseline="0" dirty="0" smtClean="0">
                          <a:latin typeface="Calibri"/>
                          <a:cs typeface="Calibri"/>
                        </a:rPr>
                        <a:t> </a:t>
                      </a:r>
                      <a:r>
                        <a:rPr lang="en-AU" sz="1200" b="0" i="0" kern="1200" dirty="0" smtClean="0">
                          <a:solidFill>
                            <a:schemeClr val="dk1"/>
                          </a:solidFill>
                          <a:effectLst/>
                          <a:latin typeface="Calibri"/>
                          <a:ea typeface="+mn-ea"/>
                          <a:cs typeface="Calibri"/>
                        </a:rPr>
                        <a:t>ECV/CDR generation. </a:t>
                      </a:r>
                      <a:endParaRPr lang="en-US" sz="1200" b="0" i="0" dirty="0">
                        <a:latin typeface="Calibri"/>
                        <a:cs typeface="Calibri"/>
                      </a:endParaRPr>
                    </a:p>
                  </a:txBody>
                  <a:tcPr/>
                </a:tc>
                <a:tc>
                  <a:txBody>
                    <a:bodyPr/>
                    <a:lstStyle/>
                    <a:p>
                      <a:r>
                        <a:rPr lang="en-US" sz="1200" b="0" i="0" dirty="0" smtClean="0">
                          <a:latin typeface="Calibri"/>
                          <a:cs typeface="Calibri"/>
                        </a:rPr>
                        <a:t>Agency</a:t>
                      </a:r>
                      <a:r>
                        <a:rPr lang="en-US" sz="1200" b="0" i="0" baseline="0" dirty="0" smtClean="0">
                          <a:latin typeface="Calibri"/>
                          <a:cs typeface="Calibri"/>
                        </a:rPr>
                        <a:t> implementation of VC recommendations. Resources for VC business. Responsibility for in-situ aspects of ECVs.</a:t>
                      </a:r>
                      <a:endParaRPr lang="en-US" sz="1200" b="0" i="0" dirty="0">
                        <a:latin typeface="Calibri"/>
                        <a:cs typeface="Calibri"/>
                      </a:endParaRPr>
                    </a:p>
                  </a:txBody>
                  <a:tcPr/>
                </a:tc>
              </a:tr>
              <a:tr h="434128">
                <a:tc>
                  <a:txBody>
                    <a:bodyPr/>
                    <a:lstStyle/>
                    <a:p>
                      <a:pPr algn="ctr"/>
                      <a:r>
                        <a:rPr lang="en-US" sz="1200" b="0" i="0" dirty="0" smtClean="0">
                          <a:latin typeface="Calibri"/>
                          <a:cs typeface="Calibri"/>
                        </a:rPr>
                        <a:t>SST</a:t>
                      </a:r>
                      <a:endParaRPr lang="en-US" sz="1200" b="0" i="0" dirty="0">
                        <a:latin typeface="Calibri"/>
                        <a:cs typeface="Calibri"/>
                      </a:endParaRPr>
                    </a:p>
                  </a:txBody>
                  <a:tcPr/>
                </a:tc>
                <a:tc>
                  <a:txBody>
                    <a:bodyPr/>
                    <a:lstStyle/>
                    <a:p>
                      <a:r>
                        <a:rPr lang="en-US" sz="1200" b="0" i="0" dirty="0" smtClean="0">
                          <a:latin typeface="Calibri"/>
                          <a:cs typeface="Calibri"/>
                        </a:rPr>
                        <a:t>Sea Surface Temperature</a:t>
                      </a:r>
                      <a:r>
                        <a:rPr lang="en-AU" sz="1200" b="0" i="0" dirty="0" smtClean="0">
                          <a:latin typeface="Calibri"/>
                          <a:cs typeface="Calibri"/>
                        </a:rPr>
                        <a:t> ECV Pilot</a:t>
                      </a:r>
                      <a:endParaRPr lang="en-US" sz="1200" b="0" i="0" dirty="0">
                        <a:latin typeface="Calibri"/>
                        <a:cs typeface="Calibri"/>
                      </a:endParaRPr>
                    </a:p>
                  </a:txBody>
                  <a:tcPr/>
                </a:tc>
                <a:tc>
                  <a:txBody>
                    <a:bodyPr/>
                    <a:lstStyle/>
                    <a:p>
                      <a:r>
                        <a:rPr lang="en-US" sz="1200" b="0" i="0" dirty="0" smtClean="0">
                          <a:latin typeface="Calibri"/>
                          <a:cs typeface="Calibri"/>
                        </a:rPr>
                        <a:t>Agency representation &amp;</a:t>
                      </a:r>
                      <a:r>
                        <a:rPr lang="en-US" sz="1200" b="0" i="0" baseline="0" dirty="0" smtClean="0">
                          <a:latin typeface="Calibri"/>
                          <a:cs typeface="Calibri"/>
                        </a:rPr>
                        <a:t> sustained support</a:t>
                      </a:r>
                      <a:r>
                        <a:rPr lang="en-US" sz="1200" b="0" i="0" dirty="0" smtClean="0">
                          <a:latin typeface="Calibri"/>
                          <a:cs typeface="Calibri"/>
                        </a:rPr>
                        <a:t>. Travel</a:t>
                      </a:r>
                      <a:r>
                        <a:rPr lang="en-US" sz="1200" b="0" i="0" baseline="0" dirty="0" smtClean="0">
                          <a:latin typeface="Calibri"/>
                          <a:cs typeface="Calibri"/>
                        </a:rPr>
                        <a:t> support. GHRSST participation important. </a:t>
                      </a:r>
                      <a:endParaRPr lang="en-US" sz="1200" b="0" i="0" dirty="0">
                        <a:latin typeface="Calibri"/>
                        <a:cs typeface="Calibri"/>
                      </a:endParaRPr>
                    </a:p>
                  </a:txBody>
                  <a:tcPr/>
                </a:tc>
              </a:tr>
              <a:tr h="607780">
                <a:tc>
                  <a:txBody>
                    <a:bodyPr/>
                    <a:lstStyle/>
                    <a:p>
                      <a:pPr algn="ctr"/>
                      <a:r>
                        <a:rPr lang="en-US" sz="1200" b="0" i="0" dirty="0" smtClean="0">
                          <a:latin typeface="Calibri"/>
                          <a:cs typeface="Calibri"/>
                        </a:rPr>
                        <a:t>OST</a:t>
                      </a:r>
                      <a:endParaRPr lang="en-US" sz="1200" b="0" i="0" dirty="0">
                        <a:latin typeface="Calibri"/>
                        <a:cs typeface="Calibri"/>
                      </a:endParaRPr>
                    </a:p>
                  </a:txBody>
                  <a:tcPr/>
                </a:tc>
                <a:tc>
                  <a:txBody>
                    <a:bodyPr/>
                    <a:lstStyle/>
                    <a:p>
                      <a:r>
                        <a:rPr lang="en-US" sz="1200" b="0" i="0" dirty="0" smtClean="0">
                          <a:latin typeface="Calibri"/>
                          <a:cs typeface="Calibri"/>
                        </a:rPr>
                        <a:t>Sea Level</a:t>
                      </a:r>
                      <a:r>
                        <a:rPr lang="en-AU" sz="1200" b="0" i="0" dirty="0" smtClean="0">
                          <a:latin typeface="Calibri"/>
                          <a:cs typeface="Calibri"/>
                        </a:rPr>
                        <a:t> ECV – evolution of the OST Science Team</a:t>
                      </a:r>
                      <a:r>
                        <a:rPr lang="en-AU" sz="1200" b="0" i="0" baseline="0" dirty="0" smtClean="0">
                          <a:latin typeface="Calibri"/>
                          <a:cs typeface="Calibri"/>
                        </a:rPr>
                        <a:t> (analogue to GHRSST?)</a:t>
                      </a:r>
                      <a:endParaRPr lang="en-US" sz="1200" b="0" i="0" dirty="0">
                        <a:latin typeface="Calibri"/>
                        <a:cs typeface="Calibri"/>
                      </a:endParaRPr>
                    </a:p>
                  </a:txBody>
                  <a:tcPr/>
                </a:tc>
                <a:tc>
                  <a:txBody>
                    <a:bodyPr/>
                    <a:lstStyle/>
                    <a:p>
                      <a:r>
                        <a:rPr lang="en-US" sz="1200" b="0" i="0" dirty="0" smtClean="0">
                          <a:latin typeface="Calibri"/>
                          <a:cs typeface="Calibri"/>
                        </a:rPr>
                        <a:t>Commitment and support for</a:t>
                      </a:r>
                      <a:r>
                        <a:rPr lang="en-US" sz="1200" b="0" i="0" baseline="0" dirty="0" smtClean="0">
                          <a:latin typeface="Calibri"/>
                          <a:cs typeface="Calibri"/>
                        </a:rPr>
                        <a:t> capacity for VC role and business. Participation – including of complimentary mission providers.</a:t>
                      </a:r>
                      <a:endParaRPr lang="en-US" sz="1200" b="0" i="0" dirty="0">
                        <a:latin typeface="Calibri"/>
                        <a:cs typeface="Calibri"/>
                      </a:endParaRPr>
                    </a:p>
                  </a:txBody>
                  <a:tcPr/>
                </a:tc>
              </a:tr>
              <a:tr h="607780">
                <a:tc>
                  <a:txBody>
                    <a:bodyPr/>
                    <a:lstStyle/>
                    <a:p>
                      <a:pPr algn="ctr"/>
                      <a:r>
                        <a:rPr lang="en-US" sz="1200" b="0" i="0" dirty="0" smtClean="0">
                          <a:latin typeface="Calibri"/>
                          <a:cs typeface="Calibri"/>
                        </a:rPr>
                        <a:t>OSVW</a:t>
                      </a:r>
                      <a:endParaRPr lang="en-US" sz="1200" b="0" i="0" dirty="0">
                        <a:latin typeface="Calibri"/>
                        <a:cs typeface="Calibri"/>
                      </a:endParaRPr>
                    </a:p>
                  </a:txBody>
                  <a:tcPr/>
                </a:tc>
                <a:tc>
                  <a:txBody>
                    <a:bodyPr/>
                    <a:lstStyle/>
                    <a:p>
                      <a:r>
                        <a:rPr lang="en-US" sz="1200" b="0" i="0" dirty="0" smtClean="0">
                          <a:latin typeface="Calibri"/>
                          <a:cs typeface="Calibri"/>
                        </a:rPr>
                        <a:t>Wind Speed &amp; Direction</a:t>
                      </a:r>
                      <a:r>
                        <a:rPr lang="en-AU" sz="1200" b="0" i="0" dirty="0" smtClean="0">
                          <a:latin typeface="Calibri"/>
                          <a:cs typeface="Calibri"/>
                        </a:rPr>
                        <a:t> ECV, continued</a:t>
                      </a:r>
                      <a:r>
                        <a:rPr lang="en-AU" sz="1200" b="0" i="0" baseline="0" dirty="0" smtClean="0">
                          <a:latin typeface="Calibri"/>
                          <a:cs typeface="Calibri"/>
                        </a:rPr>
                        <a:t> improvements and continuity for operational services. </a:t>
                      </a:r>
                      <a:endParaRPr lang="en-US" sz="1200" b="0" i="0" dirty="0">
                        <a:latin typeface="Calibri"/>
                        <a:cs typeface="Calibri"/>
                      </a:endParaRPr>
                    </a:p>
                  </a:txBody>
                  <a:tcPr/>
                </a:tc>
                <a:tc>
                  <a:txBody>
                    <a:bodyPr/>
                    <a:lstStyle/>
                    <a:p>
                      <a:r>
                        <a:rPr lang="en-US" sz="1200" b="0" i="0" dirty="0" smtClean="0">
                          <a:latin typeface="Calibri"/>
                          <a:cs typeface="Calibri"/>
                        </a:rPr>
                        <a:t>Need participation of Chinese &amp;</a:t>
                      </a:r>
                      <a:r>
                        <a:rPr lang="en-US" sz="1200" b="0" i="0" baseline="0" dirty="0" smtClean="0">
                          <a:latin typeface="Calibri"/>
                          <a:cs typeface="Calibri"/>
                        </a:rPr>
                        <a:t> Russian missions. Looking for clear SIT plan and definition of VC role. Need advocacy to support resources.</a:t>
                      </a:r>
                      <a:endParaRPr lang="en-US" sz="1200" b="0" i="0" dirty="0">
                        <a:latin typeface="Calibri"/>
                        <a:cs typeface="Calibri"/>
                      </a:endParaRPr>
                    </a:p>
                  </a:txBody>
                  <a:tcPr/>
                </a:tc>
              </a:tr>
              <a:tr h="781431">
                <a:tc>
                  <a:txBody>
                    <a:bodyPr/>
                    <a:lstStyle/>
                    <a:p>
                      <a:pPr algn="ctr"/>
                      <a:r>
                        <a:rPr lang="en-US" sz="1200" b="0" i="0" dirty="0" smtClean="0">
                          <a:latin typeface="Calibri"/>
                          <a:cs typeface="Calibri"/>
                        </a:rPr>
                        <a:t>LSI</a:t>
                      </a:r>
                      <a:endParaRPr lang="en-US" sz="1200" b="0" i="0" dirty="0">
                        <a:latin typeface="Calibri"/>
                        <a:cs typeface="Calibri"/>
                      </a:endParaRPr>
                    </a:p>
                  </a:txBody>
                  <a:tcPr/>
                </a:tc>
                <a:tc>
                  <a:txBody>
                    <a:bodyPr/>
                    <a:lstStyle/>
                    <a:p>
                      <a:r>
                        <a:rPr lang="en-US" sz="1200" b="0" i="0" dirty="0" smtClean="0">
                          <a:latin typeface="Calibri"/>
                          <a:cs typeface="Calibri"/>
                        </a:rPr>
                        <a:t>Land surface ECVs, GFOI support.</a:t>
                      </a:r>
                      <a:endParaRPr lang="en-US" sz="1200" b="0" i="0" dirty="0">
                        <a:latin typeface="Calibri"/>
                        <a:cs typeface="Calibri"/>
                      </a:endParaRPr>
                    </a:p>
                  </a:txBody>
                  <a:tcPr/>
                </a:tc>
                <a:tc>
                  <a:txBody>
                    <a:bodyPr/>
                    <a:lstStyle/>
                    <a:p>
                      <a:r>
                        <a:rPr lang="en-US" sz="1200" b="0" i="0" dirty="0" smtClean="0">
                          <a:latin typeface="Calibri"/>
                          <a:cs typeface="Calibri"/>
                        </a:rPr>
                        <a:t>Agency participation – including radar systems.</a:t>
                      </a:r>
                      <a:r>
                        <a:rPr lang="en-US" sz="1200" b="0" i="0" baseline="0" dirty="0" smtClean="0">
                          <a:latin typeface="Calibri"/>
                          <a:cs typeface="Calibri"/>
                        </a:rPr>
                        <a:t> Multiple opportunities but limited resources. Clear direction and priority setting from SIT in context of CEOS strategy and plan.</a:t>
                      </a:r>
                      <a:endParaRPr lang="en-US" sz="1200" b="0" i="0" dirty="0">
                        <a:latin typeface="Calibri"/>
                        <a:cs typeface="Calibri"/>
                      </a:endParaRPr>
                    </a:p>
                  </a:txBody>
                  <a:tcPr/>
                </a:tc>
              </a:tr>
              <a:tr h="718267">
                <a:tc>
                  <a:txBody>
                    <a:bodyPr/>
                    <a:lstStyle/>
                    <a:p>
                      <a:pPr algn="ctr"/>
                      <a:r>
                        <a:rPr lang="en-US" sz="1200" b="0" i="0" dirty="0" smtClean="0">
                          <a:latin typeface="Calibri"/>
                          <a:cs typeface="Calibri"/>
                        </a:rPr>
                        <a:t>ACC</a:t>
                      </a:r>
                      <a:endParaRPr lang="en-US" sz="1200" b="0" i="0" dirty="0">
                        <a:latin typeface="Calibri"/>
                        <a:cs typeface="Calibri"/>
                      </a:endParaRPr>
                    </a:p>
                  </a:txBody>
                  <a:tcPr/>
                </a:tc>
                <a:tc>
                  <a:txBody>
                    <a:bodyPr/>
                    <a:lstStyle/>
                    <a:p>
                      <a:r>
                        <a:rPr lang="en-US" sz="1200" b="0" i="0" dirty="0" smtClean="0">
                          <a:latin typeface="Calibri"/>
                          <a:cs typeface="Calibri"/>
                        </a:rPr>
                        <a:t>Ozone, Aerosols</a:t>
                      </a:r>
                      <a:r>
                        <a:rPr lang="en-AU" sz="1200" b="0" i="0" baseline="0" dirty="0" smtClean="0">
                          <a:latin typeface="Calibri"/>
                          <a:cs typeface="Calibri"/>
                        </a:rPr>
                        <a:t> ECVs</a:t>
                      </a:r>
                      <a:endParaRPr lang="en-US" sz="1200" b="0" i="0" dirty="0">
                        <a:latin typeface="Calibri"/>
                        <a:cs typeface="Calibri"/>
                      </a:endParaRPr>
                    </a:p>
                  </a:txBody>
                  <a:tcPr/>
                </a:tc>
                <a:tc>
                  <a:txBody>
                    <a:bodyPr/>
                    <a:lstStyle/>
                    <a:p>
                      <a:r>
                        <a:rPr lang="en-US" sz="1200" b="0" i="0" dirty="0" smtClean="0">
                          <a:latin typeface="Calibri"/>
                          <a:cs typeface="Calibri"/>
                        </a:rPr>
                        <a:t>Resources a serious concern.</a:t>
                      </a:r>
                      <a:r>
                        <a:rPr lang="en-US" sz="1200" b="0" i="0" baseline="0" dirty="0" smtClean="0">
                          <a:latin typeface="Calibri"/>
                          <a:cs typeface="Calibri"/>
                        </a:rPr>
                        <a:t>  Clear direction and justification needed to advocate for realignment of existing agency resources via the VC activities. Existing work important.</a:t>
                      </a:r>
                      <a:endParaRPr lang="en-US" sz="1200" b="0" i="0" dirty="0">
                        <a:latin typeface="Calibri"/>
                        <a:cs typeface="Calibri"/>
                      </a:endParaRPr>
                    </a:p>
                  </a:txBody>
                  <a:tcPr/>
                </a:tc>
              </a:tr>
              <a:tr h="955082">
                <a:tc>
                  <a:txBody>
                    <a:bodyPr/>
                    <a:lstStyle/>
                    <a:p>
                      <a:pPr algn="ctr"/>
                      <a:r>
                        <a:rPr lang="en-US" sz="1200" b="0" i="0" smtClean="0">
                          <a:latin typeface="Calibri"/>
                          <a:cs typeface="Calibri"/>
                        </a:rPr>
                        <a:t>PC</a:t>
                      </a:r>
                      <a:endParaRPr lang="en-US" sz="1200" b="0" i="0" dirty="0">
                        <a:latin typeface="Calibri"/>
                        <a:cs typeface="Calibri"/>
                      </a:endParaRPr>
                    </a:p>
                  </a:txBody>
                  <a:tcPr/>
                </a:tc>
                <a:tc>
                  <a:txBody>
                    <a:bodyPr/>
                    <a:lstStyle/>
                    <a:p>
                      <a:r>
                        <a:rPr lang="en-AU" sz="1200" b="0" i="0" dirty="0" smtClean="0">
                          <a:latin typeface="Calibri"/>
                          <a:cs typeface="Calibri"/>
                        </a:rPr>
                        <a:t>Precipitation ECV, GEOSS Water Strategy - Portal</a:t>
                      </a:r>
                      <a:endParaRPr lang="en-US" sz="1200" b="0" i="0" dirty="0">
                        <a:latin typeface="Calibri"/>
                        <a:cs typeface="Calibri"/>
                      </a:endParaRPr>
                    </a:p>
                  </a:txBody>
                  <a:tcPr/>
                </a:tc>
                <a:tc>
                  <a:txBody>
                    <a:bodyPr/>
                    <a:lstStyle/>
                    <a:p>
                      <a:r>
                        <a:rPr lang="en-US" sz="1200" b="0" i="0" smtClean="0">
                          <a:latin typeface="Calibri"/>
                          <a:cs typeface="Calibri"/>
                        </a:rPr>
                        <a:t>Resources. Participation.</a:t>
                      </a:r>
                      <a:r>
                        <a:rPr lang="en-US" sz="1200" b="0" i="0" baseline="0" smtClean="0">
                          <a:latin typeface="Calibri"/>
                          <a:cs typeface="Calibri"/>
                        </a:rPr>
                        <a:t> </a:t>
                      </a:r>
                      <a:r>
                        <a:rPr lang="en-US" sz="1200" b="0" i="0" smtClean="0">
                          <a:latin typeface="Calibri"/>
                          <a:cs typeface="Calibri"/>
                        </a:rPr>
                        <a:t>Agency implementation of gaps and VC recommendations.</a:t>
                      </a:r>
                      <a:endParaRPr lang="en-US" sz="1200" b="0" i="0" dirty="0">
                        <a:latin typeface="Calibri"/>
                        <a:cs typeface="Calibri"/>
                      </a:endParaRPr>
                    </a:p>
                  </a:txBody>
                  <a:tcPr/>
                </a:tc>
              </a:tr>
            </a:tbl>
          </a:graphicData>
        </a:graphic>
      </p:graphicFrame>
    </p:spTree>
    <p:extLst>
      <p:ext uri="{BB962C8B-B14F-4D97-AF65-F5344CB8AC3E}">
        <p14:creationId xmlns:p14="http://schemas.microsoft.com/office/powerpoint/2010/main" val="7443042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13</a:t>
            </a:fld>
            <a:endParaRPr lang="en-US" sz="1000">
              <a:solidFill>
                <a:srgbClr val="002569"/>
              </a:solidFill>
              <a:latin typeface="Calibri" charset="0"/>
              <a:cs typeface="Calibri" charset="0"/>
            </a:endParaRPr>
          </a:p>
        </p:txBody>
      </p:sp>
      <p:sp>
        <p:nvSpPr>
          <p:cNvPr id="6" name="TextBox 5"/>
          <p:cNvSpPr txBox="1"/>
          <p:nvPr/>
        </p:nvSpPr>
        <p:spPr>
          <a:xfrm>
            <a:off x="829319" y="2500451"/>
            <a:ext cx="7189889" cy="461665"/>
          </a:xfrm>
          <a:prstGeom prst="rect">
            <a:avLst/>
          </a:prstGeom>
          <a:noFill/>
        </p:spPr>
        <p:txBody>
          <a:bodyPr wrap="none" rtlCol="0">
            <a:spAutoFit/>
          </a:bodyPr>
          <a:lstStyle/>
          <a:p>
            <a:pPr algn="ctr"/>
            <a:r>
              <a:rPr lang="en-US" sz="2400" b="1" dirty="0" smtClean="0"/>
              <a:t>Nature of the Implementation Support &amp; Targets</a:t>
            </a:r>
            <a:endParaRPr lang="en-US" sz="2400" b="1" dirty="0"/>
          </a:p>
        </p:txBody>
      </p:sp>
    </p:spTree>
    <p:extLst>
      <p:ext uri="{BB962C8B-B14F-4D97-AF65-F5344CB8AC3E}">
        <p14:creationId xmlns:p14="http://schemas.microsoft.com/office/powerpoint/2010/main" val="28621843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130</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752791" y="98043"/>
            <a:ext cx="7764463" cy="609600"/>
          </a:xfrm>
        </p:spPr>
        <p:txBody>
          <a:bodyPr/>
          <a:lstStyle/>
          <a:p>
            <a:pPr algn="ctr" eaLnBrk="1" hangingPunct="1"/>
            <a:r>
              <a:rPr lang="en-US" dirty="0" smtClean="0">
                <a:latin typeface="Tahoma" charset="0"/>
                <a:ea typeface="ＭＳ Ｐゴシック" charset="0"/>
                <a:cs typeface="Tahoma" charset="0"/>
              </a:rPr>
              <a:t>Opportunities </a:t>
            </a:r>
            <a:r>
              <a:rPr lang="en-US" dirty="0">
                <a:latin typeface="Tahoma" charset="0"/>
                <a:ea typeface="ＭＳ Ｐゴシック" charset="0"/>
                <a:cs typeface="Tahoma" charset="0"/>
              </a:rPr>
              <a:t>&amp;</a:t>
            </a:r>
            <a:r>
              <a:rPr lang="en-US" dirty="0" smtClean="0">
                <a:latin typeface="Tahoma" charset="0"/>
                <a:ea typeface="ＭＳ Ｐゴシック" charset="0"/>
                <a:cs typeface="Tahoma" charset="0"/>
              </a:rPr>
              <a:t> obstacles</a:t>
            </a:r>
            <a:endParaRPr lang="en-US" dirty="0">
              <a:latin typeface="Tahoma" charset="0"/>
              <a:ea typeface="ＭＳ Ｐゴシック" charset="0"/>
              <a:cs typeface="Tahoma"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46704020"/>
              </p:ext>
            </p:extLst>
          </p:nvPr>
        </p:nvGraphicFramePr>
        <p:xfrm>
          <a:off x="752791" y="2576921"/>
          <a:ext cx="7654998" cy="2621268"/>
        </p:xfrm>
        <a:graphic>
          <a:graphicData uri="http://schemas.openxmlformats.org/drawingml/2006/table">
            <a:tbl>
              <a:tblPr firstRow="1" bandRow="1">
                <a:tableStyleId>{793D81CF-94F2-401A-BA57-92F5A7B2D0C5}</a:tableStyleId>
              </a:tblPr>
              <a:tblGrid>
                <a:gridCol w="1014511"/>
                <a:gridCol w="3078986"/>
                <a:gridCol w="3561501"/>
              </a:tblGrid>
              <a:tr h="331500">
                <a:tc>
                  <a:txBody>
                    <a:bodyPr/>
                    <a:lstStyle/>
                    <a:p>
                      <a:pPr algn="ctr"/>
                      <a:r>
                        <a:rPr lang="en-US" sz="1200" b="0" i="0" dirty="0" smtClean="0">
                          <a:latin typeface="Calibri"/>
                          <a:cs typeface="Calibri"/>
                        </a:rPr>
                        <a:t>VC/WG</a:t>
                      </a:r>
                      <a:endParaRPr lang="en-US" sz="1200" b="0" i="0" dirty="0">
                        <a:latin typeface="Calibri"/>
                        <a:cs typeface="Calibri"/>
                      </a:endParaRPr>
                    </a:p>
                  </a:txBody>
                  <a:tcPr/>
                </a:tc>
                <a:tc>
                  <a:txBody>
                    <a:bodyPr/>
                    <a:lstStyle/>
                    <a:p>
                      <a:r>
                        <a:rPr lang="en-US" sz="1200" b="0" i="0" dirty="0" smtClean="0">
                          <a:latin typeface="Calibri"/>
                          <a:cs typeface="Calibri"/>
                        </a:rPr>
                        <a:t>Opportunity</a:t>
                      </a:r>
                      <a:endParaRPr lang="en-US" sz="1200" b="0" i="0" dirty="0">
                        <a:latin typeface="Calibri"/>
                        <a:cs typeface="Calibri"/>
                      </a:endParaRPr>
                    </a:p>
                  </a:txBody>
                  <a:tcPr/>
                </a:tc>
                <a:tc>
                  <a:txBody>
                    <a:bodyPr/>
                    <a:lstStyle/>
                    <a:p>
                      <a:r>
                        <a:rPr lang="en-US" sz="1200" b="0" i="0" dirty="0" smtClean="0">
                          <a:latin typeface="Calibri"/>
                          <a:cs typeface="Calibri"/>
                        </a:rPr>
                        <a:t>Obstacles </a:t>
                      </a:r>
                      <a:r>
                        <a:rPr lang="en-US" sz="1200" b="0" i="0" baseline="0" dirty="0" smtClean="0">
                          <a:latin typeface="Calibri"/>
                          <a:cs typeface="Calibri"/>
                        </a:rPr>
                        <a:t>&amp; issues for SIT</a:t>
                      </a:r>
                      <a:endParaRPr lang="en-US" sz="1200" b="0" i="0" dirty="0">
                        <a:latin typeface="Calibri"/>
                        <a:cs typeface="Calibri"/>
                      </a:endParaRPr>
                    </a:p>
                  </a:txBody>
                  <a:tcPr/>
                </a:tc>
              </a:tr>
              <a:tr h="607780">
                <a:tc>
                  <a:txBody>
                    <a:bodyPr/>
                    <a:lstStyle/>
                    <a:p>
                      <a:pPr algn="ctr"/>
                      <a:r>
                        <a:rPr lang="en-US" sz="1200" b="0" i="0" dirty="0" smtClean="0">
                          <a:latin typeface="Calibri"/>
                          <a:cs typeface="Calibri"/>
                        </a:rPr>
                        <a:t>WGISS</a:t>
                      </a:r>
                      <a:endParaRPr lang="en-US" sz="1200" b="0" i="0" dirty="0">
                        <a:latin typeface="Calibri"/>
                        <a:cs typeface="Calibri"/>
                      </a:endParaRPr>
                    </a:p>
                  </a:txBody>
                  <a:tcPr/>
                </a:tc>
                <a:tc>
                  <a:txBody>
                    <a:bodyPr/>
                    <a:lstStyle/>
                    <a:p>
                      <a:r>
                        <a:rPr lang="en-AU" sz="1200" b="0" i="0" dirty="0" smtClean="0">
                          <a:latin typeface="Calibri"/>
                          <a:cs typeface="Calibri"/>
                        </a:rPr>
                        <a:t>Portal support. Catalogue and data access in support of delivery. </a:t>
                      </a:r>
                      <a:endParaRPr lang="en-US" sz="1200" b="0" i="0" dirty="0">
                        <a:latin typeface="Calibri"/>
                        <a:cs typeface="Calibri"/>
                      </a:endParaRPr>
                    </a:p>
                  </a:txBody>
                  <a:tcPr/>
                </a:tc>
                <a:tc>
                  <a:txBody>
                    <a:bodyPr/>
                    <a:lstStyle/>
                    <a:p>
                      <a:r>
                        <a:rPr lang="en-US" sz="1200" b="0" i="0" dirty="0" smtClean="0">
                          <a:latin typeface="Calibri"/>
                          <a:cs typeface="Calibri"/>
                        </a:rPr>
                        <a:t>Resources. Participation… and resources. Leadership.</a:t>
                      </a:r>
                      <a:endParaRPr lang="en-US" sz="1200" b="0" i="0" dirty="0">
                        <a:latin typeface="Calibri"/>
                        <a:cs typeface="Calibri"/>
                      </a:endParaRPr>
                    </a:p>
                  </a:txBody>
                  <a:tcPr/>
                </a:tc>
              </a:tr>
              <a:tr h="434128">
                <a:tc>
                  <a:txBody>
                    <a:bodyPr/>
                    <a:lstStyle/>
                    <a:p>
                      <a:pPr algn="ctr"/>
                      <a:r>
                        <a:rPr lang="en-US" sz="1200" b="0" i="0" dirty="0" err="1" smtClean="0">
                          <a:latin typeface="Calibri"/>
                          <a:cs typeface="Calibri"/>
                        </a:rPr>
                        <a:t>WGCapD</a:t>
                      </a:r>
                      <a:endParaRPr lang="en-US" sz="1200" b="0" i="0" dirty="0">
                        <a:latin typeface="Calibri"/>
                        <a:cs typeface="Calibri"/>
                      </a:endParaRPr>
                    </a:p>
                  </a:txBody>
                  <a:tcPr/>
                </a:tc>
                <a:tc>
                  <a:txBody>
                    <a:bodyPr/>
                    <a:lstStyle/>
                    <a:p>
                      <a:r>
                        <a:rPr lang="en-AU" sz="1200" b="0" i="0" dirty="0" smtClean="0">
                          <a:latin typeface="Calibri"/>
                          <a:cs typeface="Calibri"/>
                        </a:rPr>
                        <a:t>Data access, education</a:t>
                      </a:r>
                      <a:endParaRPr lang="en-US" sz="1200" b="0" i="0" dirty="0">
                        <a:latin typeface="Calibri"/>
                        <a:cs typeface="Calibri"/>
                      </a:endParaRPr>
                    </a:p>
                  </a:txBody>
                  <a:tcPr/>
                </a:tc>
                <a:tc>
                  <a:txBody>
                    <a:bodyPr/>
                    <a:lstStyle/>
                    <a:p>
                      <a:r>
                        <a:rPr lang="en-US" sz="1200" b="0" i="0" dirty="0" smtClean="0">
                          <a:latin typeface="Calibri"/>
                          <a:cs typeface="Calibri"/>
                        </a:rPr>
                        <a:t>Newly formed. </a:t>
                      </a:r>
                      <a:endParaRPr lang="en-US" sz="1200" b="0" i="0" dirty="0">
                        <a:latin typeface="Calibri"/>
                        <a:cs typeface="Calibri"/>
                      </a:endParaRPr>
                    </a:p>
                  </a:txBody>
                  <a:tcPr/>
                </a:tc>
              </a:tr>
              <a:tr h="607780">
                <a:tc>
                  <a:txBody>
                    <a:bodyPr/>
                    <a:lstStyle/>
                    <a:p>
                      <a:pPr algn="ctr"/>
                      <a:r>
                        <a:rPr lang="en-US" sz="1200" b="0" i="0" dirty="0" smtClean="0">
                          <a:latin typeface="Calibri"/>
                          <a:cs typeface="Calibri"/>
                        </a:rPr>
                        <a:t>WGCV</a:t>
                      </a:r>
                      <a:endParaRPr lang="en-US" sz="1200" b="0" i="0" dirty="0">
                        <a:latin typeface="Calibri"/>
                        <a:cs typeface="Calibri"/>
                      </a:endParaRPr>
                    </a:p>
                  </a:txBody>
                  <a:tcPr/>
                </a:tc>
                <a:tc>
                  <a:txBody>
                    <a:bodyPr/>
                    <a:lstStyle/>
                    <a:p>
                      <a:r>
                        <a:rPr lang="en-US" sz="1200" b="0" i="0" dirty="0" smtClean="0">
                          <a:latin typeface="Calibri"/>
                          <a:cs typeface="Calibri"/>
                        </a:rPr>
                        <a:t>Cal-val aspects</a:t>
                      </a:r>
                      <a:r>
                        <a:rPr lang="en-US" sz="1200" b="0" i="0" baseline="0" dirty="0" smtClean="0">
                          <a:latin typeface="Calibri"/>
                          <a:cs typeface="Calibri"/>
                        </a:rPr>
                        <a:t> of ECV development. Support to GFOI Methods &amp; Protocols and datasets development.</a:t>
                      </a:r>
                      <a:endParaRPr lang="en-US" sz="1200" b="0" i="0" dirty="0">
                        <a:latin typeface="Calibri"/>
                        <a:cs typeface="Calibri"/>
                      </a:endParaRPr>
                    </a:p>
                  </a:txBody>
                  <a:tcPr/>
                </a:tc>
                <a:tc>
                  <a:txBody>
                    <a:bodyPr/>
                    <a:lstStyle/>
                    <a:p>
                      <a:r>
                        <a:rPr lang="en-US" sz="1200" b="0" i="0" dirty="0" smtClean="0">
                          <a:latin typeface="Calibri"/>
                          <a:cs typeface="Calibri"/>
                        </a:rPr>
                        <a:t>Resources. Leadership. Direction</a:t>
                      </a:r>
                      <a:r>
                        <a:rPr lang="en-US" sz="1200" b="0" i="0" baseline="0" dirty="0" smtClean="0">
                          <a:latin typeface="Calibri"/>
                          <a:cs typeface="Calibri"/>
                        </a:rPr>
                        <a:t> from CEOS.</a:t>
                      </a:r>
                      <a:endParaRPr lang="en-US" sz="1200" b="0" i="0" dirty="0">
                        <a:latin typeface="Calibri"/>
                        <a:cs typeface="Calibri"/>
                      </a:endParaRPr>
                    </a:p>
                  </a:txBody>
                  <a:tcPr/>
                </a:tc>
              </a:tr>
              <a:tr h="607780">
                <a:tc>
                  <a:txBody>
                    <a:bodyPr/>
                    <a:lstStyle/>
                    <a:p>
                      <a:pPr algn="ctr"/>
                      <a:r>
                        <a:rPr lang="en-US" sz="1200" b="0" i="0" dirty="0" smtClean="0">
                          <a:latin typeface="Calibri"/>
                          <a:cs typeface="Calibri"/>
                        </a:rPr>
                        <a:t>WGClimate</a:t>
                      </a:r>
                      <a:endParaRPr lang="en-US" sz="1200" b="0" i="0" dirty="0">
                        <a:latin typeface="Calibri"/>
                        <a:cs typeface="Calibri"/>
                      </a:endParaRPr>
                    </a:p>
                  </a:txBody>
                  <a:tcPr/>
                </a:tc>
                <a:tc>
                  <a:txBody>
                    <a:bodyPr/>
                    <a:lstStyle/>
                    <a:p>
                      <a:r>
                        <a:rPr lang="en-AU" sz="1200" b="0" i="0" dirty="0" smtClean="0">
                          <a:latin typeface="Calibri"/>
                          <a:cs typeface="Calibri"/>
                        </a:rPr>
                        <a:t>ECV development,</a:t>
                      </a:r>
                      <a:r>
                        <a:rPr lang="en-AU" sz="1200" b="0" i="0" baseline="0" dirty="0" smtClean="0">
                          <a:latin typeface="Calibri"/>
                          <a:cs typeface="Calibri"/>
                        </a:rPr>
                        <a:t> Climate Architecture</a:t>
                      </a:r>
                      <a:endParaRPr lang="en-US" sz="1200" b="0" i="0" dirty="0">
                        <a:latin typeface="Calibri"/>
                        <a:cs typeface="Calibri"/>
                      </a:endParaRPr>
                    </a:p>
                  </a:txBody>
                  <a:tcPr/>
                </a:tc>
                <a:tc>
                  <a:txBody>
                    <a:bodyPr/>
                    <a:lstStyle/>
                    <a:p>
                      <a:endParaRPr lang="en-US" sz="1200" b="0" i="0" dirty="0">
                        <a:latin typeface="Calibri"/>
                        <a:cs typeface="Calibri"/>
                      </a:endParaRPr>
                    </a:p>
                  </a:txBody>
                  <a:tcPr/>
                </a:tc>
              </a:tr>
            </a:tbl>
          </a:graphicData>
        </a:graphic>
      </p:graphicFrame>
    </p:spTree>
    <p:extLst>
      <p:ext uri="{BB962C8B-B14F-4D97-AF65-F5344CB8AC3E}">
        <p14:creationId xmlns:p14="http://schemas.microsoft.com/office/powerpoint/2010/main" val="17850489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131</a:t>
            </a:fld>
            <a:endParaRPr lang="en-US" sz="1000">
              <a:solidFill>
                <a:srgbClr val="002569"/>
              </a:solidFill>
              <a:latin typeface="Calibri" charset="0"/>
              <a:cs typeface="Calibri" charset="0"/>
            </a:endParaRPr>
          </a:p>
        </p:txBody>
      </p:sp>
      <p:sp>
        <p:nvSpPr>
          <p:cNvPr id="6" name="TextBox 5"/>
          <p:cNvSpPr txBox="1"/>
          <p:nvPr/>
        </p:nvSpPr>
        <p:spPr>
          <a:xfrm>
            <a:off x="2527526" y="2500451"/>
            <a:ext cx="3793526" cy="1569660"/>
          </a:xfrm>
          <a:prstGeom prst="rect">
            <a:avLst/>
          </a:prstGeom>
          <a:noFill/>
        </p:spPr>
        <p:txBody>
          <a:bodyPr wrap="none" rtlCol="0">
            <a:spAutoFit/>
          </a:bodyPr>
          <a:lstStyle/>
          <a:p>
            <a:pPr algn="ctr"/>
            <a:r>
              <a:rPr lang="en-US" sz="2400" b="1" dirty="0" smtClean="0"/>
              <a:t>Management Framework</a:t>
            </a:r>
          </a:p>
          <a:p>
            <a:pPr algn="ctr"/>
            <a:endParaRPr lang="en-US" sz="2400" b="1" dirty="0"/>
          </a:p>
          <a:p>
            <a:pPr algn="ctr"/>
            <a:endParaRPr lang="en-US" sz="2400" b="1" dirty="0" smtClean="0"/>
          </a:p>
          <a:p>
            <a:pPr algn="ctr"/>
            <a:endParaRPr lang="en-US" sz="2400" b="1" dirty="0"/>
          </a:p>
        </p:txBody>
      </p:sp>
    </p:spTree>
    <p:extLst>
      <p:ext uri="{BB962C8B-B14F-4D97-AF65-F5344CB8AC3E}">
        <p14:creationId xmlns:p14="http://schemas.microsoft.com/office/powerpoint/2010/main" val="16109306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132</a:t>
            </a:fld>
            <a:endParaRPr lang="en-US" sz="1000">
              <a:solidFill>
                <a:srgbClr val="002569"/>
              </a:solidFill>
              <a:latin typeface="Calibri" charset="0"/>
              <a:cs typeface="Calibri" charset="0"/>
            </a:endParaRPr>
          </a:p>
        </p:txBody>
      </p:sp>
      <p:grpSp>
        <p:nvGrpSpPr>
          <p:cNvPr id="4" name="Group 3"/>
          <p:cNvGrpSpPr/>
          <p:nvPr/>
        </p:nvGrpSpPr>
        <p:grpSpPr>
          <a:xfrm>
            <a:off x="741642" y="1809314"/>
            <a:ext cx="2270235" cy="1516693"/>
            <a:chOff x="816412" y="1423800"/>
            <a:chExt cx="2270235" cy="1516693"/>
          </a:xfrm>
        </p:grpSpPr>
        <p:sp>
          <p:nvSpPr>
            <p:cNvPr id="10" name="Rectangle 9"/>
            <p:cNvSpPr/>
            <p:nvPr/>
          </p:nvSpPr>
          <p:spPr bwMode="auto">
            <a:xfrm>
              <a:off x="1128771" y="1429889"/>
              <a:ext cx="1957876" cy="95244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9" name="Rectangle 8"/>
            <p:cNvSpPr/>
            <p:nvPr/>
          </p:nvSpPr>
          <p:spPr bwMode="auto">
            <a:xfrm>
              <a:off x="968812" y="1700799"/>
              <a:ext cx="1957876" cy="952448"/>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 name="Rectangle 1"/>
            <p:cNvSpPr/>
            <p:nvPr/>
          </p:nvSpPr>
          <p:spPr bwMode="auto">
            <a:xfrm>
              <a:off x="816412" y="1988045"/>
              <a:ext cx="1957876" cy="952448"/>
            </a:xfrm>
            <a:prstGeom prst="rect">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3" name="TextBox 2"/>
            <p:cNvSpPr txBox="1"/>
            <p:nvPr/>
          </p:nvSpPr>
          <p:spPr>
            <a:xfrm>
              <a:off x="938576" y="1718605"/>
              <a:ext cx="2066416" cy="276999"/>
            </a:xfrm>
            <a:prstGeom prst="rect">
              <a:avLst/>
            </a:prstGeom>
            <a:noFill/>
          </p:spPr>
          <p:txBody>
            <a:bodyPr wrap="none" rtlCol="0">
              <a:spAutoFit/>
            </a:bodyPr>
            <a:lstStyle/>
            <a:p>
              <a:r>
                <a:rPr lang="en-US" sz="1200" dirty="0" smtClean="0"/>
                <a:t>CEOS Implementation Plan</a:t>
              </a:r>
              <a:endParaRPr lang="en-US" sz="1200" dirty="0"/>
            </a:p>
          </p:txBody>
        </p:sp>
        <p:sp>
          <p:nvSpPr>
            <p:cNvPr id="7" name="TextBox 6"/>
            <p:cNvSpPr txBox="1"/>
            <p:nvPr/>
          </p:nvSpPr>
          <p:spPr>
            <a:xfrm>
              <a:off x="1128771" y="1423800"/>
              <a:ext cx="1236637" cy="276999"/>
            </a:xfrm>
            <a:prstGeom prst="rect">
              <a:avLst/>
            </a:prstGeom>
            <a:noFill/>
          </p:spPr>
          <p:txBody>
            <a:bodyPr wrap="none" rtlCol="0">
              <a:spAutoFit/>
            </a:bodyPr>
            <a:lstStyle/>
            <a:p>
              <a:r>
                <a:rPr lang="en-US" sz="1200" dirty="0" smtClean="0"/>
                <a:t>CEOS Strategy</a:t>
              </a:r>
              <a:endParaRPr lang="en-US" sz="1200" dirty="0"/>
            </a:p>
          </p:txBody>
        </p:sp>
        <p:sp>
          <p:nvSpPr>
            <p:cNvPr id="8" name="TextBox 7"/>
            <p:cNvSpPr txBox="1"/>
            <p:nvPr/>
          </p:nvSpPr>
          <p:spPr>
            <a:xfrm>
              <a:off x="816412" y="1988045"/>
              <a:ext cx="1370537" cy="276999"/>
            </a:xfrm>
            <a:prstGeom prst="rect">
              <a:avLst/>
            </a:prstGeom>
            <a:noFill/>
          </p:spPr>
          <p:txBody>
            <a:bodyPr wrap="none" rtlCol="0">
              <a:spAutoFit/>
            </a:bodyPr>
            <a:lstStyle/>
            <a:p>
              <a:r>
                <a:rPr lang="en-US" sz="1200" dirty="0" smtClean="0"/>
                <a:t>CEOS Work Plan</a:t>
              </a:r>
              <a:endParaRPr lang="en-US" sz="1200" dirty="0"/>
            </a:p>
          </p:txBody>
        </p:sp>
      </p:grpSp>
      <p:sp>
        <p:nvSpPr>
          <p:cNvPr id="5" name="Rounded Rectangle 4"/>
          <p:cNvSpPr/>
          <p:nvPr/>
        </p:nvSpPr>
        <p:spPr bwMode="auto">
          <a:xfrm>
            <a:off x="4059380" y="2495723"/>
            <a:ext cx="4618774" cy="846620"/>
          </a:xfrm>
          <a:prstGeom prst="roundRect">
            <a:avLst/>
          </a:prstGeom>
          <a:solidFill>
            <a:srgbClr val="E9978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1" name="TextBox 10"/>
          <p:cNvSpPr txBox="1"/>
          <p:nvPr/>
        </p:nvSpPr>
        <p:spPr>
          <a:xfrm>
            <a:off x="4059380" y="2514535"/>
            <a:ext cx="882999" cy="307777"/>
          </a:xfrm>
          <a:prstGeom prst="rect">
            <a:avLst/>
          </a:prstGeom>
          <a:noFill/>
        </p:spPr>
        <p:txBody>
          <a:bodyPr wrap="none" rtlCol="0">
            <a:spAutoFit/>
          </a:bodyPr>
          <a:lstStyle/>
          <a:p>
            <a:r>
              <a:rPr lang="en-US" sz="1400" dirty="0" smtClean="0">
                <a:solidFill>
                  <a:srgbClr val="008000"/>
                </a:solidFill>
              </a:rPr>
              <a:t>Priorities</a:t>
            </a:r>
            <a:endParaRPr lang="en-US" sz="1400" dirty="0">
              <a:solidFill>
                <a:srgbClr val="008000"/>
              </a:solidFill>
            </a:endParaRPr>
          </a:p>
        </p:txBody>
      </p:sp>
      <p:sp>
        <p:nvSpPr>
          <p:cNvPr id="12" name="Striped Right Arrow 11"/>
          <p:cNvSpPr/>
          <p:nvPr/>
        </p:nvSpPr>
        <p:spPr bwMode="auto">
          <a:xfrm>
            <a:off x="3250528" y="2486946"/>
            <a:ext cx="627428" cy="733234"/>
          </a:xfrm>
          <a:prstGeom prst="stripedRightArrow">
            <a:avLst/>
          </a:prstGeom>
          <a:solidFill>
            <a:schemeClr val="accent4">
              <a:lumMod val="50000"/>
              <a:lumOff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3" name="TextBox 12"/>
          <p:cNvSpPr txBox="1"/>
          <p:nvPr/>
        </p:nvSpPr>
        <p:spPr>
          <a:xfrm>
            <a:off x="4157652" y="2782969"/>
            <a:ext cx="1389501" cy="253916"/>
          </a:xfrm>
          <a:prstGeom prst="rect">
            <a:avLst/>
          </a:prstGeom>
          <a:noFill/>
        </p:spPr>
        <p:txBody>
          <a:bodyPr wrap="none" rtlCol="0">
            <a:spAutoFit/>
          </a:bodyPr>
          <a:lstStyle/>
          <a:p>
            <a:r>
              <a:rPr lang="en-US" sz="1050" dirty="0" smtClean="0"/>
              <a:t>Climate Architecture</a:t>
            </a:r>
            <a:endParaRPr lang="en-US" sz="1050" dirty="0"/>
          </a:p>
        </p:txBody>
      </p:sp>
      <p:sp>
        <p:nvSpPr>
          <p:cNvPr id="15" name="TextBox 14"/>
          <p:cNvSpPr txBox="1"/>
          <p:nvPr/>
        </p:nvSpPr>
        <p:spPr>
          <a:xfrm>
            <a:off x="5323007" y="2949270"/>
            <a:ext cx="775742" cy="253916"/>
          </a:xfrm>
          <a:prstGeom prst="rect">
            <a:avLst/>
          </a:prstGeom>
          <a:noFill/>
        </p:spPr>
        <p:txBody>
          <a:bodyPr wrap="none" rtlCol="0">
            <a:spAutoFit/>
          </a:bodyPr>
          <a:lstStyle/>
          <a:p>
            <a:r>
              <a:rPr lang="en-US" sz="1050" dirty="0" smtClean="0"/>
              <a:t>GEOBON</a:t>
            </a:r>
            <a:endParaRPr lang="en-US" sz="1050" dirty="0"/>
          </a:p>
        </p:txBody>
      </p:sp>
      <p:sp>
        <p:nvSpPr>
          <p:cNvPr id="16" name="TextBox 15"/>
          <p:cNvSpPr txBox="1"/>
          <p:nvPr/>
        </p:nvSpPr>
        <p:spPr>
          <a:xfrm>
            <a:off x="7743217" y="2525378"/>
            <a:ext cx="424055" cy="253916"/>
          </a:xfrm>
          <a:prstGeom prst="rect">
            <a:avLst/>
          </a:prstGeom>
          <a:noFill/>
        </p:spPr>
        <p:txBody>
          <a:bodyPr wrap="none" rtlCol="0">
            <a:spAutoFit/>
          </a:bodyPr>
          <a:lstStyle/>
          <a:p>
            <a:r>
              <a:rPr lang="en-US" sz="1050" dirty="0" smtClean="0"/>
              <a:t>GCI</a:t>
            </a:r>
            <a:endParaRPr lang="en-US" sz="1050" dirty="0"/>
          </a:p>
        </p:txBody>
      </p:sp>
      <p:sp>
        <p:nvSpPr>
          <p:cNvPr id="17" name="TextBox 16"/>
          <p:cNvSpPr txBox="1"/>
          <p:nvPr/>
        </p:nvSpPr>
        <p:spPr>
          <a:xfrm>
            <a:off x="6595406" y="2906252"/>
            <a:ext cx="1292128" cy="253916"/>
          </a:xfrm>
          <a:prstGeom prst="rect">
            <a:avLst/>
          </a:prstGeom>
          <a:noFill/>
        </p:spPr>
        <p:txBody>
          <a:bodyPr wrap="none" rtlCol="0">
            <a:spAutoFit/>
          </a:bodyPr>
          <a:lstStyle/>
          <a:p>
            <a:r>
              <a:rPr lang="en-US" sz="1050" dirty="0" smtClean="0"/>
              <a:t>Supersites &amp; DRM</a:t>
            </a:r>
            <a:endParaRPr lang="en-US" sz="1050" dirty="0"/>
          </a:p>
        </p:txBody>
      </p:sp>
      <p:sp>
        <p:nvSpPr>
          <p:cNvPr id="18" name="TextBox 17"/>
          <p:cNvSpPr txBox="1"/>
          <p:nvPr/>
        </p:nvSpPr>
        <p:spPr>
          <a:xfrm>
            <a:off x="5840682" y="2652336"/>
            <a:ext cx="566268" cy="253916"/>
          </a:xfrm>
          <a:prstGeom prst="rect">
            <a:avLst/>
          </a:prstGeom>
          <a:noFill/>
        </p:spPr>
        <p:txBody>
          <a:bodyPr wrap="none" rtlCol="0">
            <a:spAutoFit/>
          </a:bodyPr>
          <a:lstStyle/>
          <a:p>
            <a:r>
              <a:rPr lang="en-US" sz="1050" dirty="0" smtClean="0"/>
              <a:t>GLAM</a:t>
            </a:r>
            <a:endParaRPr lang="en-US" sz="1050" dirty="0"/>
          </a:p>
        </p:txBody>
      </p:sp>
      <p:sp>
        <p:nvSpPr>
          <p:cNvPr id="19" name="TextBox 18"/>
          <p:cNvSpPr txBox="1"/>
          <p:nvPr/>
        </p:nvSpPr>
        <p:spPr>
          <a:xfrm>
            <a:off x="5262322" y="2523600"/>
            <a:ext cx="513801" cy="253916"/>
          </a:xfrm>
          <a:prstGeom prst="rect">
            <a:avLst/>
          </a:prstGeom>
          <a:noFill/>
        </p:spPr>
        <p:txBody>
          <a:bodyPr wrap="none" rtlCol="0">
            <a:spAutoFit/>
          </a:bodyPr>
          <a:lstStyle/>
          <a:p>
            <a:r>
              <a:rPr lang="en-US" sz="1050" dirty="0" smtClean="0"/>
              <a:t>GFOI</a:t>
            </a:r>
            <a:endParaRPr lang="en-US" sz="1050" dirty="0"/>
          </a:p>
        </p:txBody>
      </p:sp>
      <p:sp>
        <p:nvSpPr>
          <p:cNvPr id="20" name="TextBox 19"/>
          <p:cNvSpPr txBox="1"/>
          <p:nvPr/>
        </p:nvSpPr>
        <p:spPr>
          <a:xfrm>
            <a:off x="8107644" y="2822312"/>
            <a:ext cx="551610" cy="253916"/>
          </a:xfrm>
          <a:prstGeom prst="rect">
            <a:avLst/>
          </a:prstGeom>
          <a:noFill/>
        </p:spPr>
        <p:txBody>
          <a:bodyPr wrap="none" rtlCol="0">
            <a:spAutoFit/>
          </a:bodyPr>
          <a:lstStyle/>
          <a:p>
            <a:r>
              <a:rPr lang="en-US" sz="1050" dirty="0" smtClean="0"/>
              <a:t>Water</a:t>
            </a:r>
            <a:endParaRPr lang="en-US" sz="1050" dirty="0"/>
          </a:p>
        </p:txBody>
      </p:sp>
      <p:sp>
        <p:nvSpPr>
          <p:cNvPr id="21" name="TextBox 20"/>
          <p:cNvSpPr txBox="1"/>
          <p:nvPr/>
        </p:nvSpPr>
        <p:spPr>
          <a:xfrm>
            <a:off x="6814945" y="2640893"/>
            <a:ext cx="626296" cy="253916"/>
          </a:xfrm>
          <a:prstGeom prst="rect">
            <a:avLst/>
          </a:prstGeom>
          <a:noFill/>
        </p:spPr>
        <p:txBody>
          <a:bodyPr wrap="none" rtlCol="0">
            <a:spAutoFit/>
          </a:bodyPr>
          <a:lstStyle/>
          <a:p>
            <a:r>
              <a:rPr lang="en-US" sz="1050" dirty="0" smtClean="0"/>
              <a:t>Carbon</a:t>
            </a:r>
            <a:endParaRPr lang="en-US" sz="1050" dirty="0"/>
          </a:p>
        </p:txBody>
      </p:sp>
      <p:sp>
        <p:nvSpPr>
          <p:cNvPr id="23" name="Rounded Rectangle 22"/>
          <p:cNvSpPr/>
          <p:nvPr/>
        </p:nvSpPr>
        <p:spPr bwMode="auto">
          <a:xfrm>
            <a:off x="4097563" y="3876141"/>
            <a:ext cx="4618774" cy="846620"/>
          </a:xfrm>
          <a:prstGeom prst="round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4" name="TextBox 23"/>
          <p:cNvSpPr txBox="1"/>
          <p:nvPr/>
        </p:nvSpPr>
        <p:spPr>
          <a:xfrm>
            <a:off x="4097563" y="3894953"/>
            <a:ext cx="1701432" cy="307777"/>
          </a:xfrm>
          <a:prstGeom prst="rect">
            <a:avLst/>
          </a:prstGeom>
          <a:noFill/>
        </p:spPr>
        <p:txBody>
          <a:bodyPr wrap="none" rtlCol="0">
            <a:spAutoFit/>
          </a:bodyPr>
          <a:lstStyle/>
          <a:p>
            <a:r>
              <a:rPr lang="en-US" sz="1400" dirty="0" smtClean="0">
                <a:solidFill>
                  <a:srgbClr val="008000"/>
                </a:solidFill>
              </a:rPr>
              <a:t>CEOS deliverables</a:t>
            </a:r>
            <a:endParaRPr lang="en-US" sz="1400" dirty="0">
              <a:solidFill>
                <a:srgbClr val="008000"/>
              </a:solidFill>
            </a:endParaRPr>
          </a:p>
        </p:txBody>
      </p:sp>
      <p:sp>
        <p:nvSpPr>
          <p:cNvPr id="25" name="TextBox 24"/>
          <p:cNvSpPr txBox="1"/>
          <p:nvPr/>
        </p:nvSpPr>
        <p:spPr>
          <a:xfrm>
            <a:off x="4543565" y="4292989"/>
            <a:ext cx="530915" cy="253916"/>
          </a:xfrm>
          <a:prstGeom prst="rect">
            <a:avLst/>
          </a:prstGeom>
          <a:noFill/>
        </p:spPr>
        <p:txBody>
          <a:bodyPr wrap="none" rtlCol="0">
            <a:spAutoFit/>
          </a:bodyPr>
          <a:lstStyle/>
          <a:p>
            <a:r>
              <a:rPr lang="en-US" sz="1050" dirty="0" smtClean="0"/>
              <a:t>ECVs</a:t>
            </a:r>
            <a:endParaRPr lang="en-US" sz="1050" dirty="0"/>
          </a:p>
        </p:txBody>
      </p:sp>
      <p:sp>
        <p:nvSpPr>
          <p:cNvPr id="26" name="TextBox 25"/>
          <p:cNvSpPr txBox="1"/>
          <p:nvPr/>
        </p:nvSpPr>
        <p:spPr>
          <a:xfrm>
            <a:off x="5361190" y="4329688"/>
            <a:ext cx="716043" cy="253916"/>
          </a:xfrm>
          <a:prstGeom prst="rect">
            <a:avLst/>
          </a:prstGeom>
          <a:noFill/>
        </p:spPr>
        <p:txBody>
          <a:bodyPr wrap="none" rtlCol="0">
            <a:spAutoFit/>
          </a:bodyPr>
          <a:lstStyle/>
          <a:p>
            <a:r>
              <a:rPr lang="en-US" sz="1050" dirty="0" smtClean="0"/>
              <a:t>Datasets</a:t>
            </a:r>
            <a:endParaRPr lang="en-US" sz="1050" dirty="0"/>
          </a:p>
        </p:txBody>
      </p:sp>
      <p:sp>
        <p:nvSpPr>
          <p:cNvPr id="28" name="TextBox 27"/>
          <p:cNvSpPr txBox="1"/>
          <p:nvPr/>
        </p:nvSpPr>
        <p:spPr>
          <a:xfrm>
            <a:off x="6404363" y="4345695"/>
            <a:ext cx="700986" cy="253916"/>
          </a:xfrm>
          <a:prstGeom prst="rect">
            <a:avLst/>
          </a:prstGeom>
          <a:noFill/>
        </p:spPr>
        <p:txBody>
          <a:bodyPr wrap="none" rtlCol="0">
            <a:spAutoFit/>
          </a:bodyPr>
          <a:lstStyle/>
          <a:p>
            <a:r>
              <a:rPr lang="en-US" sz="1050" dirty="0" smtClean="0"/>
              <a:t>Services</a:t>
            </a:r>
            <a:endParaRPr lang="en-US" sz="1050" dirty="0"/>
          </a:p>
        </p:txBody>
      </p:sp>
      <p:sp>
        <p:nvSpPr>
          <p:cNvPr id="29" name="TextBox 28"/>
          <p:cNvSpPr txBox="1"/>
          <p:nvPr/>
        </p:nvSpPr>
        <p:spPr>
          <a:xfrm>
            <a:off x="5878865" y="4032754"/>
            <a:ext cx="603745" cy="253916"/>
          </a:xfrm>
          <a:prstGeom prst="rect">
            <a:avLst/>
          </a:prstGeom>
          <a:noFill/>
        </p:spPr>
        <p:txBody>
          <a:bodyPr wrap="none" rtlCol="0">
            <a:spAutoFit/>
          </a:bodyPr>
          <a:lstStyle/>
          <a:p>
            <a:r>
              <a:rPr lang="en-US" sz="1050" dirty="0" smtClean="0"/>
              <a:t>Portals</a:t>
            </a:r>
            <a:endParaRPr lang="en-US" sz="1050" dirty="0"/>
          </a:p>
        </p:txBody>
      </p:sp>
      <p:sp>
        <p:nvSpPr>
          <p:cNvPr id="32" name="TextBox 31"/>
          <p:cNvSpPr txBox="1"/>
          <p:nvPr/>
        </p:nvSpPr>
        <p:spPr>
          <a:xfrm>
            <a:off x="6853128" y="4021311"/>
            <a:ext cx="499008" cy="253916"/>
          </a:xfrm>
          <a:prstGeom prst="rect">
            <a:avLst/>
          </a:prstGeom>
          <a:noFill/>
        </p:spPr>
        <p:txBody>
          <a:bodyPr wrap="none" rtlCol="0">
            <a:spAutoFit/>
          </a:bodyPr>
          <a:lstStyle/>
          <a:p>
            <a:r>
              <a:rPr lang="en-US" sz="1050" dirty="0" smtClean="0"/>
              <a:t>Tools</a:t>
            </a:r>
            <a:endParaRPr lang="en-US" sz="1050" dirty="0"/>
          </a:p>
        </p:txBody>
      </p:sp>
      <p:sp>
        <p:nvSpPr>
          <p:cNvPr id="33" name="TextBox 32"/>
          <p:cNvSpPr txBox="1"/>
          <p:nvPr/>
        </p:nvSpPr>
        <p:spPr>
          <a:xfrm>
            <a:off x="7610998" y="4218737"/>
            <a:ext cx="820911" cy="253916"/>
          </a:xfrm>
          <a:prstGeom prst="rect">
            <a:avLst/>
          </a:prstGeom>
          <a:noFill/>
        </p:spPr>
        <p:txBody>
          <a:bodyPr wrap="none" rtlCol="0">
            <a:spAutoFit/>
          </a:bodyPr>
          <a:lstStyle/>
          <a:p>
            <a:r>
              <a:rPr lang="en-US" sz="1050" dirty="0" smtClean="0"/>
              <a:t>Guidelines</a:t>
            </a:r>
            <a:endParaRPr lang="en-US" sz="1050" dirty="0"/>
          </a:p>
        </p:txBody>
      </p:sp>
      <p:sp>
        <p:nvSpPr>
          <p:cNvPr id="14" name="Striped Right Arrow 13"/>
          <p:cNvSpPr/>
          <p:nvPr/>
        </p:nvSpPr>
        <p:spPr bwMode="auto">
          <a:xfrm rot="5400000">
            <a:off x="6034540" y="3275771"/>
            <a:ext cx="258067" cy="720319"/>
          </a:xfrm>
          <a:prstGeom prst="striped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34" name="Rounded Rectangle 33"/>
          <p:cNvSpPr/>
          <p:nvPr/>
        </p:nvSpPr>
        <p:spPr bwMode="auto">
          <a:xfrm>
            <a:off x="5128365" y="5123714"/>
            <a:ext cx="2759169" cy="718115"/>
          </a:xfrm>
          <a:prstGeom prst="round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36" name="TextBox 35"/>
          <p:cNvSpPr txBox="1"/>
          <p:nvPr/>
        </p:nvSpPr>
        <p:spPr>
          <a:xfrm>
            <a:off x="5148146" y="5174995"/>
            <a:ext cx="1232253" cy="307777"/>
          </a:xfrm>
          <a:prstGeom prst="rect">
            <a:avLst/>
          </a:prstGeom>
          <a:noFill/>
        </p:spPr>
        <p:txBody>
          <a:bodyPr wrap="none" rtlCol="0">
            <a:spAutoFit/>
          </a:bodyPr>
          <a:lstStyle/>
          <a:p>
            <a:r>
              <a:rPr lang="en-US" sz="1400" dirty="0" smtClean="0">
                <a:solidFill>
                  <a:srgbClr val="008000"/>
                </a:solidFill>
              </a:rPr>
              <a:t>CEOS actors</a:t>
            </a:r>
            <a:endParaRPr lang="en-US" sz="1400" dirty="0">
              <a:solidFill>
                <a:srgbClr val="008000"/>
              </a:solidFill>
            </a:endParaRPr>
          </a:p>
        </p:txBody>
      </p:sp>
      <p:sp>
        <p:nvSpPr>
          <p:cNvPr id="37" name="TextBox 36"/>
          <p:cNvSpPr txBox="1"/>
          <p:nvPr/>
        </p:nvSpPr>
        <p:spPr>
          <a:xfrm>
            <a:off x="6481378" y="5482772"/>
            <a:ext cx="496644" cy="253916"/>
          </a:xfrm>
          <a:prstGeom prst="rect">
            <a:avLst/>
          </a:prstGeom>
          <a:noFill/>
        </p:spPr>
        <p:txBody>
          <a:bodyPr wrap="none" rtlCol="0">
            <a:spAutoFit/>
          </a:bodyPr>
          <a:lstStyle/>
          <a:p>
            <a:r>
              <a:rPr lang="en-US" sz="1050" dirty="0" smtClean="0"/>
              <a:t>WGs</a:t>
            </a:r>
            <a:endParaRPr lang="en-US" sz="1050" dirty="0"/>
          </a:p>
        </p:txBody>
      </p:sp>
      <p:sp>
        <p:nvSpPr>
          <p:cNvPr id="38" name="TextBox 37"/>
          <p:cNvSpPr txBox="1"/>
          <p:nvPr/>
        </p:nvSpPr>
        <p:spPr>
          <a:xfrm>
            <a:off x="5702120" y="5493116"/>
            <a:ext cx="453970" cy="253916"/>
          </a:xfrm>
          <a:prstGeom prst="rect">
            <a:avLst/>
          </a:prstGeom>
          <a:noFill/>
        </p:spPr>
        <p:txBody>
          <a:bodyPr wrap="none" rtlCol="0">
            <a:spAutoFit/>
          </a:bodyPr>
          <a:lstStyle/>
          <a:p>
            <a:r>
              <a:rPr lang="en-US" sz="1050" dirty="0" smtClean="0"/>
              <a:t>VCs</a:t>
            </a:r>
            <a:endParaRPr lang="en-US" sz="1050" dirty="0"/>
          </a:p>
        </p:txBody>
      </p:sp>
      <p:grpSp>
        <p:nvGrpSpPr>
          <p:cNvPr id="40" name="Group 39"/>
          <p:cNvGrpSpPr/>
          <p:nvPr/>
        </p:nvGrpSpPr>
        <p:grpSpPr>
          <a:xfrm>
            <a:off x="2290638" y="5116689"/>
            <a:ext cx="1159699" cy="718115"/>
            <a:chOff x="952480" y="4998203"/>
            <a:chExt cx="1159699" cy="718115"/>
          </a:xfrm>
        </p:grpSpPr>
        <p:sp>
          <p:nvSpPr>
            <p:cNvPr id="35" name="Rounded Rectangle 34"/>
            <p:cNvSpPr/>
            <p:nvPr/>
          </p:nvSpPr>
          <p:spPr bwMode="auto">
            <a:xfrm>
              <a:off x="952480" y="4998203"/>
              <a:ext cx="1159699" cy="718115"/>
            </a:xfrm>
            <a:prstGeom prst="roundRect">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39" name="TextBox 38"/>
            <p:cNvSpPr txBox="1"/>
            <p:nvPr/>
          </p:nvSpPr>
          <p:spPr>
            <a:xfrm>
              <a:off x="1209766" y="5172595"/>
              <a:ext cx="543739" cy="369332"/>
            </a:xfrm>
            <a:prstGeom prst="rect">
              <a:avLst/>
            </a:prstGeom>
            <a:noFill/>
          </p:spPr>
          <p:txBody>
            <a:bodyPr wrap="none" rtlCol="0">
              <a:spAutoFit/>
            </a:bodyPr>
            <a:lstStyle/>
            <a:p>
              <a:r>
                <a:rPr lang="en-US" dirty="0" smtClean="0"/>
                <a:t>SIT</a:t>
              </a:r>
              <a:endParaRPr lang="en-US" dirty="0"/>
            </a:p>
          </p:txBody>
        </p:sp>
      </p:grpSp>
      <p:sp>
        <p:nvSpPr>
          <p:cNvPr id="41" name="Left Arrow 40"/>
          <p:cNvSpPr/>
          <p:nvPr/>
        </p:nvSpPr>
        <p:spPr bwMode="auto">
          <a:xfrm>
            <a:off x="3681412" y="5413350"/>
            <a:ext cx="1171702" cy="369332"/>
          </a:xfrm>
          <a:prstGeom prst="lef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42" name="TextBox 41"/>
          <p:cNvSpPr txBox="1"/>
          <p:nvPr/>
        </p:nvSpPr>
        <p:spPr>
          <a:xfrm>
            <a:off x="3461002" y="5736688"/>
            <a:ext cx="1606930" cy="577081"/>
          </a:xfrm>
          <a:prstGeom prst="rect">
            <a:avLst/>
          </a:prstGeom>
          <a:noFill/>
        </p:spPr>
        <p:txBody>
          <a:bodyPr wrap="none" rtlCol="0">
            <a:spAutoFit/>
          </a:bodyPr>
          <a:lstStyle/>
          <a:p>
            <a:pPr algn="ctr"/>
            <a:r>
              <a:rPr lang="en-US" sz="1050" dirty="0" smtClean="0"/>
              <a:t>Implementation needs</a:t>
            </a:r>
          </a:p>
          <a:p>
            <a:r>
              <a:rPr lang="en-US" sz="1050" dirty="0" smtClean="0"/>
              <a:t>Standards &amp; guidelines,</a:t>
            </a:r>
          </a:p>
          <a:p>
            <a:r>
              <a:rPr lang="en-US" sz="1050" dirty="0" smtClean="0"/>
              <a:t>Datasets….</a:t>
            </a:r>
            <a:endParaRPr lang="en-US" sz="1050" dirty="0"/>
          </a:p>
        </p:txBody>
      </p:sp>
      <p:sp>
        <p:nvSpPr>
          <p:cNvPr id="45" name="Rounded Rectangle 44"/>
          <p:cNvSpPr/>
          <p:nvPr/>
        </p:nvSpPr>
        <p:spPr bwMode="auto">
          <a:xfrm>
            <a:off x="474151" y="5134058"/>
            <a:ext cx="1159699" cy="718115"/>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46" name="TextBox 45"/>
          <p:cNvSpPr txBox="1"/>
          <p:nvPr/>
        </p:nvSpPr>
        <p:spPr>
          <a:xfrm>
            <a:off x="414117" y="5205773"/>
            <a:ext cx="1279767" cy="461665"/>
          </a:xfrm>
          <a:prstGeom prst="rect">
            <a:avLst/>
          </a:prstGeom>
          <a:noFill/>
        </p:spPr>
        <p:txBody>
          <a:bodyPr wrap="none" rtlCol="0">
            <a:spAutoFit/>
          </a:bodyPr>
          <a:lstStyle/>
          <a:p>
            <a:pPr algn="ctr"/>
            <a:r>
              <a:rPr lang="en-US" sz="1200" dirty="0" smtClean="0"/>
              <a:t>Implementing</a:t>
            </a:r>
          </a:p>
          <a:p>
            <a:pPr algn="ctr"/>
            <a:r>
              <a:rPr lang="en-US" sz="1200" dirty="0" smtClean="0"/>
              <a:t>Space agencies</a:t>
            </a:r>
            <a:endParaRPr lang="en-US" dirty="0"/>
          </a:p>
        </p:txBody>
      </p:sp>
      <p:sp>
        <p:nvSpPr>
          <p:cNvPr id="47" name="Left Arrow 46"/>
          <p:cNvSpPr/>
          <p:nvPr/>
        </p:nvSpPr>
        <p:spPr bwMode="auto">
          <a:xfrm>
            <a:off x="1693884" y="5291081"/>
            <a:ext cx="482587" cy="369332"/>
          </a:xfrm>
          <a:prstGeom prst="lef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48" name="TextBox 47"/>
          <p:cNvSpPr txBox="1"/>
          <p:nvPr/>
        </p:nvSpPr>
        <p:spPr>
          <a:xfrm>
            <a:off x="1407479" y="5944437"/>
            <a:ext cx="1090018" cy="253916"/>
          </a:xfrm>
          <a:prstGeom prst="rect">
            <a:avLst/>
          </a:prstGeom>
          <a:noFill/>
        </p:spPr>
        <p:txBody>
          <a:bodyPr wrap="none" rtlCol="0">
            <a:spAutoFit/>
          </a:bodyPr>
          <a:lstStyle/>
          <a:p>
            <a:pPr algn="ctr"/>
            <a:r>
              <a:rPr lang="en-US" sz="1050" dirty="0" smtClean="0"/>
              <a:t>Programmatics</a:t>
            </a:r>
            <a:endParaRPr lang="en-US" sz="1050" dirty="0"/>
          </a:p>
        </p:txBody>
      </p:sp>
      <p:sp>
        <p:nvSpPr>
          <p:cNvPr id="43" name="Right Arrow 42"/>
          <p:cNvSpPr/>
          <p:nvPr/>
        </p:nvSpPr>
        <p:spPr bwMode="auto">
          <a:xfrm>
            <a:off x="3681412" y="5061608"/>
            <a:ext cx="1171702" cy="351742"/>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50" name="TextBox 49"/>
          <p:cNvSpPr txBox="1"/>
          <p:nvPr/>
        </p:nvSpPr>
        <p:spPr>
          <a:xfrm>
            <a:off x="3672348" y="4862773"/>
            <a:ext cx="970620" cy="253916"/>
          </a:xfrm>
          <a:prstGeom prst="rect">
            <a:avLst/>
          </a:prstGeom>
          <a:noFill/>
        </p:spPr>
        <p:txBody>
          <a:bodyPr wrap="none" rtlCol="0">
            <a:spAutoFit/>
          </a:bodyPr>
          <a:lstStyle/>
          <a:p>
            <a:pPr algn="ctr"/>
            <a:r>
              <a:rPr lang="en-US" sz="1050" dirty="0" smtClean="0"/>
              <a:t>Management</a:t>
            </a:r>
            <a:endParaRPr lang="en-US" sz="1050" dirty="0"/>
          </a:p>
        </p:txBody>
      </p:sp>
    </p:spTree>
    <p:extLst>
      <p:ext uri="{BB962C8B-B14F-4D97-AF65-F5344CB8AC3E}">
        <p14:creationId xmlns:p14="http://schemas.microsoft.com/office/powerpoint/2010/main" val="34046585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133</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Management framework</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New planning documentation framework for CEOS</a:t>
            </a:r>
          </a:p>
          <a:p>
            <a:pPr marL="685800" lvl="1">
              <a:spcBef>
                <a:spcPct val="0"/>
              </a:spcBef>
              <a:buFont typeface="Lucida Grande"/>
              <a:buChar char="-"/>
            </a:pPr>
            <a:r>
              <a:rPr lang="en-GB" sz="1700" b="0" dirty="0" smtClean="0">
                <a:solidFill>
                  <a:schemeClr val="tx1"/>
                </a:solidFill>
                <a:ea typeface="ＭＳ Ｐゴシック" charset="0"/>
              </a:rPr>
              <a:t>Integrated ‘all-CEOS’ effort on high-level initiatives and emphasis on delivery</a:t>
            </a:r>
            <a:endParaRPr lang="en-GB" sz="1700" b="0" dirty="0">
              <a:solidFill>
                <a:schemeClr val="tx1"/>
              </a:solidFill>
              <a:ea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VCs and WGs will be part of the process</a:t>
            </a:r>
            <a:endParaRPr lang="en-GB" sz="1700" b="0" dirty="0">
              <a:solidFill>
                <a:schemeClr val="tx1"/>
              </a:solidFill>
              <a:ea typeface="ＭＳ Ｐゴシック" charset="0"/>
            </a:endParaRP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Schedule TBD</a:t>
            </a:r>
            <a:endParaRPr lang="en-GB" sz="1700" b="0" dirty="0">
              <a:solidFill>
                <a:schemeClr val="tx1"/>
              </a:solidFill>
              <a:ea typeface="ＭＳ Ｐゴシック" charset="0"/>
              <a:cs typeface="ＭＳ Ｐゴシック" charset="0"/>
            </a:endParaRPr>
          </a:p>
          <a:p>
            <a:pPr marL="285750" indent="-285750">
              <a:spcBef>
                <a:spcPct val="0"/>
              </a:spcBef>
              <a:buFont typeface="Arial"/>
              <a:buChar char="•"/>
            </a:pPr>
            <a:endParaRPr lang="en-GB" sz="1900" dirty="0" smtClean="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SIT team wishes to sustain 2-way dialogue with VCs and WGs</a:t>
            </a: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Pre-workshops?</a:t>
            </a: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Quarterly telcons with SIT Chair Team</a:t>
            </a: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CEOS SEC representation</a:t>
            </a:r>
          </a:p>
          <a:p>
            <a:pPr marL="685800" lvl="1">
              <a:spcBef>
                <a:spcPct val="0"/>
              </a:spcBef>
              <a:buFont typeface="Lucida Grande"/>
              <a:buChar char="-"/>
            </a:pPr>
            <a:r>
              <a:rPr lang="en-GB" sz="1700" b="0" dirty="0" smtClean="0">
                <a:solidFill>
                  <a:schemeClr val="tx1"/>
                </a:solidFill>
                <a:ea typeface="ＭＳ Ｐゴシック" charset="0"/>
              </a:rPr>
              <a:t>Existing work and challenges need to be worked</a:t>
            </a:r>
            <a:endParaRPr lang="en-GB" sz="1700" b="0" dirty="0" smtClean="0">
              <a:solidFill>
                <a:schemeClr val="tx1"/>
              </a:solidFill>
              <a:ea typeface="ＭＳ Ｐゴシック" charset="0"/>
              <a:cs typeface="ＭＳ Ｐゴシック" charset="0"/>
            </a:endParaRPr>
          </a:p>
          <a:p>
            <a:pPr marL="685800" lvl="1">
              <a:spcBef>
                <a:spcPct val="0"/>
              </a:spcBef>
              <a:buFont typeface="Lucida Grande"/>
              <a:buChar char="-"/>
            </a:pPr>
            <a:endParaRPr lang="en-GB" sz="1700" b="0" dirty="0">
              <a:solidFill>
                <a:schemeClr val="tx1"/>
              </a:solidFill>
              <a:ea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Engagement and </a:t>
            </a:r>
            <a:r>
              <a:rPr lang="en-GB" sz="1900" dirty="0" err="1" smtClean="0">
                <a:solidFill>
                  <a:schemeClr val="tx1"/>
                </a:solidFill>
                <a:ea typeface="ＭＳ Ｐゴシック" charset="0"/>
                <a:cs typeface="ＭＳ Ｐゴシック" charset="0"/>
              </a:rPr>
              <a:t>incentivisation</a:t>
            </a:r>
            <a:r>
              <a:rPr lang="en-GB" sz="1900" dirty="0" smtClean="0">
                <a:solidFill>
                  <a:schemeClr val="tx1"/>
                </a:solidFill>
                <a:ea typeface="ＭＳ Ｐゴシック" charset="0"/>
                <a:cs typeface="ＭＳ Ｐゴシック" charset="0"/>
              </a:rPr>
              <a:t> of implementing agencies in support of CEOS outcomes like ECVs needs to be considered</a:t>
            </a:r>
            <a:endParaRPr lang="en-GB" sz="1700" b="0" dirty="0">
              <a:solidFill>
                <a:schemeClr val="tx1"/>
              </a:solidFill>
              <a:ea typeface="ＭＳ Ｐゴシック" charset="0"/>
            </a:endParaRPr>
          </a:p>
          <a:p>
            <a:pPr marL="685800" lvl="1">
              <a:spcBef>
                <a:spcPct val="0"/>
              </a:spcBef>
              <a:buFont typeface="Lucida Grande"/>
              <a:buChar char="-"/>
            </a:pPr>
            <a:r>
              <a:rPr lang="en-GB" sz="1700" b="0" dirty="0" smtClean="0">
                <a:solidFill>
                  <a:schemeClr val="tx1"/>
                </a:solidFill>
                <a:ea typeface="ＭＳ Ｐゴシック" charset="0"/>
              </a:rPr>
              <a:t>Coordination essential for big tickets like forests, food, water, carbon….</a:t>
            </a:r>
          </a:p>
          <a:p>
            <a:pPr marL="685800" lvl="1">
              <a:spcBef>
                <a:spcPct val="0"/>
              </a:spcBef>
              <a:buFont typeface="Lucida Grande"/>
              <a:buChar char="-"/>
            </a:pPr>
            <a:r>
              <a:rPr lang="en-GB" sz="1700" b="0" dirty="0">
                <a:solidFill>
                  <a:schemeClr val="tx1"/>
                </a:solidFill>
                <a:ea typeface="ＭＳ Ｐゴシック" charset="0"/>
              </a:rPr>
              <a:t>Coordination has its limits</a:t>
            </a:r>
          </a:p>
          <a:p>
            <a:pPr marL="685800" lvl="1">
              <a:spcBef>
                <a:spcPct val="0"/>
              </a:spcBef>
              <a:buFont typeface="Lucida Grande"/>
              <a:buChar char="-"/>
            </a:pPr>
            <a:endParaRPr lang="en-GB" sz="1700" b="0" dirty="0">
              <a:solidFill>
                <a:schemeClr val="tx1"/>
              </a:solidFill>
              <a:ea typeface="ＭＳ Ｐゴシック" charset="0"/>
            </a:endParaRPr>
          </a:p>
          <a:p>
            <a:pPr marL="685800" lvl="1">
              <a:spcBef>
                <a:spcPct val="0"/>
              </a:spcBef>
              <a:buFont typeface="Lucida Grande"/>
              <a:buChar char="-"/>
            </a:pPr>
            <a:endParaRPr lang="en-GB" sz="1700" b="0" dirty="0" smtClean="0">
              <a:solidFill>
                <a:schemeClr val="tx1"/>
              </a:solidFill>
              <a:ea typeface="ＭＳ Ｐゴシック" charset="0"/>
              <a:cs typeface="ＭＳ Ｐゴシック" charset="0"/>
            </a:endParaRPr>
          </a:p>
          <a:p>
            <a:pPr marL="285750" indent="-285750">
              <a:spcBef>
                <a:spcPct val="0"/>
              </a:spcBef>
              <a:buFont typeface="Arial"/>
              <a:buChar char="•"/>
            </a:pPr>
            <a:endParaRPr lang="en-GB" sz="1900" dirty="0">
              <a:solidFill>
                <a:schemeClr val="tx1"/>
              </a:solidFill>
              <a:ea typeface="ＭＳ Ｐゴシック" charset="0"/>
              <a:cs typeface="ＭＳ Ｐゴシック" charset="0"/>
            </a:endParaRPr>
          </a:p>
          <a:p>
            <a:pPr marL="0" indent="0">
              <a:spcBef>
                <a:spcPct val="0"/>
              </a:spcBef>
              <a:buNone/>
            </a:pPr>
            <a:endParaRPr lang="en-GB" sz="1700" dirty="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29205374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134</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Management framework</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Process and schedule for establishing priorities and VC/WG targets is TBD</a:t>
            </a: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Some new initiatives are expected to progress meantime</a:t>
            </a:r>
            <a:endParaRPr lang="en-GB" sz="1700" b="0" dirty="0">
              <a:solidFill>
                <a:schemeClr val="tx1"/>
              </a:solidFill>
              <a:ea typeface="ＭＳ Ｐゴシック" charset="0"/>
            </a:endParaRP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SST ECV pilot</a:t>
            </a:r>
          </a:p>
          <a:p>
            <a:pPr marL="685800" lvl="1">
              <a:spcBef>
                <a:spcPct val="0"/>
              </a:spcBef>
              <a:buFont typeface="Lucida Grande"/>
              <a:buChar char="-"/>
            </a:pPr>
            <a:r>
              <a:rPr lang="en-GB" sz="1700" b="0" dirty="0" smtClean="0">
                <a:solidFill>
                  <a:schemeClr val="tx1"/>
                </a:solidFill>
                <a:ea typeface="ＭＳ Ｐゴシック" charset="0"/>
              </a:rPr>
              <a:t>OCR ECV pilot</a:t>
            </a:r>
          </a:p>
          <a:p>
            <a:pPr marL="685800" lvl="1">
              <a:spcBef>
                <a:spcPct val="0"/>
              </a:spcBef>
              <a:buFont typeface="Lucida Grande"/>
              <a:buChar char="-"/>
            </a:pPr>
            <a:r>
              <a:rPr lang="en-GB" sz="1700" b="0" dirty="0" smtClean="0">
                <a:solidFill>
                  <a:schemeClr val="tx1"/>
                </a:solidFill>
                <a:ea typeface="ＭＳ Ｐゴシック" charset="0"/>
              </a:rPr>
              <a:t>LSI support to GFOI </a:t>
            </a:r>
            <a:r>
              <a:rPr lang="en-GB" sz="1700" b="0" dirty="0" err="1" smtClean="0">
                <a:solidFill>
                  <a:schemeClr val="tx1"/>
                </a:solidFill>
                <a:ea typeface="ＭＳ Ｐゴシック" charset="0"/>
              </a:rPr>
              <a:t>etc</a:t>
            </a:r>
            <a:endParaRPr lang="en-GB" sz="1700" b="0" dirty="0" smtClean="0">
              <a:solidFill>
                <a:schemeClr val="tx1"/>
              </a:solidFill>
              <a:ea typeface="ＭＳ Ｐゴシック" charset="0"/>
            </a:endParaRPr>
          </a:p>
          <a:p>
            <a:pPr marL="685800" lvl="1">
              <a:spcBef>
                <a:spcPct val="0"/>
              </a:spcBef>
              <a:buFont typeface="Lucida Grande"/>
              <a:buChar char="-"/>
            </a:pPr>
            <a:r>
              <a:rPr lang="en-GB" sz="1700" b="0" dirty="0" err="1" smtClean="0">
                <a:solidFill>
                  <a:schemeClr val="tx1"/>
                </a:solidFill>
                <a:ea typeface="ＭＳ Ｐゴシック" charset="0"/>
                <a:cs typeface="ＭＳ Ｐゴシック" charset="0"/>
              </a:rPr>
              <a:t>Ongoing</a:t>
            </a:r>
            <a:r>
              <a:rPr lang="en-GB" sz="1700" b="0" dirty="0" smtClean="0">
                <a:solidFill>
                  <a:schemeClr val="tx1"/>
                </a:solidFill>
                <a:ea typeface="ＭＳ Ｐゴシック" charset="0"/>
                <a:cs typeface="ＭＳ Ｐゴシック" charset="0"/>
              </a:rPr>
              <a:t> VC and WG activities</a:t>
            </a:r>
            <a:endParaRPr lang="en-GB" sz="1700" b="0" dirty="0">
              <a:solidFill>
                <a:schemeClr val="tx1"/>
              </a:solidFill>
              <a:ea typeface="ＭＳ Ｐゴシック" charset="0"/>
              <a:cs typeface="ＭＳ Ｐゴシック" charset="0"/>
            </a:endParaRPr>
          </a:p>
          <a:p>
            <a:pPr marL="285750" indent="-285750">
              <a:spcBef>
                <a:spcPct val="0"/>
              </a:spcBef>
              <a:buFont typeface="Arial"/>
              <a:buChar char="•"/>
            </a:pPr>
            <a:endParaRPr lang="en-GB" sz="1900" dirty="0" smtClean="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Further dialogue required for top-down strategy to meet bottom-up realities</a:t>
            </a:r>
          </a:p>
          <a:p>
            <a:pPr marL="285750" indent="-285750">
              <a:spcBef>
                <a:spcPct val="0"/>
              </a:spcBef>
              <a:buFont typeface="Arial"/>
              <a:buChar char="•"/>
            </a:pPr>
            <a:endParaRPr lang="en-GB" sz="1700" b="0" dirty="0">
              <a:solidFill>
                <a:schemeClr val="tx1"/>
              </a:solidFill>
              <a:ea typeface="ＭＳ Ｐゴシック" charset="0"/>
            </a:endParaRPr>
          </a:p>
          <a:p>
            <a:pPr marL="685800" lvl="1">
              <a:spcBef>
                <a:spcPct val="0"/>
              </a:spcBef>
              <a:buFont typeface="Lucida Grande"/>
              <a:buChar char="-"/>
            </a:pPr>
            <a:endParaRPr lang="en-GB" sz="1700" b="0" dirty="0">
              <a:solidFill>
                <a:schemeClr val="tx1"/>
              </a:solidFill>
              <a:ea typeface="ＭＳ Ｐゴシック" charset="0"/>
            </a:endParaRPr>
          </a:p>
          <a:p>
            <a:pPr marL="685800" lvl="1">
              <a:spcBef>
                <a:spcPct val="0"/>
              </a:spcBef>
              <a:buFont typeface="Lucida Grande"/>
              <a:buChar char="-"/>
            </a:pPr>
            <a:endParaRPr lang="en-GB" sz="1700" b="0" dirty="0" smtClean="0">
              <a:solidFill>
                <a:schemeClr val="tx1"/>
              </a:solidFill>
              <a:ea typeface="ＭＳ Ｐゴシック" charset="0"/>
              <a:cs typeface="ＭＳ Ｐゴシック" charset="0"/>
            </a:endParaRPr>
          </a:p>
          <a:p>
            <a:pPr marL="285750" indent="-285750">
              <a:spcBef>
                <a:spcPct val="0"/>
              </a:spcBef>
              <a:buFont typeface="Arial"/>
              <a:buChar char="•"/>
            </a:pPr>
            <a:endParaRPr lang="en-GB" sz="1900" dirty="0">
              <a:solidFill>
                <a:schemeClr val="tx1"/>
              </a:solidFill>
              <a:ea typeface="ＭＳ Ｐゴシック" charset="0"/>
              <a:cs typeface="ＭＳ Ｐゴシック" charset="0"/>
            </a:endParaRPr>
          </a:p>
          <a:p>
            <a:pPr marL="0" indent="0">
              <a:spcBef>
                <a:spcPct val="0"/>
              </a:spcBef>
              <a:buNone/>
            </a:pPr>
            <a:endParaRPr lang="en-GB" sz="1700" dirty="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38450911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135</a:t>
            </a:fld>
            <a:endParaRPr lang="en-US" sz="1000">
              <a:solidFill>
                <a:srgbClr val="002569"/>
              </a:solidFill>
              <a:latin typeface="Calibri" charset="0"/>
              <a:cs typeface="Calibri" charset="0"/>
            </a:endParaRPr>
          </a:p>
        </p:txBody>
      </p:sp>
      <p:sp>
        <p:nvSpPr>
          <p:cNvPr id="6" name="TextBox 5"/>
          <p:cNvSpPr txBox="1"/>
          <p:nvPr/>
        </p:nvSpPr>
        <p:spPr>
          <a:xfrm>
            <a:off x="3536593" y="2500451"/>
            <a:ext cx="1775396" cy="1569660"/>
          </a:xfrm>
          <a:prstGeom prst="rect">
            <a:avLst/>
          </a:prstGeom>
          <a:noFill/>
        </p:spPr>
        <p:txBody>
          <a:bodyPr wrap="none" rtlCol="0">
            <a:spAutoFit/>
          </a:bodyPr>
          <a:lstStyle/>
          <a:p>
            <a:pPr algn="ctr"/>
            <a:r>
              <a:rPr lang="en-US" sz="2400" b="1" dirty="0" smtClean="0"/>
              <a:t>Next Steps</a:t>
            </a:r>
          </a:p>
          <a:p>
            <a:pPr algn="ctr"/>
            <a:endParaRPr lang="en-US" sz="2400" b="1" dirty="0"/>
          </a:p>
          <a:p>
            <a:pPr algn="ctr"/>
            <a:endParaRPr lang="en-US" sz="2400" b="1" dirty="0" smtClean="0"/>
          </a:p>
          <a:p>
            <a:pPr algn="ctr"/>
            <a:endParaRPr lang="en-US" sz="2400" b="1" dirty="0"/>
          </a:p>
        </p:txBody>
      </p:sp>
    </p:spTree>
    <p:extLst>
      <p:ext uri="{BB962C8B-B14F-4D97-AF65-F5344CB8AC3E}">
        <p14:creationId xmlns:p14="http://schemas.microsoft.com/office/powerpoint/2010/main" val="1443771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136</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Next steps</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Reflect on SIT-27 discussions</a:t>
            </a:r>
            <a:endParaRPr lang="en-GB" sz="1700" dirty="0">
              <a:solidFill>
                <a:schemeClr val="tx1"/>
              </a:solidFill>
              <a:ea typeface="ＭＳ Ｐゴシック" charset="0"/>
              <a:cs typeface="ＭＳ Ｐゴシック" charset="0"/>
            </a:endParaRP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VC &amp; WG Session Agenda content can be tuned</a:t>
            </a:r>
          </a:p>
          <a:p>
            <a:pPr marL="685800" lvl="1">
              <a:spcBef>
                <a:spcPct val="0"/>
              </a:spcBef>
              <a:buFont typeface="Lucida Grande"/>
              <a:buChar char="-"/>
            </a:pPr>
            <a:r>
              <a:rPr lang="en-GB" sz="1700" b="0" dirty="0" smtClean="0">
                <a:solidFill>
                  <a:schemeClr val="tx1"/>
                </a:solidFill>
                <a:ea typeface="ＭＳ Ｐゴシック" charset="0"/>
              </a:rPr>
              <a:t>Default is updated replay of today</a:t>
            </a: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Strategic issues raised today can displace discussion on targets</a:t>
            </a:r>
          </a:p>
          <a:p>
            <a:pPr marL="685800" lvl="1">
              <a:spcBef>
                <a:spcPct val="0"/>
              </a:spcBef>
              <a:buFont typeface="Lucida Grande"/>
              <a:buChar char="-"/>
            </a:pPr>
            <a:r>
              <a:rPr lang="en-GB" sz="1700" b="0" dirty="0" smtClean="0">
                <a:solidFill>
                  <a:schemeClr val="tx1"/>
                </a:solidFill>
                <a:ea typeface="ＭＳ Ｐゴシック" charset="0"/>
              </a:rPr>
              <a:t>Any priorities?</a:t>
            </a:r>
            <a:endParaRPr lang="en-GB" sz="1700" b="0" dirty="0" smtClean="0">
              <a:solidFill>
                <a:schemeClr val="tx1"/>
              </a:solidFill>
              <a:ea typeface="ＭＳ Ｐゴシック" charset="0"/>
              <a:cs typeface="ＭＳ Ｐゴシック" charset="0"/>
            </a:endParaRPr>
          </a:p>
          <a:p>
            <a:pPr marL="285750" indent="-285750">
              <a:spcBef>
                <a:spcPct val="0"/>
              </a:spcBef>
              <a:buFont typeface="Arial"/>
              <a:buChar char="•"/>
            </a:pPr>
            <a:endParaRPr lang="en-GB" sz="1900" dirty="0" smtClean="0">
              <a:solidFill>
                <a:schemeClr val="tx1"/>
              </a:solidFill>
              <a:ea typeface="ＭＳ Ｐゴシック" charset="0"/>
              <a:cs typeface="ＭＳ Ｐゴシック" charset="0"/>
            </a:endParaRPr>
          </a:p>
          <a:p>
            <a:pPr marL="285750" indent="-285750">
              <a:spcBef>
                <a:spcPct val="0"/>
              </a:spcBef>
              <a:buFont typeface="Arial"/>
              <a:buChar char="•"/>
            </a:pPr>
            <a:endParaRPr lang="en-GB" sz="1900" dirty="0" smtClean="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VC &amp; WG engagement in planning process and definition of priorities and deliverables – following CSS recommendations</a:t>
            </a:r>
            <a:endParaRPr lang="en-GB" sz="1700" b="0" dirty="0" smtClean="0">
              <a:solidFill>
                <a:schemeClr val="tx1"/>
              </a:solidFill>
              <a:ea typeface="ＭＳ Ｐゴシック" charset="0"/>
              <a:cs typeface="ＭＳ Ｐゴシック" charset="0"/>
            </a:endParaRPr>
          </a:p>
          <a:p>
            <a:pPr marL="685800" lvl="1">
              <a:spcBef>
                <a:spcPct val="0"/>
              </a:spcBef>
              <a:buFont typeface="Lucida Grande"/>
              <a:buChar char="-"/>
            </a:pPr>
            <a:endParaRPr lang="en-GB" sz="1700" b="0" dirty="0">
              <a:solidFill>
                <a:schemeClr val="tx1"/>
              </a:solidFill>
              <a:ea typeface="ＭＳ Ｐゴシック" charset="0"/>
            </a:endParaRPr>
          </a:p>
          <a:p>
            <a:pPr marL="685800" lvl="1">
              <a:spcBef>
                <a:spcPct val="0"/>
              </a:spcBef>
              <a:buFont typeface="Lucida Grande"/>
              <a:buChar char="-"/>
            </a:pPr>
            <a:endParaRPr lang="en-GB" sz="1700" b="0" dirty="0">
              <a:solidFill>
                <a:schemeClr val="tx1"/>
              </a:solidFill>
              <a:ea typeface="ＭＳ Ｐゴシック" charset="0"/>
            </a:endParaRPr>
          </a:p>
          <a:p>
            <a:pPr marL="685800" lvl="1">
              <a:spcBef>
                <a:spcPct val="0"/>
              </a:spcBef>
              <a:buFont typeface="Lucida Grande"/>
              <a:buChar char="-"/>
            </a:pPr>
            <a:endParaRPr lang="en-GB" sz="1700" b="0" dirty="0" smtClean="0">
              <a:solidFill>
                <a:schemeClr val="tx1"/>
              </a:solidFill>
              <a:ea typeface="ＭＳ Ｐゴシック" charset="0"/>
              <a:cs typeface="ＭＳ Ｐゴシック" charset="0"/>
            </a:endParaRPr>
          </a:p>
          <a:p>
            <a:pPr marL="285750" indent="-285750">
              <a:spcBef>
                <a:spcPct val="0"/>
              </a:spcBef>
              <a:buFont typeface="Arial"/>
              <a:buChar char="•"/>
            </a:pPr>
            <a:endParaRPr lang="en-GB" sz="1900" dirty="0">
              <a:solidFill>
                <a:schemeClr val="tx1"/>
              </a:solidFill>
              <a:ea typeface="ＭＳ Ｐゴシック" charset="0"/>
              <a:cs typeface="ＭＳ Ｐゴシック" charset="0"/>
            </a:endParaRPr>
          </a:p>
          <a:p>
            <a:pPr marL="0" indent="0">
              <a:spcBef>
                <a:spcPct val="0"/>
              </a:spcBef>
              <a:buNone/>
            </a:pPr>
            <a:endParaRPr lang="en-GB" sz="1700" dirty="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35592461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137</a:t>
            </a:fld>
            <a:endParaRPr lang="en-US" sz="1000">
              <a:solidFill>
                <a:srgbClr val="002569"/>
              </a:solidFill>
              <a:latin typeface="Calibri" charset="0"/>
              <a:cs typeface="Calibri" charset="0"/>
            </a:endParaRPr>
          </a:p>
        </p:txBody>
      </p:sp>
      <p:sp>
        <p:nvSpPr>
          <p:cNvPr id="6" name="TextBox 5"/>
          <p:cNvSpPr txBox="1"/>
          <p:nvPr/>
        </p:nvSpPr>
        <p:spPr>
          <a:xfrm>
            <a:off x="4331958" y="2500451"/>
            <a:ext cx="184666" cy="1569660"/>
          </a:xfrm>
          <a:prstGeom prst="rect">
            <a:avLst/>
          </a:prstGeom>
          <a:noFill/>
        </p:spPr>
        <p:txBody>
          <a:bodyPr wrap="none" rtlCol="0">
            <a:spAutoFit/>
          </a:bodyPr>
          <a:lstStyle/>
          <a:p>
            <a:pPr algn="ctr"/>
            <a:endParaRPr lang="en-US" sz="2400" b="1" dirty="0" smtClean="0"/>
          </a:p>
          <a:p>
            <a:pPr algn="ctr"/>
            <a:endParaRPr lang="en-US" sz="2400" b="1" dirty="0"/>
          </a:p>
          <a:p>
            <a:pPr algn="ctr"/>
            <a:endParaRPr lang="en-US" sz="2400" b="1" dirty="0" smtClean="0"/>
          </a:p>
          <a:p>
            <a:pPr algn="ctr"/>
            <a:endParaRPr lang="en-US" sz="2400" b="1" dirty="0"/>
          </a:p>
        </p:txBody>
      </p:sp>
      <p:pic>
        <p:nvPicPr>
          <p:cNvPr id="2" name="Picture 1" descr="403275_369756426387028_223414024354603_1397719_1416770176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105" y="1920224"/>
            <a:ext cx="4299773" cy="4299773"/>
          </a:xfrm>
          <a:prstGeom prst="rect">
            <a:avLst/>
          </a:prstGeom>
        </p:spPr>
      </p:pic>
    </p:spTree>
    <p:extLst>
      <p:ext uri="{BB962C8B-B14F-4D97-AF65-F5344CB8AC3E}">
        <p14:creationId xmlns:p14="http://schemas.microsoft.com/office/powerpoint/2010/main" val="11897995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14</a:t>
            </a:fld>
            <a:endParaRPr lang="en-US" sz="1000">
              <a:solidFill>
                <a:srgbClr val="002569"/>
              </a:solidFill>
              <a:latin typeface="Calibri" charset="0"/>
              <a:cs typeface="Calibri" charset="0"/>
            </a:endParaRPr>
          </a:p>
        </p:txBody>
      </p:sp>
      <p:sp>
        <p:nvSpPr>
          <p:cNvPr id="6" name="TextBox 5"/>
          <p:cNvSpPr txBox="1"/>
          <p:nvPr/>
        </p:nvSpPr>
        <p:spPr>
          <a:xfrm>
            <a:off x="1318054" y="1714304"/>
            <a:ext cx="6212432" cy="461665"/>
          </a:xfrm>
          <a:prstGeom prst="rect">
            <a:avLst/>
          </a:prstGeom>
          <a:noFill/>
        </p:spPr>
        <p:txBody>
          <a:bodyPr wrap="none" rtlCol="0">
            <a:spAutoFit/>
          </a:bodyPr>
          <a:lstStyle/>
          <a:p>
            <a:pPr algn="ctr"/>
            <a:r>
              <a:rPr lang="en-US" sz="2400" b="1" i="1" dirty="0" smtClean="0"/>
              <a:t>What exactly is this job you have for us?</a:t>
            </a:r>
            <a:endParaRPr lang="en-US" sz="2400" b="1" i="1" dirty="0"/>
          </a:p>
        </p:txBody>
      </p:sp>
      <p:pic>
        <p:nvPicPr>
          <p:cNvPr id="2" name="Picture 1" descr="pyl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387" y="3008681"/>
            <a:ext cx="3671480" cy="2456554"/>
          </a:xfrm>
          <a:prstGeom prst="rect">
            <a:avLst/>
          </a:prstGeom>
        </p:spPr>
      </p:pic>
      <p:pic>
        <p:nvPicPr>
          <p:cNvPr id="3" name="Picture 2" descr="terrified-look-on-his-face-while-white-water-rafti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470" y="2175969"/>
            <a:ext cx="4037397" cy="4645541"/>
          </a:xfrm>
          <a:prstGeom prst="rect">
            <a:avLst/>
          </a:prstGeom>
        </p:spPr>
      </p:pic>
    </p:spTree>
    <p:extLst>
      <p:ext uri="{BB962C8B-B14F-4D97-AF65-F5344CB8AC3E}">
        <p14:creationId xmlns:p14="http://schemas.microsoft.com/office/powerpoint/2010/main" val="385029606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15</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Implementation targets - drivers</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b="0" dirty="0">
                <a:solidFill>
                  <a:schemeClr val="tx1"/>
                </a:solidFill>
                <a:ea typeface="ＭＳ Ｐゴシック" charset="0"/>
                <a:cs typeface="ＭＳ Ｐゴシック" charset="0"/>
              </a:rPr>
              <a:t>The CSS proposed</a:t>
            </a:r>
            <a:r>
              <a:rPr lang="en-GB" dirty="0" smtClean="0">
                <a:solidFill>
                  <a:schemeClr val="tx1"/>
                </a:solidFill>
                <a:ea typeface="ＭＳ Ｐゴシック" charset="0"/>
                <a:cs typeface="ＭＳ Ｐゴシック" charset="0"/>
              </a:rPr>
              <a:t> </a:t>
            </a:r>
            <a:r>
              <a:rPr lang="en-GB" sz="1900" b="0" dirty="0" smtClean="0">
                <a:solidFill>
                  <a:schemeClr val="tx1"/>
                </a:solidFill>
                <a:ea typeface="ＭＳ Ｐゴシック" charset="0"/>
                <a:cs typeface="ＭＳ Ｐゴシック" charset="0"/>
              </a:rPr>
              <a:t>a </a:t>
            </a:r>
            <a:r>
              <a:rPr lang="en-GB" sz="1900" b="0" dirty="0">
                <a:solidFill>
                  <a:schemeClr val="tx1"/>
                </a:solidFill>
                <a:ea typeface="ＭＳ Ｐゴシック" charset="0"/>
                <a:cs typeface="ＭＳ Ｐゴシック" charset="0"/>
              </a:rPr>
              <a:t>new documentation framework to record and monitor CEOS objectives and priorities</a:t>
            </a:r>
            <a:r>
              <a:rPr lang="en-GB" sz="1900" b="0" dirty="0" smtClean="0">
                <a:solidFill>
                  <a:schemeClr val="tx1"/>
                </a:solidFill>
                <a:ea typeface="ＭＳ Ｐゴシック" charset="0"/>
                <a:cs typeface="ＭＳ Ｐゴシック" charset="0"/>
              </a:rPr>
              <a:t>:</a:t>
            </a:r>
          </a:p>
          <a:p>
            <a:pPr marL="285750" indent="-285750">
              <a:spcBef>
                <a:spcPct val="0"/>
              </a:spcBef>
              <a:buFont typeface="Arial"/>
              <a:buChar char="•"/>
            </a:pPr>
            <a:endParaRPr lang="en-GB" sz="1900" b="0" dirty="0">
              <a:solidFill>
                <a:schemeClr val="tx1"/>
              </a:solidFill>
              <a:ea typeface="ＭＳ Ｐゴシック" charset="0"/>
              <a:cs typeface="ＭＳ Ｐゴシック" charset="0"/>
            </a:endParaRP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Strategic guidance document (10-12 </a:t>
            </a:r>
            <a:r>
              <a:rPr lang="en-GB" sz="1700" b="0" dirty="0" err="1" smtClean="0">
                <a:solidFill>
                  <a:schemeClr val="tx1"/>
                </a:solidFill>
                <a:ea typeface="ＭＳ Ｐゴシック" charset="0"/>
                <a:cs typeface="ＭＳ Ｐゴシック" charset="0"/>
              </a:rPr>
              <a:t>yr</a:t>
            </a:r>
            <a:r>
              <a:rPr lang="en-GB" sz="1700" b="0" dirty="0" smtClean="0">
                <a:solidFill>
                  <a:schemeClr val="tx1"/>
                </a:solidFill>
                <a:ea typeface="ＭＳ Ｐゴシック" charset="0"/>
                <a:cs typeface="ＭＳ Ｐゴシック" charset="0"/>
              </a:rPr>
              <a:t> outlook)</a:t>
            </a: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Implementation Plan (5-7 </a:t>
            </a:r>
            <a:r>
              <a:rPr lang="en-GB" sz="1700" b="0" dirty="0" err="1" smtClean="0">
                <a:solidFill>
                  <a:schemeClr val="tx1"/>
                </a:solidFill>
                <a:ea typeface="ＭＳ Ｐゴシック" charset="0"/>
                <a:cs typeface="ＭＳ Ｐゴシック" charset="0"/>
              </a:rPr>
              <a:t>yr</a:t>
            </a:r>
            <a:r>
              <a:rPr lang="en-GB" sz="1700" b="0" dirty="0" smtClean="0">
                <a:solidFill>
                  <a:schemeClr val="tx1"/>
                </a:solidFill>
                <a:ea typeface="ＭＳ Ｐゴシック" charset="0"/>
                <a:cs typeface="ＭＳ Ｐゴシック" charset="0"/>
              </a:rPr>
              <a:t> outlook)</a:t>
            </a:r>
          </a:p>
          <a:p>
            <a:pPr marL="685800" lvl="1">
              <a:spcBef>
                <a:spcPct val="0"/>
              </a:spcBef>
              <a:buFont typeface="Lucida Grande"/>
              <a:buChar char="-"/>
            </a:pPr>
            <a:r>
              <a:rPr lang="en-GB" sz="1700" b="0" dirty="0" smtClean="0">
                <a:solidFill>
                  <a:schemeClr val="tx1"/>
                </a:solidFill>
                <a:ea typeface="ＭＳ Ｐゴシック" charset="0"/>
              </a:rPr>
              <a:t>Work Plan (3 </a:t>
            </a:r>
            <a:r>
              <a:rPr lang="en-GB" sz="1700" b="0" dirty="0" err="1" smtClean="0">
                <a:solidFill>
                  <a:schemeClr val="tx1"/>
                </a:solidFill>
                <a:ea typeface="ＭＳ Ｐゴシック" charset="0"/>
              </a:rPr>
              <a:t>yr</a:t>
            </a:r>
            <a:r>
              <a:rPr lang="en-GB" sz="1700" b="0" dirty="0" smtClean="0">
                <a:solidFill>
                  <a:schemeClr val="tx1"/>
                </a:solidFill>
                <a:ea typeface="ＭＳ Ｐゴシック" charset="0"/>
              </a:rPr>
              <a:t> outlook)</a:t>
            </a:r>
            <a:endParaRPr lang="en-GB" sz="1700" b="0" dirty="0">
              <a:solidFill>
                <a:schemeClr val="tx1"/>
              </a:solidFill>
              <a:ea typeface="ＭＳ Ｐゴシック" charset="0"/>
              <a:cs typeface="ＭＳ Ｐゴシック" charset="0"/>
            </a:endParaRPr>
          </a:p>
          <a:p>
            <a:pPr marL="285750" indent="-285750">
              <a:spcBef>
                <a:spcPct val="0"/>
              </a:spcBef>
              <a:buFont typeface="Arial"/>
              <a:buChar char="•"/>
            </a:pPr>
            <a:endParaRPr lang="en-GB" sz="1900" b="0" dirty="0">
              <a:solidFill>
                <a:schemeClr val="tx1"/>
              </a:solidFill>
              <a:ea typeface="ＭＳ Ｐゴシック" charset="0"/>
              <a:cs typeface="ＭＳ Ｐゴシック" charset="0"/>
            </a:endParaRPr>
          </a:p>
          <a:p>
            <a:pPr marL="285750" indent="-285750">
              <a:spcBef>
                <a:spcPct val="0"/>
              </a:spcBef>
              <a:buFont typeface="Arial"/>
              <a:buChar char="•"/>
            </a:pPr>
            <a:r>
              <a:rPr lang="en-GB" sz="1900" b="0" dirty="0" smtClean="0">
                <a:solidFill>
                  <a:schemeClr val="tx1"/>
                </a:solidFill>
                <a:ea typeface="ＭＳ Ｐゴシック" charset="0"/>
                <a:cs typeface="ＭＳ Ｐゴシック" charset="0"/>
              </a:rPr>
              <a:t>To be discussed in CSS session at SIT-27 – anticipated completion in 2013</a:t>
            </a:r>
          </a:p>
          <a:p>
            <a:pPr marL="285750" indent="-285750">
              <a:spcBef>
                <a:spcPct val="0"/>
              </a:spcBef>
              <a:buFont typeface="Arial"/>
              <a:buChar char="•"/>
            </a:pPr>
            <a:endParaRPr lang="en-GB" sz="1900" b="0" dirty="0">
              <a:solidFill>
                <a:schemeClr val="tx1"/>
              </a:solidFill>
              <a:ea typeface="ＭＳ Ｐゴシック" charset="0"/>
              <a:cs typeface="ＭＳ Ｐゴシック" charset="0"/>
            </a:endParaRPr>
          </a:p>
          <a:p>
            <a:pPr marL="285750" indent="-285750">
              <a:spcBef>
                <a:spcPct val="0"/>
              </a:spcBef>
              <a:buFont typeface="Arial"/>
              <a:buChar char="•"/>
            </a:pPr>
            <a:r>
              <a:rPr lang="en-GB" sz="1900" b="0" dirty="0" smtClean="0">
                <a:solidFill>
                  <a:schemeClr val="tx1"/>
                </a:solidFill>
                <a:ea typeface="ＭＳ Ｐゴシック" charset="0"/>
                <a:cs typeface="ＭＳ Ｐゴシック" charset="0"/>
              </a:rPr>
              <a:t>Bottom-up must meet top-down to expedite progress – our discussion anticipates where VC and WG support will be needed</a:t>
            </a: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285750" indent="-285750">
              <a:spcBef>
                <a:spcPct val="0"/>
              </a:spcBef>
              <a:buFont typeface="Arial"/>
              <a:buChar char="•"/>
            </a:pPr>
            <a:r>
              <a:rPr lang="en-GB" sz="1900" b="0" dirty="0" smtClean="0">
                <a:solidFill>
                  <a:schemeClr val="tx1"/>
                </a:solidFill>
                <a:ea typeface="ＭＳ Ｐゴシック" charset="0"/>
                <a:cs typeface="ＭＳ Ｐゴシック" charset="0"/>
              </a:rPr>
              <a:t>Current documents</a:t>
            </a: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annual CEOS Work Plan (updated Feb 2012)</a:t>
            </a:r>
          </a:p>
          <a:p>
            <a:pPr marL="685800" lvl="1">
              <a:spcBef>
                <a:spcPct val="0"/>
              </a:spcBef>
              <a:buFont typeface="Lucida Grande"/>
              <a:buChar char="-"/>
            </a:pPr>
            <a:r>
              <a:rPr lang="en-GB" sz="1700" b="0" dirty="0" smtClean="0">
                <a:solidFill>
                  <a:schemeClr val="tx1"/>
                </a:solidFill>
                <a:ea typeface="ＭＳ Ｐゴシック" charset="0"/>
              </a:rPr>
              <a:t>CEOS IP for GEOSS Space Segment (updated Oct 2010)</a:t>
            </a:r>
            <a:endParaRPr lang="en-GB" sz="1700" b="0" dirty="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38969910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16</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Implementation targets - drivers</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2012 CEOS Work Plan identifies on-going &amp; emerging priorities</a:t>
            </a:r>
            <a:endParaRPr lang="en-GB" sz="1700" dirty="0">
              <a:solidFill>
                <a:schemeClr val="tx1"/>
              </a:solidFill>
              <a:ea typeface="ＭＳ Ｐゴシック" charset="0"/>
              <a:cs typeface="ＭＳ Ｐゴシック" charset="0"/>
            </a:endParaRPr>
          </a:p>
          <a:p>
            <a:pPr marL="285750" indent="-285750">
              <a:spcBef>
                <a:spcPct val="0"/>
              </a:spcBef>
              <a:buFont typeface="Arial"/>
              <a:buChar char="•"/>
            </a:pPr>
            <a:endParaRPr lang="en-GB" sz="1900" b="0" dirty="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Improved coordination of space agency activities related to climate</a:t>
            </a:r>
          </a:p>
          <a:p>
            <a:pPr marL="685800" lvl="1">
              <a:spcBef>
                <a:spcPct val="0"/>
              </a:spcBef>
              <a:buFont typeface="Lucida Grande"/>
              <a:buChar char="-"/>
            </a:pPr>
            <a:r>
              <a:rPr lang="en-GB" sz="1700" b="0" dirty="0" smtClean="0">
                <a:solidFill>
                  <a:schemeClr val="tx1"/>
                </a:solidFill>
                <a:ea typeface="ＭＳ Ｐゴシック" charset="0"/>
              </a:rPr>
              <a:t>Updated GCOS IP Response and Satellite Supplement</a:t>
            </a: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FCDR/ECV development</a:t>
            </a: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Further alignment of VC </a:t>
            </a:r>
            <a:r>
              <a:rPr lang="en-GB" sz="1700" b="0" dirty="0" smtClean="0">
                <a:solidFill>
                  <a:schemeClr val="tx1"/>
                </a:solidFill>
                <a:ea typeface="ＭＳ Ｐゴシック" charset="0"/>
              </a:rPr>
              <a:t>objectives as building blocks of space-based</a:t>
            </a:r>
            <a:br>
              <a:rPr lang="en-GB" sz="1700" b="0" dirty="0" smtClean="0">
                <a:solidFill>
                  <a:schemeClr val="tx1"/>
                </a:solidFill>
                <a:ea typeface="ＭＳ Ｐゴシック" charset="0"/>
              </a:rPr>
            </a:br>
            <a:r>
              <a:rPr lang="en-GB" sz="1700" b="0" dirty="0" smtClean="0">
                <a:solidFill>
                  <a:schemeClr val="tx1"/>
                </a:solidFill>
                <a:ea typeface="ＭＳ Ｐゴシック" charset="0"/>
              </a:rPr>
              <a:t>climate information strategy and contributions to ECVs</a:t>
            </a:r>
            <a:endParaRPr lang="en-GB" sz="1700" b="0" dirty="0" smtClean="0">
              <a:solidFill>
                <a:schemeClr val="tx1"/>
              </a:solidFill>
              <a:ea typeface="ＭＳ Ｐゴシック" charset="0"/>
              <a:cs typeface="ＭＳ Ｐゴシック" charset="0"/>
            </a:endParaRPr>
          </a:p>
          <a:p>
            <a:pPr marL="285750" indent="-285750">
              <a:spcBef>
                <a:spcPct val="0"/>
              </a:spcBef>
              <a:buFont typeface="Arial"/>
              <a:buChar char="•"/>
            </a:pPr>
            <a:endParaRPr lang="en-GB" sz="1900" b="0" dirty="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Established CEOS-GEO priorities</a:t>
            </a:r>
          </a:p>
          <a:p>
            <a:pPr marL="685800" lvl="1">
              <a:spcBef>
                <a:spcPct val="0"/>
              </a:spcBef>
              <a:buFont typeface="Lucida Grande"/>
              <a:buChar char="-"/>
            </a:pPr>
            <a:r>
              <a:rPr lang="en-GB" sz="1700" b="0" dirty="0" smtClean="0">
                <a:solidFill>
                  <a:schemeClr val="tx1"/>
                </a:solidFill>
                <a:ea typeface="ＭＳ Ｐゴシック" charset="0"/>
              </a:rPr>
              <a:t>FCT/GFOI</a:t>
            </a: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Carbon Strategy</a:t>
            </a:r>
          </a:p>
          <a:p>
            <a:pPr marL="685800" lvl="1">
              <a:spcBef>
                <a:spcPct val="0"/>
              </a:spcBef>
              <a:buFont typeface="Lucida Grande"/>
              <a:buChar char="-"/>
            </a:pPr>
            <a:r>
              <a:rPr lang="en-GB" sz="1700" b="0" dirty="0">
                <a:solidFill>
                  <a:schemeClr val="tx1"/>
                </a:solidFill>
                <a:ea typeface="ＭＳ Ｐゴシック" charset="0"/>
              </a:rPr>
              <a:t>JECAM</a:t>
            </a:r>
          </a:p>
          <a:p>
            <a:pPr marL="685800" lvl="1">
              <a:spcBef>
                <a:spcPct val="0"/>
              </a:spcBef>
              <a:buFont typeface="Lucida Grande"/>
              <a:buChar char="-"/>
            </a:pPr>
            <a:r>
              <a:rPr lang="en-GB" sz="1700" b="0" dirty="0" smtClean="0">
                <a:solidFill>
                  <a:schemeClr val="tx1"/>
                </a:solidFill>
                <a:ea typeface="ＭＳ Ｐゴシック" charset="0"/>
              </a:rPr>
              <a:t>Data Democracy</a:t>
            </a: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GCI &amp; increased space data in the GEO </a:t>
            </a:r>
            <a:r>
              <a:rPr lang="en-GB" sz="1700" b="0" dirty="0" err="1" smtClean="0">
                <a:solidFill>
                  <a:schemeClr val="tx1"/>
                </a:solidFill>
                <a:ea typeface="ＭＳ Ｐゴシック" charset="0"/>
                <a:cs typeface="ＭＳ Ｐゴシック" charset="0"/>
              </a:rPr>
              <a:t>DataCORE</a:t>
            </a:r>
            <a:endParaRPr lang="en-GB" sz="1700" b="0" dirty="0" smtClean="0">
              <a:solidFill>
                <a:schemeClr val="tx1"/>
              </a:solidFill>
              <a:ea typeface="ＭＳ Ｐゴシック" charset="0"/>
              <a:cs typeface="ＭＳ Ｐゴシック" charset="0"/>
            </a:endParaRPr>
          </a:p>
          <a:p>
            <a:pPr marL="685800" lvl="1">
              <a:spcBef>
                <a:spcPct val="0"/>
              </a:spcBef>
              <a:buFont typeface="Lucida Grande"/>
              <a:buChar char="-"/>
            </a:pPr>
            <a:r>
              <a:rPr lang="en-GB" sz="1700" b="0" dirty="0" smtClean="0">
                <a:solidFill>
                  <a:schemeClr val="tx1"/>
                </a:solidFill>
                <a:ea typeface="ＭＳ Ｐゴシック" charset="0"/>
              </a:rPr>
              <a:t>Supersites &amp; DRM</a:t>
            </a:r>
          </a:p>
          <a:p>
            <a:pPr marL="685800" lvl="1">
              <a:spcBef>
                <a:spcPct val="0"/>
              </a:spcBef>
              <a:buFont typeface="Lucida Grande"/>
              <a:buChar char="-"/>
            </a:pPr>
            <a:r>
              <a:rPr lang="en-GB" sz="1700" b="0" dirty="0" smtClean="0">
                <a:solidFill>
                  <a:schemeClr val="tx1"/>
                </a:solidFill>
                <a:ea typeface="ＭＳ Ｐゴシック" charset="0"/>
              </a:rPr>
              <a:t>QA4EO</a:t>
            </a:r>
            <a:endParaRPr lang="en-GB" sz="1700" b="0" dirty="0" smtClean="0">
              <a:solidFill>
                <a:schemeClr val="tx1"/>
              </a:solidFill>
              <a:ea typeface="ＭＳ Ｐゴシック" charset="0"/>
              <a:cs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15363783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17</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Implementation targets - drivers</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Emerging CEOS-GEO priorities</a:t>
            </a:r>
          </a:p>
          <a:p>
            <a:pPr marL="685800" lvl="1">
              <a:spcBef>
                <a:spcPct val="0"/>
              </a:spcBef>
              <a:buFont typeface="Lucida Grande"/>
              <a:buChar char="-"/>
            </a:pPr>
            <a:r>
              <a:rPr lang="en-GB" sz="1700" b="0" dirty="0" smtClean="0">
                <a:solidFill>
                  <a:schemeClr val="tx1"/>
                </a:solidFill>
                <a:ea typeface="ＭＳ Ｐゴシック" charset="0"/>
              </a:rPr>
              <a:t>GEO-GLAM</a:t>
            </a:r>
          </a:p>
          <a:p>
            <a:pPr marL="685800" lvl="1">
              <a:spcBef>
                <a:spcPct val="0"/>
              </a:spcBef>
              <a:buFont typeface="Lucida Grande"/>
              <a:buChar char="-"/>
            </a:pPr>
            <a:r>
              <a:rPr lang="en-GB" sz="1700" b="0" dirty="0" smtClean="0">
                <a:solidFill>
                  <a:schemeClr val="tx1"/>
                </a:solidFill>
                <a:ea typeface="ＭＳ Ｐゴシック" charset="0"/>
                <a:cs typeface="ＭＳ Ｐゴシック" charset="0"/>
              </a:rPr>
              <a:t>GEO Water Strategy</a:t>
            </a:r>
          </a:p>
          <a:p>
            <a:pPr marL="685800" lvl="1">
              <a:spcBef>
                <a:spcPct val="0"/>
              </a:spcBef>
              <a:buFont typeface="Lucida Grande"/>
              <a:buChar char="-"/>
            </a:pPr>
            <a:r>
              <a:rPr lang="en-GB" sz="1700" b="0" dirty="0" smtClean="0">
                <a:solidFill>
                  <a:schemeClr val="tx1"/>
                </a:solidFill>
                <a:ea typeface="ＭＳ Ｐゴシック" charset="0"/>
              </a:rPr>
              <a:t>GEO BON</a:t>
            </a:r>
          </a:p>
          <a:p>
            <a:pPr marL="685800" lvl="1">
              <a:spcBef>
                <a:spcPct val="0"/>
              </a:spcBef>
              <a:buFont typeface="Arial"/>
              <a:buChar char="•"/>
            </a:pPr>
            <a:endParaRPr lang="en-GB" sz="1700" b="0" dirty="0">
              <a:solidFill>
                <a:schemeClr val="tx1"/>
              </a:solidFill>
              <a:ea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Stakeholder outreach</a:t>
            </a:r>
            <a:endParaRPr lang="en-GB" sz="1900" dirty="0">
              <a:solidFill>
                <a:schemeClr val="tx1"/>
              </a:solidFill>
              <a:ea typeface="ＭＳ Ｐゴシック" charset="0"/>
              <a:cs typeface="ＭＳ Ｐゴシック" charset="0"/>
            </a:endParaRPr>
          </a:p>
          <a:p>
            <a:pPr marL="685800" lvl="1">
              <a:spcBef>
                <a:spcPct val="0"/>
              </a:spcBef>
              <a:buFont typeface="Lucida Grande"/>
              <a:buChar char="-"/>
            </a:pPr>
            <a:r>
              <a:rPr lang="en-GB" sz="1700" b="0" dirty="0" smtClean="0">
                <a:solidFill>
                  <a:schemeClr val="tx1"/>
                </a:solidFill>
                <a:ea typeface="ＭＳ Ｐゴシック" charset="0"/>
              </a:rPr>
              <a:t>UNFCCC, G-8/20</a:t>
            </a:r>
            <a:endParaRPr lang="en-GB" sz="1700" b="0" dirty="0">
              <a:solidFill>
                <a:schemeClr val="tx1"/>
              </a:solidFill>
              <a:ea typeface="ＭＳ Ｐゴシック" charset="0"/>
            </a:endParaRPr>
          </a:p>
          <a:p>
            <a:pPr marL="685800" lvl="1">
              <a:spcBef>
                <a:spcPct val="0"/>
              </a:spcBef>
              <a:buFont typeface="Lucida Grande"/>
              <a:buChar char="-"/>
            </a:pPr>
            <a:r>
              <a:rPr lang="en-GB" sz="1700" b="0" dirty="0" smtClean="0">
                <a:solidFill>
                  <a:schemeClr val="tx1"/>
                </a:solidFill>
                <a:ea typeface="ＭＳ Ｐゴシック" charset="0"/>
              </a:rPr>
              <a:t>EO Handbook and MIM</a:t>
            </a:r>
          </a:p>
          <a:p>
            <a:pPr marL="685800" lvl="1">
              <a:spcBef>
                <a:spcPct val="0"/>
              </a:spcBef>
              <a:buFont typeface="Lucida Grande"/>
              <a:buChar char="-"/>
            </a:pPr>
            <a:r>
              <a:rPr lang="en-GB" sz="1700" b="0" dirty="0" smtClean="0">
                <a:solidFill>
                  <a:schemeClr val="tx1"/>
                </a:solidFill>
                <a:ea typeface="ＭＳ Ｐゴシック" charset="0"/>
              </a:rPr>
              <a:t>Rio+20</a:t>
            </a:r>
            <a:endParaRPr lang="en-GB" sz="1700" b="0" dirty="0">
              <a:solidFill>
                <a:schemeClr val="tx1"/>
              </a:solidFill>
              <a:ea typeface="ＭＳ Ｐゴシック" charset="0"/>
            </a:endParaRPr>
          </a:p>
          <a:p>
            <a:pPr marL="685800" lvl="1">
              <a:spcBef>
                <a:spcPct val="0"/>
              </a:spcBef>
              <a:buFont typeface="Lucida Grande"/>
              <a:buChar char="-"/>
            </a:pPr>
            <a:r>
              <a:rPr lang="en-GB" sz="1700" b="0" dirty="0" smtClean="0">
                <a:solidFill>
                  <a:schemeClr val="tx1"/>
                </a:solidFill>
                <a:ea typeface="ＭＳ Ｐゴシック" charset="0"/>
              </a:rPr>
              <a:t>Newsletter and web</a:t>
            </a:r>
          </a:p>
          <a:p>
            <a:pPr marL="685800" lvl="1">
              <a:spcBef>
                <a:spcPct val="0"/>
              </a:spcBef>
              <a:buFont typeface="Lucida Grande"/>
              <a:buChar char="-"/>
            </a:pPr>
            <a:endParaRPr lang="en-GB" sz="1700" b="0" dirty="0">
              <a:solidFill>
                <a:schemeClr val="tx1"/>
              </a:solidFill>
              <a:ea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Which priorities are suitably mature and with clear requirements for physical delivery and implementation outcomes?</a:t>
            </a:r>
            <a:endParaRPr lang="en-GB" sz="19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42154621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18</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Implementation targets</a:t>
            </a:r>
            <a:endParaRPr lang="en-US" dirty="0">
              <a:latin typeface="Tahoma" charset="0"/>
              <a:ea typeface="ＭＳ Ｐゴシック" charset="0"/>
              <a:cs typeface="Tahoma"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40608388"/>
              </p:ext>
            </p:extLst>
          </p:nvPr>
        </p:nvGraphicFramePr>
        <p:xfrm>
          <a:off x="1455967" y="1564736"/>
          <a:ext cx="7002966" cy="4627492"/>
        </p:xfrm>
        <a:graphic>
          <a:graphicData uri="http://schemas.openxmlformats.org/drawingml/2006/table">
            <a:tbl>
              <a:tblPr firstRow="1" bandRow="1">
                <a:tableStyleId>{793D81CF-94F2-401A-BA57-92F5A7B2D0C5}</a:tableStyleId>
              </a:tblPr>
              <a:tblGrid>
                <a:gridCol w="2202767"/>
                <a:gridCol w="4800199"/>
              </a:tblGrid>
              <a:tr h="369689">
                <a:tc>
                  <a:txBody>
                    <a:bodyPr/>
                    <a:lstStyle/>
                    <a:p>
                      <a:r>
                        <a:rPr lang="en-US" sz="1200" dirty="0" smtClean="0"/>
                        <a:t>Priority </a:t>
                      </a:r>
                      <a:endParaRPr lang="en-US" sz="1200" dirty="0"/>
                    </a:p>
                  </a:txBody>
                  <a:tcPr/>
                </a:tc>
                <a:tc>
                  <a:txBody>
                    <a:bodyPr/>
                    <a:lstStyle/>
                    <a:p>
                      <a:r>
                        <a:rPr lang="en-US" sz="1200" dirty="0" smtClean="0"/>
                        <a:t>Status &amp; outlook</a:t>
                      </a:r>
                      <a:endParaRPr lang="en-US" sz="1200" dirty="0"/>
                    </a:p>
                  </a:txBody>
                  <a:tcPr/>
                </a:tc>
              </a:tr>
              <a:tr h="467144">
                <a:tc>
                  <a:txBody>
                    <a:bodyPr/>
                    <a:lstStyle/>
                    <a:p>
                      <a:r>
                        <a:rPr lang="en-US" sz="1200" b="1" dirty="0" smtClean="0"/>
                        <a:t>GFOI/FCT</a:t>
                      </a:r>
                      <a:endParaRPr lang="en-US" sz="1200" b="1" dirty="0"/>
                    </a:p>
                  </a:txBody>
                  <a:tcPr/>
                </a:tc>
                <a:tc>
                  <a:txBody>
                    <a:bodyPr/>
                    <a:lstStyle/>
                    <a:p>
                      <a:r>
                        <a:rPr lang="en-US" sz="1200" b="1" dirty="0" smtClean="0"/>
                        <a:t>Pre-operational. Acquisitions handled by SDCG. Urgent need for institutional</a:t>
                      </a:r>
                      <a:r>
                        <a:rPr lang="en-US" sz="1200" b="1" baseline="0" dirty="0" smtClean="0"/>
                        <a:t> support around sample national dataset development. Also cal-val aspects of Methods &amp; Protocols.</a:t>
                      </a:r>
                      <a:endParaRPr lang="en-US" sz="1200" b="1" dirty="0"/>
                    </a:p>
                  </a:txBody>
                  <a:tcPr/>
                </a:tc>
              </a:tr>
              <a:tr h="467144">
                <a:tc>
                  <a:txBody>
                    <a:bodyPr/>
                    <a:lstStyle/>
                    <a:p>
                      <a:r>
                        <a:rPr lang="en-US" sz="1200" b="1" dirty="0" smtClean="0"/>
                        <a:t>Climate Architecture</a:t>
                      </a:r>
                      <a:endParaRPr lang="en-US" sz="1200" b="1" dirty="0"/>
                    </a:p>
                  </a:txBody>
                  <a:tcPr/>
                </a:tc>
                <a:tc>
                  <a:txBody>
                    <a:bodyPr/>
                    <a:lstStyle/>
                    <a:p>
                      <a:r>
                        <a:rPr lang="en-US" sz="1200" b="1" dirty="0" smtClean="0"/>
                        <a:t>VC &amp; WG</a:t>
                      </a:r>
                      <a:r>
                        <a:rPr lang="en-US" sz="1200" b="1" baseline="0" dirty="0" smtClean="0"/>
                        <a:t> support assumed. ECV coordination support needed – good mapping to the VC topics. ECV survey just starting – timely to consider delivery mechanisms.</a:t>
                      </a:r>
                      <a:endParaRPr lang="en-US" sz="1200" b="1" dirty="0"/>
                    </a:p>
                  </a:txBody>
                  <a:tcPr/>
                </a:tc>
              </a:tr>
              <a:tr h="467144">
                <a:tc>
                  <a:txBody>
                    <a:bodyPr/>
                    <a:lstStyle/>
                    <a:p>
                      <a:r>
                        <a:rPr lang="en-US" sz="1200" b="1" dirty="0" smtClean="0"/>
                        <a:t>GCI &amp; </a:t>
                      </a:r>
                      <a:r>
                        <a:rPr lang="en-US" sz="1200" b="1" dirty="0" err="1" smtClean="0"/>
                        <a:t>DataCORE</a:t>
                      </a:r>
                      <a:endParaRPr lang="en-US" sz="1200" b="1" dirty="0"/>
                    </a:p>
                  </a:txBody>
                  <a:tcPr/>
                </a:tc>
                <a:tc>
                  <a:txBody>
                    <a:bodyPr/>
                    <a:lstStyle/>
                    <a:p>
                      <a:r>
                        <a:rPr lang="en-US" sz="1200" b="1" dirty="0" smtClean="0"/>
                        <a:t>Underway.</a:t>
                      </a:r>
                      <a:r>
                        <a:rPr lang="en-US" sz="1200" b="1" baseline="0" dirty="0" smtClean="0"/>
                        <a:t> Need for data discovery &amp; access tools: CWIC, IDN, HMA, portals</a:t>
                      </a:r>
                      <a:endParaRPr lang="en-US" sz="1200" b="1" dirty="0"/>
                    </a:p>
                  </a:txBody>
                  <a:tcPr/>
                </a:tc>
              </a:tr>
              <a:tr h="467144">
                <a:tc>
                  <a:txBody>
                    <a:bodyPr/>
                    <a:lstStyle/>
                    <a:p>
                      <a:r>
                        <a:rPr lang="en-US" sz="1200" b="1" dirty="0" smtClean="0"/>
                        <a:t>Supersites &amp; DRM</a:t>
                      </a:r>
                      <a:endParaRPr lang="en-US" sz="1200" b="1" dirty="0"/>
                    </a:p>
                  </a:txBody>
                  <a:tcPr/>
                </a:tc>
                <a:tc>
                  <a:txBody>
                    <a:bodyPr/>
                    <a:lstStyle/>
                    <a:p>
                      <a:r>
                        <a:rPr lang="en-US" sz="1200" b="1" dirty="0" smtClean="0"/>
                        <a:t>Data</a:t>
                      </a:r>
                      <a:r>
                        <a:rPr lang="en-US" sz="1200" b="1" baseline="0" dirty="0" smtClean="0"/>
                        <a:t> supply underway, PIs undertake product </a:t>
                      </a:r>
                      <a:r>
                        <a:rPr lang="en-US" sz="1200" b="1" baseline="0" dirty="0" err="1" smtClean="0"/>
                        <a:t>devt</a:t>
                      </a:r>
                      <a:r>
                        <a:rPr lang="en-US" sz="1200" b="1" baseline="0" dirty="0" smtClean="0"/>
                        <a:t> &amp; analysis. New DRM activity in discussion.</a:t>
                      </a:r>
                      <a:endParaRPr lang="en-US" sz="1200" b="1" dirty="0"/>
                    </a:p>
                  </a:txBody>
                  <a:tcPr/>
                </a:tc>
              </a:tr>
              <a:tr h="467144">
                <a:tc>
                  <a:txBody>
                    <a:bodyPr/>
                    <a:lstStyle/>
                    <a:p>
                      <a:r>
                        <a:rPr lang="en-US" sz="1200" b="1" dirty="0" smtClean="0"/>
                        <a:t>JECAM &amp; GEO-GLAM</a:t>
                      </a:r>
                      <a:endParaRPr lang="en-US" sz="1200" b="1" dirty="0"/>
                    </a:p>
                  </a:txBody>
                  <a:tcPr/>
                </a:tc>
                <a:tc>
                  <a:txBody>
                    <a:bodyPr/>
                    <a:lstStyle/>
                    <a:p>
                      <a:r>
                        <a:rPr lang="en-US" sz="1200" b="1" dirty="0" smtClean="0"/>
                        <a:t>JECAM underway. GEO-GLAM in planning phase and developing requirements. GEO-GLAM</a:t>
                      </a:r>
                      <a:r>
                        <a:rPr lang="en-US" sz="1200" b="1" baseline="0" dirty="0" smtClean="0"/>
                        <a:t> ‘might’ expand rapidly.</a:t>
                      </a:r>
                      <a:endParaRPr lang="en-US" sz="1200" b="1" dirty="0"/>
                    </a:p>
                  </a:txBody>
                  <a:tcPr/>
                </a:tc>
              </a:tr>
              <a:tr h="369689">
                <a:tc>
                  <a:txBody>
                    <a:bodyPr/>
                    <a:lstStyle/>
                    <a:p>
                      <a:r>
                        <a:rPr lang="en-US" sz="1200" dirty="0" smtClean="0"/>
                        <a:t>Data Democracy</a:t>
                      </a:r>
                      <a:endParaRPr lang="en-US" sz="1200" dirty="0"/>
                    </a:p>
                  </a:txBody>
                  <a:tcPr/>
                </a:tc>
                <a:tc>
                  <a:txBody>
                    <a:bodyPr/>
                    <a:lstStyle/>
                    <a:p>
                      <a:r>
                        <a:rPr lang="en-US" sz="1200" dirty="0" smtClean="0"/>
                        <a:t>New </a:t>
                      </a:r>
                      <a:r>
                        <a:rPr lang="en-US" sz="1200" dirty="0" err="1" smtClean="0"/>
                        <a:t>WGCapD</a:t>
                      </a:r>
                      <a:r>
                        <a:rPr lang="en-US" sz="1200" dirty="0" smtClean="0"/>
                        <a:t> – planning phase.</a:t>
                      </a:r>
                      <a:endParaRPr lang="en-US" sz="1200" dirty="0"/>
                    </a:p>
                  </a:txBody>
                  <a:tcPr/>
                </a:tc>
              </a:tr>
              <a:tr h="467144">
                <a:tc>
                  <a:txBody>
                    <a:bodyPr/>
                    <a:lstStyle/>
                    <a:p>
                      <a:r>
                        <a:rPr lang="en-US" sz="1200" dirty="0" smtClean="0"/>
                        <a:t>GEO Carbon Strategy</a:t>
                      </a:r>
                      <a:endParaRPr lang="en-US" sz="1200" dirty="0"/>
                    </a:p>
                  </a:txBody>
                  <a:tcPr/>
                </a:tc>
                <a:tc>
                  <a:txBody>
                    <a:bodyPr/>
                    <a:lstStyle/>
                    <a:p>
                      <a:r>
                        <a:rPr lang="en-US" sz="1200" dirty="0" smtClean="0"/>
                        <a:t>Planning phase. Implementation</a:t>
                      </a:r>
                      <a:r>
                        <a:rPr lang="en-US" sz="1200" baseline="0" dirty="0" smtClean="0"/>
                        <a:t> actions needed from 2013 to address report recommendations.</a:t>
                      </a:r>
                      <a:endParaRPr lang="en-US" sz="1200" dirty="0"/>
                    </a:p>
                  </a:txBody>
                  <a:tcPr/>
                </a:tc>
              </a:tr>
              <a:tr h="369689">
                <a:tc>
                  <a:txBody>
                    <a:bodyPr/>
                    <a:lstStyle/>
                    <a:p>
                      <a:r>
                        <a:rPr lang="en-US" sz="1200" dirty="0" smtClean="0"/>
                        <a:t>GEO Water Strategy</a:t>
                      </a:r>
                      <a:endParaRPr lang="en-US" sz="1200" dirty="0"/>
                    </a:p>
                  </a:txBody>
                  <a:tcPr/>
                </a:tc>
                <a:tc>
                  <a:txBody>
                    <a:bodyPr/>
                    <a:lstStyle/>
                    <a:p>
                      <a:r>
                        <a:rPr lang="en-US" sz="1400" dirty="0" smtClean="0"/>
                        <a:t>Planning</a:t>
                      </a:r>
                      <a:r>
                        <a:rPr lang="en-US" sz="1400" baseline="0" dirty="0" smtClean="0"/>
                        <a:t> phase. Requirements in definition.</a:t>
                      </a:r>
                      <a:endParaRPr lang="en-US" sz="1400" dirty="0"/>
                    </a:p>
                  </a:txBody>
                  <a:tcPr/>
                </a:tc>
              </a:tr>
              <a:tr h="369689">
                <a:tc>
                  <a:txBody>
                    <a:bodyPr/>
                    <a:lstStyle/>
                    <a:p>
                      <a:r>
                        <a:rPr lang="en-US" sz="1200" dirty="0" smtClean="0"/>
                        <a:t>GEO BON</a:t>
                      </a:r>
                      <a:endParaRPr lang="en-US" sz="1200" dirty="0"/>
                    </a:p>
                  </a:txBody>
                  <a:tcPr/>
                </a:tc>
                <a:tc>
                  <a:txBody>
                    <a:bodyPr/>
                    <a:lstStyle/>
                    <a:p>
                      <a:r>
                        <a:rPr lang="en-US" sz="1400" dirty="0" smtClean="0"/>
                        <a:t>Planning Phase. Requirements in definition.</a:t>
                      </a:r>
                      <a:endParaRPr lang="en-US" sz="1400" dirty="0"/>
                    </a:p>
                  </a:txBody>
                  <a:tcPr/>
                </a:tc>
              </a:tr>
            </a:tbl>
          </a:graphicData>
        </a:graphic>
      </p:graphicFrame>
      <p:sp>
        <p:nvSpPr>
          <p:cNvPr id="4" name="TextBox 3"/>
          <p:cNvSpPr txBox="1"/>
          <p:nvPr/>
        </p:nvSpPr>
        <p:spPr>
          <a:xfrm>
            <a:off x="249459" y="3326007"/>
            <a:ext cx="1005541" cy="369332"/>
          </a:xfrm>
          <a:prstGeom prst="rect">
            <a:avLst/>
          </a:prstGeom>
          <a:noFill/>
        </p:spPr>
        <p:txBody>
          <a:bodyPr wrap="none" rtlCol="0">
            <a:spAutoFit/>
          </a:bodyPr>
          <a:lstStyle/>
          <a:p>
            <a:r>
              <a:rPr lang="en-US" dirty="0" smtClean="0"/>
              <a:t>Maturity</a:t>
            </a:r>
            <a:endParaRPr lang="en-US" dirty="0"/>
          </a:p>
        </p:txBody>
      </p:sp>
      <p:sp>
        <p:nvSpPr>
          <p:cNvPr id="5" name="Striped Right Arrow 4"/>
          <p:cNvSpPr/>
          <p:nvPr/>
        </p:nvSpPr>
        <p:spPr bwMode="auto">
          <a:xfrm rot="16200000">
            <a:off x="54822" y="2273395"/>
            <a:ext cx="1288840" cy="816384"/>
          </a:xfrm>
          <a:prstGeom prst="striped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Tree>
    <p:extLst>
      <p:ext uri="{BB962C8B-B14F-4D97-AF65-F5344CB8AC3E}">
        <p14:creationId xmlns:p14="http://schemas.microsoft.com/office/powerpoint/2010/main" val="38969910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19</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Implementation targets</a:t>
            </a:r>
            <a:endParaRPr lang="en-US" dirty="0">
              <a:latin typeface="Tahoma" charset="0"/>
              <a:ea typeface="ＭＳ Ｐゴシック" charset="0"/>
              <a:cs typeface="Tahoma" charset="0"/>
            </a:endParaRPr>
          </a:p>
        </p:txBody>
      </p:sp>
      <p:sp>
        <p:nvSpPr>
          <p:cNvPr id="3" name="TextBox 2"/>
          <p:cNvSpPr txBox="1"/>
          <p:nvPr/>
        </p:nvSpPr>
        <p:spPr>
          <a:xfrm>
            <a:off x="277669" y="1564847"/>
            <a:ext cx="5442516" cy="8279190"/>
          </a:xfrm>
          <a:prstGeom prst="rect">
            <a:avLst/>
          </a:prstGeom>
          <a:noFill/>
        </p:spPr>
        <p:txBody>
          <a:bodyPr wrap="none" rtlCol="0">
            <a:spAutoFit/>
          </a:bodyPr>
          <a:lstStyle/>
          <a:p>
            <a:pPr marL="285750" indent="-285750">
              <a:buFont typeface="Arial"/>
              <a:buChar char="•"/>
            </a:pPr>
            <a:r>
              <a:rPr lang="en-US" b="1" dirty="0" smtClean="0"/>
              <a:t>Immediate and well defined support need for:</a:t>
            </a:r>
          </a:p>
          <a:p>
            <a:pPr marL="742950" lvl="1" indent="-285750">
              <a:buFont typeface="Lucida Grande"/>
              <a:buChar char="-"/>
            </a:pPr>
            <a:r>
              <a:rPr lang="en-US" dirty="0" smtClean="0">
                <a:solidFill>
                  <a:srgbClr val="008000"/>
                </a:solidFill>
              </a:rPr>
              <a:t>Climate Architecture</a:t>
            </a:r>
          </a:p>
          <a:p>
            <a:pPr marL="742950" lvl="1" indent="-285750">
              <a:buFont typeface="Lucida Grande"/>
              <a:buChar char="-"/>
            </a:pPr>
            <a:r>
              <a:rPr lang="en-US" dirty="0" smtClean="0">
                <a:solidFill>
                  <a:srgbClr val="008000"/>
                </a:solidFill>
              </a:rPr>
              <a:t>GFOI/FCT</a:t>
            </a:r>
          </a:p>
          <a:p>
            <a:pPr marL="742950" lvl="1" indent="-285750">
              <a:buFont typeface="Lucida Grande"/>
              <a:buChar char="-"/>
            </a:pPr>
            <a:r>
              <a:rPr lang="en-US" dirty="0" smtClean="0">
                <a:solidFill>
                  <a:srgbClr val="008000"/>
                </a:solidFill>
              </a:rPr>
              <a:t>GCI and </a:t>
            </a:r>
            <a:r>
              <a:rPr lang="en-US" dirty="0" err="1" smtClean="0">
                <a:solidFill>
                  <a:srgbClr val="008000"/>
                </a:solidFill>
              </a:rPr>
              <a:t>DataCORE</a:t>
            </a:r>
            <a:endParaRPr lang="en-US" dirty="0" smtClean="0">
              <a:solidFill>
                <a:srgbClr val="008000"/>
              </a:solidFill>
            </a:endParaRPr>
          </a:p>
          <a:p>
            <a:pPr marL="742950" lvl="1" indent="-285750">
              <a:buFont typeface="Arial"/>
              <a:buChar char="•"/>
            </a:pPr>
            <a:endParaRPr lang="en-US" dirty="0"/>
          </a:p>
          <a:p>
            <a:pPr marL="285750" indent="-285750">
              <a:buFont typeface="Arial"/>
              <a:buChar char="•"/>
            </a:pPr>
            <a:r>
              <a:rPr lang="en-US" b="1" dirty="0" smtClean="0"/>
              <a:t>Medium-term needs anticipated for:</a:t>
            </a:r>
          </a:p>
          <a:p>
            <a:pPr marL="742950" lvl="1" indent="-285750">
              <a:buFont typeface="Lucida Grande"/>
              <a:buChar char="-"/>
            </a:pPr>
            <a:r>
              <a:rPr lang="en-US" dirty="0" smtClean="0"/>
              <a:t>Supersites &amp; DRM</a:t>
            </a:r>
          </a:p>
          <a:p>
            <a:pPr marL="742950" lvl="1" indent="-285750">
              <a:buFont typeface="Lucida Grande"/>
              <a:buChar char="-"/>
            </a:pPr>
            <a:r>
              <a:rPr lang="en-US" dirty="0" smtClean="0"/>
              <a:t>JECAM &amp; GEO-GLAM</a:t>
            </a:r>
          </a:p>
          <a:p>
            <a:pPr marL="742950" lvl="1" indent="-285750">
              <a:buFont typeface="Arial"/>
              <a:buChar char="•"/>
            </a:pPr>
            <a:endParaRPr lang="en-US" dirty="0"/>
          </a:p>
          <a:p>
            <a:pPr marL="285750" indent="-285750">
              <a:buFont typeface="Arial"/>
              <a:buChar char="•"/>
            </a:pPr>
            <a:r>
              <a:rPr lang="en-US" b="1" dirty="0" smtClean="0"/>
              <a:t>Future needs expected for:</a:t>
            </a:r>
          </a:p>
          <a:p>
            <a:pPr marL="742950" lvl="1" indent="-285750">
              <a:buFont typeface="Lucida Grande"/>
              <a:buChar char="-"/>
            </a:pPr>
            <a:r>
              <a:rPr lang="en-US" dirty="0" smtClean="0"/>
              <a:t>Data Democracy</a:t>
            </a:r>
          </a:p>
          <a:p>
            <a:pPr marL="742950" lvl="1" indent="-285750">
              <a:buFont typeface="Lucida Grande"/>
              <a:buChar char="-"/>
            </a:pPr>
            <a:r>
              <a:rPr lang="en-US" dirty="0" smtClean="0"/>
              <a:t>GEO Carbon</a:t>
            </a:r>
          </a:p>
          <a:p>
            <a:pPr marL="742950" lvl="1" indent="-285750">
              <a:buFont typeface="Lucida Grande"/>
              <a:buChar char="-"/>
            </a:pPr>
            <a:r>
              <a:rPr lang="en-US" dirty="0" smtClean="0"/>
              <a:t>GEO Water</a:t>
            </a:r>
          </a:p>
          <a:p>
            <a:pPr marL="742950" lvl="1" indent="-285750">
              <a:buFont typeface="Lucida Grande"/>
              <a:buChar char="-"/>
            </a:pPr>
            <a:r>
              <a:rPr lang="en-US" dirty="0" smtClean="0"/>
              <a:t>GEO BON</a:t>
            </a:r>
          </a:p>
          <a:p>
            <a:pPr marL="742950" lvl="1" indent="-285750">
              <a:buFont typeface="Lucida Grande"/>
              <a:buChar char="-"/>
            </a:pPr>
            <a:endParaRPr lang="en-US" dirty="0"/>
          </a:p>
          <a:p>
            <a:pPr marL="285750" indent="-285750">
              <a:buFont typeface="Arial"/>
              <a:buChar char="•"/>
            </a:pPr>
            <a:r>
              <a:rPr lang="en-US" dirty="0" smtClean="0"/>
              <a:t>The various CEOS planning documents must</a:t>
            </a:r>
            <a:br>
              <a:rPr lang="en-US" dirty="0" smtClean="0"/>
            </a:br>
            <a:r>
              <a:rPr lang="en-US" dirty="0" smtClean="0"/>
              <a:t>assess and prioritize</a:t>
            </a:r>
            <a:br>
              <a:rPr lang="en-US" dirty="0" smtClean="0"/>
            </a:br>
            <a:endParaRPr lang="en-US" dirty="0" smtClean="0"/>
          </a:p>
          <a:p>
            <a:pPr marL="742950" lvl="1" indent="-285750">
              <a:buFont typeface="Arial"/>
              <a:buChar char="•"/>
            </a:pPr>
            <a:endParaRPr lang="en-US" dirty="0" smtClean="0"/>
          </a:p>
          <a:p>
            <a:pPr marL="742950" lvl="1" indent="-285750">
              <a:buFont typeface="Arial"/>
              <a:buChar char="•"/>
            </a:pPr>
            <a:endParaRPr lang="en-US" dirty="0" smtClean="0"/>
          </a:p>
          <a:p>
            <a:pPr marL="285750" indent="-285750">
              <a:buFont typeface="Arial"/>
              <a:buChar char="•"/>
            </a:pPr>
            <a:endParaRPr lang="en-US" sz="1600" i="1" dirty="0" smtClean="0"/>
          </a:p>
          <a:p>
            <a:pPr lvl="1"/>
            <a:endParaRPr lang="en-US" sz="1600" i="1" dirty="0" smtClean="0"/>
          </a:p>
          <a:p>
            <a:pPr lvl="1"/>
            <a:endParaRPr lang="en-US" sz="1600" i="1" dirty="0"/>
          </a:p>
          <a:p>
            <a:pPr marL="742950" lvl="1" indent="-285750">
              <a:buFont typeface="Lucida Grande"/>
              <a:buChar char="-"/>
            </a:pPr>
            <a:endParaRPr lang="en-US" sz="1600" i="1" dirty="0" smtClean="0"/>
          </a:p>
          <a:p>
            <a:pPr marL="742950" lvl="1" indent="-285750">
              <a:buFont typeface="Lucida Grande"/>
              <a:buChar char="-"/>
            </a:pPr>
            <a:endParaRPr lang="en-US" sz="1600" i="1" dirty="0"/>
          </a:p>
          <a:p>
            <a:pPr lvl="1"/>
            <a:r>
              <a:rPr lang="en-US" sz="2000" b="1" i="1" dirty="0" smtClean="0"/>
              <a:t>DISCUSS</a:t>
            </a:r>
            <a:endParaRPr lang="en-US" sz="1600" b="1" i="1" dirty="0" smtClean="0"/>
          </a:p>
          <a:p>
            <a:pPr lvl="1"/>
            <a:endParaRPr lang="en-US" dirty="0"/>
          </a:p>
          <a:p>
            <a:pPr marL="285750" indent="-285750">
              <a:buFont typeface="Lucida Grande"/>
              <a:buChar char="-"/>
            </a:pPr>
            <a:endParaRPr lang="en-US" dirty="0" smtClean="0"/>
          </a:p>
          <a:p>
            <a:pPr marL="742950" lvl="1" indent="-285750">
              <a:buFont typeface="Arial"/>
              <a:buChar char="•"/>
            </a:pPr>
            <a:endParaRPr lang="en-US" dirty="0"/>
          </a:p>
          <a:p>
            <a:pPr marL="285750" indent="-285750">
              <a:buFont typeface="Arial"/>
              <a:buChar char="•"/>
            </a:pPr>
            <a:endParaRPr lang="en-US" dirty="0"/>
          </a:p>
        </p:txBody>
      </p:sp>
      <p:pic>
        <p:nvPicPr>
          <p:cNvPr id="2" name="Picture 1" descr="Screen Shot 2012-01-16 at 5.50.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498" y="1935131"/>
            <a:ext cx="3137982" cy="4015776"/>
          </a:xfrm>
          <a:prstGeom prst="rect">
            <a:avLst/>
          </a:prstGeom>
        </p:spPr>
      </p:pic>
    </p:spTree>
    <p:extLst>
      <p:ext uri="{BB962C8B-B14F-4D97-AF65-F5344CB8AC3E}">
        <p14:creationId xmlns:p14="http://schemas.microsoft.com/office/powerpoint/2010/main" val="24118470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2</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Objectives</a:t>
            </a:r>
            <a:endParaRPr lang="en-US" dirty="0">
              <a:latin typeface="Tahoma" charset="0"/>
              <a:ea typeface="ＭＳ Ｐゴシック" charset="0"/>
              <a:cs typeface="Tahoma" charset="0"/>
            </a:endParaRPr>
          </a:p>
        </p:txBody>
      </p:sp>
      <p:sp>
        <p:nvSpPr>
          <p:cNvPr id="3" name="TextBox 2"/>
          <p:cNvSpPr txBox="1"/>
          <p:nvPr/>
        </p:nvSpPr>
        <p:spPr>
          <a:xfrm>
            <a:off x="776657" y="1761384"/>
            <a:ext cx="7366119" cy="4985981"/>
          </a:xfrm>
          <a:prstGeom prst="rect">
            <a:avLst/>
          </a:prstGeom>
          <a:noFill/>
        </p:spPr>
        <p:txBody>
          <a:bodyPr wrap="none" rtlCol="0">
            <a:spAutoFit/>
          </a:bodyPr>
          <a:lstStyle/>
          <a:p>
            <a:pPr marL="285750" indent="-285750">
              <a:buFont typeface="Arial"/>
              <a:buChar char="•"/>
            </a:pPr>
            <a:r>
              <a:rPr lang="en-US" dirty="0"/>
              <a:t>Establish higher </a:t>
            </a:r>
            <a:r>
              <a:rPr lang="en-US" dirty="0" smtClean="0"/>
              <a:t>2-way bandwidth </a:t>
            </a:r>
            <a:r>
              <a:rPr lang="en-US" dirty="0"/>
              <a:t>between SIT and the VCs/WGs</a:t>
            </a:r>
          </a:p>
          <a:p>
            <a:pPr marL="285750" indent="-285750">
              <a:buFont typeface="Arial"/>
              <a:buChar char="•"/>
            </a:pPr>
            <a:endParaRPr lang="en-US" dirty="0" smtClean="0"/>
          </a:p>
          <a:p>
            <a:pPr marL="285750" indent="-285750">
              <a:buFont typeface="Arial"/>
              <a:buChar char="•"/>
            </a:pPr>
            <a:r>
              <a:rPr lang="en-US" dirty="0" smtClean="0"/>
              <a:t>Develop CSS recommendations in relation to VCs &amp; WGs</a:t>
            </a:r>
            <a:endParaRPr lang="en-US" dirty="0"/>
          </a:p>
          <a:p>
            <a:pPr marL="285750" indent="-285750">
              <a:buFont typeface="Arial"/>
              <a:buChar char="•"/>
            </a:pPr>
            <a:endParaRPr lang="en-US" dirty="0"/>
          </a:p>
          <a:p>
            <a:pPr marL="285750" indent="-285750">
              <a:buFont typeface="Arial"/>
              <a:buChar char="•"/>
            </a:pPr>
            <a:r>
              <a:rPr lang="en-US" dirty="0" smtClean="0"/>
              <a:t>Explore opportunities and obstacles to CSS recommendations</a:t>
            </a:r>
          </a:p>
          <a:p>
            <a:pPr marL="742950" lvl="1" indent="-285750">
              <a:buFont typeface="Lucida Grande"/>
              <a:buChar char="-"/>
            </a:pPr>
            <a:r>
              <a:rPr lang="en-US" sz="1600" dirty="0" smtClean="0"/>
              <a:t>Specifically looking at the ‘sharp end’ </a:t>
            </a:r>
          </a:p>
          <a:p>
            <a:pPr marL="742950" lvl="1" indent="-285750">
              <a:buFont typeface="Lucida Grande"/>
              <a:buChar char="-"/>
            </a:pPr>
            <a:r>
              <a:rPr lang="en-US" sz="1600" dirty="0" smtClean="0"/>
              <a:t>Hear VCs and WGs perspectives</a:t>
            </a:r>
          </a:p>
          <a:p>
            <a:pPr marL="742950" lvl="1" indent="-285750">
              <a:buFont typeface="Lucida Grande"/>
              <a:buChar char="-"/>
            </a:pPr>
            <a:endParaRPr lang="en-US" dirty="0"/>
          </a:p>
          <a:p>
            <a:pPr marL="285750" indent="-285750">
              <a:buFont typeface="Arial"/>
              <a:buChar char="•"/>
            </a:pPr>
            <a:r>
              <a:rPr lang="en-US" dirty="0"/>
              <a:t>Establish consensus on this re-emphasis: focus on physical outputs</a:t>
            </a:r>
            <a:br>
              <a:rPr lang="en-US" dirty="0"/>
            </a:br>
            <a:r>
              <a:rPr lang="en-US" dirty="0"/>
              <a:t>supporting CEOS priorities</a:t>
            </a:r>
          </a:p>
          <a:p>
            <a:pPr marL="285750" indent="-285750">
              <a:buFont typeface="Arial"/>
              <a:buChar char="•"/>
            </a:pPr>
            <a:endParaRPr lang="en-US" dirty="0"/>
          </a:p>
          <a:p>
            <a:pPr marL="285750" indent="-285750">
              <a:buFont typeface="Arial"/>
              <a:buChar char="•"/>
            </a:pPr>
            <a:r>
              <a:rPr lang="en-US" dirty="0"/>
              <a:t>First steps towards identifying top-down priorities that match</a:t>
            </a:r>
            <a:br>
              <a:rPr lang="en-US" dirty="0"/>
            </a:br>
            <a:r>
              <a:rPr lang="en-US" dirty="0"/>
              <a:t>working realities/</a:t>
            </a:r>
            <a:r>
              <a:rPr lang="en-US" dirty="0" smtClean="0"/>
              <a:t>possibilities</a:t>
            </a:r>
          </a:p>
          <a:p>
            <a:pPr marL="742950" lvl="1" indent="-285750">
              <a:buFont typeface="Lucida Grande"/>
              <a:buChar char="-"/>
            </a:pPr>
            <a:r>
              <a:rPr lang="en-US" sz="1600" dirty="0"/>
              <a:t>Existing activities remain important</a:t>
            </a:r>
          </a:p>
          <a:p>
            <a:pPr marL="742950" lvl="1" indent="-285750">
              <a:buFont typeface="Arial"/>
              <a:buChar char="•"/>
            </a:pPr>
            <a:endParaRPr lang="en-US" dirty="0"/>
          </a:p>
          <a:p>
            <a:pPr marL="285750" indent="-285750">
              <a:buFont typeface="Lucida Grande"/>
              <a:buChar char="-"/>
            </a:pPr>
            <a:endParaRPr lang="en-US" dirty="0" smtClean="0"/>
          </a:p>
          <a:p>
            <a:pPr marL="742950" lvl="1"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28432029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20</a:t>
            </a:fld>
            <a:endParaRPr lang="en-US" sz="1000">
              <a:solidFill>
                <a:srgbClr val="002569"/>
              </a:solidFill>
              <a:latin typeface="Calibri" charset="0"/>
              <a:cs typeface="Calibri" charset="0"/>
            </a:endParaRPr>
          </a:p>
        </p:txBody>
      </p:sp>
      <p:sp>
        <p:nvSpPr>
          <p:cNvPr id="6" name="TextBox 5"/>
          <p:cNvSpPr txBox="1"/>
          <p:nvPr/>
        </p:nvSpPr>
        <p:spPr>
          <a:xfrm>
            <a:off x="925957" y="2500451"/>
            <a:ext cx="6996627" cy="1569660"/>
          </a:xfrm>
          <a:prstGeom prst="rect">
            <a:avLst/>
          </a:prstGeom>
          <a:noFill/>
        </p:spPr>
        <p:txBody>
          <a:bodyPr wrap="none" rtlCol="0">
            <a:spAutoFit/>
          </a:bodyPr>
          <a:lstStyle/>
          <a:p>
            <a:pPr algn="ctr"/>
            <a:r>
              <a:rPr lang="en-US" sz="2400" b="1" dirty="0" smtClean="0"/>
              <a:t>Climate Architecture Support from VCs &amp; WGs</a:t>
            </a:r>
          </a:p>
          <a:p>
            <a:pPr algn="ctr"/>
            <a:endParaRPr lang="en-US" sz="2400" b="1" dirty="0"/>
          </a:p>
          <a:p>
            <a:pPr algn="ctr"/>
            <a:endParaRPr lang="en-US" sz="2400" b="1" dirty="0" smtClean="0"/>
          </a:p>
          <a:p>
            <a:pPr algn="ctr"/>
            <a:r>
              <a:rPr lang="en-US" sz="2400" b="1" dirty="0" smtClean="0"/>
              <a:t>WGClimate Presentation</a:t>
            </a:r>
            <a:endParaRPr lang="en-US" sz="2400" b="1" dirty="0"/>
          </a:p>
        </p:txBody>
      </p:sp>
    </p:spTree>
    <p:extLst>
      <p:ext uri="{BB962C8B-B14F-4D97-AF65-F5344CB8AC3E}">
        <p14:creationId xmlns:p14="http://schemas.microsoft.com/office/powerpoint/2010/main" val="23871285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a:xfrm>
            <a:off x="457200" y="152400"/>
            <a:ext cx="8229600" cy="677229"/>
          </a:xfrm>
        </p:spPr>
        <p:txBody>
          <a:bodyPr/>
          <a:lstStyle/>
          <a:p>
            <a:pPr algn="ctr" eaLnBrk="1" hangingPunct="1"/>
            <a:r>
              <a:rPr lang="en-GB" b="1" dirty="0" smtClean="0">
                <a:latin typeface="Calibri" charset="0"/>
              </a:rPr>
              <a:t> WGClimate Terms </a:t>
            </a:r>
            <a:r>
              <a:rPr lang="en-GB" b="1" dirty="0">
                <a:latin typeface="Calibri" charset="0"/>
              </a:rPr>
              <a:t>of Reference</a:t>
            </a:r>
          </a:p>
        </p:txBody>
      </p:sp>
      <p:sp>
        <p:nvSpPr>
          <p:cNvPr id="21506" name="Rectangle 3"/>
          <p:cNvSpPr>
            <a:spLocks noGrp="1"/>
          </p:cNvSpPr>
          <p:nvPr>
            <p:ph type="body" idx="4294967295"/>
          </p:nvPr>
        </p:nvSpPr>
        <p:spPr>
          <a:xfrm>
            <a:off x="310411" y="1346835"/>
            <a:ext cx="8229600" cy="5257800"/>
          </a:xfrm>
        </p:spPr>
        <p:txBody>
          <a:bodyPr/>
          <a:lstStyle/>
          <a:p>
            <a:pPr eaLnBrk="1" hangingPunct="1">
              <a:lnSpc>
                <a:spcPct val="90000"/>
              </a:lnSpc>
            </a:pPr>
            <a:r>
              <a:rPr lang="en-GB" sz="2000" dirty="0">
                <a:latin typeface="Calibri" charset="0"/>
                <a:ea typeface="MS Mincho" charset="0"/>
                <a:cs typeface="MS Mincho" charset="0"/>
              </a:rPr>
              <a:t>The CEOS Climate Working Group will:</a:t>
            </a:r>
          </a:p>
          <a:p>
            <a:pPr lvl="1" eaLnBrk="1" hangingPunct="1">
              <a:lnSpc>
                <a:spcPct val="90000"/>
              </a:lnSpc>
            </a:pPr>
            <a:r>
              <a:rPr lang="en-GB" sz="1800" dirty="0">
                <a:solidFill>
                  <a:schemeClr val="accent2"/>
                </a:solidFill>
                <a:latin typeface="Calibri" charset="0"/>
                <a:ea typeface="MS Mincho" charset="0"/>
                <a:cs typeface="MS Mincho" charset="0"/>
              </a:rPr>
              <a:t>Review and assess, on behalf of CEOS, the generation of Fundamental Climate Data Records (FCDRs) and derived Essential Climate Variable (ECV)</a:t>
            </a:r>
            <a:r>
              <a:rPr lang="en-GB" sz="1800" dirty="0">
                <a:latin typeface="Calibri" charset="0"/>
                <a:ea typeface="MS Mincho" charset="0"/>
                <a:cs typeface="MS Mincho" charset="0"/>
              </a:rPr>
              <a:t> climate products supported by Member space agencies, complementary with existing entities and roles;</a:t>
            </a:r>
          </a:p>
          <a:p>
            <a:pPr lvl="1" eaLnBrk="1" hangingPunct="1">
              <a:lnSpc>
                <a:spcPct val="90000"/>
              </a:lnSpc>
            </a:pPr>
            <a:r>
              <a:rPr lang="en-GB" sz="1800" dirty="0">
                <a:latin typeface="Calibri" charset="0"/>
                <a:ea typeface="MS Mincho" charset="0"/>
                <a:cs typeface="MS Mincho" charset="0"/>
              </a:rPr>
              <a:t>Contribute to the review of </a:t>
            </a:r>
            <a:r>
              <a:rPr lang="en-GB" sz="1800" dirty="0">
                <a:solidFill>
                  <a:schemeClr val="accent2"/>
                </a:solidFill>
                <a:latin typeface="Calibri" charset="0"/>
                <a:ea typeface="MS Mincho" charset="0"/>
                <a:cs typeface="MS Mincho" charset="0"/>
              </a:rPr>
              <a:t>compliance of satellite missions and products with the GCOS Climate Monitoring Principles</a:t>
            </a:r>
            <a:r>
              <a:rPr lang="en-GB" sz="1800" dirty="0">
                <a:latin typeface="Calibri" charset="0"/>
                <a:ea typeface="MS Mincho" charset="0"/>
                <a:cs typeface="MS Mincho" charset="0"/>
              </a:rPr>
              <a:t> and with the “Guideline for the Generation of Datasets and Products meeting GCOS Requirements” (GCOS-143);</a:t>
            </a:r>
          </a:p>
          <a:p>
            <a:pPr lvl="1" eaLnBrk="1" hangingPunct="1">
              <a:lnSpc>
                <a:spcPct val="90000"/>
              </a:lnSpc>
            </a:pPr>
            <a:r>
              <a:rPr lang="en-GB" sz="1800" dirty="0">
                <a:latin typeface="Calibri" charset="0"/>
                <a:ea typeface="MS Mincho" charset="0"/>
                <a:cs typeface="MS Mincho" charset="0"/>
              </a:rPr>
              <a:t>Identify </a:t>
            </a:r>
            <a:r>
              <a:rPr lang="en-GB" sz="1800" dirty="0">
                <a:solidFill>
                  <a:schemeClr val="accent2"/>
                </a:solidFill>
                <a:latin typeface="Calibri" charset="0"/>
                <a:ea typeface="MS Mincho" charset="0"/>
                <a:cs typeface="MS Mincho" charset="0"/>
              </a:rPr>
              <a:t>multi-agency implementation teams</a:t>
            </a:r>
            <a:r>
              <a:rPr lang="en-GB" sz="1800" dirty="0">
                <a:latin typeface="Calibri" charset="0"/>
                <a:ea typeface="MS Mincho" charset="0"/>
                <a:cs typeface="MS Mincho" charset="0"/>
              </a:rPr>
              <a:t> for each product and review their actions, and ensure that a coherent implementation plan exists for each and every product taking full account of  other pertinent international initiatives such as SCOPE-CM and science programmes;</a:t>
            </a:r>
          </a:p>
          <a:p>
            <a:pPr lvl="1" eaLnBrk="1" hangingPunct="1">
              <a:lnSpc>
                <a:spcPct val="90000"/>
              </a:lnSpc>
            </a:pPr>
            <a:r>
              <a:rPr lang="en-GB" sz="1800" dirty="0">
                <a:solidFill>
                  <a:schemeClr val="accent2"/>
                </a:solidFill>
                <a:latin typeface="Calibri" charset="0"/>
                <a:ea typeface="MS Mincho" charset="0"/>
                <a:cs typeface="MS Mincho" charset="0"/>
              </a:rPr>
              <a:t>Make recommendations</a:t>
            </a:r>
            <a:r>
              <a:rPr lang="en-GB" sz="1800" dirty="0">
                <a:latin typeface="Calibri" charset="0"/>
                <a:ea typeface="MS Mincho" charset="0"/>
                <a:cs typeface="MS Mincho" charset="0"/>
              </a:rPr>
              <a:t> to the above teams and receive recommendations from them, for transmission to </a:t>
            </a:r>
            <a:r>
              <a:rPr lang="en-GB" sz="1800" dirty="0">
                <a:solidFill>
                  <a:schemeClr val="accent2"/>
                </a:solidFill>
                <a:latin typeface="Calibri" charset="0"/>
                <a:ea typeface="MS Mincho" charset="0"/>
                <a:cs typeface="MS Mincho" charset="0"/>
              </a:rPr>
              <a:t>CEOS Agency Principals</a:t>
            </a:r>
            <a:r>
              <a:rPr lang="en-GB" sz="1800" dirty="0">
                <a:latin typeface="Calibri" charset="0"/>
                <a:ea typeface="MS Mincho" charset="0"/>
                <a:cs typeface="MS Mincho" charset="0"/>
              </a:rPr>
              <a:t>;</a:t>
            </a:r>
          </a:p>
          <a:p>
            <a:pPr lvl="1" eaLnBrk="1" hangingPunct="1">
              <a:lnSpc>
                <a:spcPct val="90000"/>
              </a:lnSpc>
            </a:pPr>
            <a:r>
              <a:rPr lang="en-GB" sz="1800" dirty="0">
                <a:latin typeface="Calibri" charset="0"/>
                <a:ea typeface="MS Mincho" charset="0"/>
                <a:cs typeface="MS Mincho" charset="0"/>
              </a:rPr>
              <a:t>Ensure coherence of climate product generation supported by space agencies, including with other </a:t>
            </a:r>
            <a:r>
              <a:rPr lang="en-GB" sz="1800" dirty="0">
                <a:solidFill>
                  <a:schemeClr val="accent2"/>
                </a:solidFill>
                <a:latin typeface="Calibri" charset="0"/>
                <a:ea typeface="MS Mincho" charset="0"/>
                <a:cs typeface="MS Mincho" charset="0"/>
              </a:rPr>
              <a:t>relevant international initiatives, in particular SCOPE-CM, and);</a:t>
            </a:r>
          </a:p>
          <a:p>
            <a:pPr lvl="1" eaLnBrk="1" hangingPunct="1">
              <a:lnSpc>
                <a:spcPct val="90000"/>
              </a:lnSpc>
            </a:pPr>
            <a:r>
              <a:rPr lang="en-GB" sz="1800" dirty="0">
                <a:latin typeface="Calibri" charset="0"/>
                <a:ea typeface="MS Mincho" charset="0"/>
                <a:cs typeface="MS Mincho" charset="0"/>
              </a:rPr>
              <a:t>Undertake any other relevant activities as instructed by CEOS Chair.</a:t>
            </a:r>
            <a:endParaRPr lang="en-GB" sz="1800" dirty="0">
              <a:latin typeface="Times New Roman" charset="0"/>
              <a:ea typeface="MS Mincho" charset="0"/>
              <a:cs typeface="MS Mincho" charset="0"/>
            </a:endParaRPr>
          </a:p>
        </p:txBody>
      </p:sp>
    </p:spTree>
    <p:extLst>
      <p:ext uri="{BB962C8B-B14F-4D97-AF65-F5344CB8AC3E}">
        <p14:creationId xmlns:p14="http://schemas.microsoft.com/office/powerpoint/2010/main" val="4557280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54238" y="909638"/>
            <a:ext cx="2128837" cy="4668837"/>
          </a:xfrm>
          <a:prstGeom prst="round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t>WG Climate</a:t>
            </a:r>
          </a:p>
          <a:p>
            <a:pPr algn="ctr" fontAlgn="auto">
              <a:spcBef>
                <a:spcPts val="0"/>
              </a:spcBef>
              <a:spcAft>
                <a:spcPts val="0"/>
              </a:spcAft>
              <a:defRPr/>
            </a:pPr>
            <a:endParaRPr lang="en-US" dirty="0"/>
          </a:p>
          <a:p>
            <a:pPr algn="ctr" fontAlgn="auto">
              <a:spcBef>
                <a:spcPts val="0"/>
              </a:spcBef>
              <a:spcAft>
                <a:spcPts val="0"/>
              </a:spcAft>
              <a:defRPr/>
            </a:pPr>
            <a:r>
              <a:rPr lang="en-US" dirty="0"/>
              <a:t>Facilitate implementation and exploitation of ECVs time-series</a:t>
            </a:r>
          </a:p>
          <a:p>
            <a:pPr algn="ctr" fontAlgn="auto">
              <a:spcBef>
                <a:spcPts val="0"/>
              </a:spcBef>
              <a:spcAft>
                <a:spcPts val="0"/>
              </a:spcAft>
              <a:defRPr/>
            </a:pPr>
            <a:endParaRPr lang="en-US" dirty="0"/>
          </a:p>
          <a:p>
            <a:pPr algn="ctr" fontAlgn="auto">
              <a:spcBef>
                <a:spcPts val="0"/>
              </a:spcBef>
              <a:spcAft>
                <a:spcPts val="0"/>
              </a:spcAft>
              <a:defRPr/>
            </a:pPr>
            <a:r>
              <a:rPr lang="en-US" dirty="0" err="1"/>
              <a:t>ToR</a:t>
            </a:r>
            <a:endParaRPr lang="en-US" dirty="0"/>
          </a:p>
          <a:p>
            <a:pPr algn="ctr" fontAlgn="auto">
              <a:spcBef>
                <a:spcPts val="0"/>
              </a:spcBef>
              <a:spcAft>
                <a:spcPts val="0"/>
              </a:spcAft>
              <a:defRPr/>
            </a:pPr>
            <a:r>
              <a:rPr lang="en-US" dirty="0"/>
              <a:t>Activities…</a:t>
            </a:r>
          </a:p>
          <a:p>
            <a:pPr algn="ctr" fontAlgn="auto">
              <a:spcBef>
                <a:spcPts val="0"/>
              </a:spcBef>
              <a:spcAft>
                <a:spcPts val="0"/>
              </a:spcAft>
              <a:defRPr/>
            </a:pPr>
            <a:endParaRPr lang="en-US" dirty="0"/>
          </a:p>
          <a:p>
            <a:pPr algn="ctr" fontAlgn="auto">
              <a:spcBef>
                <a:spcPts val="0"/>
              </a:spcBef>
              <a:spcAft>
                <a:spcPts val="0"/>
              </a:spcAft>
              <a:defRPr/>
            </a:pPr>
            <a:endParaRPr lang="en-US" dirty="0"/>
          </a:p>
        </p:txBody>
      </p:sp>
      <p:sp>
        <p:nvSpPr>
          <p:cNvPr id="5" name="Rounded Rectangle 4"/>
          <p:cNvSpPr/>
          <p:nvPr/>
        </p:nvSpPr>
        <p:spPr>
          <a:xfrm>
            <a:off x="6138863" y="909638"/>
            <a:ext cx="2157412" cy="4668837"/>
          </a:xfrm>
          <a:prstGeom prst="round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Climate SBA</a:t>
            </a:r>
          </a:p>
          <a:p>
            <a:pPr algn="ctr" fontAlgn="auto">
              <a:spcBef>
                <a:spcPts val="0"/>
              </a:spcBef>
              <a:spcAft>
                <a:spcPts val="0"/>
              </a:spcAft>
              <a:defRPr/>
            </a:pPr>
            <a:endParaRPr lang="en-US" dirty="0"/>
          </a:p>
          <a:p>
            <a:pPr algn="ctr" fontAlgn="auto">
              <a:spcBef>
                <a:spcPts val="0"/>
              </a:spcBef>
              <a:spcAft>
                <a:spcPts val="0"/>
              </a:spcAft>
              <a:defRPr/>
            </a:pPr>
            <a:r>
              <a:rPr lang="en-US" dirty="0"/>
              <a:t>Monitor progress of Climate SBA actions.</a:t>
            </a:r>
          </a:p>
          <a:p>
            <a:pPr marL="342900" indent="-342900" fontAlgn="auto">
              <a:spcBef>
                <a:spcPts val="0"/>
              </a:spcBef>
              <a:spcAft>
                <a:spcPts val="0"/>
              </a:spcAft>
              <a:buFont typeface="+mj-lt"/>
              <a:buAutoNum type="arabicPeriod"/>
              <a:defRPr/>
            </a:pPr>
            <a:r>
              <a:rPr lang="en-US" dirty="0"/>
              <a:t>Coordination of CEOS response to GCOS IP</a:t>
            </a:r>
          </a:p>
          <a:p>
            <a:pPr marL="342900" indent="-342900" fontAlgn="auto">
              <a:spcBef>
                <a:spcPts val="0"/>
              </a:spcBef>
              <a:spcAft>
                <a:spcPts val="0"/>
              </a:spcAft>
              <a:buFont typeface="+mj-lt"/>
              <a:buAutoNum type="arabicPeriod"/>
              <a:defRPr/>
            </a:pPr>
            <a:r>
              <a:rPr lang="en-US" dirty="0"/>
              <a:t>Progress reporting to UNFCCC/SBSTA</a:t>
            </a:r>
          </a:p>
        </p:txBody>
      </p:sp>
      <p:sp>
        <p:nvSpPr>
          <p:cNvPr id="6" name="Up Arrow 5"/>
          <p:cNvSpPr/>
          <p:nvPr/>
        </p:nvSpPr>
        <p:spPr>
          <a:xfrm>
            <a:off x="2490788" y="5640388"/>
            <a:ext cx="1506537" cy="809625"/>
          </a:xfrm>
          <a:prstGeom prs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4" name="TextBox 6"/>
          <p:cNvSpPr txBox="1">
            <a:spLocks noChangeArrowheads="1"/>
          </p:cNvSpPr>
          <p:nvPr/>
        </p:nvSpPr>
        <p:spPr bwMode="auto">
          <a:xfrm>
            <a:off x="2105025" y="6477000"/>
            <a:ext cx="2239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Virtual Constellations</a:t>
            </a:r>
          </a:p>
        </p:txBody>
      </p:sp>
      <p:sp>
        <p:nvSpPr>
          <p:cNvPr id="8" name="Rounded Rectangle 7"/>
          <p:cNvSpPr/>
          <p:nvPr/>
        </p:nvSpPr>
        <p:spPr>
          <a:xfrm>
            <a:off x="87313" y="1357313"/>
            <a:ext cx="1543050" cy="1157287"/>
          </a:xfrm>
          <a:prstGeom prst="round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WGISS</a:t>
            </a:r>
          </a:p>
        </p:txBody>
      </p:sp>
      <p:sp>
        <p:nvSpPr>
          <p:cNvPr id="9" name="Rounded Rectangle 8"/>
          <p:cNvSpPr/>
          <p:nvPr/>
        </p:nvSpPr>
        <p:spPr>
          <a:xfrm>
            <a:off x="87313" y="2730500"/>
            <a:ext cx="1543050" cy="1157288"/>
          </a:xfrm>
          <a:prstGeom prst="round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err="1" smtClean="0"/>
              <a:t>WGCapD</a:t>
            </a:r>
            <a:endParaRPr lang="en-US" dirty="0"/>
          </a:p>
        </p:txBody>
      </p:sp>
      <p:sp>
        <p:nvSpPr>
          <p:cNvPr id="10" name="Rounded Rectangle 9"/>
          <p:cNvSpPr/>
          <p:nvPr/>
        </p:nvSpPr>
        <p:spPr>
          <a:xfrm>
            <a:off x="87313" y="4052888"/>
            <a:ext cx="1543050" cy="1157287"/>
          </a:xfrm>
          <a:prstGeom prst="round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WGCV</a:t>
            </a:r>
          </a:p>
        </p:txBody>
      </p:sp>
      <p:sp>
        <p:nvSpPr>
          <p:cNvPr id="11" name="Rounded Rectangle 10"/>
          <p:cNvSpPr/>
          <p:nvPr/>
        </p:nvSpPr>
        <p:spPr>
          <a:xfrm>
            <a:off x="2154238" y="38100"/>
            <a:ext cx="2128837" cy="784225"/>
          </a:xfrm>
          <a:prstGeom prst="round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SEO</a:t>
            </a:r>
          </a:p>
        </p:txBody>
      </p:sp>
      <p:sp>
        <p:nvSpPr>
          <p:cNvPr id="12" name="Bent-Up Arrow 11"/>
          <p:cNvSpPr/>
          <p:nvPr/>
        </p:nvSpPr>
        <p:spPr>
          <a:xfrm>
            <a:off x="4344988" y="5664200"/>
            <a:ext cx="2765425" cy="1084263"/>
          </a:xfrm>
          <a:prstGeom prst="bentUpArrow">
            <a:avLst>
              <a:gd name="adj1" fmla="val 16970"/>
              <a:gd name="adj2" fmla="val 25000"/>
              <a:gd name="adj3" fmla="val 25000"/>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0" name="TextBox 12"/>
          <p:cNvSpPr txBox="1">
            <a:spLocks noChangeArrowheads="1"/>
          </p:cNvSpPr>
          <p:nvPr/>
        </p:nvSpPr>
        <p:spPr bwMode="auto">
          <a:xfrm>
            <a:off x="4344988" y="6488113"/>
            <a:ext cx="262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a:t>Input for reporting GCOS/SBSTA</a:t>
            </a:r>
          </a:p>
        </p:txBody>
      </p:sp>
      <p:sp>
        <p:nvSpPr>
          <p:cNvPr id="14" name="Right Arrow 13"/>
          <p:cNvSpPr/>
          <p:nvPr/>
        </p:nvSpPr>
        <p:spPr>
          <a:xfrm>
            <a:off x="4283075" y="3754438"/>
            <a:ext cx="1855788" cy="5969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Left Arrow 14"/>
          <p:cNvSpPr/>
          <p:nvPr/>
        </p:nvSpPr>
        <p:spPr>
          <a:xfrm>
            <a:off x="4283075" y="2092325"/>
            <a:ext cx="1855788" cy="534988"/>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3" name="TextBox 15"/>
          <p:cNvSpPr txBox="1">
            <a:spLocks noChangeArrowheads="1"/>
          </p:cNvSpPr>
          <p:nvPr/>
        </p:nvSpPr>
        <p:spPr bwMode="auto">
          <a:xfrm>
            <a:off x="4519613" y="3403600"/>
            <a:ext cx="1339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Review docs</a:t>
            </a:r>
          </a:p>
        </p:txBody>
      </p:sp>
      <p:sp>
        <p:nvSpPr>
          <p:cNvPr id="20494" name="TextBox 16"/>
          <p:cNvSpPr txBox="1">
            <a:spLocks noChangeArrowheads="1"/>
          </p:cNvSpPr>
          <p:nvPr/>
        </p:nvSpPr>
        <p:spPr bwMode="auto">
          <a:xfrm>
            <a:off x="4470400" y="1357313"/>
            <a:ext cx="1620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Feedback on </a:t>
            </a:r>
          </a:p>
          <a:p>
            <a:pPr eaLnBrk="1" hangingPunct="1"/>
            <a:r>
              <a:rPr lang="en-US" sz="1800"/>
              <a:t>Priority Actions</a:t>
            </a:r>
          </a:p>
        </p:txBody>
      </p:sp>
      <p:sp>
        <p:nvSpPr>
          <p:cNvPr id="21" name="Down Arrow 20"/>
          <p:cNvSpPr/>
          <p:nvPr/>
        </p:nvSpPr>
        <p:spPr>
          <a:xfrm>
            <a:off x="2901950" y="822325"/>
            <a:ext cx="635000" cy="534988"/>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9" name="TextBox 21"/>
          <p:cNvSpPr txBox="1">
            <a:spLocks noChangeArrowheads="1"/>
          </p:cNvSpPr>
          <p:nvPr/>
        </p:nvSpPr>
        <p:spPr bwMode="auto">
          <a:xfrm>
            <a:off x="2345542" y="1287463"/>
            <a:ext cx="17759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t>    ECV Inventory</a:t>
            </a:r>
            <a:endParaRPr lang="en-US" sz="1800" dirty="0"/>
          </a:p>
          <a:p>
            <a:pPr eaLnBrk="1" hangingPunct="1"/>
            <a:r>
              <a:rPr lang="en-US" sz="1800" dirty="0"/>
              <a:t>   who does what</a:t>
            </a:r>
          </a:p>
        </p:txBody>
      </p:sp>
      <p:sp>
        <p:nvSpPr>
          <p:cNvPr id="20500" name="TextBox 22"/>
          <p:cNvSpPr txBox="1">
            <a:spLocks noChangeArrowheads="1"/>
          </p:cNvSpPr>
          <p:nvPr/>
        </p:nvSpPr>
        <p:spPr bwMode="auto">
          <a:xfrm>
            <a:off x="136525" y="4821238"/>
            <a:ext cx="157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ECV </a:t>
            </a:r>
            <a:r>
              <a:rPr lang="en-US" sz="1800" dirty="0" err="1"/>
              <a:t>cal</a:t>
            </a:r>
            <a:r>
              <a:rPr lang="en-US" sz="1800" dirty="0"/>
              <a:t>/</a:t>
            </a:r>
            <a:r>
              <a:rPr lang="en-US" sz="1800" dirty="0" err="1"/>
              <a:t>val</a:t>
            </a:r>
            <a:r>
              <a:rPr lang="en-US" sz="1800" dirty="0"/>
              <a:t> </a:t>
            </a:r>
            <a:r>
              <a:rPr lang="en-US" sz="1800" dirty="0" err="1" smtClean="0"/>
              <a:t>req</a:t>
            </a:r>
            <a:endParaRPr lang="en-US" sz="1800" dirty="0"/>
          </a:p>
        </p:txBody>
      </p:sp>
      <p:sp>
        <p:nvSpPr>
          <p:cNvPr id="20501" name="TextBox 23"/>
          <p:cNvSpPr txBox="1">
            <a:spLocks noChangeArrowheads="1"/>
          </p:cNvSpPr>
          <p:nvPr/>
        </p:nvSpPr>
        <p:spPr bwMode="auto">
          <a:xfrm>
            <a:off x="180975" y="3444875"/>
            <a:ext cx="1322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Capacity Blg</a:t>
            </a:r>
          </a:p>
        </p:txBody>
      </p:sp>
      <p:sp>
        <p:nvSpPr>
          <p:cNvPr id="20502" name="TextBox 24"/>
          <p:cNvSpPr txBox="1">
            <a:spLocks noChangeArrowheads="1"/>
          </p:cNvSpPr>
          <p:nvPr/>
        </p:nvSpPr>
        <p:spPr bwMode="auto">
          <a:xfrm>
            <a:off x="87313" y="1955800"/>
            <a:ext cx="1354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Portals, data</a:t>
            </a:r>
          </a:p>
          <a:p>
            <a:pPr eaLnBrk="1" hangingPunct="1"/>
            <a:r>
              <a:rPr lang="en-US" sz="1800"/>
              <a:t>access</a:t>
            </a:r>
          </a:p>
        </p:txBody>
      </p:sp>
      <p:sp>
        <p:nvSpPr>
          <p:cNvPr id="24" name="Rounded Rectangle 23"/>
          <p:cNvSpPr/>
          <p:nvPr/>
        </p:nvSpPr>
        <p:spPr>
          <a:xfrm>
            <a:off x="754063" y="5430838"/>
            <a:ext cx="1543050" cy="1157287"/>
          </a:xfrm>
          <a:prstGeom prst="round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FCT &amp; </a:t>
            </a:r>
            <a:r>
              <a:rPr lang="en-US" dirty="0" smtClean="0"/>
              <a:t>CTF</a:t>
            </a:r>
            <a:endParaRPr lang="en-US" dirty="0"/>
          </a:p>
        </p:txBody>
      </p:sp>
      <p:sp>
        <p:nvSpPr>
          <p:cNvPr id="2" name="Left-Right Arrow 1"/>
          <p:cNvSpPr/>
          <p:nvPr/>
        </p:nvSpPr>
        <p:spPr bwMode="auto">
          <a:xfrm>
            <a:off x="1619672" y="1772816"/>
            <a:ext cx="576064" cy="288032"/>
          </a:xfrm>
          <a:prstGeom prst="lef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Left-Right Arrow 25"/>
          <p:cNvSpPr/>
          <p:nvPr/>
        </p:nvSpPr>
        <p:spPr bwMode="auto">
          <a:xfrm>
            <a:off x="1619672" y="3140968"/>
            <a:ext cx="576064" cy="288032"/>
          </a:xfrm>
          <a:prstGeom prst="lef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Left-Right Arrow 26"/>
          <p:cNvSpPr/>
          <p:nvPr/>
        </p:nvSpPr>
        <p:spPr bwMode="auto">
          <a:xfrm>
            <a:off x="1619672" y="4509120"/>
            <a:ext cx="576064" cy="288032"/>
          </a:xfrm>
          <a:prstGeom prst="lef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TextBox 21"/>
          <p:cNvSpPr txBox="1">
            <a:spLocks noChangeArrowheads="1"/>
          </p:cNvSpPr>
          <p:nvPr/>
        </p:nvSpPr>
        <p:spPr bwMode="auto">
          <a:xfrm>
            <a:off x="2345542" y="4801118"/>
            <a:ext cx="1801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smtClean="0"/>
              <a:t>ECV Assessments</a:t>
            </a:r>
          </a:p>
          <a:p>
            <a:pPr algn="ctr" eaLnBrk="1" hangingPunct="1"/>
            <a:r>
              <a:rPr lang="en-US" sz="1800" dirty="0" smtClean="0"/>
              <a:t>And Roadmaps</a:t>
            </a:r>
            <a:endParaRPr lang="en-US" sz="1800" dirty="0"/>
          </a:p>
        </p:txBody>
      </p:sp>
    </p:spTree>
    <p:extLst>
      <p:ext uri="{BB962C8B-B14F-4D97-AF65-F5344CB8AC3E}">
        <p14:creationId xmlns:p14="http://schemas.microsoft.com/office/powerpoint/2010/main" val="30725491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324196" y="204216"/>
            <a:ext cx="8946155" cy="564262"/>
          </a:xfrm>
        </p:spPr>
        <p:txBody>
          <a:bodyPr/>
          <a:lstStyle/>
          <a:p>
            <a:pPr algn="ctr"/>
            <a:r>
              <a:rPr lang="de-DE" dirty="0">
                <a:latin typeface="Calibri" charset="0"/>
                <a:ea typeface="ＭＳ Ｐゴシック" charset="0"/>
                <a:cs typeface="ＭＳ Ｐゴシック" charset="0"/>
              </a:rPr>
              <a:t>Why do we need a Climate Monitoring Architecture?</a:t>
            </a:r>
          </a:p>
        </p:txBody>
      </p:sp>
      <p:sp>
        <p:nvSpPr>
          <p:cNvPr id="76876" name="Rectangle 76"/>
          <p:cNvSpPr>
            <a:spLocks noChangeArrowheads="1"/>
          </p:cNvSpPr>
          <p:nvPr/>
        </p:nvSpPr>
        <p:spPr bwMode="auto">
          <a:xfrm>
            <a:off x="324196" y="1320266"/>
            <a:ext cx="8569037" cy="427572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998" tIns="35998" rIns="35998" bIns="35998">
            <a:spAutoFit/>
          </a:bodyPr>
          <a:lstStyle/>
          <a:p>
            <a:pPr>
              <a:defRPr/>
            </a:pPr>
            <a:r>
              <a:rPr lang="de-DE" sz="2200" dirty="0"/>
              <a:t>T</a:t>
            </a:r>
            <a:r>
              <a:rPr lang="de-DE" sz="2200" dirty="0" smtClean="0"/>
              <a:t>hree </a:t>
            </a:r>
            <a:r>
              <a:rPr lang="de-DE" sz="2200" dirty="0"/>
              <a:t>main </a:t>
            </a:r>
            <a:r>
              <a:rPr lang="de-DE" sz="2200" dirty="0">
                <a:cs typeface="Tahoma" charset="0"/>
              </a:rPr>
              <a:t>"</a:t>
            </a:r>
            <a:r>
              <a:rPr lang="de-DE" sz="2200" dirty="0"/>
              <a:t>needs/usage scenarios</a:t>
            </a:r>
            <a:r>
              <a:rPr lang="de-DE" sz="2200" dirty="0">
                <a:cs typeface="Tahoma" charset="0"/>
              </a:rPr>
              <a:t>" have emerged for a climate monitoring architecture:</a:t>
            </a:r>
            <a:r>
              <a:rPr lang="de-DE" sz="2200" dirty="0"/>
              <a:t> </a:t>
            </a:r>
            <a:endParaRPr lang="de-DE" sz="2200" dirty="0">
              <a:cs typeface="Tahoma" charset="0"/>
            </a:endParaRPr>
          </a:p>
          <a:p>
            <a:pPr marL="1147685" lvl="1" indent="-566700">
              <a:buFontTx/>
              <a:buChar char="A"/>
              <a:defRPr/>
            </a:pPr>
            <a:r>
              <a:rPr lang="de-DE" sz="2200" dirty="0">
                <a:cs typeface="Tahoma" charset="0"/>
              </a:rPr>
              <a:t>Assist </a:t>
            </a:r>
            <a:r>
              <a:rPr lang="de-DE" sz="2200" b="1" dirty="0">
                <a:cs typeface="Tahoma" charset="0"/>
              </a:rPr>
              <a:t>in promotion of a common </a:t>
            </a:r>
            <a:r>
              <a:rPr lang="de-DE" sz="2200" dirty="0">
                <a:cs typeface="Tahoma" charset="0"/>
              </a:rPr>
              <a:t>understanding of the implementation implications of meeting the various space-related climate monitoring requirements (e.g. from GCOS) </a:t>
            </a:r>
          </a:p>
          <a:p>
            <a:pPr marL="1147685" lvl="1" indent="-566700">
              <a:buFontTx/>
              <a:buChar char="B"/>
              <a:defRPr/>
            </a:pPr>
            <a:r>
              <a:rPr lang="de-DE" sz="2200" dirty="0">
                <a:cs typeface="Tahoma" charset="0"/>
              </a:rPr>
              <a:t>To support </a:t>
            </a:r>
            <a:r>
              <a:rPr lang="de-DE" sz="2200" b="1" dirty="0">
                <a:cs typeface="Tahoma" charset="0"/>
              </a:rPr>
              <a:t>an assessment of the degree to which the currently implemented systems meet the requirements </a:t>
            </a:r>
            <a:r>
              <a:rPr lang="de-DE" sz="2200" dirty="0">
                <a:cs typeface="Tahoma" charset="0"/>
              </a:rPr>
              <a:t>(and the generation of an action plan to address identified shortfalls/gaps/duplication)</a:t>
            </a:r>
          </a:p>
          <a:p>
            <a:pPr marL="1147685" lvl="1" indent="-566700">
              <a:buFontTx/>
              <a:buChar char="C"/>
              <a:defRPr/>
            </a:pPr>
            <a:r>
              <a:rPr lang="de-DE" sz="2200" dirty="0">
                <a:cs typeface="Tahoma" charset="0"/>
              </a:rPr>
              <a:t>To improve our </a:t>
            </a:r>
            <a:r>
              <a:rPr lang="de-DE" sz="2200" b="1" dirty="0">
                <a:cs typeface="Tahoma" charset="0"/>
              </a:rPr>
              <a:t>understanding of the end-to-end information flows </a:t>
            </a:r>
            <a:r>
              <a:rPr lang="de-DE" sz="2200" dirty="0">
                <a:cs typeface="Tahoma" charset="0"/>
              </a:rPr>
              <a:t>and dependencies (i.e. from sensing through to decision-making) </a:t>
            </a:r>
            <a:endParaRPr lang="de-DE" sz="2200" dirty="0"/>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880" y="5659813"/>
            <a:ext cx="8598131" cy="100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8824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Logical representation of CMA</a:t>
            </a:r>
            <a:endParaRPr lang="en-US" dirty="0"/>
          </a:p>
        </p:txBody>
      </p:sp>
      <p:pic>
        <p:nvPicPr>
          <p:cNvPr id="5" name="Picture 4"/>
          <p:cNvPicPr>
            <a:picLocks noChangeAspect="1"/>
          </p:cNvPicPr>
          <p:nvPr/>
        </p:nvPicPr>
        <p:blipFill>
          <a:blip r:embed="rId2"/>
          <a:stretch>
            <a:fillRect/>
          </a:stretch>
        </p:blipFill>
        <p:spPr>
          <a:xfrm>
            <a:off x="61528" y="1338103"/>
            <a:ext cx="5702300" cy="3467100"/>
          </a:xfrm>
          <a:prstGeom prst="rect">
            <a:avLst/>
          </a:prstGeom>
        </p:spPr>
      </p:pic>
      <p:pic>
        <p:nvPicPr>
          <p:cNvPr id="7" name="Picture 6"/>
          <p:cNvPicPr>
            <a:picLocks noChangeAspect="1"/>
          </p:cNvPicPr>
          <p:nvPr/>
        </p:nvPicPr>
        <p:blipFill>
          <a:blip r:embed="rId3"/>
          <a:stretch>
            <a:fillRect/>
          </a:stretch>
        </p:blipFill>
        <p:spPr>
          <a:xfrm>
            <a:off x="4001597" y="3725734"/>
            <a:ext cx="5142403" cy="3083216"/>
          </a:xfrm>
          <a:prstGeom prst="rect">
            <a:avLst/>
          </a:prstGeom>
        </p:spPr>
      </p:pic>
      <p:sp>
        <p:nvSpPr>
          <p:cNvPr id="8" name="TextBox 7"/>
          <p:cNvSpPr txBox="1"/>
          <p:nvPr/>
        </p:nvSpPr>
        <p:spPr>
          <a:xfrm>
            <a:off x="6088554" y="1723076"/>
            <a:ext cx="2693260" cy="1200329"/>
          </a:xfrm>
          <a:prstGeom prst="rect">
            <a:avLst/>
          </a:prstGeom>
          <a:noFill/>
          <a:ln>
            <a:solidFill>
              <a:schemeClr val="tx1"/>
            </a:solidFill>
          </a:ln>
        </p:spPr>
        <p:txBody>
          <a:bodyPr wrap="square" rtlCol="0">
            <a:spAutoFit/>
          </a:bodyPr>
          <a:lstStyle/>
          <a:p>
            <a:r>
              <a:rPr lang="en-US" dirty="0" smtClean="0"/>
              <a:t>Traceable </a:t>
            </a:r>
            <a:r>
              <a:rPr lang="en-US" b="1" dirty="0" smtClean="0"/>
              <a:t>to</a:t>
            </a:r>
            <a:r>
              <a:rPr lang="en-US" dirty="0" smtClean="0"/>
              <a:t> GCOS Guidelines and GCOS Climate Monitoring Principles</a:t>
            </a:r>
            <a:endParaRPr lang="en-US" dirty="0"/>
          </a:p>
        </p:txBody>
      </p:sp>
      <p:sp>
        <p:nvSpPr>
          <p:cNvPr id="9" name="TextBox 8"/>
          <p:cNvSpPr txBox="1"/>
          <p:nvPr/>
        </p:nvSpPr>
        <p:spPr>
          <a:xfrm>
            <a:off x="784231" y="4932339"/>
            <a:ext cx="2693260" cy="1477328"/>
          </a:xfrm>
          <a:prstGeom prst="rect">
            <a:avLst/>
          </a:prstGeom>
          <a:noFill/>
          <a:ln>
            <a:solidFill>
              <a:schemeClr val="tx1"/>
            </a:solidFill>
          </a:ln>
        </p:spPr>
        <p:txBody>
          <a:bodyPr wrap="square" rtlCol="0">
            <a:spAutoFit/>
          </a:bodyPr>
          <a:lstStyle/>
          <a:p>
            <a:r>
              <a:rPr lang="en-US" dirty="0" smtClean="0"/>
              <a:t>Traceable </a:t>
            </a:r>
            <a:r>
              <a:rPr lang="en-US" b="1" dirty="0" smtClean="0"/>
              <a:t>from</a:t>
            </a:r>
            <a:r>
              <a:rPr lang="en-US" dirty="0" smtClean="0"/>
              <a:t> ECV Inventory and physical representation of Climate Monitoring Architecture</a:t>
            </a:r>
            <a:endParaRPr lang="en-US" dirty="0"/>
          </a:p>
        </p:txBody>
      </p:sp>
    </p:spTree>
    <p:extLst>
      <p:ext uri="{BB962C8B-B14F-4D97-AF65-F5344CB8AC3E}">
        <p14:creationId xmlns:p14="http://schemas.microsoft.com/office/powerpoint/2010/main" val="23499351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0212" y="89454"/>
            <a:ext cx="5721927" cy="380499"/>
          </a:xfrm>
        </p:spPr>
        <p:txBody>
          <a:bodyPr rtlCol="0">
            <a:normAutofit fontScale="90000"/>
          </a:bodyPr>
          <a:lstStyle/>
          <a:p>
            <a:pPr algn="ctr" fontAlgn="auto">
              <a:spcAft>
                <a:spcPts val="0"/>
              </a:spcAft>
              <a:defRPr/>
            </a:pPr>
            <a:r>
              <a:rPr lang="en-US" dirty="0">
                <a:ea typeface="+mj-ea"/>
              </a:rPr>
              <a:t>Way Forward</a:t>
            </a:r>
          </a:p>
        </p:txBody>
      </p:sp>
      <p:grpSp>
        <p:nvGrpSpPr>
          <p:cNvPr id="24578" name="Group 11"/>
          <p:cNvGrpSpPr>
            <a:grpSpLocks/>
          </p:cNvGrpSpPr>
          <p:nvPr/>
        </p:nvGrpSpPr>
        <p:grpSpPr bwMode="auto">
          <a:xfrm>
            <a:off x="1810212" y="1365270"/>
            <a:ext cx="3495502" cy="5319461"/>
            <a:chOff x="1680" y="583"/>
            <a:chExt cx="2202" cy="3350"/>
          </a:xfrm>
        </p:grpSpPr>
        <p:sp>
          <p:nvSpPr>
            <p:cNvPr id="7" name="Rounded Rectangle 6"/>
            <p:cNvSpPr>
              <a:spLocks noChangeArrowheads="1"/>
            </p:cNvSpPr>
            <p:nvPr/>
          </p:nvSpPr>
          <p:spPr bwMode="auto">
            <a:xfrm>
              <a:off x="1684" y="1880"/>
              <a:ext cx="2198" cy="718"/>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dirty="0">
                  <a:solidFill>
                    <a:srgbClr val="FFFFFF"/>
                  </a:solidFill>
                  <a:latin typeface="Calibri" charset="0"/>
                </a:rPr>
                <a:t>Describe Current and Planned Implementation Arrangements (ECV-by-ECV) within the Physical Architecture</a:t>
              </a:r>
            </a:p>
          </p:txBody>
        </p:sp>
        <p:sp>
          <p:nvSpPr>
            <p:cNvPr id="8" name="Rounded Rectangle 7"/>
            <p:cNvSpPr>
              <a:spLocks noChangeArrowheads="1"/>
            </p:cNvSpPr>
            <p:nvPr/>
          </p:nvSpPr>
          <p:spPr bwMode="auto">
            <a:xfrm>
              <a:off x="1680" y="3216"/>
              <a:ext cx="2198" cy="717"/>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2000" dirty="0">
                  <a:solidFill>
                    <a:srgbClr val="FFFFFF"/>
                  </a:solidFill>
                  <a:latin typeface="Calibri" charset="0"/>
                </a:rPr>
                <a:t>Use the Physical Architecture to Develop a Coordinated Action Plan to Address Identified Gaps/Shortfalls </a:t>
              </a:r>
            </a:p>
          </p:txBody>
        </p:sp>
        <p:sp>
          <p:nvSpPr>
            <p:cNvPr id="9" name="Rounded Rectangle 8"/>
            <p:cNvSpPr>
              <a:spLocks noChangeArrowheads="1"/>
            </p:cNvSpPr>
            <p:nvPr/>
          </p:nvSpPr>
          <p:spPr bwMode="auto">
            <a:xfrm>
              <a:off x="1684" y="583"/>
              <a:ext cx="2198" cy="717"/>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a:solidFill>
                    <a:srgbClr val="FFFFFF"/>
                  </a:solidFill>
                  <a:latin typeface="Calibri" charset="0"/>
                </a:rPr>
                <a:t>Define, Validate and Obtain Consensus on Overall Approach</a:t>
              </a:r>
            </a:p>
          </p:txBody>
        </p:sp>
        <p:sp>
          <p:nvSpPr>
            <p:cNvPr id="13" name="Down Arrow 12"/>
            <p:cNvSpPr>
              <a:spLocks noChangeArrowheads="1"/>
            </p:cNvSpPr>
            <p:nvPr/>
          </p:nvSpPr>
          <p:spPr bwMode="auto">
            <a:xfrm>
              <a:off x="2511" y="1408"/>
              <a:ext cx="598" cy="309"/>
            </a:xfrm>
            <a:prstGeom prst="downArrow">
              <a:avLst>
                <a:gd name="adj1" fmla="val 50000"/>
                <a:gd name="adj2" fmla="val 50000"/>
              </a:avLst>
            </a:prstGeom>
            <a:solidFill>
              <a:schemeClr val="tx1"/>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4" name="Down Arrow 13"/>
            <p:cNvSpPr>
              <a:spLocks noChangeArrowheads="1"/>
            </p:cNvSpPr>
            <p:nvPr/>
          </p:nvSpPr>
          <p:spPr bwMode="auto">
            <a:xfrm>
              <a:off x="2511" y="2764"/>
              <a:ext cx="598" cy="309"/>
            </a:xfrm>
            <a:prstGeom prst="downArrow">
              <a:avLst>
                <a:gd name="adj1" fmla="val 50000"/>
                <a:gd name="adj2" fmla="val 50000"/>
              </a:avLst>
            </a:prstGeom>
            <a:solidFill>
              <a:schemeClr val="tx1"/>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sp>
        <p:nvSpPr>
          <p:cNvPr id="13324" name="Line 12"/>
          <p:cNvSpPr>
            <a:spLocks noChangeShapeType="1"/>
          </p:cNvSpPr>
          <p:nvPr/>
        </p:nvSpPr>
        <p:spPr bwMode="auto">
          <a:xfrm>
            <a:off x="6174971" y="4017054"/>
            <a:ext cx="914400" cy="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4" tIns="45717" rIns="91434" bIns="45717"/>
          <a:lstStyle/>
          <a:p>
            <a:pPr>
              <a:defRPr/>
            </a:pPr>
            <a:endParaRPr lang="en-US"/>
          </a:p>
        </p:txBody>
      </p:sp>
      <p:sp>
        <p:nvSpPr>
          <p:cNvPr id="13326" name="Line 14"/>
          <p:cNvSpPr>
            <a:spLocks noChangeShapeType="1"/>
          </p:cNvSpPr>
          <p:nvPr/>
        </p:nvSpPr>
        <p:spPr bwMode="auto">
          <a:xfrm>
            <a:off x="6603667" y="1580259"/>
            <a:ext cx="0" cy="2316079"/>
          </a:xfrm>
          <a:prstGeom prst="line">
            <a:avLst/>
          </a:prstGeom>
          <a:noFill/>
          <a:ln w="381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4" tIns="45717" rIns="91434" bIns="45717"/>
          <a:lstStyle/>
          <a:p>
            <a:pPr>
              <a:defRPr/>
            </a:pPr>
            <a:endParaRPr lang="en-US"/>
          </a:p>
        </p:txBody>
      </p:sp>
      <p:sp>
        <p:nvSpPr>
          <p:cNvPr id="13327" name="Line 15"/>
          <p:cNvSpPr>
            <a:spLocks noChangeShapeType="1"/>
          </p:cNvSpPr>
          <p:nvPr/>
        </p:nvSpPr>
        <p:spPr bwMode="auto">
          <a:xfrm>
            <a:off x="6614160" y="4210657"/>
            <a:ext cx="0" cy="2316079"/>
          </a:xfrm>
          <a:prstGeom prst="line">
            <a:avLst/>
          </a:prstGeom>
          <a:noFill/>
          <a:ln w="381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4" tIns="45717" rIns="91434" bIns="45717"/>
          <a:lstStyle/>
          <a:p>
            <a:pPr>
              <a:defRPr/>
            </a:pPr>
            <a:endParaRPr lang="en-US"/>
          </a:p>
        </p:txBody>
      </p:sp>
      <p:sp>
        <p:nvSpPr>
          <p:cNvPr id="13328" name="Text Box 16"/>
          <p:cNvSpPr txBox="1">
            <a:spLocks noChangeArrowheads="1"/>
          </p:cNvSpPr>
          <p:nvPr/>
        </p:nvSpPr>
        <p:spPr bwMode="auto">
          <a:xfrm>
            <a:off x="6838603" y="1890463"/>
            <a:ext cx="2018608" cy="70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4" tIns="45717" rIns="91434" bIns="45717">
            <a:spAutoFit/>
          </a:bodyPr>
          <a:lstStyle/>
          <a:p>
            <a:pPr>
              <a:spcBef>
                <a:spcPct val="50000"/>
              </a:spcBef>
              <a:defRPr/>
            </a:pPr>
            <a:r>
              <a:rPr lang="en-GB" sz="1600">
                <a:solidFill>
                  <a:srgbClr val="808080"/>
                </a:solidFill>
              </a:rPr>
              <a:t>Short-term</a:t>
            </a:r>
          </a:p>
          <a:p>
            <a:pPr>
              <a:spcBef>
                <a:spcPct val="50000"/>
              </a:spcBef>
              <a:defRPr/>
            </a:pPr>
            <a:r>
              <a:rPr lang="en-GB" sz="1600">
                <a:solidFill>
                  <a:srgbClr val="808080"/>
                </a:solidFill>
              </a:rPr>
              <a:t>(within 2 years)</a:t>
            </a:r>
          </a:p>
        </p:txBody>
      </p:sp>
      <p:sp>
        <p:nvSpPr>
          <p:cNvPr id="13329" name="Rectangle 17"/>
          <p:cNvSpPr>
            <a:spLocks noChangeArrowheads="1"/>
          </p:cNvSpPr>
          <p:nvPr/>
        </p:nvSpPr>
        <p:spPr bwMode="auto">
          <a:xfrm>
            <a:off x="6838604" y="4402055"/>
            <a:ext cx="1910542" cy="70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4" tIns="45717" rIns="91434" bIns="45717">
            <a:spAutoFit/>
          </a:bodyPr>
          <a:lstStyle/>
          <a:p>
            <a:pPr>
              <a:spcBef>
                <a:spcPct val="50000"/>
              </a:spcBef>
              <a:defRPr/>
            </a:pPr>
            <a:r>
              <a:rPr lang="en-GB" sz="1600">
                <a:solidFill>
                  <a:srgbClr val="808080"/>
                </a:solidFill>
              </a:rPr>
              <a:t>Medium-term</a:t>
            </a:r>
          </a:p>
          <a:p>
            <a:pPr>
              <a:spcBef>
                <a:spcPct val="50000"/>
              </a:spcBef>
              <a:defRPr/>
            </a:pPr>
            <a:r>
              <a:rPr lang="en-GB" sz="1600">
                <a:solidFill>
                  <a:srgbClr val="808080"/>
                </a:solidFill>
              </a:rPr>
              <a:t>(2-4 years)</a:t>
            </a:r>
          </a:p>
        </p:txBody>
      </p:sp>
    </p:spTree>
    <p:extLst>
      <p:ext uri="{BB962C8B-B14F-4D97-AF65-F5344CB8AC3E}">
        <p14:creationId xmlns:p14="http://schemas.microsoft.com/office/powerpoint/2010/main" val="16365705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ECV Inventory Questionnaire</a:t>
            </a:r>
            <a:endParaRPr lang="en-US" dirty="0"/>
          </a:p>
        </p:txBody>
      </p:sp>
      <p:sp>
        <p:nvSpPr>
          <p:cNvPr id="6" name="Content Placeholder 5"/>
          <p:cNvSpPr>
            <a:spLocks noGrp="1"/>
          </p:cNvSpPr>
          <p:nvPr>
            <p:ph idx="1"/>
          </p:nvPr>
        </p:nvSpPr>
        <p:spPr>
          <a:xfrm>
            <a:off x="104746" y="1355071"/>
            <a:ext cx="4708849" cy="5147827"/>
          </a:xfrm>
        </p:spPr>
        <p:txBody>
          <a:bodyPr/>
          <a:lstStyle/>
          <a:p>
            <a:r>
              <a:rPr lang="en-US" sz="1800" dirty="0" smtClean="0"/>
              <a:t>Joint activity with CGMS and WMO</a:t>
            </a:r>
          </a:p>
          <a:p>
            <a:r>
              <a:rPr lang="en-US" sz="1800" dirty="0" smtClean="0"/>
              <a:t>Call released with MIM in May, responses expected by October</a:t>
            </a:r>
          </a:p>
          <a:p>
            <a:r>
              <a:rPr lang="en-US" sz="1800" dirty="0" smtClean="0"/>
              <a:t>Questionnaire form – through a web interface.</a:t>
            </a:r>
          </a:p>
          <a:p>
            <a:r>
              <a:rPr lang="en-US" sz="1800" dirty="0" smtClean="0"/>
              <a:t>Responses </a:t>
            </a:r>
            <a:r>
              <a:rPr lang="en-US" sz="1800" dirty="0"/>
              <a:t>are requested at the dataset </a:t>
            </a:r>
            <a:r>
              <a:rPr lang="en-US" sz="1800" dirty="0" smtClean="0"/>
              <a:t>level</a:t>
            </a:r>
          </a:p>
          <a:p>
            <a:r>
              <a:rPr lang="en-US" sz="1800" dirty="0" smtClean="0"/>
              <a:t>Addresses both existing/past missions and future/planned mission in two separate questionnaires</a:t>
            </a:r>
          </a:p>
          <a:p>
            <a:r>
              <a:rPr lang="en-US" sz="2000" dirty="0" smtClean="0"/>
              <a:t>Areas:</a:t>
            </a:r>
          </a:p>
          <a:p>
            <a:pPr lvl="1"/>
            <a:r>
              <a:rPr lang="en-US" sz="2000" dirty="0" smtClean="0"/>
              <a:t>General</a:t>
            </a:r>
          </a:p>
          <a:p>
            <a:pPr lvl="1"/>
            <a:r>
              <a:rPr lang="en-US" sz="2000" dirty="0" smtClean="0"/>
              <a:t>Dataset Usage</a:t>
            </a:r>
          </a:p>
          <a:p>
            <a:pPr lvl="1"/>
            <a:r>
              <a:rPr lang="en-US" sz="2000" dirty="0" smtClean="0"/>
              <a:t>Dataset Stewardship</a:t>
            </a:r>
          </a:p>
          <a:p>
            <a:pPr lvl="1"/>
            <a:r>
              <a:rPr lang="en-US" sz="2000" dirty="0" smtClean="0"/>
              <a:t>Dataset Properties</a:t>
            </a:r>
          </a:p>
          <a:p>
            <a:pPr lvl="1"/>
            <a:r>
              <a:rPr lang="en-US" sz="2000" dirty="0" smtClean="0"/>
              <a:t>Dataset Access</a:t>
            </a:r>
            <a:endParaRPr lang="en-US" sz="2000" dirty="0"/>
          </a:p>
        </p:txBody>
      </p:sp>
      <p:pic>
        <p:nvPicPr>
          <p:cNvPr id="5" name="Picture 4"/>
          <p:cNvPicPr>
            <a:picLocks noChangeAspect="1"/>
          </p:cNvPicPr>
          <p:nvPr/>
        </p:nvPicPr>
        <p:blipFill>
          <a:blip r:embed="rId2"/>
          <a:stretch>
            <a:fillRect/>
          </a:stretch>
        </p:blipFill>
        <p:spPr>
          <a:xfrm>
            <a:off x="4813595" y="1355071"/>
            <a:ext cx="4254205" cy="5361368"/>
          </a:xfrm>
          <a:prstGeom prst="rect">
            <a:avLst/>
          </a:prstGeom>
        </p:spPr>
      </p:pic>
    </p:spTree>
    <p:extLst>
      <p:ext uri="{BB962C8B-B14F-4D97-AF65-F5344CB8AC3E}">
        <p14:creationId xmlns:p14="http://schemas.microsoft.com/office/powerpoint/2010/main" val="42700848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789" y="177482"/>
            <a:ext cx="7017902" cy="501650"/>
          </a:xfrm>
        </p:spPr>
        <p:txBody>
          <a:bodyPr/>
          <a:lstStyle/>
          <a:p>
            <a:r>
              <a:rPr lang="en-US" dirty="0" smtClean="0"/>
              <a:t>Priorities: Output and Activities</a:t>
            </a:r>
            <a:endParaRPr lang="en-US" dirty="0"/>
          </a:p>
        </p:txBody>
      </p:sp>
      <p:sp>
        <p:nvSpPr>
          <p:cNvPr id="3" name="Content Placeholder 2"/>
          <p:cNvSpPr>
            <a:spLocks noGrp="1"/>
          </p:cNvSpPr>
          <p:nvPr>
            <p:ph idx="1"/>
          </p:nvPr>
        </p:nvSpPr>
        <p:spPr>
          <a:xfrm>
            <a:off x="296863" y="1457324"/>
            <a:ext cx="8445500" cy="5237143"/>
          </a:xfrm>
        </p:spPr>
        <p:txBody>
          <a:bodyPr/>
          <a:lstStyle/>
          <a:p>
            <a:pPr marL="0" indent="0">
              <a:buNone/>
            </a:pPr>
            <a:r>
              <a:rPr lang="en-US" sz="2000" dirty="0" smtClean="0"/>
              <a:t>Outputs</a:t>
            </a:r>
          </a:p>
          <a:p>
            <a:pPr marL="914400" lvl="1" indent="-457200">
              <a:buFont typeface="+mj-lt"/>
              <a:buAutoNum type="arabicPeriod"/>
            </a:pPr>
            <a:r>
              <a:rPr lang="en-US" sz="2000" dirty="0" smtClean="0"/>
              <a:t>Strategy document defining a climate monitoring Architecture for space based observations – with external partners (CGMS &amp; WMO) and forming the basis for future activities</a:t>
            </a:r>
          </a:p>
          <a:p>
            <a:pPr marL="914400" lvl="1" indent="-457200">
              <a:buFont typeface="+mj-lt"/>
              <a:buAutoNum type="arabicPeriod"/>
            </a:pPr>
            <a:r>
              <a:rPr lang="en-US" sz="2000" dirty="0" smtClean="0"/>
              <a:t>ECV Inventory – the broad-brush perspective, foundation for the physical representation of the Architecture</a:t>
            </a:r>
          </a:p>
          <a:p>
            <a:pPr marL="914400" lvl="1" indent="-457200">
              <a:buFont typeface="+mj-lt"/>
              <a:buAutoNum type="arabicPeriod"/>
            </a:pPr>
            <a:r>
              <a:rPr lang="en-US" sz="2000" dirty="0" smtClean="0"/>
              <a:t>Establishing a consensus “Maturity Matrix” – to assess status of ECV CDRs and monitor progress</a:t>
            </a:r>
          </a:p>
          <a:p>
            <a:pPr marL="0" indent="0">
              <a:buNone/>
            </a:pPr>
            <a:r>
              <a:rPr lang="en-US" sz="2000" dirty="0" smtClean="0"/>
              <a:t>Activities</a:t>
            </a:r>
          </a:p>
          <a:p>
            <a:pPr marL="914400" lvl="1" indent="-457200">
              <a:buFont typeface="+mj-lt"/>
              <a:buAutoNum type="arabicPeriod"/>
            </a:pPr>
            <a:r>
              <a:rPr lang="en-US" sz="2000" dirty="0" smtClean="0"/>
              <a:t>ECV assessments and sustained production roadmaps – here strong link to VCs and WGs </a:t>
            </a:r>
          </a:p>
          <a:p>
            <a:pPr marL="914400" lvl="1" indent="-457200">
              <a:buFont typeface="+mj-lt"/>
              <a:buAutoNum type="arabicPeriod"/>
            </a:pPr>
            <a:r>
              <a:rPr lang="en-US" sz="2000" dirty="0" smtClean="0"/>
              <a:t>Outreach to modelling community</a:t>
            </a:r>
          </a:p>
          <a:p>
            <a:pPr marL="914400" lvl="1" indent="-457200">
              <a:buFont typeface="+mj-lt"/>
              <a:buAutoNum type="arabicPeriod"/>
            </a:pPr>
            <a:r>
              <a:rPr lang="en-US" sz="2000" dirty="0" smtClean="0"/>
              <a:t>Improving linkages between research and operational </a:t>
            </a:r>
            <a:r>
              <a:rPr lang="en-US" sz="2000" dirty="0" err="1" smtClean="0"/>
              <a:t>programmes</a:t>
            </a:r>
            <a:endParaRPr lang="en-US" sz="2000" dirty="0" smtClean="0"/>
          </a:p>
          <a:p>
            <a:pPr lvl="1"/>
            <a:endParaRPr lang="en-US" dirty="0" smtClean="0"/>
          </a:p>
          <a:p>
            <a:pPr lvl="1"/>
            <a:endParaRPr lang="en-US" dirty="0"/>
          </a:p>
        </p:txBody>
      </p:sp>
    </p:spTree>
    <p:extLst>
      <p:ext uri="{BB962C8B-B14F-4D97-AF65-F5344CB8AC3E}">
        <p14:creationId xmlns:p14="http://schemas.microsoft.com/office/powerpoint/2010/main" val="41383471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25" y="188913"/>
            <a:ext cx="7260475" cy="501650"/>
          </a:xfrm>
        </p:spPr>
        <p:txBody>
          <a:bodyPr/>
          <a:lstStyle/>
          <a:p>
            <a:pPr algn="ctr"/>
            <a:r>
              <a:rPr lang="en-US" dirty="0" smtClean="0"/>
              <a:t>Support for WGClimate</a:t>
            </a:r>
            <a:endParaRPr lang="en-US" dirty="0"/>
          </a:p>
        </p:txBody>
      </p:sp>
      <p:sp>
        <p:nvSpPr>
          <p:cNvPr id="3" name="Content Placeholder 2"/>
          <p:cNvSpPr>
            <a:spLocks noGrp="1"/>
          </p:cNvSpPr>
          <p:nvPr>
            <p:ph idx="1"/>
          </p:nvPr>
        </p:nvSpPr>
        <p:spPr>
          <a:xfrm>
            <a:off x="146291" y="1331816"/>
            <a:ext cx="4462534" cy="4864100"/>
          </a:xfrm>
        </p:spPr>
        <p:txBody>
          <a:bodyPr/>
          <a:lstStyle/>
          <a:p>
            <a:r>
              <a:rPr lang="en-US" dirty="0" smtClean="0"/>
              <a:t>CEOS VCs</a:t>
            </a:r>
          </a:p>
          <a:p>
            <a:pPr lvl="1"/>
            <a:r>
              <a:rPr lang="en-US" sz="2000" dirty="0" smtClean="0"/>
              <a:t>Assistance in coordinating / “encouraging” completion of questionnaires for ECV Inventory (Physical Architecture)</a:t>
            </a:r>
          </a:p>
          <a:p>
            <a:pPr lvl="1"/>
            <a:r>
              <a:rPr lang="en-US" sz="2000" dirty="0" smtClean="0"/>
              <a:t>Assistance in coordinating ECV assessments - including with external domain specific partners</a:t>
            </a:r>
          </a:p>
          <a:p>
            <a:pPr lvl="1"/>
            <a:r>
              <a:rPr lang="en-US" sz="2000" dirty="0" smtClean="0"/>
              <a:t>Development of ECV sustained production roadmaps</a:t>
            </a:r>
          </a:p>
          <a:p>
            <a:pPr lvl="1"/>
            <a:r>
              <a:rPr lang="en-US" sz="2000" dirty="0" smtClean="0"/>
              <a:t>Interpretation of results from ECV Inventory – gap analysis and prioritizing response </a:t>
            </a:r>
            <a:endParaRPr lang="en-US" sz="2000" dirty="0"/>
          </a:p>
        </p:txBody>
      </p:sp>
      <p:sp>
        <p:nvSpPr>
          <p:cNvPr id="4" name="Content Placeholder 2"/>
          <p:cNvSpPr txBox="1">
            <a:spLocks/>
          </p:cNvSpPr>
          <p:nvPr/>
        </p:nvSpPr>
        <p:spPr bwMode="auto">
          <a:xfrm>
            <a:off x="4894189" y="1331816"/>
            <a:ext cx="4189776"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r>
              <a:rPr lang="en-US" dirty="0" smtClean="0"/>
              <a:t>CEOS WGs</a:t>
            </a:r>
          </a:p>
          <a:p>
            <a:pPr lvl="1"/>
            <a:r>
              <a:rPr lang="en-US" sz="2000" dirty="0" smtClean="0"/>
              <a:t>Assistance in aspects linked to Cal/Val and QC, including assessments (WGCV)</a:t>
            </a:r>
          </a:p>
          <a:p>
            <a:pPr lvl="1"/>
            <a:r>
              <a:rPr lang="en-US" sz="2000" dirty="0" smtClean="0"/>
              <a:t>Optimizing exposure of results from ECV Inventory (WGISS &amp; </a:t>
            </a:r>
            <a:r>
              <a:rPr lang="en-US" sz="2000" dirty="0" err="1" smtClean="0"/>
              <a:t>WGCapD</a:t>
            </a:r>
            <a:r>
              <a:rPr lang="en-US" sz="2000" dirty="0" smtClean="0"/>
              <a:t>)</a:t>
            </a:r>
            <a:endParaRPr lang="en-US" sz="2000" dirty="0"/>
          </a:p>
        </p:txBody>
      </p:sp>
    </p:spTree>
    <p:extLst>
      <p:ext uri="{BB962C8B-B14F-4D97-AF65-F5344CB8AC3E}">
        <p14:creationId xmlns:p14="http://schemas.microsoft.com/office/powerpoint/2010/main" val="23425817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29</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752791" y="98043"/>
            <a:ext cx="7764463" cy="609600"/>
          </a:xfrm>
        </p:spPr>
        <p:txBody>
          <a:bodyPr/>
          <a:lstStyle/>
          <a:p>
            <a:pPr algn="ctr" eaLnBrk="1" hangingPunct="1"/>
            <a:r>
              <a:rPr lang="en-US" dirty="0" err="1" smtClean="0">
                <a:latin typeface="Tahoma" charset="0"/>
                <a:ea typeface="ＭＳ Ｐゴシック" charset="0"/>
                <a:cs typeface="Tahoma" charset="0"/>
              </a:rPr>
              <a:t>WGClimate’s</a:t>
            </a:r>
            <a:r>
              <a:rPr lang="en-US" dirty="0" smtClean="0">
                <a:latin typeface="Tahoma" charset="0"/>
                <a:ea typeface="ＭＳ Ｐゴシック" charset="0"/>
                <a:cs typeface="Tahoma" charset="0"/>
              </a:rPr>
              <a:t> current VC “understanding”</a:t>
            </a:r>
            <a:endParaRPr lang="en-US" dirty="0">
              <a:latin typeface="Tahoma" charset="0"/>
              <a:ea typeface="ＭＳ Ｐゴシック" charset="0"/>
              <a:cs typeface="Tahoma"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44990199"/>
              </p:ext>
            </p:extLst>
          </p:nvPr>
        </p:nvGraphicFramePr>
        <p:xfrm>
          <a:off x="1063782" y="2131669"/>
          <a:ext cx="7002966" cy="3444787"/>
        </p:xfrm>
        <a:graphic>
          <a:graphicData uri="http://schemas.openxmlformats.org/drawingml/2006/table">
            <a:tbl>
              <a:tblPr firstRow="1" bandRow="1">
                <a:tableStyleId>{793D81CF-94F2-401A-BA57-92F5A7B2D0C5}</a:tableStyleId>
              </a:tblPr>
              <a:tblGrid>
                <a:gridCol w="910115"/>
                <a:gridCol w="6092851"/>
              </a:tblGrid>
              <a:tr h="369689">
                <a:tc>
                  <a:txBody>
                    <a:bodyPr/>
                    <a:lstStyle/>
                    <a:p>
                      <a:pPr algn="ctr"/>
                      <a:r>
                        <a:rPr lang="en-US" sz="1200" b="0" i="0" dirty="0" smtClean="0">
                          <a:latin typeface="Calibri"/>
                          <a:cs typeface="Calibri"/>
                        </a:rPr>
                        <a:t>VC</a:t>
                      </a:r>
                      <a:endParaRPr lang="en-US" sz="1200" b="0" i="0" dirty="0">
                        <a:latin typeface="Calibri"/>
                        <a:cs typeface="Calibri"/>
                      </a:endParaRPr>
                    </a:p>
                  </a:txBody>
                  <a:tcPr/>
                </a:tc>
                <a:tc>
                  <a:txBody>
                    <a:bodyPr/>
                    <a:lstStyle/>
                    <a:p>
                      <a:r>
                        <a:rPr lang="en-US" sz="1200" b="0" i="0" dirty="0" smtClean="0">
                          <a:latin typeface="Calibri"/>
                          <a:cs typeface="Calibri"/>
                        </a:rPr>
                        <a:t>Relevant</a:t>
                      </a:r>
                      <a:r>
                        <a:rPr lang="en-US" sz="1200" b="0" i="0" baseline="0" dirty="0" smtClean="0">
                          <a:latin typeface="Calibri"/>
                          <a:cs typeface="Calibri"/>
                        </a:rPr>
                        <a:t> ECVs</a:t>
                      </a:r>
                      <a:endParaRPr lang="en-US" sz="1200" b="0" i="0" dirty="0">
                        <a:latin typeface="Calibri"/>
                        <a:cs typeface="Calibri"/>
                      </a:endParaRPr>
                    </a:p>
                  </a:txBody>
                  <a:tcPr/>
                </a:tc>
              </a:tr>
              <a:tr h="467144">
                <a:tc>
                  <a:txBody>
                    <a:bodyPr/>
                    <a:lstStyle/>
                    <a:p>
                      <a:pPr algn="ctr"/>
                      <a:r>
                        <a:rPr lang="en-US" sz="1200" b="0" i="0" dirty="0" smtClean="0">
                          <a:latin typeface="Calibri"/>
                          <a:cs typeface="Calibri"/>
                        </a:rPr>
                        <a:t>SST</a:t>
                      </a:r>
                      <a:endParaRPr lang="en-US" sz="1200" b="0" i="0" dirty="0">
                        <a:latin typeface="Calibri"/>
                        <a:cs typeface="Calibri"/>
                      </a:endParaRPr>
                    </a:p>
                  </a:txBody>
                  <a:tcPr/>
                </a:tc>
                <a:tc>
                  <a:txBody>
                    <a:bodyPr/>
                    <a:lstStyle/>
                    <a:p>
                      <a:r>
                        <a:rPr lang="en-US" sz="1200" b="0" i="0" dirty="0" smtClean="0">
                          <a:latin typeface="Calibri"/>
                          <a:cs typeface="Calibri"/>
                        </a:rPr>
                        <a:t>Sea Surface Temperature: </a:t>
                      </a:r>
                      <a:r>
                        <a:rPr lang="en-AU" sz="1200" b="0" i="0" kern="1200" dirty="0" smtClean="0">
                          <a:solidFill>
                            <a:schemeClr val="dk1"/>
                          </a:solidFill>
                          <a:effectLst/>
                          <a:latin typeface="Calibri"/>
                          <a:ea typeface="+mn-ea"/>
                          <a:cs typeface="Calibri"/>
                        </a:rPr>
                        <a:t>VC plan specifically targets ECV/CDR generation. SST-VC could be used as a pilot study for ECV assessment and implementation.</a:t>
                      </a:r>
                      <a:r>
                        <a:rPr lang="en-AU" sz="1200" b="0" i="0" dirty="0" smtClean="0">
                          <a:effectLst/>
                          <a:latin typeface="Calibri"/>
                          <a:cs typeface="Calibri"/>
                        </a:rPr>
                        <a:t> </a:t>
                      </a:r>
                      <a:endParaRPr lang="en-US" sz="1200" b="0" i="0" dirty="0">
                        <a:latin typeface="Calibri"/>
                        <a:cs typeface="Calibri"/>
                      </a:endParaRPr>
                    </a:p>
                  </a:txBody>
                  <a:tcPr/>
                </a:tc>
              </a:tr>
              <a:tr h="467144">
                <a:tc>
                  <a:txBody>
                    <a:bodyPr/>
                    <a:lstStyle/>
                    <a:p>
                      <a:pPr algn="ctr"/>
                      <a:r>
                        <a:rPr lang="en-US" sz="1200" b="0" i="0" dirty="0" smtClean="0">
                          <a:latin typeface="Calibri"/>
                          <a:cs typeface="Calibri"/>
                        </a:rPr>
                        <a:t>OCR</a:t>
                      </a:r>
                      <a:endParaRPr lang="en-US" sz="1200" b="0" i="0" dirty="0">
                        <a:latin typeface="Calibri"/>
                        <a:cs typeface="Calibri"/>
                      </a:endParaRPr>
                    </a:p>
                  </a:txBody>
                  <a:tcPr/>
                </a:tc>
                <a:tc>
                  <a:txBody>
                    <a:bodyPr/>
                    <a:lstStyle/>
                    <a:p>
                      <a:r>
                        <a:rPr lang="en-US" sz="1200" b="0" i="0" dirty="0" smtClean="0">
                          <a:latin typeface="Calibri"/>
                          <a:cs typeface="Calibri"/>
                        </a:rPr>
                        <a:t>Ocean </a:t>
                      </a:r>
                      <a:r>
                        <a:rPr lang="en-US" sz="1200" b="0" i="0" dirty="0" err="1" smtClean="0">
                          <a:latin typeface="Calibri"/>
                          <a:cs typeface="Calibri"/>
                        </a:rPr>
                        <a:t>Colour</a:t>
                      </a:r>
                      <a:r>
                        <a:rPr lang="en-US" sz="1200" b="0" i="0" dirty="0" smtClean="0">
                          <a:latin typeface="Calibri"/>
                          <a:cs typeface="Calibri"/>
                        </a:rPr>
                        <a:t>: </a:t>
                      </a:r>
                      <a:r>
                        <a:rPr lang="en-AU" sz="1200" b="0" i="0" kern="1200" dirty="0" smtClean="0">
                          <a:solidFill>
                            <a:schemeClr val="dk1"/>
                          </a:solidFill>
                          <a:effectLst/>
                          <a:latin typeface="Calibri"/>
                          <a:ea typeface="+mn-ea"/>
                          <a:cs typeface="Calibri"/>
                        </a:rPr>
                        <a:t>VC plan specifically targets ECV/CDR generation. Very positive symbiotic relationship with IOCCG, which is in process of establishing standing WG on ECV assessment.</a:t>
                      </a:r>
                      <a:r>
                        <a:rPr lang="en-AU" sz="1200" b="0" i="0" dirty="0" smtClean="0">
                          <a:effectLst/>
                          <a:latin typeface="Calibri"/>
                          <a:cs typeface="Calibri"/>
                        </a:rPr>
                        <a:t> </a:t>
                      </a:r>
                      <a:endParaRPr lang="en-US" sz="1200" b="0" i="0" dirty="0">
                        <a:latin typeface="Calibri"/>
                        <a:cs typeface="Calibri"/>
                      </a:endParaRPr>
                    </a:p>
                  </a:txBody>
                  <a:tcPr/>
                </a:tc>
              </a:tr>
              <a:tr h="467144">
                <a:tc>
                  <a:txBody>
                    <a:bodyPr/>
                    <a:lstStyle/>
                    <a:p>
                      <a:pPr algn="ctr"/>
                      <a:r>
                        <a:rPr lang="en-US" sz="1200" b="0" i="0" dirty="0" smtClean="0">
                          <a:latin typeface="Calibri"/>
                          <a:cs typeface="Calibri"/>
                        </a:rPr>
                        <a:t>OST</a:t>
                      </a:r>
                      <a:endParaRPr lang="en-US" sz="1200" b="0" i="0" dirty="0">
                        <a:latin typeface="Calibri"/>
                        <a:cs typeface="Calibri"/>
                      </a:endParaRPr>
                    </a:p>
                  </a:txBody>
                  <a:tcPr/>
                </a:tc>
                <a:tc>
                  <a:txBody>
                    <a:bodyPr/>
                    <a:lstStyle/>
                    <a:p>
                      <a:r>
                        <a:rPr lang="en-US" sz="1200" b="0" i="0" dirty="0" smtClean="0">
                          <a:latin typeface="Calibri"/>
                          <a:cs typeface="Calibri"/>
                        </a:rPr>
                        <a:t>Sea Level: </a:t>
                      </a:r>
                      <a:r>
                        <a:rPr lang="en-AU" sz="1200" b="0" i="0" kern="1200" dirty="0" smtClean="0">
                          <a:solidFill>
                            <a:schemeClr val="dk1"/>
                          </a:solidFill>
                          <a:effectLst/>
                          <a:latin typeface="Calibri"/>
                          <a:ea typeface="+mn-ea"/>
                          <a:cs typeface="Calibri"/>
                        </a:rPr>
                        <a:t>Potentially excellent example combining the VC with the OST Science Team, as with OCR. </a:t>
                      </a:r>
                      <a:endParaRPr lang="en-US" sz="1200" b="0" i="0" dirty="0">
                        <a:latin typeface="Calibri"/>
                        <a:cs typeface="Calibri"/>
                      </a:endParaRPr>
                    </a:p>
                  </a:txBody>
                  <a:tcPr/>
                </a:tc>
              </a:tr>
              <a:tr h="467144">
                <a:tc>
                  <a:txBody>
                    <a:bodyPr/>
                    <a:lstStyle/>
                    <a:p>
                      <a:pPr algn="ctr"/>
                      <a:r>
                        <a:rPr lang="en-US" sz="1200" b="0" i="0" dirty="0" smtClean="0">
                          <a:latin typeface="Calibri"/>
                          <a:cs typeface="Calibri"/>
                        </a:rPr>
                        <a:t>OSVW</a:t>
                      </a:r>
                      <a:endParaRPr lang="en-US" sz="1200" b="0" i="0" dirty="0">
                        <a:latin typeface="Calibri"/>
                        <a:cs typeface="Calibri"/>
                      </a:endParaRPr>
                    </a:p>
                  </a:txBody>
                  <a:tcPr/>
                </a:tc>
                <a:tc>
                  <a:txBody>
                    <a:bodyPr/>
                    <a:lstStyle/>
                    <a:p>
                      <a:r>
                        <a:rPr lang="en-US" sz="1200" b="0" i="0" dirty="0" smtClean="0">
                          <a:latin typeface="Calibri"/>
                          <a:cs typeface="Calibri"/>
                        </a:rPr>
                        <a:t>Wind Speed &amp; Direction: </a:t>
                      </a:r>
                      <a:r>
                        <a:rPr lang="en-AU" sz="1200" b="0" i="0" kern="1200" dirty="0" smtClean="0">
                          <a:solidFill>
                            <a:schemeClr val="dk1"/>
                          </a:solidFill>
                          <a:effectLst/>
                          <a:latin typeface="Calibri"/>
                          <a:ea typeface="+mn-ea"/>
                          <a:cs typeface="Calibri"/>
                        </a:rPr>
                        <a:t>OSVW has been very focused on operational needs. </a:t>
                      </a:r>
                      <a:endParaRPr lang="en-US" sz="1200" b="0" i="0" dirty="0">
                        <a:latin typeface="Calibri"/>
                        <a:cs typeface="Calibri"/>
                      </a:endParaRPr>
                    </a:p>
                  </a:txBody>
                  <a:tcPr/>
                </a:tc>
              </a:tr>
              <a:tr h="369689">
                <a:tc>
                  <a:txBody>
                    <a:bodyPr/>
                    <a:lstStyle/>
                    <a:p>
                      <a:pPr algn="ctr"/>
                      <a:r>
                        <a:rPr lang="en-US" sz="1200" b="0" i="0" dirty="0" smtClean="0">
                          <a:latin typeface="Calibri"/>
                          <a:cs typeface="Calibri"/>
                        </a:rPr>
                        <a:t>PC</a:t>
                      </a:r>
                      <a:endParaRPr lang="en-US" sz="1200" b="0" i="0" dirty="0">
                        <a:latin typeface="Calibri"/>
                        <a:cs typeface="Calibri"/>
                      </a:endParaRPr>
                    </a:p>
                  </a:txBody>
                  <a:tcPr/>
                </a:tc>
                <a:tc>
                  <a:txBody>
                    <a:bodyPr/>
                    <a:lstStyle/>
                    <a:p>
                      <a:r>
                        <a:rPr lang="en-US" sz="1200" b="0" i="0" dirty="0" smtClean="0">
                          <a:latin typeface="Calibri"/>
                          <a:cs typeface="Calibri"/>
                        </a:rPr>
                        <a:t>Precipitation: </a:t>
                      </a:r>
                      <a:r>
                        <a:rPr lang="en-AU" sz="1200" b="0" i="0" kern="1200" dirty="0" smtClean="0">
                          <a:solidFill>
                            <a:schemeClr val="dk1"/>
                          </a:solidFill>
                          <a:effectLst/>
                          <a:latin typeface="Calibri"/>
                          <a:ea typeface="+mn-ea"/>
                          <a:cs typeface="Calibri"/>
                        </a:rPr>
                        <a:t>Not currently within mandate but interested to discuss possibility.</a:t>
                      </a:r>
                      <a:r>
                        <a:rPr lang="en-AU" sz="1200" b="0" i="0" dirty="0" smtClean="0">
                          <a:effectLst/>
                          <a:latin typeface="Calibri"/>
                          <a:cs typeface="Calibri"/>
                        </a:rPr>
                        <a:t> </a:t>
                      </a:r>
                      <a:endParaRPr lang="en-US" sz="1200" b="0" i="0" dirty="0">
                        <a:latin typeface="Calibri"/>
                        <a:cs typeface="Calibri"/>
                      </a:endParaRPr>
                    </a:p>
                  </a:txBody>
                  <a:tcPr/>
                </a:tc>
              </a:tr>
              <a:tr h="369689">
                <a:tc>
                  <a:txBody>
                    <a:bodyPr/>
                    <a:lstStyle/>
                    <a:p>
                      <a:pPr algn="ctr"/>
                      <a:r>
                        <a:rPr lang="en-US" sz="1200" b="0" i="0" dirty="0" smtClean="0">
                          <a:latin typeface="Calibri"/>
                          <a:cs typeface="Calibri"/>
                        </a:rPr>
                        <a:t>LSI</a:t>
                      </a:r>
                      <a:endParaRPr lang="en-US" sz="1200" b="0" i="0" dirty="0">
                        <a:latin typeface="Calibri"/>
                        <a:cs typeface="Calibri"/>
                      </a:endParaRPr>
                    </a:p>
                  </a:txBody>
                  <a:tcPr/>
                </a:tc>
                <a:tc>
                  <a:txBody>
                    <a:bodyPr/>
                    <a:lstStyle/>
                    <a:p>
                      <a:r>
                        <a:rPr lang="en-US" sz="1200" b="0" i="0" dirty="0" smtClean="0">
                          <a:latin typeface="Calibri"/>
                          <a:cs typeface="Calibri"/>
                        </a:rPr>
                        <a:t>Land Cover, FAPAR,</a:t>
                      </a:r>
                      <a:r>
                        <a:rPr lang="en-US" sz="1200" b="0" i="0" baseline="0" dirty="0" smtClean="0">
                          <a:latin typeface="Calibri"/>
                          <a:cs typeface="Calibri"/>
                        </a:rPr>
                        <a:t> LAI, Albedo: Not currently within mandate.</a:t>
                      </a:r>
                      <a:endParaRPr lang="en-US" sz="1200" b="0" i="0" dirty="0">
                        <a:latin typeface="Calibri"/>
                        <a:cs typeface="Calibri"/>
                      </a:endParaRPr>
                    </a:p>
                  </a:txBody>
                  <a:tcPr/>
                </a:tc>
              </a:tr>
              <a:tr h="467144">
                <a:tc>
                  <a:txBody>
                    <a:bodyPr/>
                    <a:lstStyle/>
                    <a:p>
                      <a:pPr algn="ctr"/>
                      <a:r>
                        <a:rPr lang="en-US" sz="1200" b="0" i="0" dirty="0" smtClean="0">
                          <a:latin typeface="Calibri"/>
                          <a:cs typeface="Calibri"/>
                        </a:rPr>
                        <a:t>ACC</a:t>
                      </a:r>
                      <a:endParaRPr lang="en-US" sz="1200" b="0" i="0" dirty="0">
                        <a:latin typeface="Calibri"/>
                        <a:cs typeface="Calibri"/>
                      </a:endParaRPr>
                    </a:p>
                  </a:txBody>
                  <a:tcPr/>
                </a:tc>
                <a:tc>
                  <a:txBody>
                    <a:bodyPr/>
                    <a:lstStyle/>
                    <a:p>
                      <a:r>
                        <a:rPr lang="en-US" sz="1200" b="0" i="0" dirty="0" smtClean="0">
                          <a:latin typeface="Calibri"/>
                          <a:cs typeface="Calibri"/>
                        </a:rPr>
                        <a:t>Ozone, Aerosols: </a:t>
                      </a:r>
                      <a:r>
                        <a:rPr lang="en-AU" sz="1200" b="0" i="0" kern="1200" dirty="0" smtClean="0">
                          <a:solidFill>
                            <a:schemeClr val="dk1"/>
                          </a:solidFill>
                          <a:effectLst/>
                          <a:latin typeface="Calibri"/>
                          <a:ea typeface="+mn-ea"/>
                          <a:cs typeface="Calibri"/>
                        </a:rPr>
                        <a:t>ACC in process of discussing possibility of taking on Ozone ECV responsibility - currently undecided. ACC doesn't currently have adequate representation to address aerosols.</a:t>
                      </a:r>
                      <a:r>
                        <a:rPr lang="en-AU" sz="1200" b="0" i="0" dirty="0" smtClean="0">
                          <a:effectLst/>
                          <a:latin typeface="Calibri"/>
                          <a:cs typeface="Calibri"/>
                        </a:rPr>
                        <a:t> </a:t>
                      </a:r>
                      <a:endParaRPr lang="en-US" sz="1200" b="0" i="0" dirty="0">
                        <a:latin typeface="Calibri"/>
                        <a:cs typeface="Calibri"/>
                      </a:endParaRPr>
                    </a:p>
                  </a:txBody>
                  <a:tcPr/>
                </a:tc>
              </a:tr>
            </a:tbl>
          </a:graphicData>
        </a:graphic>
      </p:graphicFrame>
    </p:spTree>
    <p:extLst>
      <p:ext uri="{BB962C8B-B14F-4D97-AF65-F5344CB8AC3E}">
        <p14:creationId xmlns:p14="http://schemas.microsoft.com/office/powerpoint/2010/main" val="9647972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3</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Workshop content</a:t>
            </a:r>
            <a:endParaRPr lang="en-US" dirty="0">
              <a:latin typeface="Tahoma" charset="0"/>
              <a:ea typeface="ＭＳ Ｐゴシック" charset="0"/>
              <a:cs typeface="Tahoma" charset="0"/>
            </a:endParaRPr>
          </a:p>
        </p:txBody>
      </p:sp>
      <p:sp>
        <p:nvSpPr>
          <p:cNvPr id="3" name="TextBox 2"/>
          <p:cNvSpPr txBox="1"/>
          <p:nvPr/>
        </p:nvSpPr>
        <p:spPr>
          <a:xfrm>
            <a:off x="557366" y="1761384"/>
            <a:ext cx="8276625" cy="5447646"/>
          </a:xfrm>
          <a:prstGeom prst="rect">
            <a:avLst/>
          </a:prstGeom>
          <a:noFill/>
        </p:spPr>
        <p:txBody>
          <a:bodyPr wrap="none" rtlCol="0">
            <a:spAutoFit/>
          </a:bodyPr>
          <a:lstStyle/>
          <a:p>
            <a:pPr marL="285750" indent="-285750">
              <a:buFont typeface="Arial"/>
              <a:buChar char="•"/>
            </a:pPr>
            <a:r>
              <a:rPr lang="en-US" dirty="0" smtClean="0"/>
              <a:t>Revisit CSS recommendations – discuss VC/WG implications</a:t>
            </a:r>
          </a:p>
          <a:p>
            <a:pPr marL="285750" indent="-285750">
              <a:buFont typeface="Arial"/>
              <a:buChar char="•"/>
            </a:pPr>
            <a:endParaRPr lang="en-US" dirty="0"/>
          </a:p>
          <a:p>
            <a:pPr marL="285750" indent="-285750">
              <a:buFont typeface="Arial"/>
              <a:buChar char="•"/>
            </a:pPr>
            <a:r>
              <a:rPr lang="en-US" dirty="0" smtClean="0"/>
              <a:t>Nature of implementation support and targets</a:t>
            </a:r>
            <a:endParaRPr lang="en-US" dirty="0"/>
          </a:p>
          <a:p>
            <a:pPr marL="742950" lvl="1" indent="-285750">
              <a:buFont typeface="Lucida Grande"/>
              <a:buChar char="-"/>
            </a:pPr>
            <a:r>
              <a:rPr lang="en-US" sz="1600" i="1" dirty="0" smtClean="0"/>
              <a:t>What exactly is CEOS asking of us? </a:t>
            </a:r>
          </a:p>
          <a:p>
            <a:pPr marL="742950" lvl="1" indent="-285750">
              <a:buFont typeface="Lucida Grande"/>
              <a:buChar char="-"/>
            </a:pPr>
            <a:r>
              <a:rPr lang="en-US" sz="1600" dirty="0" smtClean="0"/>
              <a:t>Look to CEOS Work Plan priorities for top-down consistency &amp; establish baseline</a:t>
            </a:r>
          </a:p>
          <a:p>
            <a:pPr lvl="1"/>
            <a:r>
              <a:rPr lang="en-US" sz="1600" dirty="0" smtClean="0"/>
              <a:t>	</a:t>
            </a:r>
            <a:r>
              <a:rPr lang="en-US" sz="1600" i="1" dirty="0" smtClean="0">
                <a:solidFill>
                  <a:srgbClr val="FF0000"/>
                </a:solidFill>
              </a:rPr>
              <a:t>Climate Architecture + CEOS Priorities with clear requirements</a:t>
            </a:r>
            <a:endParaRPr lang="en-US" sz="1600" dirty="0" smtClean="0"/>
          </a:p>
          <a:p>
            <a:pPr marL="742950" lvl="1" indent="-285750">
              <a:buFont typeface="Lucida Grande"/>
              <a:buChar char="-"/>
            </a:pPr>
            <a:r>
              <a:rPr lang="en-US" sz="1600" dirty="0" smtClean="0"/>
              <a:t>Highlight examples to illustrate possibilities (SST, OCR)</a:t>
            </a:r>
          </a:p>
          <a:p>
            <a:pPr marL="742950" lvl="1" indent="-285750">
              <a:buFont typeface="Lucida Grande"/>
              <a:buChar char="-"/>
            </a:pPr>
            <a:r>
              <a:rPr lang="en-US" sz="1600" dirty="0" smtClean="0"/>
              <a:t>Consider known needs of GFOI, GLAM, Supersites etc..</a:t>
            </a:r>
          </a:p>
          <a:p>
            <a:pPr marL="742950" lvl="1" indent="-285750">
              <a:buFont typeface="Lucida Grande"/>
              <a:buChar char="-"/>
            </a:pPr>
            <a:endParaRPr lang="en-US" dirty="0"/>
          </a:p>
          <a:p>
            <a:r>
              <a:rPr lang="en-US" dirty="0" smtClean="0">
                <a:solidFill>
                  <a:srgbClr val="008000"/>
                </a:solidFill>
              </a:rPr>
              <a:t>Break</a:t>
            </a:r>
          </a:p>
          <a:p>
            <a:pPr marL="285750" indent="-285750">
              <a:buFont typeface="Arial"/>
              <a:buChar char="•"/>
            </a:pPr>
            <a:endParaRPr lang="en-US" dirty="0" smtClean="0"/>
          </a:p>
          <a:p>
            <a:pPr marL="285750" indent="-285750">
              <a:buFont typeface="Arial"/>
              <a:buChar char="•"/>
            </a:pPr>
            <a:r>
              <a:rPr lang="en-US" dirty="0" smtClean="0"/>
              <a:t>Individual VC/WG reports on opportunities, obstacles, issues for </a:t>
            </a:r>
            <a:br>
              <a:rPr lang="en-US" dirty="0" smtClean="0"/>
            </a:br>
            <a:r>
              <a:rPr lang="en-US" dirty="0" smtClean="0"/>
              <a:t>SIT attention (5 </a:t>
            </a:r>
            <a:r>
              <a:rPr lang="en-US" dirty="0" err="1" smtClean="0"/>
              <a:t>mins</a:t>
            </a:r>
            <a:r>
              <a:rPr lang="en-US" dirty="0" smtClean="0"/>
              <a:t>)</a:t>
            </a:r>
          </a:p>
          <a:p>
            <a:pPr marL="285750" indent="-285750">
              <a:buFont typeface="Arial"/>
              <a:buChar char="•"/>
            </a:pPr>
            <a:endParaRPr lang="en-US" dirty="0" smtClean="0"/>
          </a:p>
          <a:p>
            <a:pPr marL="285750" indent="-285750">
              <a:buFont typeface="Arial"/>
              <a:buChar char="•"/>
            </a:pPr>
            <a:r>
              <a:rPr lang="en-US" dirty="0" smtClean="0"/>
              <a:t>Way forward with SIT support</a:t>
            </a:r>
            <a:endParaRPr lang="en-US" dirty="0"/>
          </a:p>
          <a:p>
            <a:pPr marL="742950" lvl="1" indent="-285750">
              <a:buFont typeface="Lucida Grande"/>
              <a:buChar char="-"/>
            </a:pPr>
            <a:r>
              <a:rPr lang="en-US" sz="1600" dirty="0" smtClean="0"/>
              <a:t>Including for existing challenges</a:t>
            </a:r>
            <a:endParaRPr lang="en-US" sz="1600" dirty="0"/>
          </a:p>
          <a:p>
            <a:pPr marL="742950" lvl="1" indent="-285750">
              <a:buFont typeface="Arial"/>
              <a:buChar char="•"/>
            </a:pPr>
            <a:endParaRPr lang="en-US" dirty="0"/>
          </a:p>
          <a:p>
            <a:pPr marL="285750" indent="-285750">
              <a:buFont typeface="Lucida Grande"/>
              <a:buChar char="-"/>
            </a:pPr>
            <a:endParaRPr lang="en-US" dirty="0" smtClean="0"/>
          </a:p>
          <a:p>
            <a:pPr marL="742950" lvl="1"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18218352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0" y="188913"/>
            <a:ext cx="8639910" cy="501650"/>
          </a:xfrm>
        </p:spPr>
        <p:txBody>
          <a:bodyPr/>
          <a:lstStyle/>
          <a:p>
            <a:pPr algn="ctr"/>
            <a:r>
              <a:rPr lang="en-US" dirty="0"/>
              <a:t>S</a:t>
            </a:r>
            <a:r>
              <a:rPr lang="en-US" dirty="0" smtClean="0"/>
              <a:t>cale </a:t>
            </a:r>
            <a:r>
              <a:rPr lang="en-US" dirty="0"/>
              <a:t>of </a:t>
            </a:r>
            <a:r>
              <a:rPr lang="en-US" dirty="0" smtClean="0"/>
              <a:t>Effort</a:t>
            </a:r>
            <a:br>
              <a:rPr lang="en-US" dirty="0" smtClean="0"/>
            </a:br>
            <a:r>
              <a:rPr lang="en-US" sz="2000" dirty="0" smtClean="0"/>
              <a:t>Our requests through SIT to CEOS member Agencies </a:t>
            </a:r>
            <a:endParaRPr lang="en-US" sz="2000" dirty="0"/>
          </a:p>
        </p:txBody>
      </p:sp>
      <p:sp>
        <p:nvSpPr>
          <p:cNvPr id="3" name="Content Placeholder 2"/>
          <p:cNvSpPr>
            <a:spLocks noGrp="1"/>
          </p:cNvSpPr>
          <p:nvPr>
            <p:ph idx="1"/>
          </p:nvPr>
        </p:nvSpPr>
        <p:spPr>
          <a:xfrm>
            <a:off x="159383" y="1457325"/>
            <a:ext cx="8842227" cy="4864100"/>
          </a:xfrm>
        </p:spPr>
        <p:txBody>
          <a:bodyPr/>
          <a:lstStyle/>
          <a:p>
            <a:pPr marL="457200" indent="-457200">
              <a:buFont typeface="+mj-lt"/>
              <a:buAutoNum type="arabicPeriod"/>
            </a:pPr>
            <a:r>
              <a:rPr lang="en-US" sz="2000" dirty="0" smtClean="0"/>
              <a:t>ECV Inventory (</a:t>
            </a:r>
            <a:r>
              <a:rPr lang="en-US" sz="2000" u="sng" dirty="0" smtClean="0"/>
              <a:t>URGENT):</a:t>
            </a:r>
            <a:r>
              <a:rPr lang="en-US" sz="2000" dirty="0" smtClean="0"/>
              <a:t> CEOS Agencies are asked to provided the necessary resources for the completion of the ECV Inventory in a timely manner. Questionnaires are to be compiled at the level of a single dataset (TCDR). We expect 30-40 minutes /questionnaire / dataset. The larger Agencies may have </a:t>
            </a:r>
            <a:r>
              <a:rPr lang="en-US" sz="2000" u="sng" dirty="0" smtClean="0"/>
              <a:t>100+ datasets</a:t>
            </a:r>
            <a:r>
              <a:rPr lang="en-US" sz="2000" dirty="0" smtClean="0"/>
              <a:t>. </a:t>
            </a:r>
          </a:p>
          <a:p>
            <a:pPr marL="457200" indent="-457200">
              <a:buFont typeface="+mj-lt"/>
              <a:buAutoNum type="arabicPeriod"/>
            </a:pPr>
            <a:r>
              <a:rPr lang="en-US" sz="2000" dirty="0" smtClean="0"/>
              <a:t>ECV Assessments: CEOS Agencies are requested to provide adequate resources to initiate systematic assessments of ECV datasets. Where appropriate through the VCs (maybe based on identified pilots) but also through independent bodies such as WCRP for ECVs not currently covered by CEOS VCs.</a:t>
            </a:r>
          </a:p>
          <a:p>
            <a:pPr marL="457200" indent="-457200">
              <a:buFont typeface="+mj-lt"/>
              <a:buAutoNum type="arabicPeriod"/>
            </a:pPr>
            <a:r>
              <a:rPr lang="en-US" sz="2000" dirty="0" smtClean="0"/>
              <a:t>ECV roadmaps for sustained product generation: CEOS Agencies are requested to provide dedicated resources for specific pilots to produce Roadmaps for sustained ECV production. A more systematic request for this topic will come following the establishment of the first rendition of the Physical Representation of the Climate Monitoring Architecture. </a:t>
            </a:r>
            <a:endParaRPr lang="en-US" sz="2000" dirty="0"/>
          </a:p>
        </p:txBody>
      </p:sp>
    </p:spTree>
    <p:extLst>
      <p:ext uri="{BB962C8B-B14F-4D97-AF65-F5344CB8AC3E}">
        <p14:creationId xmlns:p14="http://schemas.microsoft.com/office/powerpoint/2010/main" val="6900040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31</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VC role with ECVs</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The hope is that ECVs are compelling enough to CEOS agencies with relevant missions to influence programmatics</a:t>
            </a:r>
          </a:p>
          <a:p>
            <a:pPr marL="285750" indent="-285750">
              <a:spcBef>
                <a:spcPct val="0"/>
              </a:spcBef>
              <a:buFont typeface="Arial"/>
              <a:buChar char="•"/>
            </a:pPr>
            <a:endParaRPr lang="en-GB" sz="1900" dirty="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VCs have domain expertise to recommend climate quality standards (eg GCMPs) for sensors, cal-val etc. As well as gap filling.</a:t>
            </a:r>
          </a:p>
          <a:p>
            <a:pPr marL="285750" indent="-285750">
              <a:spcBef>
                <a:spcPct val="0"/>
              </a:spcBef>
              <a:buFont typeface="Arial"/>
              <a:buChar char="•"/>
            </a:pPr>
            <a:endParaRPr lang="en-GB" sz="1900" dirty="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Progress requires a new dynamic via SIT such that VC recommendations are heard, elevated and acted upon as far is possible in agency programmes</a:t>
            </a:r>
          </a:p>
          <a:p>
            <a:pPr marL="685800" lvl="1">
              <a:spcBef>
                <a:spcPct val="0"/>
              </a:spcBef>
              <a:buFont typeface="Lucida Grande"/>
              <a:buChar char="-"/>
            </a:pPr>
            <a:r>
              <a:rPr lang="en-GB" sz="1700" b="0" dirty="0" smtClean="0">
                <a:solidFill>
                  <a:schemeClr val="tx1"/>
                </a:solidFill>
                <a:ea typeface="ＭＳ Ｐゴシック" charset="0"/>
              </a:rPr>
              <a:t>This has not always been the case in the past</a:t>
            </a:r>
          </a:p>
          <a:p>
            <a:pPr marL="400050" lvl="1" indent="0">
              <a:spcBef>
                <a:spcPct val="0"/>
              </a:spcBef>
              <a:buNone/>
            </a:pPr>
            <a:endParaRPr lang="en-GB" sz="1700" dirty="0" smtClean="0">
              <a:solidFill>
                <a:schemeClr val="tx1"/>
              </a:solidFill>
              <a:ea typeface="ＭＳ Ｐゴシック" charset="0"/>
            </a:endParaRPr>
          </a:p>
          <a:p>
            <a:pPr marL="285750">
              <a:spcBef>
                <a:spcPct val="0"/>
              </a:spcBef>
              <a:buFont typeface="Arial"/>
              <a:buChar char="•"/>
            </a:pPr>
            <a:r>
              <a:rPr lang="en-GB" sz="1900" dirty="0" smtClean="0">
                <a:solidFill>
                  <a:schemeClr val="tx1"/>
                </a:solidFill>
                <a:ea typeface="ＭＳ Ｐゴシック" charset="0"/>
              </a:rPr>
              <a:t>Original VC concept suggested a form of accreditation – whereby missions/countries are recognised as meeting criteria to be part of a certain VC</a:t>
            </a:r>
          </a:p>
          <a:p>
            <a:pPr marL="685800" lvl="1">
              <a:spcBef>
                <a:spcPct val="0"/>
              </a:spcBef>
              <a:buFont typeface="Lucida Grande"/>
              <a:buChar char="-"/>
            </a:pPr>
            <a:r>
              <a:rPr lang="en-GB" sz="1700" b="0" dirty="0" smtClean="0">
                <a:solidFill>
                  <a:schemeClr val="tx1"/>
                </a:solidFill>
                <a:ea typeface="ＭＳ Ｐゴシック" charset="0"/>
              </a:rPr>
              <a:t>Is this the way to go?</a:t>
            </a: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25057168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32</a:t>
            </a:fld>
            <a:endParaRPr lang="en-US" sz="1000">
              <a:solidFill>
                <a:srgbClr val="002569"/>
              </a:solidFill>
              <a:latin typeface="Calibri" charset="0"/>
              <a:cs typeface="Calibri" charset="0"/>
            </a:endParaRPr>
          </a:p>
        </p:txBody>
      </p:sp>
      <p:sp>
        <p:nvSpPr>
          <p:cNvPr id="6" name="TextBox 5"/>
          <p:cNvSpPr txBox="1"/>
          <p:nvPr/>
        </p:nvSpPr>
        <p:spPr>
          <a:xfrm>
            <a:off x="493076" y="2500451"/>
            <a:ext cx="7862399" cy="1938992"/>
          </a:xfrm>
          <a:prstGeom prst="rect">
            <a:avLst/>
          </a:prstGeom>
          <a:noFill/>
        </p:spPr>
        <p:txBody>
          <a:bodyPr wrap="none" rtlCol="0">
            <a:spAutoFit/>
          </a:bodyPr>
          <a:lstStyle/>
          <a:p>
            <a:pPr algn="ctr"/>
            <a:r>
              <a:rPr lang="en-US" sz="2400" b="1" dirty="0" smtClean="0"/>
              <a:t>SST-VC support to ECV coordination &amp; development</a:t>
            </a:r>
            <a:br>
              <a:rPr lang="en-US" sz="2400" b="1" dirty="0" smtClean="0"/>
            </a:br>
            <a:r>
              <a:rPr lang="en-US" sz="2400" b="1" dirty="0" smtClean="0"/>
              <a:t>Lessons in approach</a:t>
            </a:r>
          </a:p>
          <a:p>
            <a:pPr algn="ctr"/>
            <a:endParaRPr lang="en-US" sz="2400" b="1" dirty="0"/>
          </a:p>
          <a:p>
            <a:pPr algn="ctr"/>
            <a:endParaRPr lang="en-US" sz="2400" b="1" dirty="0" smtClean="0"/>
          </a:p>
          <a:p>
            <a:pPr algn="ctr"/>
            <a:r>
              <a:rPr lang="en-US" sz="2400" b="1" dirty="0" smtClean="0"/>
              <a:t>SST-VC Presentation</a:t>
            </a:r>
            <a:endParaRPr lang="en-US" sz="2400" b="1" dirty="0"/>
          </a:p>
        </p:txBody>
      </p:sp>
    </p:spTree>
    <p:extLst>
      <p:ext uri="{BB962C8B-B14F-4D97-AF65-F5344CB8AC3E}">
        <p14:creationId xmlns:p14="http://schemas.microsoft.com/office/powerpoint/2010/main" val="465169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33</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SST-VC Background</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The SST-VC is implemented through the long-standing Group for High Resolution SST (GHRSST)</a:t>
            </a: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Since its inception in 2000, GHRSST has included not just operational, near-real time data streams, but also climate data records in its scope</a:t>
            </a: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A Technical Advisory Group for reprocessed data was established at the start</a:t>
            </a: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“Climate thinking” was factored into GHRSST Data Product Specifications (GDS) from the beginning</a:t>
            </a: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Data products were brought together physically and archived</a:t>
            </a: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Intercomparison systems were developed AND used</a:t>
            </a: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User feedback was solicited and acted upon</a:t>
            </a:r>
          </a:p>
          <a:p>
            <a:pPr marL="685800" lvl="1">
              <a:spcBef>
                <a:spcPct val="0"/>
              </a:spcBef>
              <a:buNone/>
            </a:pPr>
            <a:endParaRPr lang="en-GB" sz="1700" dirty="0" smtClean="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34761097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34</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SST-VC Lessons Learned</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Define a product specification and </a:t>
            </a:r>
            <a:r>
              <a:rPr lang="en-GB" sz="1900" u="sng" dirty="0" smtClean="0">
                <a:solidFill>
                  <a:schemeClr val="tx1"/>
                </a:solidFill>
                <a:ea typeface="ＭＳ Ｐゴシック" charset="0"/>
                <a:cs typeface="ＭＳ Ｐゴシック" charset="0"/>
              </a:rPr>
              <a:t>require</a:t>
            </a:r>
            <a:r>
              <a:rPr lang="en-GB" sz="1900" dirty="0" smtClean="0">
                <a:solidFill>
                  <a:schemeClr val="tx1"/>
                </a:solidFill>
                <a:ea typeface="ＭＳ Ｐゴシック" charset="0"/>
                <a:cs typeface="ＭＳ Ｐゴシック" charset="0"/>
              </a:rPr>
              <a:t> its use </a:t>
            </a:r>
          </a:p>
          <a:p>
            <a:pPr marL="685800" lvl="1">
              <a:spcBef>
                <a:spcPct val="0"/>
              </a:spcBef>
              <a:buFont typeface="Arial"/>
              <a:buChar char="•"/>
            </a:pPr>
            <a:r>
              <a:rPr lang="en-GB" sz="1700" b="0" dirty="0" smtClean="0">
                <a:solidFill>
                  <a:schemeClr val="tx1"/>
                </a:solidFill>
                <a:ea typeface="ＭＳ Ｐゴシック" charset="0"/>
              </a:rPr>
              <a:t>D</a:t>
            </a:r>
            <a:r>
              <a:rPr lang="en-GB" sz="1700" b="0" dirty="0" smtClean="0">
                <a:solidFill>
                  <a:schemeClr val="tx1"/>
                </a:solidFill>
                <a:ea typeface="ＭＳ Ｐゴシック" charset="0"/>
                <a:cs typeface="ＭＳ Ｐゴシック" charset="0"/>
              </a:rPr>
              <a:t>on’t be afraid of large volumes</a:t>
            </a:r>
          </a:p>
          <a:p>
            <a:pPr marL="685800" lvl="1">
              <a:spcBef>
                <a:spcPct val="0"/>
              </a:spcBef>
              <a:buFont typeface="Arial"/>
              <a:buChar char="•"/>
            </a:pPr>
            <a:r>
              <a:rPr lang="en-GB" sz="1700" b="0" dirty="0" smtClean="0">
                <a:solidFill>
                  <a:schemeClr val="tx1"/>
                </a:solidFill>
                <a:ea typeface="ＭＳ Ｐゴシック" charset="0"/>
              </a:rPr>
              <a:t>Use CF/ACDD-compliant netCDF-4 (within internal compression and chunking)</a:t>
            </a:r>
          </a:p>
          <a:p>
            <a:pPr marL="685800" lvl="1">
              <a:spcBef>
                <a:spcPct val="0"/>
              </a:spcBef>
              <a:buFont typeface="Arial"/>
              <a:buChar char="•"/>
            </a:pPr>
            <a:r>
              <a:rPr lang="en-GB" sz="1700" b="0" dirty="0" smtClean="0">
                <a:solidFill>
                  <a:schemeClr val="tx1"/>
                </a:solidFill>
                <a:ea typeface="ＭＳ Ｐゴシック" charset="0"/>
              </a:rPr>
              <a:t>Develop tools and teams to help your Producers get it into that format</a:t>
            </a:r>
          </a:p>
          <a:p>
            <a:pPr marL="685800" lvl="1">
              <a:spcBef>
                <a:spcPct val="0"/>
              </a:spcBef>
              <a:buFont typeface="Arial"/>
              <a:buChar char="•"/>
            </a:pPr>
            <a:r>
              <a:rPr lang="en-GB" sz="1700" b="0" dirty="0" smtClean="0">
                <a:solidFill>
                  <a:schemeClr val="tx1"/>
                </a:solidFill>
                <a:ea typeface="ＭＳ Ｐゴシック" charset="0"/>
                <a:cs typeface="ＭＳ Ｐゴシック" charset="0"/>
              </a:rPr>
              <a:t>Standardize what you can – and what you can’t, standardize the </a:t>
            </a:r>
            <a:r>
              <a:rPr lang="en-GB" sz="1700" b="0" dirty="0" smtClean="0">
                <a:solidFill>
                  <a:schemeClr val="tx1"/>
                </a:solidFill>
                <a:ea typeface="ＭＳ Ｐゴシック" charset="0"/>
              </a:rPr>
              <a:t>container and the description of it</a:t>
            </a:r>
          </a:p>
          <a:p>
            <a:pPr marL="685800" lvl="1">
              <a:spcBef>
                <a:spcPct val="0"/>
              </a:spcBef>
              <a:buFont typeface="Arial"/>
              <a:buChar char="•"/>
            </a:pPr>
            <a:r>
              <a:rPr lang="en-GB" sz="1700" b="0" dirty="0" smtClean="0">
                <a:solidFill>
                  <a:schemeClr val="tx1"/>
                </a:solidFill>
                <a:ea typeface="ＭＳ Ｐゴシック" charset="0"/>
              </a:rPr>
              <a:t>Use ISO 19115-2 collection-level metadata</a:t>
            </a:r>
          </a:p>
          <a:p>
            <a:pPr marL="285750">
              <a:spcBef>
                <a:spcPct val="0"/>
              </a:spcBef>
              <a:buFont typeface="Arial"/>
              <a:buChar char="•"/>
            </a:pPr>
            <a:r>
              <a:rPr lang="en-GB" sz="1900" dirty="0" smtClean="0">
                <a:solidFill>
                  <a:schemeClr val="tx1"/>
                </a:solidFill>
                <a:ea typeface="ＭＳ Ｐゴシック" charset="0"/>
                <a:cs typeface="ＭＳ Ｐゴシック" charset="0"/>
              </a:rPr>
              <a:t>Make sure the operational products are archived and accessible, even if not “climate quality”</a:t>
            </a:r>
          </a:p>
          <a:p>
            <a:pPr marL="685800" lvl="1">
              <a:spcBef>
                <a:spcPct val="0"/>
              </a:spcBef>
              <a:buFont typeface="Arial"/>
              <a:buChar char="•"/>
            </a:pPr>
            <a:r>
              <a:rPr lang="en-GB" sz="1700" b="0" dirty="0" smtClean="0">
                <a:solidFill>
                  <a:schemeClr val="tx1"/>
                </a:solidFill>
                <a:ea typeface="ＭＳ Ｐゴシック" charset="0"/>
              </a:rPr>
              <a:t>You’ll need these to demonstrate how much better your reprocessed data sets are (or are not)</a:t>
            </a:r>
          </a:p>
          <a:p>
            <a:pPr marL="685800" lvl="1">
              <a:spcBef>
                <a:spcPct val="0"/>
              </a:spcBef>
              <a:buFont typeface="Arial"/>
              <a:buChar char="•"/>
            </a:pPr>
            <a:r>
              <a:rPr lang="en-GB" sz="1700" b="0" dirty="0" smtClean="0">
                <a:solidFill>
                  <a:schemeClr val="tx1"/>
                </a:solidFill>
                <a:ea typeface="ＭＳ Ｐゴシック" charset="0"/>
                <a:cs typeface="ＭＳ Ｐゴシック" charset="0"/>
              </a:rPr>
              <a:t>You may need them as first guesses in your climate-quality algorithms</a:t>
            </a:r>
          </a:p>
          <a:p>
            <a:pPr marL="285750">
              <a:spcBef>
                <a:spcPct val="0"/>
              </a:spcBef>
              <a:buFont typeface="Arial"/>
              <a:buChar char="•"/>
            </a:pPr>
            <a:r>
              <a:rPr lang="en-GB" sz="1900" dirty="0" smtClean="0">
                <a:solidFill>
                  <a:schemeClr val="tx1"/>
                </a:solidFill>
                <a:ea typeface="ＭＳ Ｐゴシック" charset="0"/>
                <a:cs typeface="ＭＳ Ｐゴシック" charset="0"/>
              </a:rPr>
              <a:t>Define an ECV Product Framework and be inclusive (at first)</a:t>
            </a:r>
          </a:p>
          <a:p>
            <a:pPr marL="285750">
              <a:spcBef>
                <a:spcPct val="0"/>
              </a:spcBef>
              <a:buFont typeface="Arial"/>
              <a:buChar char="•"/>
            </a:pPr>
            <a:r>
              <a:rPr lang="en-GB" sz="1900" dirty="0" smtClean="0">
                <a:solidFill>
                  <a:schemeClr val="tx1"/>
                </a:solidFill>
                <a:ea typeface="ＭＳ Ｐゴシック" charset="0"/>
                <a:cs typeface="ＭＳ Ｐゴシック" charset="0"/>
              </a:rPr>
              <a:t>Then when you really understand the playing field… </a:t>
            </a:r>
          </a:p>
          <a:p>
            <a:pPr marL="685800" lvl="1">
              <a:spcBef>
                <a:spcPct val="0"/>
              </a:spcBef>
              <a:buFont typeface="Arial"/>
              <a:buChar char="•"/>
            </a:pPr>
            <a:r>
              <a:rPr lang="en-GB" sz="1700" b="0" dirty="0" smtClean="0">
                <a:solidFill>
                  <a:schemeClr val="tx1"/>
                </a:solidFill>
                <a:ea typeface="ＭＳ Ｐゴシック" charset="0"/>
              </a:rPr>
              <a:t>D</a:t>
            </a:r>
            <a:r>
              <a:rPr lang="en-GB" sz="1700" b="0" dirty="0" smtClean="0">
                <a:solidFill>
                  <a:schemeClr val="tx1"/>
                </a:solidFill>
                <a:ea typeface="ＭＳ Ｐゴシック" charset="0"/>
                <a:cs typeface="ＭＳ Ｐゴシック" charset="0"/>
              </a:rPr>
              <a:t>efine a more rigorous ECV Data Processing Framework that sets a higher standard for products to be considered vetted and community consensus climate data records</a:t>
            </a:r>
          </a:p>
          <a:p>
            <a:pPr marL="285750">
              <a:spcBef>
                <a:spcPct val="0"/>
              </a:spcBef>
              <a:buFont typeface="Arial"/>
              <a:buChar char="•"/>
            </a:pPr>
            <a:r>
              <a:rPr lang="en-GB" sz="1900" dirty="0" smtClean="0">
                <a:solidFill>
                  <a:schemeClr val="tx1"/>
                </a:solidFill>
                <a:ea typeface="ＭＳ Ｐゴシック" charset="0"/>
                <a:cs typeface="ＭＳ Ｐゴシック" charset="0"/>
              </a:rPr>
              <a:t>Remember you will likely need multiple climate data records</a:t>
            </a:r>
          </a:p>
          <a:p>
            <a:pPr marL="685800" lvl="1">
              <a:spcBef>
                <a:spcPct val="0"/>
              </a:spcBef>
              <a:buFont typeface="Arial"/>
              <a:buChar char="•"/>
            </a:pPr>
            <a:r>
              <a:rPr lang="en-GB" sz="1700" b="0" dirty="0" smtClean="0">
                <a:solidFill>
                  <a:schemeClr val="tx1"/>
                </a:solidFill>
                <a:ea typeface="ＭＳ Ｐゴシック" charset="0"/>
              </a:rPr>
              <a:t>N</a:t>
            </a:r>
            <a:r>
              <a:rPr lang="en-GB" sz="1700" b="0" dirty="0" smtClean="0">
                <a:solidFill>
                  <a:schemeClr val="tx1"/>
                </a:solidFill>
                <a:ea typeface="ＭＳ Ｐゴシック" charset="0"/>
                <a:cs typeface="ＭＳ Ｐゴシック" charset="0"/>
              </a:rPr>
              <a:t>o one product will typically be able to fill all user needs</a:t>
            </a: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smtClean="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41175297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35</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SST-VC ECV Status</a:t>
            </a:r>
            <a:endParaRPr lang="en-US" dirty="0">
              <a:latin typeface="Tahoma" charset="0"/>
              <a:ea typeface="ＭＳ Ｐゴシック" charset="0"/>
              <a:cs typeface="Tahoma" charset="0"/>
            </a:endParaRPr>
          </a:p>
        </p:txBody>
      </p:sp>
      <p:sp>
        <p:nvSpPr>
          <p:cNvPr id="5" name="Content Placeholder 2"/>
          <p:cNvSpPr txBox="1">
            <a:spLocks/>
          </p:cNvSpPr>
          <p:nvPr/>
        </p:nvSpPr>
        <p:spPr>
          <a:xfrm>
            <a:off x="347554" y="1562322"/>
            <a:ext cx="8229600" cy="688062"/>
          </a:xfrm>
          <a:prstGeom prst="rect">
            <a:avLst/>
          </a:prstGeom>
        </p:spPr>
        <p:txBody>
          <a:bodyPr>
            <a:normAutofit fontScale="85000" lnSpcReduction="1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GHRSST and the SST-VC current transitioning from an inclusive ECV Product Framework to a more rigorous ECV Data Processing Framework (DPF)</a:t>
            </a:r>
            <a:endParaRPr lang="en-US" sz="1600" dirty="0" smtClean="0"/>
          </a:p>
        </p:txBody>
      </p:sp>
      <p:pic>
        <p:nvPicPr>
          <p:cNvPr id="114" name="Picture 113" descr="SST_ECV_ProductFramework.jpg"/>
          <p:cNvPicPr>
            <a:picLocks noChangeAspect="1"/>
          </p:cNvPicPr>
          <p:nvPr/>
        </p:nvPicPr>
        <p:blipFill>
          <a:blip r:embed="rId3"/>
          <a:stretch>
            <a:fillRect/>
          </a:stretch>
        </p:blipFill>
        <p:spPr>
          <a:xfrm>
            <a:off x="145298" y="2686097"/>
            <a:ext cx="3811086" cy="2901638"/>
          </a:xfrm>
          <a:prstGeom prst="rect">
            <a:avLst/>
          </a:prstGeom>
        </p:spPr>
      </p:pic>
      <p:sp>
        <p:nvSpPr>
          <p:cNvPr id="115" name="Content Placeholder 2"/>
          <p:cNvSpPr txBox="1">
            <a:spLocks/>
          </p:cNvSpPr>
          <p:nvPr/>
        </p:nvSpPr>
        <p:spPr>
          <a:xfrm>
            <a:off x="774068" y="2342066"/>
            <a:ext cx="3182316" cy="688062"/>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None/>
            </a:pPr>
            <a:r>
              <a:rPr lang="en-GB" sz="1900" dirty="0" smtClean="0">
                <a:solidFill>
                  <a:schemeClr val="tx1"/>
                </a:solidFill>
                <a:ea typeface="ＭＳ Ｐゴシック" charset="0"/>
                <a:cs typeface="ＭＳ Ｐゴシック" charset="0"/>
              </a:rPr>
              <a:t>ECV Product Framework</a:t>
            </a:r>
            <a:endParaRPr lang="en-US" sz="1600" dirty="0" smtClean="0"/>
          </a:p>
        </p:txBody>
      </p:sp>
      <p:sp>
        <p:nvSpPr>
          <p:cNvPr id="116" name="Content Placeholder 2"/>
          <p:cNvSpPr txBox="1">
            <a:spLocks/>
          </p:cNvSpPr>
          <p:nvPr/>
        </p:nvSpPr>
        <p:spPr>
          <a:xfrm>
            <a:off x="3956384" y="3660858"/>
            <a:ext cx="537853" cy="688062"/>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None/>
            </a:pPr>
            <a:r>
              <a:rPr lang="en-GB" sz="3600" dirty="0" smtClean="0">
                <a:solidFill>
                  <a:schemeClr val="tx1"/>
                </a:solidFill>
                <a:ea typeface="ＭＳ Ｐゴシック" charset="0"/>
                <a:cs typeface="ＭＳ Ｐゴシック" charset="0"/>
              </a:rPr>
              <a:t>+</a:t>
            </a:r>
            <a:endParaRPr lang="en-US" sz="3200" dirty="0" smtClean="0"/>
          </a:p>
        </p:txBody>
      </p:sp>
      <p:sp>
        <p:nvSpPr>
          <p:cNvPr id="117" name="Content Placeholder 2"/>
          <p:cNvSpPr txBox="1">
            <a:spLocks/>
          </p:cNvSpPr>
          <p:nvPr/>
        </p:nvSpPr>
        <p:spPr>
          <a:xfrm>
            <a:off x="4494237" y="3030128"/>
            <a:ext cx="2441311" cy="2146732"/>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pPr>
            <a:r>
              <a:rPr lang="en-GB" sz="1400" dirty="0" smtClean="0">
                <a:solidFill>
                  <a:schemeClr val="tx1"/>
                </a:solidFill>
                <a:ea typeface="ＭＳ Ｐゴシック" charset="0"/>
                <a:cs typeface="ＭＳ Ｐゴシック" charset="0"/>
              </a:rPr>
              <a:t>NOAA CDR Program Requirements </a:t>
            </a:r>
          </a:p>
          <a:p>
            <a:pPr marL="285750" indent="-285750">
              <a:spcBef>
                <a:spcPct val="0"/>
              </a:spcBef>
            </a:pPr>
            <a:r>
              <a:rPr lang="en-GB" sz="1400" dirty="0" smtClean="0">
                <a:solidFill>
                  <a:schemeClr val="tx1"/>
                </a:solidFill>
                <a:ea typeface="ＭＳ Ｐゴシック" charset="0"/>
                <a:cs typeface="ＭＳ Ｐゴシック" charset="0"/>
              </a:rPr>
              <a:t>ESA CCI Requirements</a:t>
            </a:r>
          </a:p>
          <a:p>
            <a:pPr marL="285750" indent="-285750">
              <a:spcBef>
                <a:spcPct val="0"/>
              </a:spcBef>
            </a:pPr>
            <a:r>
              <a:rPr lang="en-GB" sz="1400" dirty="0" smtClean="0">
                <a:solidFill>
                  <a:schemeClr val="tx1"/>
                </a:solidFill>
                <a:ea typeface="ＭＳ Ｐゴシック" charset="0"/>
                <a:cs typeface="ＭＳ Ｐゴシック" charset="0"/>
              </a:rPr>
              <a:t>GCOS-SST and Sea Ice WG</a:t>
            </a:r>
          </a:p>
          <a:p>
            <a:pPr marL="285750" indent="-285750">
              <a:spcBef>
                <a:spcPct val="0"/>
              </a:spcBef>
            </a:pPr>
            <a:r>
              <a:rPr lang="en-GB" sz="1400" dirty="0" smtClean="0">
                <a:solidFill>
                  <a:schemeClr val="tx1"/>
                </a:solidFill>
                <a:ea typeface="ＭＳ Ｐゴシック" charset="0"/>
                <a:cs typeface="ＭＳ Ｐゴシック" charset="0"/>
              </a:rPr>
              <a:t>GHRSST CDR-TAG</a:t>
            </a:r>
          </a:p>
          <a:p>
            <a:pPr marL="285750" indent="-285750">
              <a:spcBef>
                <a:spcPct val="0"/>
              </a:spcBef>
            </a:pPr>
            <a:r>
              <a:rPr lang="en-GB" sz="1400" dirty="0" smtClean="0">
                <a:solidFill>
                  <a:schemeClr val="tx1"/>
                </a:solidFill>
                <a:ea typeface="ＭＳ Ｐゴシック" charset="0"/>
                <a:cs typeface="ＭＳ Ｐゴシック" charset="0"/>
              </a:rPr>
              <a:t>GHRSST GDS2 </a:t>
            </a:r>
          </a:p>
          <a:p>
            <a:pPr marL="285750" indent="-285750">
              <a:spcBef>
                <a:spcPct val="0"/>
              </a:spcBef>
            </a:pPr>
            <a:r>
              <a:rPr lang="en-GB" sz="1400" dirty="0" smtClean="0">
                <a:solidFill>
                  <a:schemeClr val="tx1"/>
                </a:solidFill>
                <a:ea typeface="ＭＳ Ｐゴシック" charset="0"/>
                <a:cs typeface="ＭＳ Ｐゴシック" charset="0"/>
              </a:rPr>
              <a:t>And other inputs…</a:t>
            </a:r>
            <a:endParaRPr lang="en-US" sz="1400" dirty="0" smtClean="0"/>
          </a:p>
        </p:txBody>
      </p:sp>
      <p:sp>
        <p:nvSpPr>
          <p:cNvPr id="118" name="Content Placeholder 2"/>
          <p:cNvSpPr txBox="1">
            <a:spLocks/>
          </p:cNvSpPr>
          <p:nvPr/>
        </p:nvSpPr>
        <p:spPr>
          <a:xfrm>
            <a:off x="6970073" y="3660858"/>
            <a:ext cx="513251" cy="688062"/>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None/>
            </a:pPr>
            <a:r>
              <a:rPr lang="en-GB" sz="3600" dirty="0" smtClean="0">
                <a:solidFill>
                  <a:schemeClr val="tx1"/>
                </a:solidFill>
                <a:ea typeface="ＭＳ Ｐゴシック" charset="0"/>
                <a:cs typeface="ＭＳ Ｐゴシック" charset="0"/>
              </a:rPr>
              <a:t>=</a:t>
            </a:r>
            <a:endParaRPr lang="en-US" sz="3200" dirty="0" smtClean="0"/>
          </a:p>
        </p:txBody>
      </p:sp>
      <p:sp>
        <p:nvSpPr>
          <p:cNvPr id="119" name="Content Placeholder 2"/>
          <p:cNvSpPr txBox="1">
            <a:spLocks/>
          </p:cNvSpPr>
          <p:nvPr/>
        </p:nvSpPr>
        <p:spPr>
          <a:xfrm>
            <a:off x="7562628" y="3660858"/>
            <a:ext cx="1449539" cy="688062"/>
          </a:xfrm>
          <a:prstGeom prst="rect">
            <a:avLst/>
          </a:prstGeom>
        </p:spPr>
        <p:txBody>
          <a:bodyPr>
            <a:normAutofit fontScale="62500" lnSpcReduction="2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None/>
            </a:pPr>
            <a:r>
              <a:rPr lang="en-GB" sz="3600" dirty="0" smtClean="0">
                <a:solidFill>
                  <a:schemeClr val="tx1"/>
                </a:solidFill>
                <a:ea typeface="ＭＳ Ｐゴシック" charset="0"/>
                <a:cs typeface="ＭＳ Ｐゴシック" charset="0"/>
              </a:rPr>
              <a:t>SST ECV DPF</a:t>
            </a:r>
            <a:endParaRPr lang="en-US" sz="3200" dirty="0" smtClean="0"/>
          </a:p>
        </p:txBody>
      </p:sp>
    </p:spTree>
    <p:extLst>
      <p:ext uri="{BB962C8B-B14F-4D97-AF65-F5344CB8AC3E}">
        <p14:creationId xmlns:p14="http://schemas.microsoft.com/office/powerpoint/2010/main" val="35547576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36</a:t>
            </a:fld>
            <a:endParaRPr lang="en-US" sz="1000">
              <a:solidFill>
                <a:srgbClr val="002569"/>
              </a:solidFill>
              <a:latin typeface="Calibri" charset="0"/>
              <a:cs typeface="Calibri" charset="0"/>
            </a:endParaRPr>
          </a:p>
        </p:txBody>
      </p:sp>
      <p:sp>
        <p:nvSpPr>
          <p:cNvPr id="6" name="TextBox 5"/>
          <p:cNvSpPr txBox="1"/>
          <p:nvPr/>
        </p:nvSpPr>
        <p:spPr>
          <a:xfrm>
            <a:off x="441905" y="2500451"/>
            <a:ext cx="7964740" cy="1938992"/>
          </a:xfrm>
          <a:prstGeom prst="rect">
            <a:avLst/>
          </a:prstGeom>
          <a:noFill/>
        </p:spPr>
        <p:txBody>
          <a:bodyPr wrap="none" rtlCol="0">
            <a:spAutoFit/>
          </a:bodyPr>
          <a:lstStyle/>
          <a:p>
            <a:pPr algn="ctr"/>
            <a:r>
              <a:rPr lang="en-US" sz="2400" b="1" dirty="0" smtClean="0"/>
              <a:t>OCR-VC support to ECV coordination &amp; development</a:t>
            </a:r>
            <a:br>
              <a:rPr lang="en-US" sz="2400" b="1" dirty="0" smtClean="0"/>
            </a:br>
            <a:r>
              <a:rPr lang="en-US" sz="2400" b="1" dirty="0" smtClean="0"/>
              <a:t>Lessons in approach</a:t>
            </a:r>
          </a:p>
          <a:p>
            <a:pPr algn="ctr"/>
            <a:endParaRPr lang="en-US" sz="2400" b="1" dirty="0"/>
          </a:p>
          <a:p>
            <a:pPr algn="ctr"/>
            <a:endParaRPr lang="en-US" sz="2400" b="1" dirty="0" smtClean="0"/>
          </a:p>
          <a:p>
            <a:pPr algn="ctr"/>
            <a:r>
              <a:rPr lang="en-US" sz="2400" b="1" dirty="0" smtClean="0"/>
              <a:t>OCR-VC Presentation</a:t>
            </a:r>
            <a:endParaRPr lang="en-US" sz="2400" b="1" dirty="0"/>
          </a:p>
        </p:txBody>
      </p:sp>
    </p:spTree>
    <p:extLst>
      <p:ext uri="{BB962C8B-B14F-4D97-AF65-F5344CB8AC3E}">
        <p14:creationId xmlns:p14="http://schemas.microsoft.com/office/powerpoint/2010/main" val="40111688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6013" y="2047875"/>
            <a:ext cx="1870075" cy="646113"/>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marL="93663" indent="-93663" fontAlgn="auto">
              <a:spcBef>
                <a:spcPts val="0"/>
              </a:spcBef>
              <a:spcAft>
                <a:spcPts val="0"/>
              </a:spcAft>
              <a:buFont typeface="Arial" pitchFamily="34" charset="0"/>
              <a:buChar char="•"/>
              <a:defRPr/>
            </a:pPr>
            <a:r>
              <a:rPr lang="en-CA" dirty="0">
                <a:solidFill>
                  <a:schemeClr val="accent2">
                    <a:lumMod val="75000"/>
                  </a:schemeClr>
                </a:solidFill>
                <a:latin typeface="+mn-lt"/>
                <a:ea typeface="+mn-ea"/>
              </a:rPr>
              <a:t>New algorithms</a:t>
            </a:r>
          </a:p>
          <a:p>
            <a:pPr marL="93663" indent="-93663" fontAlgn="auto">
              <a:spcBef>
                <a:spcPts val="0"/>
              </a:spcBef>
              <a:spcAft>
                <a:spcPts val="0"/>
              </a:spcAft>
              <a:buFont typeface="Arial" pitchFamily="34" charset="0"/>
              <a:buChar char="•"/>
              <a:defRPr/>
            </a:pPr>
            <a:r>
              <a:rPr lang="en-CA" dirty="0">
                <a:solidFill>
                  <a:schemeClr val="accent2">
                    <a:lumMod val="75000"/>
                  </a:schemeClr>
                </a:solidFill>
                <a:latin typeface="+mn-lt"/>
                <a:ea typeface="+mn-ea"/>
              </a:rPr>
              <a:t>New products</a:t>
            </a:r>
          </a:p>
        </p:txBody>
      </p:sp>
      <p:sp>
        <p:nvSpPr>
          <p:cNvPr id="3" name="TextBox 2"/>
          <p:cNvSpPr txBox="1"/>
          <p:nvPr/>
        </p:nvSpPr>
        <p:spPr>
          <a:xfrm>
            <a:off x="3635375" y="2058988"/>
            <a:ext cx="2016125" cy="647700"/>
          </a:xfrm>
          <a:prstGeom prst="rect">
            <a:avLst/>
          </a:prstGeom>
          <a:solidFill>
            <a:schemeClr val="accent2">
              <a:lumMod val="20000"/>
              <a:lumOff val="80000"/>
            </a:schemeClr>
          </a:solidFill>
          <a:ln>
            <a:solidFill>
              <a:schemeClr val="accent2">
                <a:lumMod val="75000"/>
              </a:schemeClr>
            </a:solidFill>
          </a:ln>
        </p:spPr>
        <p:txBody>
          <a:bodyPr>
            <a:spAutoFit/>
          </a:bodyPr>
          <a:lstStyle/>
          <a:p>
            <a:pPr algn="ctr" fontAlgn="auto">
              <a:spcBef>
                <a:spcPts val="0"/>
              </a:spcBef>
              <a:spcAft>
                <a:spcPts val="0"/>
              </a:spcAft>
              <a:defRPr/>
            </a:pPr>
            <a:r>
              <a:rPr lang="en-CA" b="1" dirty="0">
                <a:solidFill>
                  <a:schemeClr val="accent2">
                    <a:lumMod val="75000"/>
                  </a:schemeClr>
                </a:solidFill>
                <a:latin typeface="+mn-lt"/>
                <a:ea typeface="+mn-ea"/>
              </a:rPr>
              <a:t>Algorithm </a:t>
            </a:r>
            <a:r>
              <a:rPr lang="en-CA" b="1" dirty="0" err="1">
                <a:solidFill>
                  <a:schemeClr val="accent2">
                    <a:lumMod val="75000"/>
                  </a:schemeClr>
                </a:solidFill>
                <a:latin typeface="+mn-lt"/>
                <a:ea typeface="+mn-ea"/>
              </a:rPr>
              <a:t>intercomparison</a:t>
            </a:r>
            <a:endParaRPr lang="en-CA" b="1" dirty="0">
              <a:solidFill>
                <a:schemeClr val="accent2">
                  <a:lumMod val="75000"/>
                </a:schemeClr>
              </a:solidFill>
              <a:latin typeface="+mn-lt"/>
              <a:ea typeface="+mn-ea"/>
            </a:endParaRPr>
          </a:p>
        </p:txBody>
      </p:sp>
      <p:sp>
        <p:nvSpPr>
          <p:cNvPr id="4" name="TextBox 3"/>
          <p:cNvSpPr txBox="1"/>
          <p:nvPr/>
        </p:nvSpPr>
        <p:spPr>
          <a:xfrm>
            <a:off x="6510338" y="2058988"/>
            <a:ext cx="1368425" cy="647700"/>
          </a:xfrm>
          <a:prstGeom prst="rect">
            <a:avLst/>
          </a:prstGeom>
          <a:solidFill>
            <a:schemeClr val="accent2">
              <a:lumMod val="20000"/>
              <a:lumOff val="80000"/>
            </a:schemeClr>
          </a:solidFill>
          <a:ln>
            <a:solidFill>
              <a:schemeClr val="accent2">
                <a:lumMod val="75000"/>
              </a:schemeClr>
            </a:solidFill>
          </a:ln>
        </p:spPr>
        <p:txBody>
          <a:bodyPr>
            <a:spAutoFit/>
          </a:bodyPr>
          <a:lstStyle/>
          <a:p>
            <a:pPr algn="ctr" fontAlgn="auto">
              <a:spcBef>
                <a:spcPts val="0"/>
              </a:spcBef>
              <a:spcAft>
                <a:spcPts val="0"/>
              </a:spcAft>
              <a:defRPr/>
            </a:pPr>
            <a:r>
              <a:rPr lang="en-CA" dirty="0">
                <a:solidFill>
                  <a:schemeClr val="accent2">
                    <a:lumMod val="75000"/>
                  </a:schemeClr>
                </a:solidFill>
                <a:latin typeface="+mn-lt"/>
                <a:ea typeface="+mn-ea"/>
              </a:rPr>
              <a:t>Algorithm selection</a:t>
            </a:r>
          </a:p>
        </p:txBody>
      </p:sp>
      <p:sp>
        <p:nvSpPr>
          <p:cNvPr id="5" name="TextBox 4"/>
          <p:cNvSpPr txBox="1"/>
          <p:nvPr/>
        </p:nvSpPr>
        <p:spPr>
          <a:xfrm>
            <a:off x="3924300" y="3990975"/>
            <a:ext cx="1492250" cy="369888"/>
          </a:xfrm>
          <a:prstGeom prst="rect">
            <a:avLst/>
          </a:prstGeom>
          <a:noFill/>
          <a:ln>
            <a:solidFill>
              <a:schemeClr val="accent3">
                <a:lumMod val="75000"/>
              </a:schemeClr>
            </a:solidFill>
          </a:ln>
        </p:spPr>
        <p:txBody>
          <a:bodyPr wrap="none">
            <a:spAutoFit/>
          </a:bodyPr>
          <a:lstStyle/>
          <a:p>
            <a:pPr fontAlgn="auto">
              <a:spcBef>
                <a:spcPts val="0"/>
              </a:spcBef>
              <a:spcAft>
                <a:spcPts val="0"/>
              </a:spcAft>
              <a:defRPr/>
            </a:pPr>
            <a:r>
              <a:rPr lang="en-CA" dirty="0">
                <a:latin typeface="+mn-lt"/>
                <a:ea typeface="+mn-ea"/>
              </a:rPr>
              <a:t>New insights</a:t>
            </a:r>
          </a:p>
        </p:txBody>
      </p:sp>
      <p:sp>
        <p:nvSpPr>
          <p:cNvPr id="6" name="TextBox 5"/>
          <p:cNvSpPr txBox="1"/>
          <p:nvPr/>
        </p:nvSpPr>
        <p:spPr>
          <a:xfrm>
            <a:off x="5927725" y="3846513"/>
            <a:ext cx="2532063" cy="646112"/>
          </a:xfrm>
          <a:prstGeom prst="rect">
            <a:avLst/>
          </a:prstGeom>
          <a:solidFill>
            <a:schemeClr val="accent2">
              <a:lumMod val="20000"/>
              <a:lumOff val="80000"/>
            </a:schemeClr>
          </a:solidFill>
          <a:ln>
            <a:solidFill>
              <a:schemeClr val="accent2">
                <a:lumMod val="75000"/>
              </a:schemeClr>
            </a:solidFill>
          </a:ln>
        </p:spPr>
        <p:txBody>
          <a:bodyPr>
            <a:spAutoFit/>
          </a:bodyPr>
          <a:lstStyle/>
          <a:p>
            <a:pPr marL="285750" indent="-285750" fontAlgn="auto">
              <a:spcBef>
                <a:spcPts val="0"/>
              </a:spcBef>
              <a:spcAft>
                <a:spcPts val="0"/>
              </a:spcAft>
              <a:buFont typeface="Arial" pitchFamily="34" charset="0"/>
              <a:buChar char="•"/>
              <a:defRPr/>
            </a:pPr>
            <a:r>
              <a:rPr lang="en-CA" dirty="0">
                <a:solidFill>
                  <a:schemeClr val="accent2">
                    <a:lumMod val="75000"/>
                  </a:schemeClr>
                </a:solidFill>
                <a:latin typeface="+mn-lt"/>
                <a:ea typeface="+mn-ea"/>
              </a:rPr>
              <a:t>Product generation</a:t>
            </a:r>
          </a:p>
          <a:p>
            <a:pPr marL="285750" indent="-285750" fontAlgn="auto">
              <a:spcBef>
                <a:spcPts val="0"/>
              </a:spcBef>
              <a:spcAft>
                <a:spcPts val="0"/>
              </a:spcAft>
              <a:buFont typeface="Arial" pitchFamily="34" charset="0"/>
              <a:buChar char="•"/>
              <a:defRPr/>
            </a:pPr>
            <a:r>
              <a:rPr lang="en-CA" dirty="0">
                <a:solidFill>
                  <a:schemeClr val="accent2">
                    <a:lumMod val="75000"/>
                  </a:schemeClr>
                </a:solidFill>
                <a:latin typeface="+mn-lt"/>
                <a:ea typeface="+mn-ea"/>
              </a:rPr>
              <a:t>Data merging</a:t>
            </a:r>
          </a:p>
        </p:txBody>
      </p:sp>
      <p:sp>
        <p:nvSpPr>
          <p:cNvPr id="7" name="TextBox 6"/>
          <p:cNvSpPr txBox="1"/>
          <p:nvPr/>
        </p:nvSpPr>
        <p:spPr>
          <a:xfrm>
            <a:off x="5851525" y="5143500"/>
            <a:ext cx="2692400" cy="1200150"/>
          </a:xfrm>
          <a:prstGeom prst="rect">
            <a:avLst/>
          </a:prstGeom>
          <a:noFill/>
          <a:ln>
            <a:solidFill>
              <a:schemeClr val="tx2">
                <a:lumMod val="75000"/>
              </a:schemeClr>
            </a:solidFill>
          </a:ln>
        </p:spPr>
        <p:txBody>
          <a:bodyPr>
            <a:spAutoFit/>
          </a:bodyPr>
          <a:lstStyle/>
          <a:p>
            <a:pPr marL="285750" indent="-285750" fontAlgn="auto">
              <a:spcBef>
                <a:spcPts val="0"/>
              </a:spcBef>
              <a:spcAft>
                <a:spcPts val="0"/>
              </a:spcAft>
              <a:buFont typeface="Arial" pitchFamily="34" charset="0"/>
              <a:buChar char="•"/>
              <a:defRPr/>
            </a:pPr>
            <a:r>
              <a:rPr lang="en-CA" dirty="0">
                <a:solidFill>
                  <a:schemeClr val="tx2">
                    <a:lumMod val="75000"/>
                  </a:schemeClr>
                </a:solidFill>
                <a:latin typeface="+mn-lt"/>
                <a:ea typeface="+mn-ea"/>
              </a:rPr>
              <a:t>Internal Evaluation</a:t>
            </a:r>
          </a:p>
          <a:p>
            <a:pPr marL="285750" indent="-285750" fontAlgn="auto">
              <a:spcBef>
                <a:spcPts val="0"/>
              </a:spcBef>
              <a:spcAft>
                <a:spcPts val="0"/>
              </a:spcAft>
              <a:buFont typeface="Arial" pitchFamily="34" charset="0"/>
              <a:buChar char="•"/>
              <a:defRPr/>
            </a:pPr>
            <a:r>
              <a:rPr lang="en-CA" dirty="0">
                <a:solidFill>
                  <a:schemeClr val="tx2">
                    <a:lumMod val="75000"/>
                  </a:schemeClr>
                </a:solidFill>
                <a:latin typeface="+mn-lt"/>
                <a:ea typeface="+mn-ea"/>
              </a:rPr>
              <a:t>External evaluation (e.g., IOCCG)</a:t>
            </a:r>
          </a:p>
          <a:p>
            <a:pPr marL="285750" indent="-285750" fontAlgn="auto">
              <a:spcBef>
                <a:spcPts val="0"/>
              </a:spcBef>
              <a:spcAft>
                <a:spcPts val="0"/>
              </a:spcAft>
              <a:buFont typeface="Arial" pitchFamily="34" charset="0"/>
              <a:buChar char="•"/>
              <a:defRPr/>
            </a:pPr>
            <a:r>
              <a:rPr lang="en-CA" dirty="0">
                <a:solidFill>
                  <a:schemeClr val="tx2">
                    <a:lumMod val="75000"/>
                  </a:schemeClr>
                </a:solidFill>
                <a:latin typeface="+mn-lt"/>
                <a:ea typeface="+mn-ea"/>
              </a:rPr>
              <a:t>User Feedback</a:t>
            </a:r>
          </a:p>
        </p:txBody>
      </p:sp>
      <p:cxnSp>
        <p:nvCxnSpPr>
          <p:cNvPr id="9" name="Straight Arrow Connector 8"/>
          <p:cNvCxnSpPr>
            <a:stCxn id="3" idx="2"/>
            <a:endCxn id="5" idx="0"/>
          </p:cNvCxnSpPr>
          <p:nvPr/>
        </p:nvCxnSpPr>
        <p:spPr>
          <a:xfrm>
            <a:off x="4643438" y="2706688"/>
            <a:ext cx="26987" cy="1284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3"/>
            <a:endCxn id="4" idx="1"/>
          </p:cNvCxnSpPr>
          <p:nvPr/>
        </p:nvCxnSpPr>
        <p:spPr>
          <a:xfrm>
            <a:off x="5651500" y="2382838"/>
            <a:ext cx="8588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a:endCxn id="6" idx="0"/>
          </p:cNvCxnSpPr>
          <p:nvPr/>
        </p:nvCxnSpPr>
        <p:spPr>
          <a:xfrm flipH="1">
            <a:off x="7194550" y="2706688"/>
            <a:ext cx="0" cy="1139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1"/>
            <a:endCxn id="5" idx="3"/>
          </p:cNvCxnSpPr>
          <p:nvPr/>
        </p:nvCxnSpPr>
        <p:spPr>
          <a:xfrm flipH="1">
            <a:off x="5416550" y="4170363"/>
            <a:ext cx="511175" cy="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a:endCxn id="7" idx="0"/>
          </p:cNvCxnSpPr>
          <p:nvPr/>
        </p:nvCxnSpPr>
        <p:spPr>
          <a:xfrm>
            <a:off x="7194550" y="4492625"/>
            <a:ext cx="3175" cy="650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1"/>
          </p:cNvCxnSpPr>
          <p:nvPr/>
        </p:nvCxnSpPr>
        <p:spPr>
          <a:xfrm flipH="1">
            <a:off x="4649788" y="5743575"/>
            <a:ext cx="120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5" idx="2"/>
          </p:cNvCxnSpPr>
          <p:nvPr/>
        </p:nvCxnSpPr>
        <p:spPr>
          <a:xfrm flipV="1">
            <a:off x="4670425" y="4360863"/>
            <a:ext cx="0" cy="13827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081213" y="4187825"/>
            <a:ext cx="1843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081213" y="2735263"/>
            <a:ext cx="0" cy="1452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 idx="3"/>
            <a:endCxn id="3" idx="1"/>
          </p:cNvCxnSpPr>
          <p:nvPr/>
        </p:nvCxnSpPr>
        <p:spPr>
          <a:xfrm>
            <a:off x="2986088" y="2371725"/>
            <a:ext cx="649287" cy="11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116013" y="692150"/>
            <a:ext cx="2235200" cy="923925"/>
          </a:xfrm>
          <a:prstGeom prst="rect">
            <a:avLst/>
          </a:prstGeom>
          <a:noFill/>
          <a:ln>
            <a:solidFill>
              <a:schemeClr val="accent5">
                <a:lumMod val="75000"/>
              </a:schemeClr>
            </a:solidFill>
          </a:ln>
        </p:spPr>
        <p:txBody>
          <a:bodyPr>
            <a:spAutoFit/>
          </a:bodyPr>
          <a:lstStyle/>
          <a:p>
            <a:pPr marL="285750" indent="-285750" fontAlgn="auto">
              <a:spcBef>
                <a:spcPts val="0"/>
              </a:spcBef>
              <a:spcAft>
                <a:spcPts val="0"/>
              </a:spcAft>
              <a:buFont typeface="Arial" pitchFamily="34" charset="0"/>
              <a:buChar char="•"/>
              <a:defRPr/>
            </a:pPr>
            <a:r>
              <a:rPr lang="en-CA" dirty="0">
                <a:solidFill>
                  <a:schemeClr val="tx2">
                    <a:lumMod val="75000"/>
                  </a:schemeClr>
                </a:solidFill>
                <a:latin typeface="+mn-lt"/>
                <a:ea typeface="+mn-ea"/>
              </a:rPr>
              <a:t>New sensors</a:t>
            </a:r>
          </a:p>
          <a:p>
            <a:pPr marL="285750" indent="-285750" fontAlgn="auto">
              <a:spcBef>
                <a:spcPts val="0"/>
              </a:spcBef>
              <a:spcAft>
                <a:spcPts val="0"/>
              </a:spcAft>
              <a:buFont typeface="Arial" pitchFamily="34" charset="0"/>
              <a:buChar char="•"/>
              <a:defRPr/>
            </a:pPr>
            <a:r>
              <a:rPr lang="en-CA" dirty="0">
                <a:solidFill>
                  <a:schemeClr val="tx2">
                    <a:lumMod val="75000"/>
                  </a:schemeClr>
                </a:solidFill>
                <a:latin typeface="+mn-lt"/>
                <a:ea typeface="+mn-ea"/>
              </a:rPr>
              <a:t>New in situ data</a:t>
            </a:r>
          </a:p>
          <a:p>
            <a:pPr marL="285750" indent="-285750" fontAlgn="auto">
              <a:spcBef>
                <a:spcPts val="0"/>
              </a:spcBef>
              <a:spcAft>
                <a:spcPts val="0"/>
              </a:spcAft>
              <a:buFont typeface="Arial" pitchFamily="34" charset="0"/>
              <a:buChar char="•"/>
              <a:defRPr/>
            </a:pPr>
            <a:r>
              <a:rPr lang="en-CA" dirty="0">
                <a:solidFill>
                  <a:schemeClr val="tx2">
                    <a:lumMod val="75000"/>
                  </a:schemeClr>
                </a:solidFill>
                <a:latin typeface="+mn-lt"/>
                <a:ea typeface="+mn-ea"/>
              </a:rPr>
              <a:t>New algorithms</a:t>
            </a:r>
          </a:p>
        </p:txBody>
      </p:sp>
      <p:cxnSp>
        <p:nvCxnSpPr>
          <p:cNvPr id="46" name="Straight Arrow Connector 45"/>
          <p:cNvCxnSpPr>
            <a:endCxn id="3" idx="0"/>
          </p:cNvCxnSpPr>
          <p:nvPr/>
        </p:nvCxnSpPr>
        <p:spPr>
          <a:xfrm>
            <a:off x="4643438" y="1185863"/>
            <a:ext cx="0" cy="873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3"/>
          </p:cNvCxnSpPr>
          <p:nvPr/>
        </p:nvCxnSpPr>
        <p:spPr>
          <a:xfrm>
            <a:off x="3351213" y="1154113"/>
            <a:ext cx="1292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9" name="TextBox 20"/>
          <p:cNvSpPr txBox="1">
            <a:spLocks noChangeArrowheads="1"/>
          </p:cNvSpPr>
          <p:nvPr/>
        </p:nvSpPr>
        <p:spPr bwMode="auto">
          <a:xfrm>
            <a:off x="971550" y="5359400"/>
            <a:ext cx="36004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CA" sz="1600"/>
              <a:t>Lesson Learned: Important to include periodic intercomparison, update of algorithms and reprocessing of OC-products as science progresses</a:t>
            </a:r>
          </a:p>
        </p:txBody>
      </p:sp>
      <p:sp>
        <p:nvSpPr>
          <p:cNvPr id="36" name="Rounded Rectangle 35"/>
          <p:cNvSpPr/>
          <p:nvPr/>
        </p:nvSpPr>
        <p:spPr>
          <a:xfrm>
            <a:off x="755650" y="1773238"/>
            <a:ext cx="5095875" cy="30511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71" name="TextBox 16"/>
          <p:cNvSpPr txBox="1">
            <a:spLocks noChangeArrowheads="1"/>
          </p:cNvSpPr>
          <p:nvPr/>
        </p:nvSpPr>
        <p:spPr bwMode="auto">
          <a:xfrm>
            <a:off x="2627313" y="4640263"/>
            <a:ext cx="1582737" cy="368300"/>
          </a:xfrm>
          <a:prstGeom prst="rect">
            <a:avLst/>
          </a:prstGeom>
          <a:solidFill>
            <a:schemeClr val="bg1"/>
          </a:solidFill>
          <a:ln w="19050">
            <a:solidFill>
              <a:srgbClr val="FF0000"/>
            </a:solidFill>
            <a:miter lim="800000"/>
            <a:headEnd/>
            <a:tailEnd/>
          </a:ln>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CA">
                <a:solidFill>
                  <a:srgbClr val="FF0000"/>
                </a:solidFill>
              </a:rPr>
              <a:t>Iterative Loop</a:t>
            </a:r>
          </a:p>
        </p:txBody>
      </p:sp>
    </p:spTree>
    <p:extLst>
      <p:ext uri="{BB962C8B-B14F-4D97-AF65-F5344CB8AC3E}">
        <p14:creationId xmlns:p14="http://schemas.microsoft.com/office/powerpoint/2010/main" val="9617497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900113" y="1196975"/>
            <a:ext cx="78486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hangingPunct="1">
              <a:defRPr/>
            </a:pPr>
            <a:r>
              <a:rPr lang="en-CA" sz="2000" dirty="0" smtClean="0">
                <a:latin typeface="+mn-lt"/>
                <a:ea typeface="+mn-ea"/>
              </a:rPr>
              <a:t>The intangibles: the team spirit, the community engagement</a:t>
            </a:r>
          </a:p>
          <a:p>
            <a:pPr marL="0" indent="0" eaLnBrk="1" hangingPunct="1">
              <a:defRPr/>
            </a:pPr>
            <a:endParaRPr lang="en-CA" sz="2000" dirty="0">
              <a:latin typeface="+mn-lt"/>
              <a:ea typeface="+mn-ea"/>
            </a:endParaRPr>
          </a:p>
          <a:p>
            <a:pPr marL="0" indent="0" eaLnBrk="1" hangingPunct="1">
              <a:defRPr/>
            </a:pPr>
            <a:r>
              <a:rPr lang="en-CA" sz="2000" dirty="0" smtClean="0">
                <a:latin typeface="+mn-lt"/>
                <a:ea typeface="+mn-ea"/>
              </a:rPr>
              <a:t>The lessons learned:</a:t>
            </a:r>
          </a:p>
          <a:p>
            <a:pPr marL="0" indent="0" eaLnBrk="1" hangingPunct="1">
              <a:defRPr/>
            </a:pPr>
            <a:endParaRPr lang="en-CA" sz="2000" dirty="0" smtClean="0">
              <a:latin typeface="+mn-lt"/>
              <a:ea typeface="+mn-ea"/>
            </a:endParaRPr>
          </a:p>
          <a:p>
            <a:pPr eaLnBrk="1" hangingPunct="1">
              <a:buFont typeface="Arial" charset="0"/>
              <a:buChar char="•"/>
              <a:defRPr/>
            </a:pPr>
            <a:r>
              <a:rPr lang="en-CA" sz="2000" dirty="0" smtClean="0">
                <a:latin typeface="+mn-lt"/>
                <a:ea typeface="+mn-ea"/>
              </a:rPr>
              <a:t>Keep the user community engaged</a:t>
            </a:r>
          </a:p>
          <a:p>
            <a:pPr marL="0" indent="0" eaLnBrk="1" hangingPunct="1">
              <a:defRPr/>
            </a:pPr>
            <a:endParaRPr lang="en-CA" sz="2000" dirty="0" smtClean="0">
              <a:latin typeface="+mn-lt"/>
              <a:ea typeface="+mn-ea"/>
            </a:endParaRPr>
          </a:p>
          <a:p>
            <a:pPr eaLnBrk="1" hangingPunct="1">
              <a:buFont typeface="Arial" charset="0"/>
              <a:buChar char="•"/>
              <a:defRPr/>
            </a:pPr>
            <a:r>
              <a:rPr lang="en-CA" sz="2000" dirty="0" smtClean="0">
                <a:latin typeface="+mn-lt"/>
                <a:ea typeface="+mn-ea"/>
              </a:rPr>
              <a:t>Periodic revisit of algorithm selection process and reprocessing</a:t>
            </a:r>
          </a:p>
          <a:p>
            <a:pPr marL="0" indent="0" eaLnBrk="1" hangingPunct="1">
              <a:defRPr/>
            </a:pPr>
            <a:r>
              <a:rPr lang="en-CA" sz="2000" dirty="0" smtClean="0">
                <a:latin typeface="+mn-lt"/>
                <a:ea typeface="+mn-ea"/>
              </a:rPr>
              <a:t> </a:t>
            </a:r>
          </a:p>
          <a:p>
            <a:pPr marL="0" indent="0" eaLnBrk="1" hangingPunct="1">
              <a:defRPr/>
            </a:pPr>
            <a:r>
              <a:rPr lang="en-CA" sz="2000" dirty="0" smtClean="0">
                <a:latin typeface="+mn-lt"/>
                <a:ea typeface="+mn-ea"/>
              </a:rPr>
              <a:t>           - responsive system requirement</a:t>
            </a:r>
          </a:p>
          <a:p>
            <a:pPr marL="0" indent="0" eaLnBrk="1" hangingPunct="1">
              <a:defRPr/>
            </a:pPr>
            <a:endParaRPr lang="en-CA" sz="2000" dirty="0" smtClean="0">
              <a:latin typeface="+mn-lt"/>
              <a:ea typeface="+mn-ea"/>
            </a:endParaRPr>
          </a:p>
          <a:p>
            <a:pPr marL="0" indent="0" eaLnBrk="1" hangingPunct="1">
              <a:defRPr/>
            </a:pPr>
            <a:r>
              <a:rPr lang="en-CA" sz="2000" dirty="0" smtClean="0">
                <a:latin typeface="+mn-lt"/>
                <a:ea typeface="+mn-ea"/>
              </a:rPr>
              <a:t>           -  continued and continual scientific input to system</a:t>
            </a:r>
          </a:p>
          <a:p>
            <a:pPr marL="0" indent="0" eaLnBrk="1" hangingPunct="1">
              <a:defRPr/>
            </a:pPr>
            <a:r>
              <a:rPr lang="en-CA" sz="2000" dirty="0" smtClean="0">
                <a:latin typeface="+mn-lt"/>
                <a:ea typeface="+mn-ea"/>
              </a:rPr>
              <a:t>              engineering and product generation</a:t>
            </a:r>
          </a:p>
          <a:p>
            <a:pPr marL="0" indent="0" eaLnBrk="1" hangingPunct="1">
              <a:defRPr/>
            </a:pPr>
            <a:endParaRPr lang="en-CA" sz="2000" dirty="0" smtClean="0">
              <a:latin typeface="+mn-lt"/>
              <a:ea typeface="+mn-ea"/>
            </a:endParaRPr>
          </a:p>
        </p:txBody>
      </p:sp>
    </p:spTree>
    <p:extLst>
      <p:ext uri="{BB962C8B-B14F-4D97-AF65-F5344CB8AC3E}">
        <p14:creationId xmlns:p14="http://schemas.microsoft.com/office/powerpoint/2010/main" val="283196769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39</a:t>
            </a:fld>
            <a:endParaRPr lang="en-US" sz="1000">
              <a:solidFill>
                <a:srgbClr val="002569"/>
              </a:solidFill>
              <a:latin typeface="Calibri" charset="0"/>
              <a:cs typeface="Calibri" charset="0"/>
            </a:endParaRPr>
          </a:p>
        </p:txBody>
      </p:sp>
      <p:sp>
        <p:nvSpPr>
          <p:cNvPr id="6" name="TextBox 5"/>
          <p:cNvSpPr txBox="1"/>
          <p:nvPr/>
        </p:nvSpPr>
        <p:spPr>
          <a:xfrm>
            <a:off x="1365012" y="2500451"/>
            <a:ext cx="6118532" cy="1569660"/>
          </a:xfrm>
          <a:prstGeom prst="rect">
            <a:avLst/>
          </a:prstGeom>
          <a:noFill/>
        </p:spPr>
        <p:txBody>
          <a:bodyPr wrap="none" rtlCol="0">
            <a:spAutoFit/>
          </a:bodyPr>
          <a:lstStyle/>
          <a:p>
            <a:pPr algn="ctr"/>
            <a:r>
              <a:rPr lang="en-US" sz="2400" b="1" dirty="0" smtClean="0"/>
              <a:t>GFOI/FCT Implementation Requirements</a:t>
            </a:r>
          </a:p>
          <a:p>
            <a:pPr algn="ctr"/>
            <a:endParaRPr lang="en-US" sz="2400" b="1" dirty="0"/>
          </a:p>
          <a:p>
            <a:pPr algn="ctr"/>
            <a:endParaRPr lang="en-US" sz="2400" b="1" dirty="0" smtClean="0"/>
          </a:p>
          <a:p>
            <a:pPr algn="ctr"/>
            <a:r>
              <a:rPr lang="en-US" sz="2400" b="1" dirty="0" smtClean="0"/>
              <a:t>Brief presentation</a:t>
            </a:r>
            <a:endParaRPr lang="en-US" sz="2400" b="1" dirty="0"/>
          </a:p>
        </p:txBody>
      </p:sp>
    </p:spTree>
    <p:extLst>
      <p:ext uri="{BB962C8B-B14F-4D97-AF65-F5344CB8AC3E}">
        <p14:creationId xmlns:p14="http://schemas.microsoft.com/office/powerpoint/2010/main" val="14772697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4</a:t>
            </a:fld>
            <a:endParaRPr lang="en-US" sz="1000">
              <a:solidFill>
                <a:srgbClr val="002569"/>
              </a:solidFill>
              <a:latin typeface="Calibri" charset="0"/>
              <a:cs typeface="Calibri" charset="0"/>
            </a:endParaRPr>
          </a:p>
        </p:txBody>
      </p:sp>
      <p:sp>
        <p:nvSpPr>
          <p:cNvPr id="6" name="TextBox 5"/>
          <p:cNvSpPr txBox="1"/>
          <p:nvPr/>
        </p:nvSpPr>
        <p:spPr>
          <a:xfrm>
            <a:off x="945631" y="2500451"/>
            <a:ext cx="6957253" cy="461665"/>
          </a:xfrm>
          <a:prstGeom prst="rect">
            <a:avLst/>
          </a:prstGeom>
          <a:noFill/>
        </p:spPr>
        <p:txBody>
          <a:bodyPr wrap="none" rtlCol="0">
            <a:spAutoFit/>
          </a:bodyPr>
          <a:lstStyle/>
          <a:p>
            <a:pPr algn="ctr"/>
            <a:r>
              <a:rPr lang="en-US" sz="2400" b="1" dirty="0" smtClean="0"/>
              <a:t>CSS Recommendations &amp; SIT Chair Response</a:t>
            </a:r>
            <a:endParaRPr lang="en-US" sz="2400" b="1" dirty="0"/>
          </a:p>
        </p:txBody>
      </p:sp>
    </p:spTree>
    <p:extLst>
      <p:ext uri="{BB962C8B-B14F-4D97-AF65-F5344CB8AC3E}">
        <p14:creationId xmlns:p14="http://schemas.microsoft.com/office/powerpoint/2010/main" val="15590571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40</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GFOI presentation</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The SDCG is dedicated to coordinated acquisition strategy to ensure capture of the necessary data</a:t>
            </a:r>
          </a:p>
          <a:p>
            <a:pPr marL="285750" indent="-285750">
              <a:spcBef>
                <a:spcPct val="0"/>
              </a:spcBef>
              <a:buFont typeface="Arial"/>
              <a:buChar char="•"/>
            </a:pPr>
            <a:endParaRPr lang="en-GB" sz="1900" dirty="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GFOI IP foresees sample national datasets for pre-operational GFOI to demonstrate kind of support countries can expect</a:t>
            </a:r>
          </a:p>
          <a:p>
            <a:pPr marL="685800" lvl="1">
              <a:spcBef>
                <a:spcPct val="0"/>
              </a:spcBef>
              <a:buFont typeface="Lucida Grande"/>
              <a:buChar char="-"/>
            </a:pPr>
            <a:r>
              <a:rPr lang="en-GB" sz="1700" b="0" dirty="0" smtClean="0">
                <a:solidFill>
                  <a:schemeClr val="tx1"/>
                </a:solidFill>
                <a:ea typeface="ＭＳ Ｐゴシック" charset="0"/>
              </a:rPr>
              <a:t>Data compiling, processing and delivery support needed</a:t>
            </a:r>
          </a:p>
          <a:p>
            <a:pPr marL="685800" lvl="1">
              <a:spcBef>
                <a:spcPct val="0"/>
              </a:spcBef>
              <a:buFont typeface="Lucida Grande"/>
              <a:buChar char="-"/>
            </a:pPr>
            <a:r>
              <a:rPr lang="en-GB" sz="1700" b="0" dirty="0" smtClean="0">
                <a:solidFill>
                  <a:schemeClr val="tx1"/>
                </a:solidFill>
                <a:ea typeface="ＭＳ Ｐゴシック" charset="0"/>
              </a:rPr>
              <a:t>18 month horizon</a:t>
            </a:r>
          </a:p>
          <a:p>
            <a:pPr marL="685800" lvl="1">
              <a:spcBef>
                <a:spcPct val="0"/>
              </a:spcBef>
              <a:buFont typeface="Lucida Grande"/>
              <a:buChar char="-"/>
            </a:pPr>
            <a:r>
              <a:rPr lang="en-GB" sz="1700" b="0" dirty="0" smtClean="0">
                <a:solidFill>
                  <a:schemeClr val="tx1"/>
                </a:solidFill>
                <a:ea typeface="ＭＳ Ｐゴシック" charset="0"/>
              </a:rPr>
              <a:t>LSI &amp; WGCV LPV?</a:t>
            </a:r>
          </a:p>
          <a:p>
            <a:pPr marL="685800" lvl="1">
              <a:spcBef>
                <a:spcPct val="0"/>
              </a:spcBef>
              <a:buFont typeface="Arial"/>
              <a:buChar char="•"/>
            </a:pPr>
            <a:endParaRPr lang="en-GB" sz="1700" dirty="0">
              <a:solidFill>
                <a:schemeClr val="tx1"/>
              </a:solidFill>
              <a:ea typeface="ＭＳ Ｐゴシック" charset="0"/>
            </a:endParaRPr>
          </a:p>
          <a:p>
            <a:pPr marL="285750">
              <a:spcBef>
                <a:spcPct val="0"/>
              </a:spcBef>
              <a:buFont typeface="Arial"/>
              <a:buChar char="•"/>
            </a:pPr>
            <a:r>
              <a:rPr lang="en-GB" sz="1900" dirty="0" smtClean="0">
                <a:solidFill>
                  <a:schemeClr val="tx1"/>
                </a:solidFill>
                <a:ea typeface="ＭＳ Ｐゴシック" charset="0"/>
              </a:rPr>
              <a:t>Further needs</a:t>
            </a:r>
          </a:p>
          <a:p>
            <a:pPr marL="685800" lvl="1">
              <a:spcBef>
                <a:spcPct val="0"/>
              </a:spcBef>
              <a:buFont typeface="Lucida Grande"/>
              <a:buChar char="-"/>
            </a:pPr>
            <a:r>
              <a:rPr lang="en-GB" sz="1700" b="0" dirty="0" smtClean="0">
                <a:solidFill>
                  <a:schemeClr val="tx1"/>
                </a:solidFill>
                <a:ea typeface="ＭＳ Ｐゴシック" charset="0"/>
              </a:rPr>
              <a:t>Evolution of FCT portal to monitor and report acquisitions and to allow data discovery – in support of SDCG++</a:t>
            </a:r>
          </a:p>
          <a:p>
            <a:pPr marL="685800" lvl="1">
              <a:spcBef>
                <a:spcPct val="0"/>
              </a:spcBef>
              <a:buFont typeface="Lucida Grande"/>
              <a:buChar char="-"/>
            </a:pPr>
            <a:r>
              <a:rPr lang="en-GB" sz="1700" b="0" dirty="0" smtClean="0">
                <a:solidFill>
                  <a:schemeClr val="tx1"/>
                </a:solidFill>
                <a:ea typeface="ＭＳ Ｐゴシック" charset="0"/>
              </a:rPr>
              <a:t>GFOI-branded Methods &amp; Protocols documents could use WGCV expertise </a:t>
            </a:r>
          </a:p>
          <a:p>
            <a:pPr marL="685800" lvl="1">
              <a:spcBef>
                <a:spcPct val="0"/>
              </a:spcBef>
              <a:buFont typeface="Arial"/>
              <a:buChar char="•"/>
            </a:pPr>
            <a:endParaRPr lang="en-GB" sz="1700" dirty="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19277106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41</a:t>
            </a:fld>
            <a:endParaRPr lang="en-US" sz="1000">
              <a:solidFill>
                <a:srgbClr val="002569"/>
              </a:solidFill>
              <a:latin typeface="Calibri" charset="0"/>
              <a:cs typeface="Calibri" charset="0"/>
            </a:endParaRPr>
          </a:p>
        </p:txBody>
      </p:sp>
      <p:sp>
        <p:nvSpPr>
          <p:cNvPr id="6" name="TextBox 5"/>
          <p:cNvSpPr txBox="1"/>
          <p:nvPr/>
        </p:nvSpPr>
        <p:spPr>
          <a:xfrm>
            <a:off x="672217" y="2500451"/>
            <a:ext cx="7504128" cy="1569660"/>
          </a:xfrm>
          <a:prstGeom prst="rect">
            <a:avLst/>
          </a:prstGeom>
          <a:noFill/>
        </p:spPr>
        <p:txBody>
          <a:bodyPr wrap="none" rtlCol="0">
            <a:spAutoFit/>
          </a:bodyPr>
          <a:lstStyle/>
          <a:p>
            <a:pPr algn="ctr"/>
            <a:r>
              <a:rPr lang="en-US" sz="2400" b="1" dirty="0" smtClean="0"/>
              <a:t>GCI and </a:t>
            </a:r>
            <a:r>
              <a:rPr lang="en-US" sz="2400" b="1" dirty="0" err="1" smtClean="0"/>
              <a:t>DataCORE</a:t>
            </a:r>
            <a:r>
              <a:rPr lang="en-US" sz="2400" b="1" dirty="0" smtClean="0"/>
              <a:t> Implementation Requirements</a:t>
            </a:r>
          </a:p>
          <a:p>
            <a:pPr algn="ctr"/>
            <a:endParaRPr lang="en-US" sz="2400" b="1" dirty="0"/>
          </a:p>
          <a:p>
            <a:pPr algn="ctr"/>
            <a:endParaRPr lang="en-US" sz="2400" b="1" dirty="0" smtClean="0"/>
          </a:p>
          <a:p>
            <a:pPr algn="ctr"/>
            <a:r>
              <a:rPr lang="en-US" sz="2400" b="1" dirty="0" smtClean="0"/>
              <a:t>Brief presentation</a:t>
            </a:r>
            <a:endParaRPr lang="en-US" sz="2400" b="1" dirty="0"/>
          </a:p>
        </p:txBody>
      </p:sp>
    </p:spTree>
    <p:extLst>
      <p:ext uri="{BB962C8B-B14F-4D97-AF65-F5344CB8AC3E}">
        <p14:creationId xmlns:p14="http://schemas.microsoft.com/office/powerpoint/2010/main" val="28827701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70658" y="5379045"/>
            <a:ext cx="7995805" cy="1032145"/>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3" name="Rectangle 2"/>
          <p:cNvSpPr/>
          <p:nvPr/>
        </p:nvSpPr>
        <p:spPr bwMode="auto">
          <a:xfrm>
            <a:off x="742950" y="3117272"/>
            <a:ext cx="7995805" cy="143394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42</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algn="ctr" eaLnBrk="1" hangingPunct="1"/>
            <a:r>
              <a:rPr lang="en-GB" sz="2800" dirty="0">
                <a:latin typeface="Tahoma" charset="0"/>
                <a:ea typeface="ＭＳ Ｐゴシック" charset="0"/>
                <a:cs typeface="Tahoma" charset="0"/>
              </a:rPr>
              <a:t>Main CEOS expectations </a:t>
            </a:r>
            <a:r>
              <a:rPr lang="en-GB" sz="2800" dirty="0" smtClean="0">
                <a:latin typeface="Tahoma" charset="0"/>
                <a:ea typeface="ＭＳ Ｐゴシック" charset="0"/>
                <a:cs typeface="Tahoma" charset="0"/>
              </a:rPr>
              <a:t/>
            </a:r>
            <a:br>
              <a:rPr lang="en-GB" sz="2800" dirty="0" smtClean="0">
                <a:latin typeface="Tahoma" charset="0"/>
                <a:ea typeface="ＭＳ Ｐゴシック" charset="0"/>
                <a:cs typeface="Tahoma" charset="0"/>
              </a:rPr>
            </a:br>
            <a:r>
              <a:rPr lang="en-GB" sz="2800" dirty="0" smtClean="0">
                <a:latin typeface="Tahoma" charset="0"/>
                <a:ea typeface="ＭＳ Ｐゴシック" charset="0"/>
                <a:cs typeface="Tahoma" charset="0"/>
              </a:rPr>
              <a:t>w.r.t. </a:t>
            </a:r>
            <a:r>
              <a:rPr lang="en-GB" sz="2800" dirty="0">
                <a:latin typeface="Tahoma" charset="0"/>
                <a:ea typeface="ＭＳ Ｐゴシック" charset="0"/>
                <a:cs typeface="Tahoma" charset="0"/>
              </a:rPr>
              <a:t>to GCI and </a:t>
            </a:r>
            <a:r>
              <a:rPr lang="en-GB" sz="2800" dirty="0" smtClean="0">
                <a:latin typeface="Tahoma" charset="0"/>
                <a:ea typeface="ＭＳ Ｐゴシック" charset="0"/>
                <a:cs typeface="Tahoma" charset="0"/>
              </a:rPr>
              <a:t>Data CORE</a:t>
            </a:r>
            <a:endParaRPr lang="en-US" sz="2800" dirty="0">
              <a:latin typeface="Tahoma" charset="0"/>
              <a:ea typeface="ＭＳ Ｐゴシック" charset="0"/>
              <a:cs typeface="Tahoma" charset="0"/>
            </a:endParaRPr>
          </a:p>
        </p:txBody>
      </p:sp>
      <p:sp>
        <p:nvSpPr>
          <p:cNvPr id="5" name="Content Placeholder 2"/>
          <p:cNvSpPr txBox="1">
            <a:spLocks/>
          </p:cNvSpPr>
          <p:nvPr/>
        </p:nvSpPr>
        <p:spPr>
          <a:xfrm>
            <a:off x="280555" y="1454727"/>
            <a:ext cx="8686800" cy="4956463"/>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spcBef>
                <a:spcPct val="0"/>
              </a:spcBef>
              <a:buNone/>
            </a:pPr>
            <a:r>
              <a:rPr lang="en-GB" sz="2000" dirty="0" smtClean="0">
                <a:solidFill>
                  <a:schemeClr val="tx1"/>
                </a:solidFill>
                <a:ea typeface="ＭＳ Ｐゴシック" charset="0"/>
              </a:rPr>
              <a:t>Ensure that EO data sets are easily discoverable and accessible</a:t>
            </a:r>
            <a:endParaRPr lang="en-GB" sz="1900" dirty="0" smtClean="0">
              <a:solidFill>
                <a:schemeClr val="tx1"/>
              </a:solidFill>
              <a:ea typeface="ＭＳ Ｐゴシック" charset="0"/>
            </a:endParaRPr>
          </a:p>
          <a:p>
            <a:pPr lvl="1">
              <a:spcBef>
                <a:spcPct val="0"/>
              </a:spcBef>
            </a:pPr>
            <a:r>
              <a:rPr lang="en-GB" sz="1700" b="0" dirty="0" smtClean="0">
                <a:solidFill>
                  <a:schemeClr val="accent4"/>
                </a:solidFill>
                <a:ea typeface="ＭＳ Ｐゴシック" charset="0"/>
              </a:rPr>
              <a:t>Free access to the set of EO data &amp; products catalogues </a:t>
            </a:r>
          </a:p>
          <a:p>
            <a:pPr marL="857250" lvl="2" indent="0">
              <a:spcBef>
                <a:spcPct val="0"/>
              </a:spcBef>
              <a:buNone/>
            </a:pPr>
            <a:r>
              <a:rPr lang="en-GB" sz="1400" b="0" i="1" dirty="0" smtClean="0">
                <a:solidFill>
                  <a:schemeClr val="accent4"/>
                </a:solidFill>
                <a:ea typeface="ＭＳ Ｐゴシック" charset="0"/>
              </a:rPr>
              <a:t>- Ideally one-stop-shop = 1 single query to interrogate all catalogues + </a:t>
            </a:r>
            <a:r>
              <a:rPr lang="en-GB" sz="1400" b="0" i="1" dirty="0" smtClean="0">
                <a:solidFill>
                  <a:schemeClr val="accent4"/>
                </a:solidFill>
                <a:ea typeface="ＭＳ Ｐゴシック" charset="0"/>
                <a:sym typeface="Wingdings" pitchFamily="2" charset="2"/>
              </a:rPr>
              <a:t>1 aggregated response from all catalogues</a:t>
            </a:r>
          </a:p>
          <a:p>
            <a:pPr marL="857250" lvl="2" indent="0">
              <a:spcBef>
                <a:spcPct val="0"/>
              </a:spcBef>
              <a:buNone/>
            </a:pPr>
            <a:r>
              <a:rPr lang="en-GB" sz="1400" b="0" i="1" dirty="0" smtClean="0">
                <a:solidFill>
                  <a:schemeClr val="accent4"/>
                </a:solidFill>
                <a:ea typeface="ＭＳ Ｐゴシック" charset="0"/>
                <a:sym typeface="Wingdings" pitchFamily="2" charset="2"/>
              </a:rPr>
              <a:t>-  Data CORE datasets easily identifiable</a:t>
            </a:r>
          </a:p>
          <a:p>
            <a:pPr lvl="2" indent="-285750">
              <a:spcBef>
                <a:spcPct val="0"/>
              </a:spcBef>
              <a:buFontTx/>
              <a:buChar char="-"/>
            </a:pPr>
            <a:endParaRPr lang="en-GB" sz="1400" b="0" i="1" dirty="0" smtClean="0">
              <a:solidFill>
                <a:schemeClr val="accent4"/>
              </a:solidFill>
              <a:ea typeface="ＭＳ Ｐゴシック" charset="0"/>
              <a:sym typeface="Wingdings" pitchFamily="2" charset="2"/>
            </a:endParaRPr>
          </a:p>
          <a:p>
            <a:pPr lvl="1">
              <a:spcBef>
                <a:spcPct val="0"/>
              </a:spcBef>
            </a:pPr>
            <a:r>
              <a:rPr lang="en-GB" sz="1700" b="0" i="1" dirty="0" smtClean="0">
                <a:solidFill>
                  <a:schemeClr val="accent4"/>
                </a:solidFill>
                <a:ea typeface="ＭＳ Ｐゴシック" charset="0"/>
                <a:sym typeface="Wingdings" pitchFamily="2" charset="2"/>
              </a:rPr>
              <a:t>Easy access to data &amp; products (for both Data CORE and other datasets)</a:t>
            </a:r>
          </a:p>
          <a:p>
            <a:pPr marL="914400" lvl="2" indent="0">
              <a:spcBef>
                <a:spcPct val="0"/>
              </a:spcBef>
              <a:buNone/>
            </a:pPr>
            <a:r>
              <a:rPr lang="en-GB" sz="1400" b="0" i="1" dirty="0" smtClean="0">
                <a:solidFill>
                  <a:schemeClr val="accent4"/>
                </a:solidFill>
                <a:ea typeface="ＭＳ Ｐゴシック" charset="0"/>
                <a:sym typeface="Wingdings" pitchFamily="2" charset="2"/>
              </a:rPr>
              <a:t>- Information of Repositories’ locations and access methods to be included in “</a:t>
            </a:r>
            <a:r>
              <a:rPr lang="en-GB" sz="1400" b="0" dirty="0">
                <a:solidFill>
                  <a:schemeClr val="accent4"/>
                </a:solidFill>
                <a:ea typeface="ＭＳ Ｐゴシック" charset="0"/>
              </a:rPr>
              <a:t>data &amp; products catalogues</a:t>
            </a:r>
            <a:r>
              <a:rPr lang="en-GB" sz="1400" b="0" i="1" dirty="0" smtClean="0">
                <a:solidFill>
                  <a:schemeClr val="accent4"/>
                </a:solidFill>
                <a:ea typeface="ＭＳ Ｐゴシック" charset="0"/>
                <a:sym typeface="Wingdings" pitchFamily="2" charset="2"/>
              </a:rPr>
              <a:t>”</a:t>
            </a:r>
          </a:p>
          <a:p>
            <a:pPr marL="914400" lvl="2" indent="0">
              <a:spcBef>
                <a:spcPct val="0"/>
              </a:spcBef>
              <a:buNone/>
            </a:pPr>
            <a:endParaRPr lang="en-GB" sz="1400" b="0" i="1" dirty="0" smtClean="0">
              <a:solidFill>
                <a:schemeClr val="accent4"/>
              </a:solidFill>
              <a:ea typeface="ＭＳ Ｐゴシック" charset="0"/>
            </a:endParaRPr>
          </a:p>
          <a:p>
            <a:pPr marL="457200" lvl="1" indent="0">
              <a:spcBef>
                <a:spcPct val="0"/>
              </a:spcBef>
              <a:buNone/>
            </a:pPr>
            <a:r>
              <a:rPr lang="en-GB" sz="1700" dirty="0" smtClean="0">
                <a:solidFill>
                  <a:schemeClr val="tx1"/>
                </a:solidFill>
                <a:ea typeface="ＭＳ Ｐゴシック" charset="0"/>
              </a:rPr>
              <a:t>- WGISS</a:t>
            </a:r>
            <a:r>
              <a:rPr lang="en-GB" sz="1700" b="0" dirty="0" smtClean="0">
                <a:solidFill>
                  <a:schemeClr val="tx1"/>
                </a:solidFill>
                <a:ea typeface="ＭＳ Ｐゴシック" charset="0"/>
              </a:rPr>
              <a:t> to continue development of CWIC incl. interface to GCI, </a:t>
            </a:r>
          </a:p>
          <a:p>
            <a:pPr marL="457200" lvl="1" indent="0">
              <a:spcBef>
                <a:spcPct val="0"/>
              </a:spcBef>
              <a:buNone/>
            </a:pPr>
            <a:r>
              <a:rPr lang="en-GB" sz="1700" dirty="0" smtClean="0">
                <a:solidFill>
                  <a:schemeClr val="tx1"/>
                </a:solidFill>
                <a:ea typeface="ＭＳ Ｐゴシック" charset="0"/>
              </a:rPr>
              <a:t>- IDN team</a:t>
            </a:r>
            <a:r>
              <a:rPr lang="en-GB" sz="1700" b="0" dirty="0" smtClean="0">
                <a:solidFill>
                  <a:schemeClr val="tx1"/>
                </a:solidFill>
                <a:ea typeface="ＭＳ Ｐゴシック" charset="0"/>
              </a:rPr>
              <a:t>: check catalogues &amp; repositories URL;  study inclusion of data access information easily exploitable, in GCMD records. </a:t>
            </a:r>
          </a:p>
          <a:p>
            <a:pPr marL="457200" lvl="1" indent="0">
              <a:spcBef>
                <a:spcPct val="0"/>
              </a:spcBef>
              <a:buNone/>
            </a:pPr>
            <a:r>
              <a:rPr lang="en-GB" sz="1700" dirty="0" smtClean="0">
                <a:solidFill>
                  <a:schemeClr val="tx1"/>
                </a:solidFill>
                <a:ea typeface="ＭＳ Ｐゴシック" charset="0"/>
              </a:rPr>
              <a:t>- VCs and Project Teams: </a:t>
            </a:r>
            <a:r>
              <a:rPr lang="en-GB" sz="1700" b="0" dirty="0" smtClean="0">
                <a:solidFill>
                  <a:schemeClr val="tx1"/>
                </a:solidFill>
                <a:ea typeface="ＭＳ Ｐゴシック" charset="0"/>
              </a:rPr>
              <a:t>offer federated view for data discovery + access (similar to GEO Web Portal)</a:t>
            </a:r>
          </a:p>
          <a:p>
            <a:pPr lvl="1">
              <a:spcBef>
                <a:spcPct val="0"/>
              </a:spcBef>
            </a:pPr>
            <a:endParaRPr lang="en-GB" sz="1700" b="0" dirty="0" smtClean="0">
              <a:solidFill>
                <a:schemeClr val="tx1"/>
              </a:solidFill>
              <a:ea typeface="ＭＳ Ｐゴシック" charset="0"/>
            </a:endParaRPr>
          </a:p>
          <a:p>
            <a:pPr marL="0" indent="0">
              <a:spcBef>
                <a:spcPct val="0"/>
              </a:spcBef>
              <a:buNone/>
            </a:pPr>
            <a:endParaRPr lang="en-GB" sz="2000" dirty="0" smtClean="0">
              <a:solidFill>
                <a:schemeClr val="tx1"/>
              </a:solidFill>
              <a:ea typeface="ＭＳ Ｐゴシック" charset="0"/>
            </a:endParaRPr>
          </a:p>
          <a:p>
            <a:pPr marL="0" indent="0">
              <a:spcBef>
                <a:spcPct val="0"/>
              </a:spcBef>
              <a:buNone/>
            </a:pPr>
            <a:r>
              <a:rPr lang="en-GB" sz="2000" dirty="0" smtClean="0">
                <a:solidFill>
                  <a:schemeClr val="tx1"/>
                </a:solidFill>
                <a:ea typeface="ＭＳ Ｐゴシック" charset="0"/>
              </a:rPr>
              <a:t>Increase </a:t>
            </a:r>
            <a:r>
              <a:rPr lang="en-GB" sz="2000" dirty="0">
                <a:solidFill>
                  <a:schemeClr val="tx1"/>
                </a:solidFill>
                <a:ea typeface="ＭＳ Ｐゴシック" charset="0"/>
              </a:rPr>
              <a:t>awareness of potential users </a:t>
            </a:r>
            <a:r>
              <a:rPr lang="en-GB" sz="2000" dirty="0" smtClean="0">
                <a:solidFill>
                  <a:schemeClr val="tx1"/>
                </a:solidFill>
                <a:ea typeface="ＭＳ Ｐゴシック" charset="0"/>
              </a:rPr>
              <a:t>on </a:t>
            </a:r>
            <a:r>
              <a:rPr lang="en-GB" sz="2000" dirty="0">
                <a:solidFill>
                  <a:schemeClr val="tx1"/>
                </a:solidFill>
                <a:ea typeface="ＭＳ Ｐゴシック" charset="0"/>
              </a:rPr>
              <a:t>the use of EO data </a:t>
            </a:r>
            <a:endParaRPr lang="en-GB" sz="1700" b="0" dirty="0">
              <a:solidFill>
                <a:schemeClr val="tx1"/>
              </a:solidFill>
              <a:ea typeface="ＭＳ Ｐゴシック" charset="0"/>
            </a:endParaRPr>
          </a:p>
          <a:p>
            <a:pPr lvl="1">
              <a:spcBef>
                <a:spcPct val="0"/>
              </a:spcBef>
            </a:pPr>
            <a:r>
              <a:rPr lang="en-GB" sz="1700" b="0" i="1" dirty="0">
                <a:solidFill>
                  <a:schemeClr val="accent4"/>
                </a:solidFill>
                <a:ea typeface="ＭＳ Ｐゴシック" charset="0"/>
              </a:rPr>
              <a:t>Provide all necessary information related to data sets: </a:t>
            </a:r>
          </a:p>
          <a:p>
            <a:pPr marL="914400" lvl="2" indent="0">
              <a:spcBef>
                <a:spcPct val="0"/>
              </a:spcBef>
              <a:buNone/>
            </a:pPr>
            <a:r>
              <a:rPr lang="en-GB" sz="1400" b="0" i="1" dirty="0" smtClean="0">
                <a:solidFill>
                  <a:schemeClr val="accent4"/>
                </a:solidFill>
                <a:ea typeface="ＭＳ Ｐゴシック" charset="0"/>
              </a:rPr>
              <a:t>- Fields </a:t>
            </a:r>
            <a:r>
              <a:rPr lang="en-GB" sz="1400" b="0" i="1" dirty="0">
                <a:solidFill>
                  <a:schemeClr val="accent4"/>
                </a:solidFill>
                <a:ea typeface="ＭＳ Ｐゴシック" charset="0"/>
              </a:rPr>
              <a:t>of </a:t>
            </a:r>
            <a:r>
              <a:rPr lang="en-GB" sz="1400" b="0" i="1" dirty="0" smtClean="0">
                <a:solidFill>
                  <a:schemeClr val="accent4"/>
                </a:solidFill>
                <a:ea typeface="ＭＳ Ｐゴシック" charset="0"/>
              </a:rPr>
              <a:t>applications + examples of use, information </a:t>
            </a:r>
            <a:r>
              <a:rPr lang="en-GB" sz="1400" b="0" i="1" dirty="0">
                <a:solidFill>
                  <a:schemeClr val="accent4"/>
                </a:solidFill>
                <a:ea typeface="ＭＳ Ｐゴシック" charset="0"/>
              </a:rPr>
              <a:t>on data quality, information on data policy</a:t>
            </a: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400050" lvl="1" indent="0">
              <a:spcBef>
                <a:spcPct val="0"/>
              </a:spcBef>
              <a:buNone/>
            </a:pPr>
            <a:r>
              <a:rPr lang="en-GB" sz="1700" dirty="0" smtClean="0">
                <a:solidFill>
                  <a:schemeClr val="tx1"/>
                </a:solidFill>
                <a:ea typeface="ＭＳ Ｐゴシック" charset="0"/>
                <a:cs typeface="ＭＳ Ｐゴシック" charset="0"/>
              </a:rPr>
              <a:t>-  WGCBDD </a:t>
            </a:r>
            <a:r>
              <a:rPr lang="en-GB" sz="1700" b="0" dirty="0" smtClean="0">
                <a:solidFill>
                  <a:schemeClr val="tx1"/>
                </a:solidFill>
                <a:ea typeface="ＭＳ Ｐゴシック" charset="0"/>
                <a:cs typeface="ＭＳ Ｐゴシック" charset="0"/>
              </a:rPr>
              <a:t>to provide information on fields of applications, articles on data use, </a:t>
            </a:r>
            <a:r>
              <a:rPr lang="en-GB" sz="1700" b="0" dirty="0" err="1" smtClean="0">
                <a:solidFill>
                  <a:schemeClr val="tx1"/>
                </a:solidFill>
                <a:ea typeface="ＭＳ Ｐゴシック" charset="0"/>
                <a:cs typeface="ＭＳ Ｐゴシック" charset="0"/>
              </a:rPr>
              <a:t>etc</a:t>
            </a:r>
            <a:endParaRPr lang="en-GB" sz="1700" b="0" dirty="0" smtClean="0">
              <a:solidFill>
                <a:schemeClr val="tx1"/>
              </a:solidFill>
              <a:ea typeface="ＭＳ Ｐゴシック" charset="0"/>
              <a:cs typeface="ＭＳ Ｐゴシック" charset="0"/>
            </a:endParaRPr>
          </a:p>
          <a:p>
            <a:pPr marL="400050" lvl="1" indent="0">
              <a:spcBef>
                <a:spcPct val="0"/>
              </a:spcBef>
              <a:buNone/>
            </a:pPr>
            <a:r>
              <a:rPr lang="en-GB" sz="1700" dirty="0" smtClean="0">
                <a:solidFill>
                  <a:schemeClr val="tx1"/>
                </a:solidFill>
                <a:ea typeface="ＭＳ Ｐゴシック" charset="0"/>
              </a:rPr>
              <a:t>-</a:t>
            </a:r>
            <a:r>
              <a:rPr lang="en-GB" sz="1700" b="0" dirty="0" smtClean="0">
                <a:solidFill>
                  <a:schemeClr val="tx1"/>
                </a:solidFill>
                <a:ea typeface="ＭＳ Ｐゴシック" charset="0"/>
              </a:rPr>
              <a:t>  </a:t>
            </a:r>
            <a:r>
              <a:rPr lang="en-GB" sz="1700" dirty="0" smtClean="0">
                <a:solidFill>
                  <a:schemeClr val="tx1"/>
                </a:solidFill>
                <a:ea typeface="ＭＳ Ｐゴシック" charset="0"/>
              </a:rPr>
              <a:t>WGCV</a:t>
            </a:r>
            <a:r>
              <a:rPr lang="en-GB" sz="1700" b="0" dirty="0" smtClean="0">
                <a:solidFill>
                  <a:schemeClr val="tx1"/>
                </a:solidFill>
                <a:ea typeface="ＭＳ Ｐゴシック" charset="0"/>
              </a:rPr>
              <a:t> to work on data quality (QA4EO) and make sure information is available with data sets</a:t>
            </a:r>
          </a:p>
          <a:p>
            <a:pPr marL="400050" lvl="1" indent="0">
              <a:spcBef>
                <a:spcPct val="0"/>
              </a:spcBef>
              <a:buNone/>
            </a:pPr>
            <a:r>
              <a:rPr lang="en-GB" sz="1700" dirty="0" smtClean="0">
                <a:solidFill>
                  <a:schemeClr val="tx1"/>
                </a:solidFill>
                <a:ea typeface="ＭＳ Ｐゴシック" charset="0"/>
              </a:rPr>
              <a:t>-  IDN </a:t>
            </a:r>
            <a:r>
              <a:rPr lang="en-GB" sz="1700" dirty="0">
                <a:solidFill>
                  <a:schemeClr val="tx1"/>
                </a:solidFill>
                <a:ea typeface="ＭＳ Ｐゴシック" charset="0"/>
              </a:rPr>
              <a:t>team</a:t>
            </a:r>
            <a:r>
              <a:rPr lang="en-GB" sz="1700" b="0" dirty="0">
                <a:solidFill>
                  <a:schemeClr val="tx1"/>
                </a:solidFill>
                <a:ea typeface="ＭＳ Ｐゴシック" charset="0"/>
              </a:rPr>
              <a:t>: </a:t>
            </a:r>
            <a:r>
              <a:rPr lang="en-GB" sz="1700" b="0" dirty="0" smtClean="0">
                <a:solidFill>
                  <a:schemeClr val="tx1"/>
                </a:solidFill>
                <a:ea typeface="ＭＳ Ｐゴシック" charset="0"/>
              </a:rPr>
              <a:t>study </a:t>
            </a:r>
            <a:r>
              <a:rPr lang="en-GB" sz="1700" b="0" dirty="0">
                <a:solidFill>
                  <a:schemeClr val="tx1"/>
                </a:solidFill>
                <a:ea typeface="ＭＳ Ｐゴシック" charset="0"/>
              </a:rPr>
              <a:t>inclusion of data </a:t>
            </a:r>
            <a:r>
              <a:rPr lang="en-GB" sz="1700" b="0" dirty="0" smtClean="0">
                <a:solidFill>
                  <a:schemeClr val="tx1"/>
                </a:solidFill>
                <a:ea typeface="ＭＳ Ｐゴシック" charset="0"/>
              </a:rPr>
              <a:t>policy information in </a:t>
            </a:r>
            <a:r>
              <a:rPr lang="en-GB" sz="1700" b="0" dirty="0">
                <a:solidFill>
                  <a:schemeClr val="tx1"/>
                </a:solidFill>
                <a:ea typeface="ＭＳ Ｐゴシック" charset="0"/>
              </a:rPr>
              <a:t>GCMD records. </a:t>
            </a:r>
          </a:p>
          <a:p>
            <a:pPr marL="685800" lvl="1">
              <a:spcBef>
                <a:spcPct val="0"/>
              </a:spcBef>
              <a:buFont typeface="Arial"/>
              <a:buChar char="•"/>
            </a:pPr>
            <a:endParaRPr lang="en-GB" sz="1700" b="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
        <p:nvSpPr>
          <p:cNvPr id="2" name="Right Arrow 1"/>
          <p:cNvSpPr/>
          <p:nvPr/>
        </p:nvSpPr>
        <p:spPr bwMode="auto">
          <a:xfrm>
            <a:off x="84857" y="3325092"/>
            <a:ext cx="658093" cy="613062"/>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4" name="TextBox 3"/>
          <p:cNvSpPr txBox="1"/>
          <p:nvPr/>
        </p:nvSpPr>
        <p:spPr>
          <a:xfrm>
            <a:off x="-609" y="3444131"/>
            <a:ext cx="748923" cy="369332"/>
          </a:xfrm>
          <a:prstGeom prst="rect">
            <a:avLst/>
          </a:prstGeom>
          <a:noFill/>
        </p:spPr>
        <p:txBody>
          <a:bodyPr wrap="none" rtlCol="0">
            <a:spAutoFit/>
          </a:bodyPr>
          <a:lstStyle/>
          <a:p>
            <a:r>
              <a:rPr lang="en-GB" b="1" dirty="0" smtClean="0">
                <a:solidFill>
                  <a:schemeClr val="tx1">
                    <a:lumMod val="60000"/>
                    <a:lumOff val="40000"/>
                  </a:schemeClr>
                </a:solidFill>
                <a:effectLst>
                  <a:outerShdw blurRad="38100" dist="38100" dir="2700000" algn="tl">
                    <a:srgbClr val="000000">
                      <a:alpha val="43137"/>
                    </a:srgbClr>
                  </a:outerShdw>
                </a:effectLst>
              </a:rPr>
              <a:t>to do</a:t>
            </a:r>
            <a:endParaRPr lang="en-GB" b="1" dirty="0">
              <a:solidFill>
                <a:schemeClr val="tx1">
                  <a:lumMod val="60000"/>
                  <a:lumOff val="40000"/>
                </a:schemeClr>
              </a:solidFill>
              <a:effectLst>
                <a:outerShdw blurRad="38100" dist="38100" dir="2700000" algn="tl">
                  <a:srgbClr val="000000">
                    <a:alpha val="43137"/>
                  </a:srgbClr>
                </a:outerShdw>
              </a:effectLst>
            </a:endParaRPr>
          </a:p>
        </p:txBody>
      </p:sp>
      <p:sp>
        <p:nvSpPr>
          <p:cNvPr id="10" name="Right Arrow 9"/>
          <p:cNvSpPr/>
          <p:nvPr/>
        </p:nvSpPr>
        <p:spPr bwMode="auto">
          <a:xfrm>
            <a:off x="102174" y="5420609"/>
            <a:ext cx="658093" cy="613062"/>
          </a:xfrm>
          <a:prstGeom prst="right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11" name="TextBox 10"/>
          <p:cNvSpPr txBox="1"/>
          <p:nvPr/>
        </p:nvSpPr>
        <p:spPr>
          <a:xfrm>
            <a:off x="16708" y="5539648"/>
            <a:ext cx="748923" cy="369332"/>
          </a:xfrm>
          <a:prstGeom prst="rect">
            <a:avLst/>
          </a:prstGeom>
          <a:noFill/>
        </p:spPr>
        <p:txBody>
          <a:bodyPr wrap="none" rtlCol="0">
            <a:spAutoFit/>
          </a:bodyPr>
          <a:lstStyle/>
          <a:p>
            <a:r>
              <a:rPr lang="en-GB" b="1" dirty="0" smtClean="0">
                <a:solidFill>
                  <a:schemeClr val="tx1">
                    <a:lumMod val="60000"/>
                    <a:lumOff val="40000"/>
                  </a:schemeClr>
                </a:solidFill>
                <a:effectLst>
                  <a:outerShdw blurRad="38100" dist="38100" dir="2700000" algn="tl">
                    <a:srgbClr val="000000">
                      <a:alpha val="43137"/>
                    </a:srgbClr>
                  </a:outerShdw>
                </a:effectLst>
              </a:rPr>
              <a:t>to do</a:t>
            </a:r>
            <a:endParaRPr lang="en-GB" b="1" dirty="0">
              <a:solidFill>
                <a:schemeClr val="tx1">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22603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43</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Other CEOS Priorities</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Any points in relation to….</a:t>
            </a:r>
          </a:p>
          <a:p>
            <a:pPr marL="285750" indent="-285750">
              <a:spcBef>
                <a:spcPct val="0"/>
              </a:spcBef>
              <a:buFont typeface="Arial"/>
              <a:buChar char="•"/>
            </a:pPr>
            <a:endParaRPr lang="en-GB" sz="1900" dirty="0">
              <a:solidFill>
                <a:schemeClr val="tx1"/>
              </a:solidFill>
              <a:ea typeface="ＭＳ Ｐゴシック" charset="0"/>
              <a:cs typeface="ＭＳ Ｐゴシック" charset="0"/>
            </a:endParaRPr>
          </a:p>
          <a:p>
            <a:pPr marL="285750" indent="-285750">
              <a:spcBef>
                <a:spcPct val="0"/>
              </a:spcBef>
              <a:buFont typeface="Arial"/>
              <a:buChar char="•"/>
            </a:pPr>
            <a:endParaRPr lang="en-GB" sz="1900" dirty="0" smtClean="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Supersites &amp; DRM</a:t>
            </a:r>
          </a:p>
          <a:p>
            <a:pPr marL="285750" indent="-285750">
              <a:spcBef>
                <a:spcPct val="0"/>
              </a:spcBef>
              <a:buFont typeface="Arial"/>
              <a:buChar char="•"/>
            </a:pPr>
            <a:endParaRPr lang="en-GB" sz="1900" dirty="0" smtClean="0">
              <a:solidFill>
                <a:schemeClr val="tx1"/>
              </a:solidFill>
              <a:ea typeface="ＭＳ Ｐゴシック" charset="0"/>
              <a:cs typeface="ＭＳ Ｐゴシック" charset="0"/>
            </a:endParaRPr>
          </a:p>
          <a:p>
            <a:pPr marL="685800" lvl="1">
              <a:spcBef>
                <a:spcPct val="0"/>
              </a:spcBef>
              <a:buFont typeface="Arial"/>
              <a:buChar char="•"/>
            </a:pPr>
            <a:r>
              <a:rPr lang="en-GB" sz="1700" dirty="0">
                <a:solidFill>
                  <a:schemeClr val="tx1"/>
                </a:solidFill>
                <a:ea typeface="ＭＳ Ｐゴシック" charset="0"/>
                <a:cs typeface="ＭＳ Ｐゴシック" charset="0"/>
              </a:rPr>
              <a:t>CEOS support to the GEO Supersites initiative is coordinated acquisition and provision of space-based data over selected sites – the supersites.</a:t>
            </a: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685800" lvl="1">
              <a:spcBef>
                <a:spcPct val="0"/>
              </a:spcBef>
              <a:buFont typeface="Arial"/>
              <a:buChar char="•"/>
            </a:pPr>
            <a:r>
              <a:rPr lang="en-GB" sz="1700" dirty="0">
                <a:solidFill>
                  <a:schemeClr val="tx1"/>
                </a:solidFill>
                <a:ea typeface="ＭＳ Ｐゴシック" charset="0"/>
                <a:cs typeface="ＭＳ Ｐゴシック" charset="0"/>
              </a:rPr>
              <a:t>Implementation planning under CEOS lead</a:t>
            </a:r>
          </a:p>
          <a:p>
            <a:pPr marL="1085850" lvl="2">
              <a:spcBef>
                <a:spcPct val="0"/>
              </a:spcBef>
              <a:buFont typeface="Lucida Grande"/>
              <a:buChar char="-"/>
            </a:pPr>
            <a:r>
              <a:rPr lang="en-US" sz="1500" b="0" dirty="0">
                <a:solidFill>
                  <a:schemeClr val="tx1"/>
                </a:solidFill>
                <a:ea typeface="ＭＳ Ｐゴシック" charset="0"/>
              </a:rPr>
              <a:t>process definition for Supersite selection (May 2012)</a:t>
            </a:r>
          </a:p>
          <a:p>
            <a:pPr marL="1085850" lvl="2">
              <a:spcBef>
                <a:spcPct val="0"/>
              </a:spcBef>
              <a:buFont typeface="Lucida Grande"/>
              <a:buChar char="-"/>
            </a:pPr>
            <a:r>
              <a:rPr lang="en-US" sz="1500" b="0" dirty="0">
                <a:solidFill>
                  <a:schemeClr val="tx1"/>
                </a:solidFill>
                <a:ea typeface="ＭＳ Ｐゴシック" charset="0"/>
              </a:rPr>
              <a:t>Definition of a process for obtaining data (May 2012)</a:t>
            </a:r>
          </a:p>
          <a:p>
            <a:pPr marL="1085850" lvl="2">
              <a:spcBef>
                <a:spcPct val="0"/>
              </a:spcBef>
              <a:buFont typeface="Lucida Grande"/>
              <a:buChar char="-"/>
            </a:pPr>
            <a:r>
              <a:rPr lang="en-US" sz="1500" b="0" dirty="0">
                <a:solidFill>
                  <a:schemeClr val="tx1"/>
                </a:solidFill>
                <a:ea typeface="ＭＳ Ｐゴシック" charset="0"/>
              </a:rPr>
              <a:t>Initial selection of National Laboratories/Supersites (July 2012)</a:t>
            </a:r>
          </a:p>
          <a:p>
            <a:pPr marL="1085850" lvl="2">
              <a:spcBef>
                <a:spcPct val="0"/>
              </a:spcBef>
              <a:buFont typeface="Lucida Grande"/>
              <a:buChar char="-"/>
            </a:pPr>
            <a:r>
              <a:rPr lang="en-US" sz="1500" b="0" dirty="0">
                <a:solidFill>
                  <a:schemeClr val="tx1"/>
                </a:solidFill>
                <a:ea typeface="ＭＳ Ｐゴシック" charset="0"/>
              </a:rPr>
              <a:t>Initial coordinated data set provided by CEOS (Nov 2012)</a:t>
            </a:r>
            <a:endParaRPr lang="en-GB" sz="1500" b="0" dirty="0">
              <a:solidFill>
                <a:schemeClr val="tx1"/>
              </a:solidFill>
              <a:ea typeface="ＭＳ Ｐゴシック" charset="0"/>
            </a:endParaRPr>
          </a:p>
          <a:p>
            <a:pPr marL="285750" indent="-285750">
              <a:spcBef>
                <a:spcPct val="0"/>
              </a:spcBef>
              <a:buFont typeface="Arial"/>
              <a:buChar char="•"/>
            </a:pPr>
            <a:endParaRPr lang="en-GB" sz="1900" dirty="0" smtClean="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JECAM &amp; GEO-GLAM</a:t>
            </a: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Data Democracy</a:t>
            </a: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Carbon/Water/Biodiversity</a:t>
            </a:r>
          </a:p>
          <a:p>
            <a:pPr marL="285750" indent="-285750">
              <a:spcBef>
                <a:spcPct val="0"/>
              </a:spcBef>
              <a:buFont typeface="Arial"/>
              <a:buChar char="•"/>
            </a:pPr>
            <a:endParaRPr lang="en-GB" sz="1700" dirty="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31099316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44</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CSS VC report – 3 year targets</a:t>
            </a:r>
            <a:endParaRPr lang="en-US" dirty="0">
              <a:latin typeface="Tahoma" charset="0"/>
              <a:ea typeface="ＭＳ Ｐゴシック" charset="0"/>
              <a:cs typeface="Tahoma"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94625100"/>
              </p:ext>
            </p:extLst>
          </p:nvPr>
        </p:nvGraphicFramePr>
        <p:xfrm>
          <a:off x="2073118" y="1769324"/>
          <a:ext cx="4352568" cy="4968818"/>
        </p:xfrm>
        <a:graphic>
          <a:graphicData uri="http://schemas.openxmlformats.org/drawingml/2006/table">
            <a:tbl>
              <a:tblPr firstRow="1" bandRow="1">
                <a:tableStyleId>{793D81CF-94F2-401A-BA57-92F5A7B2D0C5}</a:tableStyleId>
              </a:tblPr>
              <a:tblGrid>
                <a:gridCol w="791067"/>
                <a:gridCol w="3561501"/>
              </a:tblGrid>
              <a:tr h="331500">
                <a:tc>
                  <a:txBody>
                    <a:bodyPr/>
                    <a:lstStyle/>
                    <a:p>
                      <a:pPr algn="ctr"/>
                      <a:r>
                        <a:rPr lang="en-US" sz="1200" b="0" i="0" dirty="0" smtClean="0">
                          <a:latin typeface="Calibri"/>
                          <a:cs typeface="Calibri"/>
                        </a:rPr>
                        <a:t>VC/WG</a:t>
                      </a:r>
                      <a:endParaRPr lang="en-US" sz="1200" b="0" i="0" dirty="0">
                        <a:latin typeface="Calibri"/>
                        <a:cs typeface="Calibri"/>
                      </a:endParaRPr>
                    </a:p>
                  </a:txBody>
                  <a:tcPr/>
                </a:tc>
                <a:tc>
                  <a:txBody>
                    <a:bodyPr/>
                    <a:lstStyle/>
                    <a:p>
                      <a:pPr algn="ctr"/>
                      <a:r>
                        <a:rPr lang="en-US" sz="1200" b="0" i="0" dirty="0" smtClean="0">
                          <a:latin typeface="Calibri"/>
                          <a:cs typeface="Calibri"/>
                        </a:rPr>
                        <a:t>3-year</a:t>
                      </a:r>
                      <a:r>
                        <a:rPr lang="en-US" sz="1200" b="0" i="0" baseline="0" dirty="0" smtClean="0">
                          <a:latin typeface="Calibri"/>
                          <a:cs typeface="Calibri"/>
                        </a:rPr>
                        <a:t> outcomes</a:t>
                      </a:r>
                      <a:endParaRPr lang="en-US" sz="1200" b="0" i="0" dirty="0">
                        <a:latin typeface="Calibri"/>
                        <a:cs typeface="Calibri"/>
                      </a:endParaRPr>
                    </a:p>
                  </a:txBody>
                  <a:tcPr/>
                </a:tc>
              </a:tr>
              <a:tr h="607780">
                <a:tc>
                  <a:txBody>
                    <a:bodyPr/>
                    <a:lstStyle/>
                    <a:p>
                      <a:pPr algn="ctr"/>
                      <a:r>
                        <a:rPr lang="en-US" sz="1200" b="0" i="0" dirty="0" smtClean="0">
                          <a:latin typeface="Calibri"/>
                          <a:cs typeface="Calibri"/>
                        </a:rPr>
                        <a:t>ACC</a:t>
                      </a:r>
                      <a:endParaRPr lang="en-US" sz="1200" b="0" i="0" dirty="0">
                        <a:latin typeface="Calibri"/>
                        <a:cs typeface="Calibri"/>
                      </a:endParaRPr>
                    </a:p>
                  </a:txBody>
                  <a:tcPr/>
                </a:tc>
                <a:tc>
                  <a:txBody>
                    <a:bodyPr/>
                    <a:lstStyle/>
                    <a:p>
                      <a:pPr marL="228600" indent="-228600" algn="ctr">
                        <a:spcBef>
                          <a:spcPts val="600"/>
                        </a:spcBef>
                        <a:spcAft>
                          <a:spcPts val="0"/>
                        </a:spcAft>
                        <a:tabLst>
                          <a:tab pos="228600" algn="l"/>
                          <a:tab pos="457200" algn="l"/>
                        </a:tabLst>
                      </a:pPr>
                      <a:r>
                        <a:rPr lang="en-GB" sz="1000" dirty="0">
                          <a:solidFill>
                            <a:srgbClr val="365F91"/>
                          </a:solidFill>
                          <a:effectLst/>
                          <a:latin typeface="Calibri"/>
                          <a:ea typeface="MS Mincho"/>
                        </a:rPr>
                        <a:t>Improved volcanic aviation forecasts. Updated AQ Constellation Paper. 1 or </a:t>
                      </a:r>
                      <a:r>
                        <a:rPr lang="en-GB" sz="1000" dirty="0" smtClean="0">
                          <a:solidFill>
                            <a:srgbClr val="365F91"/>
                          </a:solidFill>
                          <a:effectLst/>
                          <a:latin typeface="Calibri"/>
                          <a:ea typeface="MS Mincho"/>
                        </a:rPr>
                        <a:t>more</a:t>
                      </a:r>
                      <a:r>
                        <a:rPr lang="en-GB" sz="1000" baseline="0" dirty="0" smtClean="0">
                          <a:solidFill>
                            <a:srgbClr val="365F91"/>
                          </a:solidFill>
                          <a:effectLst/>
                          <a:latin typeface="Calibri"/>
                          <a:ea typeface="MS Mincho"/>
                        </a:rPr>
                        <a:t> </a:t>
                      </a:r>
                      <a:r>
                        <a:rPr lang="en-GB" sz="1000" dirty="0" smtClean="0">
                          <a:solidFill>
                            <a:srgbClr val="365F91"/>
                          </a:solidFill>
                          <a:effectLst/>
                          <a:latin typeface="Calibri"/>
                          <a:ea typeface="MS Mincho"/>
                        </a:rPr>
                        <a:t>harmonised </a:t>
                      </a:r>
                      <a:r>
                        <a:rPr lang="en-GB" sz="1000" dirty="0">
                          <a:solidFill>
                            <a:srgbClr val="365F91"/>
                          </a:solidFill>
                          <a:effectLst/>
                          <a:latin typeface="Calibri"/>
                          <a:ea typeface="MS Mincho"/>
                        </a:rPr>
                        <a:t>ECV activities (starting with total ozone). Implementation of CEOS Carbon Strategy of interest.</a:t>
                      </a:r>
                      <a:endParaRPr lang="en-AU" sz="1600" dirty="0">
                        <a:effectLst/>
                        <a:latin typeface="Times New Roman"/>
                        <a:ea typeface="MS Mincho"/>
                      </a:endParaRPr>
                    </a:p>
                  </a:txBody>
                  <a:tcPr marL="68580" marR="68580" marT="0" marB="0"/>
                </a:tc>
              </a:tr>
              <a:tr h="434128">
                <a:tc>
                  <a:txBody>
                    <a:bodyPr/>
                    <a:lstStyle/>
                    <a:p>
                      <a:pPr algn="ctr"/>
                      <a:r>
                        <a:rPr lang="en-US" sz="1200" b="0" i="0" dirty="0" smtClean="0">
                          <a:latin typeface="Calibri"/>
                          <a:cs typeface="Calibri"/>
                        </a:rPr>
                        <a:t>LSI</a:t>
                      </a:r>
                      <a:endParaRPr lang="en-US" sz="1200" b="0" i="0" dirty="0">
                        <a:latin typeface="Calibri"/>
                        <a:cs typeface="Calibri"/>
                      </a:endParaRPr>
                    </a:p>
                  </a:txBody>
                  <a:tcPr/>
                </a:tc>
                <a:tc>
                  <a:txBody>
                    <a:bodyPr/>
                    <a:lstStyle/>
                    <a:p>
                      <a:pPr marL="228600" indent="-228600" algn="ctr">
                        <a:spcBef>
                          <a:spcPts val="600"/>
                        </a:spcBef>
                        <a:spcAft>
                          <a:spcPts val="0"/>
                        </a:spcAft>
                        <a:tabLst>
                          <a:tab pos="228600" algn="l"/>
                          <a:tab pos="457200" algn="l"/>
                        </a:tabLst>
                      </a:pPr>
                      <a:r>
                        <a:rPr lang="en-GB" sz="1000" dirty="0">
                          <a:solidFill>
                            <a:srgbClr val="365F91"/>
                          </a:solidFill>
                          <a:effectLst/>
                          <a:latin typeface="Calibri"/>
                          <a:ea typeface="MS Mincho"/>
                        </a:rPr>
                        <a:t>Mid resolution guidelines document will be finalised soon. Use models will be developed in support. Re-focused LSI portal. On-going support to FCT/GFOI and JECAM.</a:t>
                      </a:r>
                      <a:endParaRPr lang="en-AU" sz="1600" dirty="0">
                        <a:effectLst/>
                        <a:latin typeface="Times New Roman"/>
                        <a:ea typeface="MS Mincho"/>
                      </a:endParaRPr>
                    </a:p>
                  </a:txBody>
                  <a:tcPr marL="68580" marR="68580" marT="0" marB="0"/>
                </a:tc>
              </a:tr>
              <a:tr h="607780">
                <a:tc>
                  <a:txBody>
                    <a:bodyPr/>
                    <a:lstStyle/>
                    <a:p>
                      <a:pPr algn="ctr"/>
                      <a:r>
                        <a:rPr lang="en-US" sz="1200" b="0" i="0" dirty="0" smtClean="0">
                          <a:latin typeface="Calibri"/>
                          <a:cs typeface="Calibri"/>
                        </a:rPr>
                        <a:t>PC</a:t>
                      </a:r>
                      <a:endParaRPr lang="en-US" sz="1200" b="0" i="0" dirty="0">
                        <a:latin typeface="Calibri"/>
                        <a:cs typeface="Calibri"/>
                      </a:endParaRPr>
                    </a:p>
                  </a:txBody>
                  <a:tcPr/>
                </a:tc>
                <a:tc>
                  <a:txBody>
                    <a:bodyPr/>
                    <a:lstStyle/>
                    <a:p>
                      <a:pPr marL="228600" indent="-228600" algn="ctr">
                        <a:spcBef>
                          <a:spcPts val="600"/>
                        </a:spcBef>
                        <a:spcAft>
                          <a:spcPts val="0"/>
                        </a:spcAft>
                        <a:tabLst>
                          <a:tab pos="228600" algn="l"/>
                          <a:tab pos="457200" algn="l"/>
                        </a:tabLst>
                      </a:pPr>
                      <a:r>
                        <a:rPr lang="en-GB" sz="1000" dirty="0">
                          <a:solidFill>
                            <a:srgbClr val="365F91"/>
                          </a:solidFill>
                          <a:effectLst/>
                          <a:latin typeface="Calibri"/>
                          <a:ea typeface="MS Mincho"/>
                        </a:rPr>
                        <a:t>Deployment of GPM phase constellation satellites and maintaining continuity with TRMM.  Advocacy of post-GPM phase PC . Possible PC portal under study.</a:t>
                      </a:r>
                      <a:endParaRPr lang="en-AU" sz="1600" dirty="0">
                        <a:effectLst/>
                        <a:latin typeface="Times New Roman"/>
                        <a:ea typeface="MS Mincho"/>
                      </a:endParaRPr>
                    </a:p>
                  </a:txBody>
                  <a:tcPr marL="68580" marR="68580" marT="0" marB="0"/>
                </a:tc>
              </a:tr>
              <a:tr h="607780">
                <a:tc>
                  <a:txBody>
                    <a:bodyPr/>
                    <a:lstStyle/>
                    <a:p>
                      <a:pPr algn="ctr"/>
                      <a:r>
                        <a:rPr lang="en-US" sz="1200" b="0" i="0" dirty="0" smtClean="0">
                          <a:latin typeface="Calibri"/>
                          <a:cs typeface="Calibri"/>
                        </a:rPr>
                        <a:t>OST</a:t>
                      </a:r>
                      <a:endParaRPr lang="en-US" sz="1200" b="0" i="0" dirty="0">
                        <a:latin typeface="Calibri"/>
                        <a:cs typeface="Calibri"/>
                      </a:endParaRPr>
                    </a:p>
                  </a:txBody>
                  <a:tcPr/>
                </a:tc>
                <a:tc>
                  <a:txBody>
                    <a:bodyPr/>
                    <a:lstStyle/>
                    <a:p>
                      <a:pPr marL="228600" indent="-228600" algn="ctr">
                        <a:spcBef>
                          <a:spcPts val="600"/>
                        </a:spcBef>
                        <a:spcAft>
                          <a:spcPts val="0"/>
                        </a:spcAft>
                        <a:tabLst>
                          <a:tab pos="228600" algn="l"/>
                          <a:tab pos="457200" algn="l"/>
                        </a:tabLst>
                      </a:pPr>
                      <a:r>
                        <a:rPr lang="en-GB" sz="1000" dirty="0">
                          <a:solidFill>
                            <a:srgbClr val="365F91"/>
                          </a:solidFill>
                          <a:effectLst/>
                          <a:latin typeface="Calibri"/>
                          <a:ea typeface="MS Mincho"/>
                        </a:rPr>
                        <a:t>Evolution towards incorporation of surface water hydrology into OST. Looking at lakes and rivers as well – bringing in research systems (SWOT) combined with operational. Jason-3 realised and Jason-CS conceptual plan.</a:t>
                      </a:r>
                      <a:endParaRPr lang="en-AU" sz="1600" dirty="0">
                        <a:effectLst/>
                        <a:latin typeface="Times New Roman"/>
                        <a:ea typeface="MS Mincho"/>
                      </a:endParaRPr>
                    </a:p>
                    <a:p>
                      <a:pPr marL="228600" indent="-228600" algn="ctr">
                        <a:spcBef>
                          <a:spcPts val="600"/>
                        </a:spcBef>
                        <a:spcAft>
                          <a:spcPts val="0"/>
                        </a:spcAft>
                        <a:tabLst>
                          <a:tab pos="228600" algn="l"/>
                          <a:tab pos="457200" algn="l"/>
                        </a:tabLst>
                      </a:pPr>
                      <a:r>
                        <a:rPr lang="en-GB" sz="1000" dirty="0">
                          <a:solidFill>
                            <a:srgbClr val="365F91"/>
                          </a:solidFill>
                          <a:effectLst/>
                          <a:latin typeface="Calibri"/>
                          <a:ea typeface="MS Mincho"/>
                        </a:rPr>
                        <a:t>Prepare users for new products (SAR mode, coastal products) and new technology (SWOT). Continue to ensure improved access and use of constellation products</a:t>
                      </a:r>
                      <a:r>
                        <a:rPr lang="en-GB" sz="1000" dirty="0" smtClean="0">
                          <a:solidFill>
                            <a:srgbClr val="365F91"/>
                          </a:solidFill>
                          <a:effectLst/>
                          <a:latin typeface="Calibri"/>
                          <a:ea typeface="MS Mincho"/>
                        </a:rPr>
                        <a:t>.</a:t>
                      </a:r>
                    </a:p>
                    <a:p>
                      <a:pPr marL="228600" indent="-228600" algn="ctr">
                        <a:spcBef>
                          <a:spcPts val="600"/>
                        </a:spcBef>
                        <a:spcAft>
                          <a:spcPts val="0"/>
                        </a:spcAft>
                        <a:tabLst>
                          <a:tab pos="228600" algn="l"/>
                          <a:tab pos="457200" algn="l"/>
                        </a:tabLst>
                      </a:pPr>
                      <a:endParaRPr lang="en-AU" sz="1600" dirty="0">
                        <a:effectLst/>
                        <a:latin typeface="Times New Roman"/>
                        <a:ea typeface="MS Mincho"/>
                      </a:endParaRPr>
                    </a:p>
                  </a:txBody>
                  <a:tcPr marL="68580" marR="68580" marT="0" marB="0"/>
                </a:tc>
              </a:tr>
              <a:tr h="781431">
                <a:tc>
                  <a:txBody>
                    <a:bodyPr/>
                    <a:lstStyle/>
                    <a:p>
                      <a:pPr algn="ctr"/>
                      <a:r>
                        <a:rPr lang="en-US" sz="1200" b="0" i="0" dirty="0" smtClean="0">
                          <a:latin typeface="Calibri"/>
                          <a:cs typeface="Calibri"/>
                        </a:rPr>
                        <a:t>OSVW</a:t>
                      </a:r>
                      <a:endParaRPr lang="en-US" sz="1200" b="0" i="0" dirty="0">
                        <a:latin typeface="Calibri"/>
                        <a:cs typeface="Calibri"/>
                      </a:endParaRPr>
                    </a:p>
                  </a:txBody>
                  <a:tcPr/>
                </a:tc>
                <a:tc>
                  <a:txBody>
                    <a:bodyPr/>
                    <a:lstStyle/>
                    <a:p>
                      <a:pPr marL="228600" indent="-228600" algn="ctr">
                        <a:spcBef>
                          <a:spcPts val="600"/>
                        </a:spcBef>
                        <a:spcAft>
                          <a:spcPts val="600"/>
                        </a:spcAft>
                        <a:tabLst>
                          <a:tab pos="228600" algn="l"/>
                          <a:tab pos="457200" algn="l"/>
                        </a:tabLst>
                      </a:pPr>
                      <a:r>
                        <a:rPr lang="en-GB" sz="1000" dirty="0">
                          <a:solidFill>
                            <a:srgbClr val="365F91"/>
                          </a:solidFill>
                          <a:effectLst/>
                          <a:latin typeface="Calibri"/>
                          <a:ea typeface="MS Mincho"/>
                        </a:rPr>
                        <a:t>Second and likely a  third  training workshop.</a:t>
                      </a:r>
                      <a:endParaRPr lang="en-AU" sz="1600" dirty="0">
                        <a:effectLst/>
                        <a:latin typeface="Times New Roman"/>
                        <a:ea typeface="MS Mincho"/>
                      </a:endParaRPr>
                    </a:p>
                    <a:p>
                      <a:pPr marL="228600" indent="-228600" algn="ctr">
                        <a:spcBef>
                          <a:spcPts val="600"/>
                        </a:spcBef>
                        <a:spcAft>
                          <a:spcPts val="0"/>
                        </a:spcAft>
                        <a:tabLst>
                          <a:tab pos="228600" algn="l"/>
                          <a:tab pos="457200" algn="l"/>
                        </a:tabLst>
                      </a:pPr>
                      <a:r>
                        <a:rPr lang="en-GB" sz="1000" dirty="0">
                          <a:solidFill>
                            <a:srgbClr val="365F91"/>
                          </a:solidFill>
                          <a:effectLst/>
                          <a:latin typeface="Calibri"/>
                          <a:ea typeface="MS Mincho"/>
                        </a:rPr>
                        <a:t>Demonstration of a single point-of-access for data.</a:t>
                      </a:r>
                      <a:endParaRPr lang="en-AU" sz="1600" dirty="0">
                        <a:effectLst/>
                        <a:latin typeface="Times New Roman"/>
                        <a:ea typeface="MS Mincho"/>
                      </a:endParaRPr>
                    </a:p>
                  </a:txBody>
                  <a:tcPr marL="68580" marR="68580" marT="0" marB="0"/>
                </a:tc>
              </a:tr>
              <a:tr h="718267">
                <a:tc>
                  <a:txBody>
                    <a:bodyPr/>
                    <a:lstStyle/>
                    <a:p>
                      <a:pPr algn="ctr"/>
                      <a:r>
                        <a:rPr lang="en-US" sz="1200" b="0" i="0" dirty="0" smtClean="0">
                          <a:latin typeface="Calibri"/>
                          <a:cs typeface="Calibri"/>
                        </a:rPr>
                        <a:t>OCR</a:t>
                      </a:r>
                      <a:endParaRPr lang="en-US" sz="1200" b="0" i="0" dirty="0">
                        <a:latin typeface="Calibri"/>
                        <a:cs typeface="Calibri"/>
                      </a:endParaRPr>
                    </a:p>
                  </a:txBody>
                  <a:tcPr/>
                </a:tc>
                <a:tc>
                  <a:txBody>
                    <a:bodyPr/>
                    <a:lstStyle/>
                    <a:p>
                      <a:pPr marL="228600" indent="-228600" algn="ctr">
                        <a:spcBef>
                          <a:spcPts val="600"/>
                        </a:spcBef>
                        <a:spcAft>
                          <a:spcPts val="0"/>
                        </a:spcAft>
                        <a:tabLst>
                          <a:tab pos="228600" algn="l"/>
                          <a:tab pos="457200" algn="l"/>
                        </a:tabLst>
                      </a:pPr>
                      <a:r>
                        <a:rPr lang="en-GB" sz="1000" dirty="0">
                          <a:solidFill>
                            <a:srgbClr val="365F91"/>
                          </a:solidFill>
                          <a:effectLst/>
                          <a:latin typeface="Calibri"/>
                          <a:ea typeface="MS Mincho"/>
                        </a:rPr>
                        <a:t>Establishment of INSITU-OCR.</a:t>
                      </a:r>
                      <a:endParaRPr lang="en-AU" sz="1600" dirty="0">
                        <a:effectLst/>
                        <a:latin typeface="Times New Roman"/>
                        <a:ea typeface="MS Mincho"/>
                      </a:endParaRPr>
                    </a:p>
                    <a:p>
                      <a:pPr marL="228600" indent="-228600" algn="ctr">
                        <a:spcBef>
                          <a:spcPts val="600"/>
                        </a:spcBef>
                        <a:spcAft>
                          <a:spcPts val="0"/>
                        </a:spcAft>
                        <a:tabLst>
                          <a:tab pos="228600" algn="l"/>
                          <a:tab pos="457200" algn="l"/>
                        </a:tabLst>
                      </a:pPr>
                      <a:r>
                        <a:rPr lang="en-GB" sz="1000" dirty="0">
                          <a:solidFill>
                            <a:srgbClr val="365F91"/>
                          </a:solidFill>
                          <a:effectLst/>
                          <a:latin typeface="Calibri"/>
                          <a:ea typeface="MS Mincho"/>
                        </a:rPr>
                        <a:t>Report of the OCR product uncertainty</a:t>
                      </a:r>
                      <a:endParaRPr lang="en-AU" sz="1600" dirty="0">
                        <a:effectLst/>
                        <a:latin typeface="Times New Roman"/>
                        <a:ea typeface="MS Mincho"/>
                      </a:endParaRPr>
                    </a:p>
                    <a:p>
                      <a:pPr marL="228600" indent="-228600" algn="ctr">
                        <a:spcBef>
                          <a:spcPts val="600"/>
                        </a:spcBef>
                        <a:spcAft>
                          <a:spcPts val="0"/>
                        </a:spcAft>
                        <a:tabLst>
                          <a:tab pos="228600" algn="l"/>
                          <a:tab pos="457200" algn="l"/>
                        </a:tabLst>
                      </a:pPr>
                      <a:r>
                        <a:rPr lang="en-GB" sz="1000" dirty="0">
                          <a:solidFill>
                            <a:srgbClr val="365F91"/>
                          </a:solidFill>
                          <a:effectLst/>
                          <a:latin typeface="Calibri"/>
                          <a:ea typeface="MS Mincho"/>
                        </a:rPr>
                        <a:t> </a:t>
                      </a:r>
                      <a:endParaRPr lang="en-AU" sz="1600" dirty="0">
                        <a:effectLst/>
                        <a:latin typeface="Times New Roman"/>
                        <a:ea typeface="MS Mincho"/>
                      </a:endParaRPr>
                    </a:p>
                  </a:txBody>
                  <a:tcPr marL="68580" marR="68580" marT="0" marB="0"/>
                </a:tc>
              </a:tr>
            </a:tbl>
          </a:graphicData>
        </a:graphic>
      </p:graphicFrame>
    </p:spTree>
    <p:extLst>
      <p:ext uri="{BB962C8B-B14F-4D97-AF65-F5344CB8AC3E}">
        <p14:creationId xmlns:p14="http://schemas.microsoft.com/office/powerpoint/2010/main" val="41081243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45</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BREAK</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15 minutes break</a:t>
            </a: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Resume with individual VC &amp; WG presentations (5</a:t>
            </a:r>
            <a:r>
              <a:rPr lang="en-GB" sz="1900" dirty="0">
                <a:solidFill>
                  <a:schemeClr val="tx1"/>
                </a:solidFill>
                <a:ea typeface="ＭＳ Ｐゴシック" charset="0"/>
                <a:cs typeface="ＭＳ Ｐゴシック" charset="0"/>
              </a:rPr>
              <a:t> </a:t>
            </a:r>
            <a:r>
              <a:rPr lang="en-GB" sz="1900" dirty="0" err="1" smtClean="0">
                <a:solidFill>
                  <a:schemeClr val="tx1"/>
                </a:solidFill>
                <a:ea typeface="ＭＳ Ｐゴシック" charset="0"/>
                <a:cs typeface="ＭＳ Ｐゴシック" charset="0"/>
              </a:rPr>
              <a:t>mins</a:t>
            </a:r>
            <a:r>
              <a:rPr lang="en-GB" sz="1900" dirty="0" smtClean="0">
                <a:solidFill>
                  <a:schemeClr val="tx1"/>
                </a:solidFill>
                <a:ea typeface="ＭＳ Ｐゴシック" charset="0"/>
                <a:cs typeface="ＭＳ Ｐゴシック" charset="0"/>
              </a:rPr>
              <a:t>)</a:t>
            </a:r>
            <a:endParaRPr lang="en-GB" sz="1700" dirty="0" smtClean="0">
              <a:solidFill>
                <a:schemeClr val="tx1"/>
              </a:solidFill>
              <a:ea typeface="ＭＳ Ｐゴシック" charset="0"/>
            </a:endParaRPr>
          </a:p>
          <a:p>
            <a:pPr marL="685800" lvl="1">
              <a:spcBef>
                <a:spcPct val="0"/>
              </a:spcBef>
              <a:buFont typeface="Arial"/>
              <a:buChar char="•"/>
            </a:pPr>
            <a:endParaRPr lang="en-GB" sz="1700" dirty="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pic>
        <p:nvPicPr>
          <p:cNvPr id="2" name="Picture 1" descr="science_large_gran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617" y="2369437"/>
            <a:ext cx="5465383" cy="4244781"/>
          </a:xfrm>
          <a:prstGeom prst="rect">
            <a:avLst/>
          </a:prstGeom>
        </p:spPr>
      </p:pic>
    </p:spTree>
    <p:extLst>
      <p:ext uri="{BB962C8B-B14F-4D97-AF65-F5344CB8AC3E}">
        <p14:creationId xmlns:p14="http://schemas.microsoft.com/office/powerpoint/2010/main" val="31099316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46</a:t>
            </a:fld>
            <a:endParaRPr lang="en-US" sz="1000">
              <a:solidFill>
                <a:srgbClr val="002569"/>
              </a:solidFill>
              <a:latin typeface="Calibri" charset="0"/>
              <a:cs typeface="Calibri" charset="0"/>
            </a:endParaRPr>
          </a:p>
        </p:txBody>
      </p:sp>
      <p:sp>
        <p:nvSpPr>
          <p:cNvPr id="6" name="TextBox 5"/>
          <p:cNvSpPr txBox="1"/>
          <p:nvPr/>
        </p:nvSpPr>
        <p:spPr>
          <a:xfrm>
            <a:off x="2271442" y="2500451"/>
            <a:ext cx="4305686" cy="1569660"/>
          </a:xfrm>
          <a:prstGeom prst="rect">
            <a:avLst/>
          </a:prstGeom>
          <a:noFill/>
        </p:spPr>
        <p:txBody>
          <a:bodyPr wrap="none" rtlCol="0">
            <a:spAutoFit/>
          </a:bodyPr>
          <a:lstStyle/>
          <a:p>
            <a:pPr algn="ctr"/>
            <a:r>
              <a:rPr lang="en-US" sz="2400" b="1" dirty="0" smtClean="0"/>
              <a:t>Individual VC &amp; WG Reports</a:t>
            </a:r>
          </a:p>
          <a:p>
            <a:pPr algn="ctr"/>
            <a:endParaRPr lang="en-US" sz="2400" b="1" dirty="0"/>
          </a:p>
          <a:p>
            <a:pPr algn="ctr"/>
            <a:endParaRPr lang="en-US" sz="2400" b="1" dirty="0" smtClean="0"/>
          </a:p>
          <a:p>
            <a:pPr algn="ctr"/>
            <a:endParaRPr lang="en-US" sz="2400" b="1" dirty="0"/>
          </a:p>
        </p:txBody>
      </p:sp>
    </p:spTree>
    <p:extLst>
      <p:ext uri="{BB962C8B-B14F-4D97-AF65-F5344CB8AC3E}">
        <p14:creationId xmlns:p14="http://schemas.microsoft.com/office/powerpoint/2010/main" val="24678715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47</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VC &amp; WG reports</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85750" indent="-285750">
              <a:spcBef>
                <a:spcPct val="0"/>
              </a:spcBef>
              <a:buFont typeface="Arial"/>
              <a:buChar char="•"/>
            </a:pPr>
            <a:r>
              <a:rPr lang="en-GB" sz="1900" dirty="0" smtClean="0">
                <a:solidFill>
                  <a:schemeClr val="tx1"/>
                </a:solidFill>
                <a:ea typeface="ＭＳ Ｐゴシック" charset="0"/>
                <a:cs typeface="ＭＳ Ｐゴシック" charset="0"/>
              </a:rPr>
              <a:t>Brief, ~ 5min reports following common format</a:t>
            </a:r>
          </a:p>
          <a:p>
            <a:pPr marL="685800" lvl="1">
              <a:spcBef>
                <a:spcPct val="0"/>
              </a:spcBef>
              <a:buFont typeface="Lucida Grande"/>
              <a:buChar char="-"/>
            </a:pPr>
            <a:r>
              <a:rPr lang="en-GB" sz="1700" b="0" dirty="0" smtClean="0">
                <a:solidFill>
                  <a:schemeClr val="tx1"/>
                </a:solidFill>
                <a:ea typeface="ＭＳ Ｐゴシック" charset="0"/>
              </a:rPr>
              <a:t>Possible targets, status</a:t>
            </a:r>
          </a:p>
          <a:p>
            <a:pPr marL="685800" lvl="1">
              <a:spcBef>
                <a:spcPct val="0"/>
              </a:spcBef>
              <a:buFont typeface="Lucida Grande"/>
              <a:buChar char="-"/>
            </a:pPr>
            <a:r>
              <a:rPr lang="en-GB" sz="1700" b="0" dirty="0" smtClean="0">
                <a:solidFill>
                  <a:schemeClr val="tx1"/>
                </a:solidFill>
                <a:ea typeface="ＭＳ Ｐゴシック" charset="0"/>
              </a:rPr>
              <a:t>Opportunities and obstacles</a:t>
            </a:r>
          </a:p>
          <a:p>
            <a:pPr marL="685800" lvl="1">
              <a:spcBef>
                <a:spcPct val="0"/>
              </a:spcBef>
              <a:buFont typeface="Lucida Grande"/>
              <a:buChar char="-"/>
            </a:pPr>
            <a:r>
              <a:rPr lang="en-GB" sz="1700" b="0" dirty="0" smtClean="0">
                <a:solidFill>
                  <a:schemeClr val="tx1"/>
                </a:solidFill>
                <a:ea typeface="ＭＳ Ｐゴシック" charset="0"/>
              </a:rPr>
              <a:t>VC needs – linkages and resources</a:t>
            </a:r>
          </a:p>
          <a:p>
            <a:pPr marL="685800" lvl="1">
              <a:spcBef>
                <a:spcPct val="0"/>
              </a:spcBef>
              <a:buFont typeface="Lucida Grande"/>
              <a:buChar char="-"/>
            </a:pPr>
            <a:r>
              <a:rPr lang="en-GB" sz="1700" b="0" dirty="0" smtClean="0">
                <a:solidFill>
                  <a:schemeClr val="tx1"/>
                </a:solidFill>
                <a:ea typeface="ＭＳ Ｐゴシック" charset="0"/>
              </a:rPr>
              <a:t>Highlight list for SIT</a:t>
            </a:r>
            <a:endParaRPr lang="en-GB" sz="1700" b="0" dirty="0">
              <a:solidFill>
                <a:schemeClr val="tx1"/>
              </a:solidFill>
              <a:ea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Exploratory and using examples, not binding</a:t>
            </a:r>
          </a:p>
          <a:p>
            <a:pPr marL="685800" lvl="1">
              <a:spcBef>
                <a:spcPct val="0"/>
              </a:spcBef>
              <a:buFont typeface="Lucida Grande"/>
              <a:buChar char="-"/>
            </a:pPr>
            <a:r>
              <a:rPr lang="en-GB" sz="1700" b="0" dirty="0" smtClean="0">
                <a:solidFill>
                  <a:schemeClr val="tx1"/>
                </a:solidFill>
                <a:ea typeface="ＭＳ Ｐゴシック" charset="0"/>
              </a:rPr>
              <a:t>Highlight issues ahead</a:t>
            </a:r>
          </a:p>
          <a:p>
            <a:pPr marL="685800" lvl="1">
              <a:spcBef>
                <a:spcPct val="0"/>
              </a:spcBef>
              <a:buFont typeface="Lucida Grande"/>
              <a:buChar char="-"/>
            </a:pPr>
            <a:r>
              <a:rPr lang="en-GB" sz="1700" b="0" dirty="0" smtClean="0">
                <a:solidFill>
                  <a:schemeClr val="tx1"/>
                </a:solidFill>
                <a:ea typeface="ＭＳ Ｐゴシック" charset="0"/>
              </a:rPr>
              <a:t>VC &amp; WG scope and opportunities recognised as very different</a:t>
            </a:r>
            <a:endParaRPr lang="en-GB" sz="1700" b="0" dirty="0">
              <a:solidFill>
                <a:schemeClr val="tx1"/>
              </a:solidFill>
              <a:ea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285750" indent="-285750">
              <a:spcBef>
                <a:spcPct val="0"/>
              </a:spcBef>
              <a:buFont typeface="Arial"/>
              <a:buChar char="•"/>
            </a:pPr>
            <a:endParaRPr lang="en-GB" sz="1900" dirty="0" smtClean="0">
              <a:solidFill>
                <a:schemeClr val="tx1"/>
              </a:solidFill>
              <a:ea typeface="ＭＳ Ｐゴシック" charset="0"/>
              <a:cs typeface="ＭＳ Ｐゴシック" charset="0"/>
            </a:endParaRP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VCs: OCR, SST, OST, OSVW, LSI, ACC, PC</a:t>
            </a:r>
          </a:p>
          <a:p>
            <a:pPr marL="285750" indent="-285750">
              <a:spcBef>
                <a:spcPct val="0"/>
              </a:spcBef>
              <a:buFont typeface="Arial"/>
              <a:buChar char="•"/>
            </a:pPr>
            <a:r>
              <a:rPr lang="en-GB" sz="1900" dirty="0" smtClean="0">
                <a:solidFill>
                  <a:schemeClr val="tx1"/>
                </a:solidFill>
                <a:ea typeface="ＭＳ Ｐゴシック" charset="0"/>
                <a:cs typeface="ＭＳ Ｐゴシック" charset="0"/>
              </a:rPr>
              <a:t>WGs: WGISS, </a:t>
            </a:r>
            <a:r>
              <a:rPr lang="en-GB" sz="1900" dirty="0" err="1" smtClean="0">
                <a:solidFill>
                  <a:schemeClr val="tx1"/>
                </a:solidFill>
                <a:ea typeface="ＭＳ Ｐゴシック" charset="0"/>
                <a:cs typeface="ＭＳ Ｐゴシック" charset="0"/>
              </a:rPr>
              <a:t>WGCapD</a:t>
            </a:r>
            <a:r>
              <a:rPr lang="en-GB" sz="1900" dirty="0">
                <a:solidFill>
                  <a:schemeClr val="tx1"/>
                </a:solidFill>
                <a:ea typeface="ＭＳ Ｐゴシック" charset="0"/>
                <a:cs typeface="ＭＳ Ｐゴシック" charset="0"/>
              </a:rPr>
              <a:t>, </a:t>
            </a:r>
            <a:r>
              <a:rPr lang="en-GB" sz="1900" dirty="0" smtClean="0">
                <a:solidFill>
                  <a:schemeClr val="tx1"/>
                </a:solidFill>
                <a:ea typeface="ＭＳ Ｐゴシック" charset="0"/>
                <a:cs typeface="ＭＳ Ｐゴシック" charset="0"/>
              </a:rPr>
              <a:t>WGCV</a:t>
            </a:r>
          </a:p>
          <a:p>
            <a:pPr marL="285750" indent="-285750">
              <a:spcBef>
                <a:spcPct val="0"/>
              </a:spcBef>
              <a:buFont typeface="Arial"/>
              <a:buChar char="•"/>
            </a:pPr>
            <a:endParaRPr lang="en-GB" sz="1900" dirty="0" smtClean="0">
              <a:solidFill>
                <a:schemeClr val="tx1"/>
              </a:solidFill>
              <a:ea typeface="ＭＳ Ｐゴシック" charset="0"/>
              <a:cs typeface="ＭＳ Ｐゴシック" charset="0"/>
            </a:endParaRPr>
          </a:p>
          <a:p>
            <a:pPr marL="285750" indent="-285750">
              <a:spcBef>
                <a:spcPct val="0"/>
              </a:spcBef>
              <a:buFont typeface="Arial"/>
              <a:buChar char="•"/>
            </a:pPr>
            <a:endParaRPr lang="en-GB" sz="1900" dirty="0">
              <a:solidFill>
                <a:schemeClr val="tx1"/>
              </a:solidFill>
              <a:ea typeface="ＭＳ Ｐゴシック" charset="0"/>
              <a:cs typeface="ＭＳ Ｐゴシック" charset="0"/>
            </a:endParaRPr>
          </a:p>
          <a:p>
            <a:pPr marL="0" indent="0">
              <a:spcBef>
                <a:spcPct val="0"/>
              </a:spcBef>
              <a:buNone/>
            </a:pPr>
            <a:endParaRPr lang="en-GB" sz="1700" dirty="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endParaRPr>
          </a:p>
          <a:p>
            <a:pPr marL="685800" lvl="1">
              <a:spcBef>
                <a:spcPct val="0"/>
              </a:spcBef>
              <a:buFont typeface="Arial"/>
              <a:buChar char="•"/>
            </a:pPr>
            <a:endParaRPr lang="en-GB" sz="1700" dirty="0" smtClean="0">
              <a:solidFill>
                <a:schemeClr val="tx1"/>
              </a:solidFill>
              <a:ea typeface="ＭＳ Ｐゴシック" charset="0"/>
              <a:cs typeface="ＭＳ Ｐゴシック" charset="0"/>
            </a:endParaRPr>
          </a:p>
          <a:p>
            <a:pPr marL="685800" lvl="1">
              <a:spcBef>
                <a:spcPct val="0"/>
              </a:spcBef>
              <a:buFont typeface="Arial"/>
              <a:buChar char="•"/>
            </a:pPr>
            <a:endParaRPr lang="en-GB" sz="1700" dirty="0">
              <a:solidFill>
                <a:schemeClr val="tx1"/>
              </a:solidFill>
              <a:ea typeface="ＭＳ Ｐゴシック" charset="0"/>
              <a:cs typeface="ＭＳ Ｐゴシック" charset="0"/>
            </a:endParaRPr>
          </a:p>
          <a:p>
            <a:pPr marL="0" indent="0">
              <a:spcBef>
                <a:spcPct val="0"/>
              </a:spcBef>
              <a:buNone/>
            </a:pPr>
            <a:endParaRPr lang="en-GB" sz="1900" b="0" dirty="0" smtClean="0">
              <a:solidFill>
                <a:schemeClr val="tx1"/>
              </a:solidFill>
              <a:ea typeface="ＭＳ Ｐゴシック" charset="0"/>
            </a:endParaRPr>
          </a:p>
          <a:p>
            <a:pPr marL="285750" indent="-285750">
              <a:spcBef>
                <a:spcPct val="0"/>
              </a:spcBef>
              <a:buFont typeface="Arial"/>
              <a:buChar char="•"/>
            </a:pPr>
            <a:endParaRPr lang="en-GB" sz="1900" b="0" dirty="0" smtClean="0">
              <a:solidFill>
                <a:schemeClr val="tx1"/>
              </a:solidFill>
              <a:ea typeface="ＭＳ Ｐゴシック" charset="0"/>
              <a:cs typeface="ＭＳ Ｐゴシック" charset="0"/>
            </a:endParaRPr>
          </a:p>
          <a:p>
            <a:pPr marL="0" indent="0">
              <a:buNone/>
            </a:pPr>
            <a:endParaRPr lang="en-US" sz="1600" dirty="0" smtClean="0"/>
          </a:p>
        </p:txBody>
      </p:sp>
    </p:spTree>
    <p:extLst>
      <p:ext uri="{BB962C8B-B14F-4D97-AF65-F5344CB8AC3E}">
        <p14:creationId xmlns:p14="http://schemas.microsoft.com/office/powerpoint/2010/main" val="17642865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6F4AD1BB-6FDB-BD4D-8896-EA871F8045C9}" type="slidenum">
              <a:rPr lang="en-US" sz="1000">
                <a:solidFill>
                  <a:srgbClr val="002569"/>
                </a:solidFill>
                <a:latin typeface="Calibri" charset="0"/>
                <a:cs typeface="Calibri" charset="0"/>
              </a:rPr>
              <a:pPr eaLnBrk="1" hangingPunct="1">
                <a:spcBef>
                  <a:spcPct val="0"/>
                </a:spcBef>
              </a:pPr>
              <a:t>48</a:t>
            </a:fld>
            <a:endParaRPr lang="en-US" sz="1000">
              <a:solidFill>
                <a:srgbClr val="002569"/>
              </a:solidFill>
              <a:latin typeface="Calibri" charset="0"/>
              <a:cs typeface="Calibri" charset="0"/>
            </a:endParaRPr>
          </a:p>
        </p:txBody>
      </p:sp>
      <p:sp>
        <p:nvSpPr>
          <p:cNvPr id="6147" name="TextBox 1"/>
          <p:cNvSpPr txBox="1">
            <a:spLocks noChangeArrowheads="1"/>
          </p:cNvSpPr>
          <p:nvPr/>
        </p:nvSpPr>
        <p:spPr bwMode="auto">
          <a:xfrm>
            <a:off x="2851150" y="4987925"/>
            <a:ext cx="3335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CEOS VC &amp; WG WORKSHOP</a:t>
            </a:r>
          </a:p>
          <a:p>
            <a:pPr algn="ctr" eaLnBrk="1" hangingPunct="1"/>
            <a:r>
              <a:rPr lang="en-US" sz="1800"/>
              <a:t>26-28 March 2012</a:t>
            </a:r>
          </a:p>
          <a:p>
            <a:pPr algn="ctr" eaLnBrk="1" hangingPunct="1"/>
            <a:r>
              <a:rPr lang="en-US" sz="1800"/>
              <a:t>La Jolla, California, USA</a:t>
            </a:r>
          </a:p>
        </p:txBody>
      </p:sp>
      <p:sp>
        <p:nvSpPr>
          <p:cNvPr id="6148" name="TextBox 5"/>
          <p:cNvSpPr txBox="1">
            <a:spLocks noChangeArrowheads="1"/>
          </p:cNvSpPr>
          <p:nvPr/>
        </p:nvSpPr>
        <p:spPr bwMode="auto">
          <a:xfrm>
            <a:off x="1416268" y="2500313"/>
            <a:ext cx="601619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Implementation Targets &amp; Issues </a:t>
            </a:r>
          </a:p>
          <a:p>
            <a:pPr algn="ctr" eaLnBrk="1" hangingPunct="1"/>
            <a:endParaRPr lang="en-US" b="1" dirty="0"/>
          </a:p>
          <a:p>
            <a:pPr algn="ctr" eaLnBrk="1" hangingPunct="1"/>
            <a:r>
              <a:rPr lang="en-US" b="1" dirty="0"/>
              <a:t>Ocean </a:t>
            </a:r>
            <a:r>
              <a:rPr lang="en-US" b="1" dirty="0" err="1" smtClean="0"/>
              <a:t>Colour</a:t>
            </a:r>
            <a:r>
              <a:rPr lang="en-US" b="1" dirty="0" smtClean="0"/>
              <a:t> </a:t>
            </a:r>
            <a:r>
              <a:rPr lang="en-US" b="1" dirty="0"/>
              <a:t>Radiometry Constellation</a:t>
            </a:r>
          </a:p>
        </p:txBody>
      </p:sp>
    </p:spTree>
    <p:extLst>
      <p:ext uri="{BB962C8B-B14F-4D97-AF65-F5344CB8AC3E}">
        <p14:creationId xmlns:p14="http://schemas.microsoft.com/office/powerpoint/2010/main" val="13308512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32412D68-1A0F-4142-98C9-3B9522112969}" type="slidenum">
              <a:rPr lang="en-US" sz="1000">
                <a:solidFill>
                  <a:srgbClr val="002569"/>
                </a:solidFill>
                <a:latin typeface="Calibri" charset="0"/>
                <a:cs typeface="Calibri" charset="0"/>
              </a:rPr>
              <a:pPr eaLnBrk="1" hangingPunct="1">
                <a:spcBef>
                  <a:spcPct val="0"/>
                </a:spcBef>
              </a:pPr>
              <a:t>49</a:t>
            </a:fld>
            <a:endParaRPr lang="en-US" sz="1000">
              <a:solidFill>
                <a:srgbClr val="002569"/>
              </a:solidFill>
              <a:latin typeface="Calibri" charset="0"/>
              <a:cs typeface="Calibri" charset="0"/>
            </a:endParaRPr>
          </a:p>
        </p:txBody>
      </p:sp>
      <p:sp>
        <p:nvSpPr>
          <p:cNvPr id="8195"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Target</a:t>
            </a:r>
          </a:p>
        </p:txBody>
      </p:sp>
      <p:sp>
        <p:nvSpPr>
          <p:cNvPr id="8196" name="TextBox 2"/>
          <p:cNvSpPr txBox="1">
            <a:spLocks noChangeArrowheads="1"/>
          </p:cNvSpPr>
          <p:nvPr/>
        </p:nvSpPr>
        <p:spPr bwMode="auto">
          <a:xfrm>
            <a:off x="0" y="1357313"/>
            <a:ext cx="8948738"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452438" indent="-18573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marL="801688" indent="-174625" eaLnBrk="0" hangingPunct="0">
              <a:defRPr sz="2400">
                <a:solidFill>
                  <a:schemeClr val="tx1"/>
                </a:solidFill>
                <a:latin typeface="Arial" charset="0"/>
                <a:ea typeface="ＭＳ Ｐゴシック" charset="0"/>
              </a:defRPr>
            </a:lvl5pPr>
            <a:lvl6pPr marL="1258888" indent="-174625" eaLnBrk="0" fontAlgn="base" hangingPunct="0">
              <a:spcBef>
                <a:spcPct val="0"/>
              </a:spcBef>
              <a:spcAft>
                <a:spcPct val="0"/>
              </a:spcAft>
              <a:defRPr sz="2400">
                <a:solidFill>
                  <a:schemeClr val="tx1"/>
                </a:solidFill>
                <a:latin typeface="Arial" charset="0"/>
                <a:ea typeface="ＭＳ Ｐゴシック" charset="0"/>
              </a:defRPr>
            </a:lvl6pPr>
            <a:lvl7pPr marL="1716088" indent="-174625" eaLnBrk="0" fontAlgn="base" hangingPunct="0">
              <a:spcBef>
                <a:spcPct val="0"/>
              </a:spcBef>
              <a:spcAft>
                <a:spcPct val="0"/>
              </a:spcAft>
              <a:defRPr sz="2400">
                <a:solidFill>
                  <a:schemeClr val="tx1"/>
                </a:solidFill>
                <a:latin typeface="Arial" charset="0"/>
                <a:ea typeface="ＭＳ Ｐゴシック" charset="0"/>
              </a:defRPr>
            </a:lvl7pPr>
            <a:lvl8pPr marL="2173288" indent="-174625" eaLnBrk="0" fontAlgn="base" hangingPunct="0">
              <a:spcBef>
                <a:spcPct val="0"/>
              </a:spcBef>
              <a:spcAft>
                <a:spcPct val="0"/>
              </a:spcAft>
              <a:defRPr sz="2400">
                <a:solidFill>
                  <a:schemeClr val="tx1"/>
                </a:solidFill>
                <a:latin typeface="Arial" charset="0"/>
                <a:ea typeface="ＭＳ Ｐゴシック" charset="0"/>
              </a:defRPr>
            </a:lvl8pPr>
            <a:lvl9pPr marL="2630488" indent="-1746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100"/>
              </a:spcBef>
              <a:spcAft>
                <a:spcPts val="100"/>
              </a:spcAft>
              <a:buFont typeface="Wingdings" charset="0"/>
              <a:buChar char="q"/>
            </a:pPr>
            <a:r>
              <a:rPr lang="en-US" sz="1800"/>
              <a:t>Support towards the water-leaving radiance and chlorophyll-</a:t>
            </a:r>
            <a:r>
              <a:rPr lang="en-US" sz="1800" i="1"/>
              <a:t>a</a:t>
            </a:r>
            <a:r>
              <a:rPr lang="en-US" sz="1800"/>
              <a:t> concentration ECVs</a:t>
            </a:r>
          </a:p>
          <a:p>
            <a:pPr lvl="1" eaLnBrk="1" hangingPunct="1">
              <a:spcBef>
                <a:spcPts val="100"/>
              </a:spcBef>
              <a:spcAft>
                <a:spcPts val="100"/>
              </a:spcAft>
              <a:buFont typeface="Arial" charset="0"/>
              <a:buChar char="•"/>
            </a:pPr>
            <a:r>
              <a:rPr lang="en-US" sz="1800"/>
              <a:t>IOCCG established standing </a:t>
            </a:r>
            <a:r>
              <a:rPr lang="en-US" sz="1800" b="1"/>
              <a:t>ECV Working Group </a:t>
            </a:r>
            <a:r>
              <a:rPr lang="en-US" sz="1800"/>
              <a:t>(September 2011); at annual meeting (28 February – 1 March 2012) identified participants and initial tasks - Co-chairs Nicolas Hoepffner (JRC, Italy) &amp; Jim Yoder (WHOI, USA)</a:t>
            </a:r>
          </a:p>
          <a:p>
            <a:pPr lvl="4" eaLnBrk="1" hangingPunct="1">
              <a:spcBef>
                <a:spcPts val="100"/>
              </a:spcBef>
              <a:spcAft>
                <a:spcPts val="100"/>
              </a:spcAft>
              <a:buFont typeface="Arial" charset="0"/>
              <a:buChar char="−"/>
            </a:pPr>
            <a:r>
              <a:rPr lang="en-US" sz="1800"/>
              <a:t>Answer request from CEOS to evaluate ECVs; need for having this done in an independent, systematic and recurrent way. </a:t>
            </a:r>
          </a:p>
          <a:p>
            <a:pPr lvl="4" eaLnBrk="1" hangingPunct="1">
              <a:spcBef>
                <a:spcPts val="100"/>
              </a:spcBef>
              <a:spcAft>
                <a:spcPts val="100"/>
              </a:spcAft>
              <a:buFont typeface="Arial" charset="0"/>
              <a:buChar char="−"/>
            </a:pPr>
            <a:r>
              <a:rPr lang="en-US" sz="1800"/>
              <a:t>GCOS-compliant global OC ECV products are very valuable inputs for climate studies.</a:t>
            </a:r>
          </a:p>
          <a:p>
            <a:pPr lvl="1" eaLnBrk="1" hangingPunct="1">
              <a:spcBef>
                <a:spcPts val="100"/>
              </a:spcBef>
              <a:spcAft>
                <a:spcPts val="100"/>
              </a:spcAft>
              <a:buFont typeface="Arial" charset="0"/>
              <a:buChar char="•"/>
            </a:pPr>
            <a:r>
              <a:rPr lang="en-US" sz="1800"/>
              <a:t>International Network for Sensor InTercomparison and Uncertainty assessment for Ocean Color Radiometry (</a:t>
            </a:r>
            <a:r>
              <a:rPr lang="en-US" sz="1800" b="1"/>
              <a:t>INSITU-OCR</a:t>
            </a:r>
            <a:r>
              <a:rPr lang="en-US" sz="1800"/>
              <a:t>)</a:t>
            </a:r>
          </a:p>
          <a:p>
            <a:pPr lvl="4" eaLnBrk="1" hangingPunct="1">
              <a:spcBef>
                <a:spcPts val="100"/>
              </a:spcBef>
              <a:spcAft>
                <a:spcPts val="100"/>
              </a:spcAft>
              <a:buFont typeface="Arial" charset="0"/>
              <a:buChar char="−"/>
            </a:pPr>
            <a:r>
              <a:rPr lang="en-US" sz="1800"/>
              <a:t>Concerted inter-agency/international effort on activities relating to sensor inter-comparison and uncertainty assessment of datasets required for the OC ECV generation</a:t>
            </a:r>
          </a:p>
          <a:p>
            <a:pPr lvl="4" eaLnBrk="1" hangingPunct="1">
              <a:spcBef>
                <a:spcPts val="100"/>
              </a:spcBef>
              <a:spcAft>
                <a:spcPts val="100"/>
              </a:spcAft>
              <a:buFont typeface="Arial" charset="0"/>
              <a:buChar char="−"/>
            </a:pPr>
            <a:r>
              <a:rPr lang="en-US" sz="1800"/>
              <a:t>Co-leads are Giuseppe Zibordi (JRC, Italy) &amp; Sean Bailey (NASA GSFC, USA)</a:t>
            </a:r>
          </a:p>
          <a:p>
            <a:pPr lvl="4" eaLnBrk="1" hangingPunct="1">
              <a:spcBef>
                <a:spcPts val="100"/>
              </a:spcBef>
              <a:spcAft>
                <a:spcPts val="100"/>
              </a:spcAft>
              <a:buFont typeface="Arial" charset="0"/>
              <a:buChar char="−"/>
            </a:pPr>
            <a:r>
              <a:rPr lang="en-US" sz="1800"/>
              <a:t>First workshop for writing team February 2012 at NASA GSFC</a:t>
            </a:r>
          </a:p>
          <a:p>
            <a:pPr lvl="4" eaLnBrk="1" hangingPunct="1">
              <a:spcBef>
                <a:spcPts val="100"/>
              </a:spcBef>
              <a:spcAft>
                <a:spcPts val="100"/>
              </a:spcAft>
              <a:buFont typeface="Arial" charset="0"/>
              <a:buChar char="−"/>
            </a:pPr>
            <a:r>
              <a:rPr lang="en-US" sz="1800"/>
              <a:t>Draft strategy/white paper April 2012</a:t>
            </a:r>
          </a:p>
          <a:p>
            <a:pPr lvl="1" eaLnBrk="1" hangingPunct="1">
              <a:spcBef>
                <a:spcPts val="100"/>
              </a:spcBef>
              <a:spcAft>
                <a:spcPts val="100"/>
              </a:spcAft>
              <a:buFont typeface="Arial" charset="0"/>
              <a:buChar char="•"/>
            </a:pPr>
            <a:r>
              <a:rPr lang="en-US" sz="1800"/>
              <a:t>Mission Requirements for Future Ocean Color Sensors </a:t>
            </a:r>
            <a:r>
              <a:rPr lang="en-US" sz="1800" b="1"/>
              <a:t>– Level 1 requirements IOCCG report</a:t>
            </a:r>
            <a:r>
              <a:rPr lang="en-US" sz="1800"/>
              <a:t> (Draft) – comments due 31 March 2012</a:t>
            </a:r>
          </a:p>
          <a:p>
            <a:pPr lvl="1" eaLnBrk="1" hangingPunct="1">
              <a:spcBef>
                <a:spcPts val="100"/>
              </a:spcBef>
              <a:spcAft>
                <a:spcPts val="100"/>
              </a:spcAft>
              <a:buFont typeface="Arial" charset="0"/>
              <a:buChar char="•"/>
            </a:pPr>
            <a:r>
              <a:rPr lang="en-US" sz="1800"/>
              <a:t>International Ocean Color Science Team Meeting – targeted for 2013</a:t>
            </a:r>
          </a:p>
        </p:txBody>
      </p:sp>
    </p:spTree>
    <p:extLst>
      <p:ext uri="{BB962C8B-B14F-4D97-AF65-F5344CB8AC3E}">
        <p14:creationId xmlns:p14="http://schemas.microsoft.com/office/powerpoint/2010/main" val="21659217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5</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CEOS Self Study</a:t>
            </a:r>
            <a:endParaRPr lang="en-US" dirty="0">
              <a:latin typeface="Tahoma" charset="0"/>
              <a:ea typeface="ＭＳ Ｐゴシック" charset="0"/>
              <a:cs typeface="Tahoma" charset="0"/>
            </a:endParaRPr>
          </a:p>
        </p:txBody>
      </p:sp>
      <p:sp>
        <p:nvSpPr>
          <p:cNvPr id="3" name="TextBox 2"/>
          <p:cNvSpPr txBox="1"/>
          <p:nvPr/>
        </p:nvSpPr>
        <p:spPr>
          <a:xfrm>
            <a:off x="557366" y="1761384"/>
            <a:ext cx="8186857" cy="3416320"/>
          </a:xfrm>
          <a:prstGeom prst="rect">
            <a:avLst/>
          </a:prstGeom>
          <a:noFill/>
        </p:spPr>
        <p:txBody>
          <a:bodyPr wrap="none" rtlCol="0">
            <a:spAutoFit/>
          </a:bodyPr>
          <a:lstStyle/>
          <a:p>
            <a:pPr marL="285750" indent="-285750">
              <a:buFont typeface="Arial"/>
              <a:buChar char="•"/>
            </a:pPr>
            <a:r>
              <a:rPr lang="en-US" i="1" dirty="0" smtClean="0"/>
              <a:t>The </a:t>
            </a:r>
            <a:r>
              <a:rPr lang="en-US" i="1" dirty="0"/>
              <a:t>strategic goal of the study was to inform CEOS as it goes forward, </a:t>
            </a:r>
            <a:r>
              <a:rPr lang="en-US" i="1" dirty="0" smtClean="0"/>
              <a:t/>
            </a:r>
            <a:br>
              <a:rPr lang="en-US" i="1" dirty="0" smtClean="0"/>
            </a:br>
            <a:r>
              <a:rPr lang="en-US" i="1" dirty="0" smtClean="0"/>
              <a:t>through </a:t>
            </a:r>
            <a:r>
              <a:rPr lang="en-US" i="1" dirty="0"/>
              <a:t>an analysis of lessons learned, input from CEOS members, and </a:t>
            </a:r>
            <a:r>
              <a:rPr lang="en-US" i="1" dirty="0" smtClean="0"/>
              <a:t/>
            </a:r>
            <a:br>
              <a:rPr lang="en-US" i="1" dirty="0" smtClean="0"/>
            </a:br>
            <a:r>
              <a:rPr lang="en-US" i="1" dirty="0" smtClean="0"/>
              <a:t>assessment </a:t>
            </a:r>
            <a:r>
              <a:rPr lang="en-US" i="1" dirty="0"/>
              <a:t>of current CEOS structure, achievements, and challenges, </a:t>
            </a:r>
            <a:r>
              <a:rPr lang="en-US" i="1" dirty="0" smtClean="0"/>
              <a:t/>
            </a:r>
            <a:br>
              <a:rPr lang="en-US" i="1" dirty="0" smtClean="0"/>
            </a:br>
            <a:r>
              <a:rPr lang="en-US" i="1" dirty="0" smtClean="0"/>
              <a:t>and </a:t>
            </a:r>
            <a:r>
              <a:rPr lang="en-US" i="1" dirty="0"/>
              <a:t>to provide recommendations for potential changes and potential new </a:t>
            </a:r>
            <a:r>
              <a:rPr lang="en-US" i="1" dirty="0" smtClean="0"/>
              <a:t/>
            </a:r>
            <a:br>
              <a:rPr lang="en-US" i="1" dirty="0" smtClean="0"/>
            </a:br>
            <a:r>
              <a:rPr lang="en-US" i="1" dirty="0" smtClean="0"/>
              <a:t>initiatives </a:t>
            </a:r>
            <a:r>
              <a:rPr lang="en-US" i="1" dirty="0"/>
              <a:t>for the next 3-5 years</a:t>
            </a:r>
            <a:r>
              <a:rPr lang="en-US" i="1" dirty="0" smtClean="0"/>
              <a:t>.</a:t>
            </a:r>
          </a:p>
          <a:p>
            <a:pPr marL="285750" indent="-285750">
              <a:buFont typeface="Arial"/>
              <a:buChar char="•"/>
            </a:pPr>
            <a:endParaRPr lang="en-US" dirty="0"/>
          </a:p>
          <a:p>
            <a:pPr marL="285750" indent="-285750">
              <a:buFont typeface="Arial"/>
              <a:buChar char="•"/>
            </a:pPr>
            <a:r>
              <a:rPr lang="en-US" dirty="0" smtClean="0"/>
              <a:t>Individual reports on Virtual Constellations and Working </a:t>
            </a:r>
            <a:r>
              <a:rPr lang="en-US" dirty="0"/>
              <a:t>Groups </a:t>
            </a:r>
            <a:r>
              <a:rPr lang="en-US" dirty="0" smtClean="0"/>
              <a:t>(and SBAs)</a:t>
            </a:r>
            <a:br>
              <a:rPr lang="en-US" dirty="0" smtClean="0"/>
            </a:br>
            <a:r>
              <a:rPr lang="en-US" dirty="0" smtClean="0"/>
              <a:t>were core inputs – based on input from all CEOS participants</a:t>
            </a:r>
            <a:endParaRPr lang="en-US" dirty="0"/>
          </a:p>
          <a:p>
            <a:pPr marL="285750" indent="-285750">
              <a:buFont typeface="Arial"/>
              <a:buChar char="•"/>
            </a:pPr>
            <a:endParaRPr lang="en-US" dirty="0" smtClean="0"/>
          </a:p>
          <a:p>
            <a:pPr marL="285750" indent="-285750">
              <a:buFont typeface="Arial"/>
              <a:buChar char="•"/>
            </a:pPr>
            <a:endParaRPr lang="en-US" dirty="0"/>
          </a:p>
          <a:p>
            <a:pPr lvl="1"/>
            <a:endParaRPr lang="en-US" dirty="0"/>
          </a:p>
          <a:p>
            <a:pPr marL="285750" indent="-285750">
              <a:buFont typeface="Arial"/>
              <a:buChar char="•"/>
            </a:pPr>
            <a:endParaRPr lang="en-US" dirty="0"/>
          </a:p>
        </p:txBody>
      </p:sp>
    </p:spTree>
    <p:extLst>
      <p:ext uri="{BB962C8B-B14F-4D97-AF65-F5344CB8AC3E}">
        <p14:creationId xmlns:p14="http://schemas.microsoft.com/office/powerpoint/2010/main" val="26666480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781175" y="2413000"/>
            <a:ext cx="6403975" cy="831850"/>
          </a:xfrm>
          <a:prstGeom prst="roundRect">
            <a:avLst/>
          </a:prstGeom>
          <a:solidFill>
            <a:schemeClr val="tx1">
              <a:lumMod val="20000"/>
              <a:lumOff val="80000"/>
            </a:schemeClr>
          </a:solidFill>
          <a:ln w="12700" cap="flat" cmpd="sng" algn="ctr">
            <a:solidFill>
              <a:schemeClr val="tx1"/>
            </a:solidFill>
            <a:prstDash val="solid"/>
            <a:round/>
            <a:headEnd type="none" w="med" len="med"/>
            <a:tailEnd type="none" w="med" len="med"/>
          </a:ln>
          <a:effectLst/>
        </p:spPr>
        <p:txBody>
          <a:bodyPr wrap="none" anchor="ctr"/>
          <a:lstStyle/>
          <a:p>
            <a:pPr algn="ctr" defTabSz="914400" eaLnBrk="0" hangingPunct="0">
              <a:defRPr/>
            </a:pPr>
            <a:r>
              <a:rPr lang="en-US" sz="1500" dirty="0">
                <a:solidFill>
                  <a:srgbClr val="000000"/>
                </a:solidFill>
                <a:latin typeface="Tahoma" pitchFamily="34" charset="0"/>
              </a:rPr>
              <a:t>IOCCG Level 1 Requirements Report</a:t>
            </a:r>
          </a:p>
        </p:txBody>
      </p:sp>
      <p:sp>
        <p:nvSpPr>
          <p:cNvPr id="5" name="Rounded Rectangle 4"/>
          <p:cNvSpPr/>
          <p:nvPr/>
        </p:nvSpPr>
        <p:spPr bwMode="auto">
          <a:xfrm>
            <a:off x="1801813" y="3595688"/>
            <a:ext cx="6403975" cy="830262"/>
          </a:xfrm>
          <a:prstGeom prst="roundRect">
            <a:avLst/>
          </a:prstGeom>
          <a:solidFill>
            <a:schemeClr val="tx1">
              <a:lumMod val="20000"/>
              <a:lumOff val="80000"/>
            </a:schemeClr>
          </a:solidFill>
          <a:ln w="12700" cap="flat" cmpd="sng" algn="ctr">
            <a:solidFill>
              <a:schemeClr val="tx1"/>
            </a:solidFill>
            <a:prstDash val="solid"/>
            <a:round/>
            <a:headEnd type="none" w="med" len="med"/>
            <a:tailEnd type="none" w="med" len="med"/>
          </a:ln>
          <a:effectLst/>
        </p:spPr>
        <p:txBody>
          <a:bodyPr wrap="none" anchor="ctr"/>
          <a:lstStyle/>
          <a:p>
            <a:pPr algn="ctr" defTabSz="914400" eaLnBrk="0" hangingPunct="0">
              <a:defRPr/>
            </a:pPr>
            <a:r>
              <a:rPr lang="en-US" sz="1500" dirty="0">
                <a:solidFill>
                  <a:srgbClr val="000000"/>
                </a:solidFill>
                <a:latin typeface="Tahoma" pitchFamily="34" charset="0"/>
              </a:rPr>
              <a:t>International Network for Sensor Inter-comparison</a:t>
            </a:r>
          </a:p>
          <a:p>
            <a:pPr algn="ctr" defTabSz="914400" eaLnBrk="0" hangingPunct="0">
              <a:defRPr/>
            </a:pPr>
            <a:r>
              <a:rPr lang="en-US" sz="1500" dirty="0">
                <a:solidFill>
                  <a:srgbClr val="000000"/>
                </a:solidFill>
                <a:latin typeface="Tahoma" pitchFamily="34" charset="0"/>
              </a:rPr>
              <a:t> and Uncertainty assessment (INSITU-OCR) </a:t>
            </a:r>
          </a:p>
        </p:txBody>
      </p:sp>
      <p:sp>
        <p:nvSpPr>
          <p:cNvPr id="6" name="Rounded Rectangle 5"/>
          <p:cNvSpPr/>
          <p:nvPr/>
        </p:nvSpPr>
        <p:spPr bwMode="auto">
          <a:xfrm>
            <a:off x="1801813" y="4786313"/>
            <a:ext cx="2801937" cy="831850"/>
          </a:xfrm>
          <a:prstGeom prst="roundRect">
            <a:avLst/>
          </a:prstGeom>
          <a:solidFill>
            <a:schemeClr val="tx1">
              <a:lumMod val="20000"/>
              <a:lumOff val="80000"/>
            </a:schemeClr>
          </a:solidFill>
          <a:ln w="12700" cap="flat" cmpd="sng" algn="ctr">
            <a:solidFill>
              <a:schemeClr val="tx1"/>
            </a:solidFill>
            <a:prstDash val="solid"/>
            <a:round/>
            <a:headEnd type="none" w="med" len="med"/>
            <a:tailEnd type="none" w="med" len="med"/>
          </a:ln>
          <a:effectLst/>
        </p:spPr>
        <p:txBody>
          <a:bodyPr wrap="none" anchor="ctr"/>
          <a:lstStyle/>
          <a:p>
            <a:pPr algn="ctr" defTabSz="914400" eaLnBrk="0" hangingPunct="0">
              <a:defRPr/>
            </a:pPr>
            <a:r>
              <a:rPr lang="en-US" sz="1500" dirty="0">
                <a:solidFill>
                  <a:srgbClr val="000000"/>
                </a:solidFill>
                <a:latin typeface="Tahoma" pitchFamily="34" charset="0"/>
              </a:rPr>
              <a:t>IOCCG Standing Working Group</a:t>
            </a:r>
          </a:p>
          <a:p>
            <a:pPr algn="ctr" defTabSz="914400" eaLnBrk="0" hangingPunct="0">
              <a:defRPr/>
            </a:pPr>
            <a:r>
              <a:rPr lang="en-US" sz="1500" dirty="0">
                <a:solidFill>
                  <a:srgbClr val="000000"/>
                </a:solidFill>
                <a:latin typeface="Tahoma" pitchFamily="34" charset="0"/>
              </a:rPr>
              <a:t>on ECV Assessment</a:t>
            </a:r>
          </a:p>
        </p:txBody>
      </p:sp>
      <p:sp>
        <p:nvSpPr>
          <p:cNvPr id="7" name="Rounded Rectangle 6"/>
          <p:cNvSpPr/>
          <p:nvPr/>
        </p:nvSpPr>
        <p:spPr bwMode="auto">
          <a:xfrm>
            <a:off x="5353050" y="4786313"/>
            <a:ext cx="2801938" cy="831850"/>
          </a:xfrm>
          <a:prstGeom prst="roundRect">
            <a:avLst/>
          </a:prstGeom>
          <a:solidFill>
            <a:schemeClr val="tx1">
              <a:lumMod val="20000"/>
              <a:lumOff val="80000"/>
            </a:schemeClr>
          </a:solidFill>
          <a:ln w="12700" cap="flat" cmpd="sng" algn="ctr">
            <a:solidFill>
              <a:schemeClr val="tx1"/>
            </a:solidFill>
            <a:prstDash val="sysDot"/>
            <a:round/>
            <a:headEnd type="none" w="med" len="med"/>
            <a:tailEnd type="none" w="med" len="med"/>
          </a:ln>
          <a:effectLst/>
        </p:spPr>
        <p:txBody>
          <a:bodyPr wrap="none" anchor="ctr"/>
          <a:lstStyle/>
          <a:p>
            <a:pPr algn="ctr" defTabSz="914400" eaLnBrk="0" hangingPunct="0">
              <a:defRPr/>
            </a:pPr>
            <a:r>
              <a:rPr lang="en-US" sz="1500" dirty="0">
                <a:solidFill>
                  <a:srgbClr val="000000"/>
                </a:solidFill>
                <a:latin typeface="Tahoma" pitchFamily="34" charset="0"/>
              </a:rPr>
              <a:t>Roadmap for sustained OCR-ECV</a:t>
            </a:r>
          </a:p>
          <a:p>
            <a:pPr algn="ctr" defTabSz="914400" eaLnBrk="0" hangingPunct="0">
              <a:defRPr/>
            </a:pPr>
            <a:r>
              <a:rPr lang="en-US" sz="1500" dirty="0">
                <a:solidFill>
                  <a:srgbClr val="000000"/>
                </a:solidFill>
                <a:latin typeface="Tahoma" pitchFamily="34" charset="0"/>
              </a:rPr>
              <a:t>production</a:t>
            </a:r>
          </a:p>
        </p:txBody>
      </p:sp>
      <p:sp>
        <p:nvSpPr>
          <p:cNvPr id="10246" name="Down Arrow 7"/>
          <p:cNvSpPr>
            <a:spLocks noChangeArrowheads="1"/>
          </p:cNvSpPr>
          <p:nvPr/>
        </p:nvSpPr>
        <p:spPr bwMode="auto">
          <a:xfrm>
            <a:off x="3978275" y="5892800"/>
            <a:ext cx="1908175" cy="625475"/>
          </a:xfrm>
          <a:prstGeom prst="downArrow">
            <a:avLst>
              <a:gd name="adj1" fmla="val 50000"/>
              <a:gd name="adj2"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4400" eaLnBrk="0" hangingPunct="0"/>
            <a:endParaRPr lang="en-US" sz="1500">
              <a:solidFill>
                <a:srgbClr val="000000"/>
              </a:solidFill>
              <a:latin typeface="Tahoma" charset="0"/>
            </a:endParaRPr>
          </a:p>
        </p:txBody>
      </p:sp>
      <p:sp>
        <p:nvSpPr>
          <p:cNvPr id="10247" name="Down Arrow 9"/>
          <p:cNvSpPr>
            <a:spLocks noChangeArrowheads="1"/>
          </p:cNvSpPr>
          <p:nvPr/>
        </p:nvSpPr>
        <p:spPr bwMode="auto">
          <a:xfrm>
            <a:off x="3871913" y="1717675"/>
            <a:ext cx="1908175" cy="625475"/>
          </a:xfrm>
          <a:prstGeom prst="downArrow">
            <a:avLst>
              <a:gd name="adj1" fmla="val 50000"/>
              <a:gd name="adj2"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4400" eaLnBrk="0" hangingPunct="0"/>
            <a:endParaRPr lang="en-US" sz="1500">
              <a:solidFill>
                <a:srgbClr val="000000"/>
              </a:solidFill>
              <a:latin typeface="Tahoma" charset="0"/>
            </a:endParaRPr>
          </a:p>
        </p:txBody>
      </p:sp>
      <p:sp>
        <p:nvSpPr>
          <p:cNvPr id="10248" name="Left Brace 10"/>
          <p:cNvSpPr>
            <a:spLocks/>
          </p:cNvSpPr>
          <p:nvPr/>
        </p:nvSpPr>
        <p:spPr bwMode="auto">
          <a:xfrm>
            <a:off x="1089025" y="2413000"/>
            <a:ext cx="631825" cy="3205163"/>
          </a:xfrm>
          <a:prstGeom prst="leftBrace">
            <a:avLst>
              <a:gd name="adj1" fmla="val 8337"/>
              <a:gd name="adj2" fmla="val 50000"/>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hangingPunct="0"/>
            <a:endParaRPr lang="en-US" sz="1500">
              <a:solidFill>
                <a:srgbClr val="000000"/>
              </a:solidFill>
              <a:latin typeface="Tahoma" charset="0"/>
            </a:endParaRPr>
          </a:p>
        </p:txBody>
      </p:sp>
      <p:sp>
        <p:nvSpPr>
          <p:cNvPr id="10249" name="TextBox 11"/>
          <p:cNvSpPr txBox="1">
            <a:spLocks noChangeArrowheads="1"/>
          </p:cNvSpPr>
          <p:nvPr/>
        </p:nvSpPr>
        <p:spPr bwMode="auto">
          <a:xfrm>
            <a:off x="-66675" y="3449638"/>
            <a:ext cx="1462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External</a:t>
            </a:r>
          </a:p>
          <a:p>
            <a:pPr eaLnBrk="1" hangingPunct="1"/>
            <a:r>
              <a:rPr lang="en-US" sz="1600"/>
              <a:t>Requirements</a:t>
            </a:r>
          </a:p>
          <a:p>
            <a:pPr eaLnBrk="1" hangingPunct="1"/>
            <a:r>
              <a:rPr lang="en-US" sz="1600"/>
              <a:t>e.g. GCOS</a:t>
            </a:r>
          </a:p>
        </p:txBody>
      </p:sp>
      <p:sp>
        <p:nvSpPr>
          <p:cNvPr id="10250" name="TextBox 12"/>
          <p:cNvSpPr txBox="1">
            <a:spLocks noChangeArrowheads="1"/>
          </p:cNvSpPr>
          <p:nvPr/>
        </p:nvSpPr>
        <p:spPr bwMode="auto">
          <a:xfrm>
            <a:off x="3562350" y="1344613"/>
            <a:ext cx="2559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OCR Sensing Capacity</a:t>
            </a:r>
          </a:p>
        </p:txBody>
      </p:sp>
      <p:sp>
        <p:nvSpPr>
          <p:cNvPr id="10251" name="TextBox 13"/>
          <p:cNvSpPr txBox="1">
            <a:spLocks noChangeArrowheads="1"/>
          </p:cNvSpPr>
          <p:nvPr/>
        </p:nvSpPr>
        <p:spPr bwMode="auto">
          <a:xfrm>
            <a:off x="3516313" y="6511925"/>
            <a:ext cx="301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OCR Climate Data Records</a:t>
            </a:r>
          </a:p>
        </p:txBody>
      </p:sp>
      <p:sp>
        <p:nvSpPr>
          <p:cNvPr id="10252" name="Down Arrow 14"/>
          <p:cNvSpPr>
            <a:spLocks noChangeArrowheads="1"/>
          </p:cNvSpPr>
          <p:nvPr/>
        </p:nvSpPr>
        <p:spPr bwMode="auto">
          <a:xfrm>
            <a:off x="3968750" y="3265488"/>
            <a:ext cx="1908175" cy="311150"/>
          </a:xfrm>
          <a:prstGeom prst="downArrow">
            <a:avLst>
              <a:gd name="adj1" fmla="val 50000"/>
              <a:gd name="adj2" fmla="val 50000"/>
            </a:avLst>
          </a:prstGeom>
          <a:noFill/>
          <a:ln w="12700">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hangingPunct="0"/>
            <a:endParaRPr lang="en-US" sz="1500">
              <a:solidFill>
                <a:srgbClr val="000000"/>
              </a:solidFill>
              <a:latin typeface="Tahoma" charset="0"/>
            </a:endParaRPr>
          </a:p>
        </p:txBody>
      </p:sp>
      <p:sp>
        <p:nvSpPr>
          <p:cNvPr id="10253" name="Down Arrow 15"/>
          <p:cNvSpPr>
            <a:spLocks noChangeArrowheads="1"/>
          </p:cNvSpPr>
          <p:nvPr/>
        </p:nvSpPr>
        <p:spPr bwMode="auto">
          <a:xfrm>
            <a:off x="3990975" y="4448175"/>
            <a:ext cx="1908175" cy="311150"/>
          </a:xfrm>
          <a:prstGeom prst="downArrow">
            <a:avLst>
              <a:gd name="adj1" fmla="val 50000"/>
              <a:gd name="adj2" fmla="val 50000"/>
            </a:avLst>
          </a:prstGeom>
          <a:noFill/>
          <a:ln w="12700">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hangingPunct="0"/>
            <a:endParaRPr lang="en-US" sz="1500">
              <a:solidFill>
                <a:srgbClr val="000000"/>
              </a:solidFill>
              <a:latin typeface="Tahoma" charset="0"/>
            </a:endParaRPr>
          </a:p>
        </p:txBody>
      </p:sp>
      <p:sp>
        <p:nvSpPr>
          <p:cNvPr id="10254" name="Left-Right Arrow 16"/>
          <p:cNvSpPr>
            <a:spLocks noChangeArrowheads="1"/>
          </p:cNvSpPr>
          <p:nvPr/>
        </p:nvSpPr>
        <p:spPr bwMode="auto">
          <a:xfrm>
            <a:off x="4659313" y="4983163"/>
            <a:ext cx="631825" cy="439737"/>
          </a:xfrm>
          <a:prstGeom prst="leftRightArrow">
            <a:avLst>
              <a:gd name="adj1" fmla="val 50000"/>
              <a:gd name="adj2" fmla="val 49950"/>
            </a:avLst>
          </a:prstGeom>
          <a:solidFill>
            <a:schemeClr val="tx1"/>
          </a:solidFill>
          <a:ln w="9525">
            <a:solidFill>
              <a:schemeClr val="tx1"/>
            </a:solidFill>
            <a:round/>
            <a:headEnd/>
            <a:tailEnd/>
          </a:ln>
        </p:spPr>
        <p:txBody>
          <a:bodyPr wrap="none" anchor="ctr"/>
          <a:lstStyle/>
          <a:p>
            <a:pPr algn="ctr" defTabSz="914400" eaLnBrk="0" hangingPunct="0"/>
            <a:endParaRPr lang="en-US" sz="1500">
              <a:solidFill>
                <a:srgbClr val="000000"/>
              </a:solidFill>
              <a:latin typeface="Tahoma" charset="0"/>
            </a:endParaRPr>
          </a:p>
        </p:txBody>
      </p:sp>
    </p:spTree>
    <p:extLst>
      <p:ext uri="{BB962C8B-B14F-4D97-AF65-F5344CB8AC3E}">
        <p14:creationId xmlns:p14="http://schemas.microsoft.com/office/powerpoint/2010/main" val="3916035482"/>
      </p:ext>
    </p:extLst>
  </p:cSld>
  <p:clrMapOvr>
    <a:masterClrMapping/>
  </p:clrMapOvr>
  <p:transition xmlns:p14="http://schemas.microsoft.com/office/powerpoint/2010/mai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8FBC12BA-B1F5-1841-B4C6-532082BE3004}" type="slidenum">
              <a:rPr lang="en-US" sz="1000">
                <a:solidFill>
                  <a:srgbClr val="002569"/>
                </a:solidFill>
                <a:latin typeface="Calibri" charset="0"/>
                <a:cs typeface="Calibri" charset="0"/>
              </a:rPr>
              <a:pPr eaLnBrk="1" hangingPunct="1">
                <a:spcBef>
                  <a:spcPct val="0"/>
                </a:spcBef>
              </a:pPr>
              <a:t>51</a:t>
            </a:fld>
            <a:endParaRPr lang="en-US" sz="1000">
              <a:solidFill>
                <a:srgbClr val="002569"/>
              </a:solidFill>
              <a:latin typeface="Calibri" charset="0"/>
              <a:cs typeface="Calibri" charset="0"/>
            </a:endParaRPr>
          </a:p>
        </p:txBody>
      </p:sp>
      <p:sp>
        <p:nvSpPr>
          <p:cNvPr id="11267"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Target</a:t>
            </a:r>
          </a:p>
        </p:txBody>
      </p:sp>
      <p:sp>
        <p:nvSpPr>
          <p:cNvPr id="11268" name="TextBox 2"/>
          <p:cNvSpPr txBox="1">
            <a:spLocks noChangeArrowheads="1"/>
          </p:cNvSpPr>
          <p:nvPr/>
        </p:nvSpPr>
        <p:spPr bwMode="auto">
          <a:xfrm>
            <a:off x="0" y="1357313"/>
            <a:ext cx="8948738"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100"/>
              </a:spcBef>
              <a:spcAft>
                <a:spcPts val="100"/>
              </a:spcAft>
              <a:buFont typeface="Wingdings" charset="0"/>
              <a:buChar char="q"/>
            </a:pPr>
            <a:r>
              <a:rPr lang="en-US" sz="1800"/>
              <a:t>Objective 5 of the OCR-VC Implementation Plan is "Capacity Building and Outreach</a:t>
            </a:r>
            <a:r>
              <a:rPr lang="ja-JP" altLang="en-US" sz="1800"/>
              <a:t>”</a:t>
            </a:r>
            <a:r>
              <a:rPr lang="en-US" sz="1800"/>
              <a:t> </a:t>
            </a:r>
          </a:p>
          <a:p>
            <a:pPr lvl="1" eaLnBrk="1" hangingPunct="1">
              <a:spcBef>
                <a:spcPts val="100"/>
              </a:spcBef>
              <a:spcAft>
                <a:spcPts val="100"/>
              </a:spcAft>
              <a:buFont typeface="Arial" charset="0"/>
              <a:buChar char="•"/>
            </a:pPr>
            <a:r>
              <a:rPr lang="en-US" sz="1800"/>
              <a:t>IOCCG Summer Lecture Series, (2-14 July 2012, </a:t>
            </a:r>
            <a:r>
              <a:rPr lang="en-US" sz="1800" u="sng">
                <a:hlinkClick r:id="rId3"/>
              </a:rPr>
              <a:t>http://www.ioccg.org/training/upcoming.html</a:t>
            </a:r>
            <a:r>
              <a:rPr lang="en-US" sz="1800"/>
              <a:t>)</a:t>
            </a:r>
          </a:p>
          <a:p>
            <a:pPr lvl="1" eaLnBrk="1" hangingPunct="1">
              <a:spcBef>
                <a:spcPts val="100"/>
              </a:spcBef>
              <a:spcAft>
                <a:spcPts val="100"/>
              </a:spcAft>
              <a:buFont typeface="Arial" charset="0"/>
              <a:buChar char="•"/>
            </a:pPr>
            <a:r>
              <a:rPr lang="en-US" sz="1800"/>
              <a:t>96 applicants from 38 countries so far (16 slots)</a:t>
            </a:r>
          </a:p>
        </p:txBody>
      </p:sp>
    </p:spTree>
    <p:extLst>
      <p:ext uri="{BB962C8B-B14F-4D97-AF65-F5344CB8AC3E}">
        <p14:creationId xmlns:p14="http://schemas.microsoft.com/office/powerpoint/2010/main" val="23707285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3A3268C-A388-6A42-A5FB-C8B952C16BD5}" type="slidenum">
              <a:rPr lang="en-US" sz="1000">
                <a:solidFill>
                  <a:srgbClr val="002569"/>
                </a:solidFill>
                <a:latin typeface="Calibri" charset="0"/>
                <a:cs typeface="Calibri" charset="0"/>
              </a:rPr>
              <a:pPr eaLnBrk="1" hangingPunct="1">
                <a:spcBef>
                  <a:spcPct val="0"/>
                </a:spcBef>
              </a:pPr>
              <a:t>52</a:t>
            </a:fld>
            <a:endParaRPr lang="en-US" sz="1000">
              <a:solidFill>
                <a:srgbClr val="002569"/>
              </a:solidFill>
              <a:latin typeface="Calibri" charset="0"/>
              <a:cs typeface="Calibri" charset="0"/>
            </a:endParaRPr>
          </a:p>
        </p:txBody>
      </p:sp>
      <p:sp>
        <p:nvSpPr>
          <p:cNvPr id="13315"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Status</a:t>
            </a:r>
          </a:p>
        </p:txBody>
      </p:sp>
      <p:sp>
        <p:nvSpPr>
          <p:cNvPr id="13316" name="TextBox 2"/>
          <p:cNvSpPr txBox="1">
            <a:spLocks noChangeArrowheads="1"/>
          </p:cNvSpPr>
          <p:nvPr/>
        </p:nvSpPr>
        <p:spPr bwMode="auto">
          <a:xfrm>
            <a:off x="0" y="1387475"/>
            <a:ext cx="9085263"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646113"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200"/>
              </a:spcBef>
              <a:spcAft>
                <a:spcPts val="100"/>
              </a:spcAft>
              <a:buFont typeface="Wingdings" charset="0"/>
              <a:buChar char="q"/>
            </a:pPr>
            <a:r>
              <a:rPr lang="en-US" sz="1800"/>
              <a:t>Current status, known schedules</a:t>
            </a:r>
          </a:p>
          <a:p>
            <a:pPr lvl="1" eaLnBrk="1" hangingPunct="1">
              <a:spcBef>
                <a:spcPts val="200"/>
              </a:spcBef>
              <a:spcAft>
                <a:spcPts val="100"/>
              </a:spcAft>
              <a:buFont typeface="Arial" charset="0"/>
              <a:buChar char="•"/>
            </a:pPr>
            <a:r>
              <a:rPr lang="en-US" sz="1800"/>
              <a:t>IOCCG ECV working group – seven actions identified, including develop an ECV roadmap with milestones for completion of first assessment (2-year time frame, i.e. IOCCG in 2014), establish criteria to be satisfied by OCR ECV products and recommend actions needed to ensure quality/consistency required by GCOS.</a:t>
            </a:r>
          </a:p>
          <a:p>
            <a:pPr lvl="1" eaLnBrk="1" hangingPunct="1">
              <a:spcBef>
                <a:spcPts val="200"/>
              </a:spcBef>
              <a:spcAft>
                <a:spcPts val="100"/>
              </a:spcAft>
              <a:buFont typeface="Arial" charset="0"/>
              <a:buChar char="•"/>
            </a:pPr>
            <a:r>
              <a:rPr lang="en-US" sz="1800"/>
              <a:t>INSITU-OCR white paper delivered April 2012</a:t>
            </a:r>
          </a:p>
          <a:p>
            <a:pPr lvl="1" eaLnBrk="1" hangingPunct="1">
              <a:spcBef>
                <a:spcPts val="200"/>
              </a:spcBef>
              <a:spcAft>
                <a:spcPts val="100"/>
              </a:spcAft>
              <a:buFont typeface="Arial" charset="0"/>
              <a:buChar char="•"/>
            </a:pPr>
            <a:r>
              <a:rPr lang="en-US" sz="1800"/>
              <a:t>Time series work/ECV work:  Individual funded efforts are ongoing within multiple agencies for radiance and chl a data sets (polar orbiters), e.g., OCTS, SeaWiFS, MODIS-Aqua, MERIS, OCM-2, Suomi NPP VIIRS</a:t>
            </a:r>
          </a:p>
          <a:p>
            <a:pPr eaLnBrk="1" hangingPunct="1">
              <a:spcBef>
                <a:spcPts val="200"/>
              </a:spcBef>
              <a:spcAft>
                <a:spcPts val="100"/>
              </a:spcAft>
              <a:buFont typeface="Wingdings" charset="0"/>
              <a:buChar char="q"/>
            </a:pPr>
            <a:r>
              <a:rPr lang="en-US" sz="1800"/>
              <a:t>Key players - ESA, Eumetsat, ISRO, JAXA, NASA, NOAA</a:t>
            </a:r>
          </a:p>
          <a:p>
            <a:pPr eaLnBrk="1" hangingPunct="1">
              <a:spcBef>
                <a:spcPts val="200"/>
              </a:spcBef>
              <a:spcAft>
                <a:spcPts val="100"/>
              </a:spcAft>
              <a:buFont typeface="Wingdings" charset="0"/>
              <a:buChar char="q"/>
            </a:pPr>
            <a:r>
              <a:rPr lang="en-US" sz="1800"/>
              <a:t>Programs - ESA CCI, NASA MEaSUREs, Instrument science teams</a:t>
            </a:r>
          </a:p>
          <a:p>
            <a:pPr eaLnBrk="1" hangingPunct="1">
              <a:spcBef>
                <a:spcPts val="200"/>
              </a:spcBef>
              <a:spcAft>
                <a:spcPts val="100"/>
              </a:spcAft>
              <a:buFont typeface="Wingdings" charset="0"/>
              <a:buChar char="q"/>
            </a:pPr>
            <a:r>
              <a:rPr lang="en-US" sz="1800"/>
              <a:t>Relevant budgets and resources in play - aforementioned list of programs</a:t>
            </a:r>
            <a:endParaRPr lang="en-AU" sz="1800"/>
          </a:p>
          <a:p>
            <a:pPr eaLnBrk="1" hangingPunct="1">
              <a:spcBef>
                <a:spcPts val="200"/>
              </a:spcBef>
              <a:spcAft>
                <a:spcPts val="100"/>
              </a:spcAft>
              <a:buFont typeface="Wingdings" charset="0"/>
              <a:buChar char="q"/>
            </a:pPr>
            <a:r>
              <a:rPr lang="en-US" sz="1800"/>
              <a:t>Particular issues to note</a:t>
            </a:r>
          </a:p>
          <a:p>
            <a:pPr lvl="1" eaLnBrk="1" hangingPunct="1">
              <a:spcBef>
                <a:spcPts val="200"/>
              </a:spcBef>
              <a:spcAft>
                <a:spcPts val="100"/>
              </a:spcAft>
              <a:buFont typeface="Arial" charset="0"/>
              <a:buChar char="•"/>
            </a:pPr>
            <a:r>
              <a:rPr lang="en-US" sz="1800"/>
              <a:t>Coordination of individual efforts among agencies</a:t>
            </a:r>
          </a:p>
          <a:p>
            <a:pPr lvl="1" eaLnBrk="1" hangingPunct="1">
              <a:spcBef>
                <a:spcPts val="200"/>
              </a:spcBef>
              <a:spcAft>
                <a:spcPts val="100"/>
              </a:spcAft>
              <a:buFont typeface="Arial" charset="0"/>
              <a:buChar char="•"/>
            </a:pPr>
            <a:r>
              <a:rPr lang="en-US" sz="1800"/>
              <a:t>Implementation of IOCCG Level 1 requirements report to ensure ECVs</a:t>
            </a:r>
          </a:p>
          <a:p>
            <a:pPr lvl="1" eaLnBrk="1" hangingPunct="1">
              <a:spcBef>
                <a:spcPts val="200"/>
              </a:spcBef>
              <a:spcAft>
                <a:spcPts val="100"/>
              </a:spcAft>
              <a:buFont typeface="Arial" charset="0"/>
              <a:buChar char="•"/>
            </a:pPr>
            <a:r>
              <a:rPr lang="en-US" sz="1800"/>
              <a:t>INSITU-OCR – experts know what to do and strategic planning underway, </a:t>
            </a:r>
            <a:r>
              <a:rPr lang="en-US" sz="1800" u="sng"/>
              <a:t>but will agencies support implementation</a:t>
            </a:r>
            <a:r>
              <a:rPr lang="en-US" sz="1800"/>
              <a:t>?</a:t>
            </a:r>
          </a:p>
        </p:txBody>
      </p:sp>
    </p:spTree>
    <p:extLst>
      <p:ext uri="{BB962C8B-B14F-4D97-AF65-F5344CB8AC3E}">
        <p14:creationId xmlns:p14="http://schemas.microsoft.com/office/powerpoint/2010/main" val="32820056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6C159CAC-0906-E847-B60D-9D48706FBD92}" type="slidenum">
              <a:rPr lang="en-US" sz="1000">
                <a:solidFill>
                  <a:srgbClr val="002569"/>
                </a:solidFill>
                <a:latin typeface="Calibri" charset="0"/>
                <a:cs typeface="Calibri" charset="0"/>
              </a:rPr>
              <a:pPr eaLnBrk="1" hangingPunct="1">
                <a:spcBef>
                  <a:spcPct val="0"/>
                </a:spcBef>
              </a:pPr>
              <a:t>53</a:t>
            </a:fld>
            <a:endParaRPr lang="en-US" sz="1000">
              <a:solidFill>
                <a:srgbClr val="002569"/>
              </a:solidFill>
              <a:latin typeface="Calibri" charset="0"/>
              <a:cs typeface="Calibri" charset="0"/>
            </a:endParaRPr>
          </a:p>
        </p:txBody>
      </p:sp>
      <p:sp>
        <p:nvSpPr>
          <p:cNvPr id="15363"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Opportunities &amp; obstacles</a:t>
            </a:r>
          </a:p>
        </p:txBody>
      </p:sp>
      <p:sp>
        <p:nvSpPr>
          <p:cNvPr id="15364" name="TextBox 2"/>
          <p:cNvSpPr txBox="1">
            <a:spLocks noChangeArrowheads="1"/>
          </p:cNvSpPr>
          <p:nvPr/>
        </p:nvSpPr>
        <p:spPr bwMode="auto">
          <a:xfrm>
            <a:off x="241300" y="1638300"/>
            <a:ext cx="8542338"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627063" indent="-2667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200"/>
              </a:spcBef>
              <a:spcAft>
                <a:spcPts val="100"/>
              </a:spcAft>
              <a:buFont typeface="Wingdings" charset="0"/>
              <a:buChar char="q"/>
            </a:pPr>
            <a:r>
              <a:rPr lang="en-US" sz="1800"/>
              <a:t>The role open for CEOS</a:t>
            </a:r>
          </a:p>
          <a:p>
            <a:pPr lvl="1" eaLnBrk="1" hangingPunct="1">
              <a:spcBef>
                <a:spcPts val="200"/>
              </a:spcBef>
              <a:spcAft>
                <a:spcPts val="100"/>
              </a:spcAft>
              <a:buFont typeface="Arial" charset="0"/>
              <a:buChar char="•"/>
            </a:pPr>
            <a:r>
              <a:rPr lang="en-US" sz="1800"/>
              <a:t>could provide the framework to establish some basic requirements for ensuring ECVs</a:t>
            </a:r>
          </a:p>
          <a:p>
            <a:pPr lvl="1" eaLnBrk="1" hangingPunct="1">
              <a:spcBef>
                <a:spcPts val="200"/>
              </a:spcBef>
              <a:spcAft>
                <a:spcPts val="100"/>
              </a:spcAft>
              <a:buFont typeface="Arial" charset="0"/>
              <a:buChar char="•"/>
            </a:pPr>
            <a:r>
              <a:rPr lang="en-US" sz="1800"/>
              <a:t>enable data exchange among CEOS agencies</a:t>
            </a:r>
          </a:p>
          <a:p>
            <a:pPr lvl="1" eaLnBrk="1" hangingPunct="1">
              <a:spcBef>
                <a:spcPts val="200"/>
              </a:spcBef>
              <a:spcAft>
                <a:spcPts val="100"/>
              </a:spcAft>
              <a:buFont typeface="Arial" charset="0"/>
              <a:buChar char="•"/>
            </a:pPr>
            <a:r>
              <a:rPr lang="en-US" sz="1800"/>
              <a:t>provide framework to ensure resources for INSITU-OCR</a:t>
            </a:r>
          </a:p>
          <a:p>
            <a:pPr lvl="1" eaLnBrk="1" hangingPunct="1">
              <a:spcBef>
                <a:spcPts val="200"/>
              </a:spcBef>
              <a:spcAft>
                <a:spcPts val="100"/>
              </a:spcAft>
              <a:buFont typeface="Arial" charset="0"/>
              <a:buChar char="•"/>
            </a:pPr>
            <a:r>
              <a:rPr lang="en-US" sz="1800"/>
              <a:t>facilitate collaboration on different projects producing time series of ECVs</a:t>
            </a:r>
          </a:p>
          <a:p>
            <a:pPr eaLnBrk="1" hangingPunct="1">
              <a:spcBef>
                <a:spcPts val="200"/>
              </a:spcBef>
              <a:spcAft>
                <a:spcPts val="100"/>
              </a:spcAft>
            </a:pPr>
            <a:endParaRPr lang="en-AU" sz="1800"/>
          </a:p>
          <a:p>
            <a:pPr eaLnBrk="1" hangingPunct="1">
              <a:spcBef>
                <a:spcPts val="200"/>
              </a:spcBef>
              <a:spcAft>
                <a:spcPts val="100"/>
              </a:spcAft>
              <a:buFont typeface="Wingdings" charset="0"/>
              <a:buChar char="q"/>
            </a:pPr>
            <a:r>
              <a:rPr lang="en-US" sz="1800"/>
              <a:t>Approach, emphasis required by the VC/WG</a:t>
            </a:r>
            <a:r>
              <a:rPr lang="en-AU" sz="1800"/>
              <a:t> </a:t>
            </a:r>
          </a:p>
          <a:p>
            <a:pPr lvl="1" eaLnBrk="1" hangingPunct="1">
              <a:spcBef>
                <a:spcPts val="200"/>
              </a:spcBef>
              <a:spcAft>
                <a:spcPts val="100"/>
              </a:spcAft>
              <a:buFont typeface="Arial" charset="0"/>
              <a:buChar char="•"/>
            </a:pPr>
            <a:r>
              <a:rPr lang="en-AU" sz="1800"/>
              <a:t>VC needs to work with the CEOS agencies to agree on implementation of Level 1 requirements report to enable a long-term ocean color radiometry record</a:t>
            </a:r>
          </a:p>
          <a:p>
            <a:pPr lvl="1" eaLnBrk="1" hangingPunct="1">
              <a:spcBef>
                <a:spcPts val="200"/>
              </a:spcBef>
              <a:spcAft>
                <a:spcPts val="100"/>
              </a:spcAft>
              <a:buFont typeface="Arial" charset="0"/>
              <a:buChar char="•"/>
            </a:pPr>
            <a:r>
              <a:rPr lang="en-AU" sz="1800"/>
              <a:t>VC needs to work with IOCCG on implementation of INSITU-OCR once strategic plan is complete and approved</a:t>
            </a:r>
          </a:p>
          <a:p>
            <a:pPr lvl="1" eaLnBrk="1" hangingPunct="1">
              <a:spcBef>
                <a:spcPts val="200"/>
              </a:spcBef>
              <a:spcAft>
                <a:spcPts val="100"/>
              </a:spcAft>
              <a:buFont typeface="Arial" charset="0"/>
              <a:buChar char="•"/>
            </a:pPr>
            <a:r>
              <a:rPr lang="en-AU" sz="1800"/>
              <a:t>IOCCG ECV working group needs to review GCOS OC ECVs</a:t>
            </a:r>
          </a:p>
        </p:txBody>
      </p:sp>
    </p:spTree>
    <p:extLst>
      <p:ext uri="{BB962C8B-B14F-4D97-AF65-F5344CB8AC3E}">
        <p14:creationId xmlns:p14="http://schemas.microsoft.com/office/powerpoint/2010/main" val="26125664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3FE1385B-5999-2A4E-AF06-5BD4BD504BA5}" type="slidenum">
              <a:rPr lang="en-US" sz="1000">
                <a:solidFill>
                  <a:srgbClr val="002569"/>
                </a:solidFill>
                <a:latin typeface="Calibri" charset="0"/>
                <a:cs typeface="Calibri" charset="0"/>
              </a:rPr>
              <a:pPr eaLnBrk="1" hangingPunct="1">
                <a:spcBef>
                  <a:spcPct val="0"/>
                </a:spcBef>
              </a:pPr>
              <a:t>54</a:t>
            </a:fld>
            <a:endParaRPr lang="en-US" sz="1000">
              <a:solidFill>
                <a:srgbClr val="002569"/>
              </a:solidFill>
              <a:latin typeface="Calibri" charset="0"/>
              <a:cs typeface="Calibri" charset="0"/>
            </a:endParaRPr>
          </a:p>
        </p:txBody>
      </p:sp>
      <p:sp>
        <p:nvSpPr>
          <p:cNvPr id="17411"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Opportunities &amp; obstacles</a:t>
            </a:r>
          </a:p>
        </p:txBody>
      </p:sp>
      <p:sp>
        <p:nvSpPr>
          <p:cNvPr id="17412" name="TextBox 2"/>
          <p:cNvSpPr txBox="1">
            <a:spLocks noChangeArrowheads="1"/>
          </p:cNvSpPr>
          <p:nvPr/>
        </p:nvSpPr>
        <p:spPr bwMode="auto">
          <a:xfrm>
            <a:off x="544513" y="1762125"/>
            <a:ext cx="8142287"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300"/>
              </a:spcBef>
              <a:spcAft>
                <a:spcPts val="300"/>
              </a:spcAft>
            </a:pPr>
            <a:endParaRPr lang="en-US" sz="1800"/>
          </a:p>
          <a:p>
            <a:pPr eaLnBrk="1" hangingPunct="1">
              <a:spcBef>
                <a:spcPts val="300"/>
              </a:spcBef>
              <a:spcAft>
                <a:spcPts val="300"/>
              </a:spcAft>
              <a:buFont typeface="Wingdings" charset="0"/>
              <a:buChar char="q"/>
            </a:pPr>
            <a:r>
              <a:rPr lang="en-US" sz="1800"/>
              <a:t>International Ocean Color Science Team Meeting</a:t>
            </a:r>
          </a:p>
          <a:p>
            <a:pPr lvl="1" eaLnBrk="1" hangingPunct="1">
              <a:spcBef>
                <a:spcPts val="300"/>
              </a:spcBef>
              <a:spcAft>
                <a:spcPts val="300"/>
              </a:spcAft>
              <a:buFont typeface="Arial" charset="0"/>
              <a:buChar char="•"/>
            </a:pPr>
            <a:r>
              <a:rPr lang="en-US" sz="1800"/>
              <a:t>Community listening session by IOCCG/OCR-VC – 23-25 April 2012 at the NASA Ocean Color Research Team Meeting (Seattle, WA, USA)</a:t>
            </a:r>
          </a:p>
          <a:p>
            <a:pPr lvl="1" eaLnBrk="1" hangingPunct="1">
              <a:spcBef>
                <a:spcPts val="300"/>
              </a:spcBef>
              <a:spcAft>
                <a:spcPts val="300"/>
              </a:spcAft>
              <a:buFont typeface="Arial" charset="0"/>
              <a:buChar char="•"/>
            </a:pPr>
            <a:r>
              <a:rPr lang="en-US" sz="1800"/>
              <a:t>Community listening session by IOCCG/OCR-VC – 3rd MERIS/(A)ATSR &amp; OLCI/SLSTR Preparatory Workshop, 15-19 October 2012</a:t>
            </a:r>
          </a:p>
        </p:txBody>
      </p:sp>
    </p:spTree>
    <p:extLst>
      <p:ext uri="{BB962C8B-B14F-4D97-AF65-F5344CB8AC3E}">
        <p14:creationId xmlns:p14="http://schemas.microsoft.com/office/powerpoint/2010/main" val="124181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3964DA38-344B-294A-885B-A25055E679EC}" type="slidenum">
              <a:rPr lang="en-US" sz="1000">
                <a:solidFill>
                  <a:srgbClr val="002569"/>
                </a:solidFill>
                <a:latin typeface="Calibri" charset="0"/>
                <a:cs typeface="Calibri" charset="0"/>
              </a:rPr>
              <a:pPr eaLnBrk="1" hangingPunct="1">
                <a:spcBef>
                  <a:spcPct val="0"/>
                </a:spcBef>
              </a:pPr>
              <a:t>55</a:t>
            </a:fld>
            <a:endParaRPr lang="en-US" sz="1000">
              <a:solidFill>
                <a:srgbClr val="002569"/>
              </a:solidFill>
              <a:latin typeface="Calibri" charset="0"/>
              <a:cs typeface="Calibri" charset="0"/>
            </a:endParaRPr>
          </a:p>
        </p:txBody>
      </p:sp>
      <p:sp>
        <p:nvSpPr>
          <p:cNvPr id="19459"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Opportunities &amp; obstacles</a:t>
            </a:r>
          </a:p>
        </p:txBody>
      </p:sp>
      <p:sp>
        <p:nvSpPr>
          <p:cNvPr id="19460" name="TextBox 2"/>
          <p:cNvSpPr txBox="1">
            <a:spLocks noChangeArrowheads="1"/>
          </p:cNvSpPr>
          <p:nvPr/>
        </p:nvSpPr>
        <p:spPr bwMode="auto">
          <a:xfrm>
            <a:off x="544513" y="1762125"/>
            <a:ext cx="8142287"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200"/>
              </a:spcBef>
              <a:spcAft>
                <a:spcPts val="200"/>
              </a:spcAft>
              <a:buFont typeface="Wingdings" charset="0"/>
              <a:buChar char="q"/>
            </a:pPr>
            <a:r>
              <a:rPr lang="en-US" sz="1800"/>
              <a:t>Any issues for SIT &amp; Principals to help resolve in relation to the VC/WG</a:t>
            </a:r>
          </a:p>
          <a:p>
            <a:pPr eaLnBrk="1" hangingPunct="1">
              <a:spcBef>
                <a:spcPts val="200"/>
              </a:spcBef>
              <a:spcAft>
                <a:spcPts val="200"/>
              </a:spcAft>
            </a:pPr>
            <a:r>
              <a:rPr lang="en-US" sz="1800"/>
              <a:t>having the potential to fulfill the proposed role</a:t>
            </a:r>
          </a:p>
          <a:p>
            <a:pPr eaLnBrk="1" hangingPunct="1">
              <a:spcBef>
                <a:spcPts val="200"/>
              </a:spcBef>
              <a:spcAft>
                <a:spcPts val="200"/>
              </a:spcAft>
            </a:pPr>
            <a:endParaRPr lang="en-US" sz="1800"/>
          </a:p>
          <a:p>
            <a:pPr eaLnBrk="1" hangingPunct="1">
              <a:spcBef>
                <a:spcPts val="300"/>
              </a:spcBef>
              <a:spcAft>
                <a:spcPts val="300"/>
              </a:spcAft>
              <a:buFont typeface="Arial" charset="0"/>
              <a:buChar char="•"/>
            </a:pPr>
            <a:r>
              <a:rPr lang="en-US" sz="1800"/>
              <a:t>Resolution of data exchange as no one agency can be expected to perpetuate ECVs  </a:t>
            </a:r>
          </a:p>
          <a:p>
            <a:pPr eaLnBrk="1" hangingPunct="1">
              <a:spcBef>
                <a:spcPts val="300"/>
              </a:spcBef>
              <a:spcAft>
                <a:spcPts val="300"/>
              </a:spcAft>
              <a:buFont typeface="Arial" charset="0"/>
              <a:buChar char="•"/>
            </a:pPr>
            <a:r>
              <a:rPr lang="en-US" sz="1800"/>
              <a:t>as with the remote sensing data, the INSITU-OCR is a critical component to achieving ECVs; will the agencies agree to implement this also?</a:t>
            </a:r>
          </a:p>
          <a:p>
            <a:pPr eaLnBrk="1" hangingPunct="1">
              <a:spcBef>
                <a:spcPts val="300"/>
              </a:spcBef>
              <a:spcAft>
                <a:spcPts val="300"/>
              </a:spcAft>
              <a:buFont typeface="Arial" charset="0"/>
              <a:buChar char="•"/>
            </a:pPr>
            <a:r>
              <a:rPr lang="en-US" sz="1800"/>
              <a:t>Need clearer understanding of how resources (</a:t>
            </a:r>
            <a:r>
              <a:rPr lang="en-US" sz="1800" u="sng"/>
              <a:t>financial and manpower</a:t>
            </a:r>
            <a:r>
              <a:rPr lang="en-US" sz="1800"/>
              <a:t>) may be forthcoming at individual CEOS-member agency level to support ocean color harmonization activities</a:t>
            </a:r>
          </a:p>
          <a:p>
            <a:pPr eaLnBrk="1" hangingPunct="1">
              <a:spcBef>
                <a:spcPts val="300"/>
              </a:spcBef>
              <a:spcAft>
                <a:spcPts val="300"/>
              </a:spcAft>
            </a:pPr>
            <a:endParaRPr lang="en-US" sz="1800"/>
          </a:p>
        </p:txBody>
      </p:sp>
    </p:spTree>
    <p:extLst>
      <p:ext uri="{BB962C8B-B14F-4D97-AF65-F5344CB8AC3E}">
        <p14:creationId xmlns:p14="http://schemas.microsoft.com/office/powerpoint/2010/main" val="38008247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D32ABB6F-5A6D-EF43-A31C-6979E3BD4BBD}" type="slidenum">
              <a:rPr lang="en-US" sz="1000">
                <a:solidFill>
                  <a:srgbClr val="002569"/>
                </a:solidFill>
                <a:latin typeface="Calibri" charset="0"/>
                <a:cs typeface="Calibri" charset="0"/>
              </a:rPr>
              <a:pPr eaLnBrk="1" hangingPunct="1">
                <a:spcBef>
                  <a:spcPct val="0"/>
                </a:spcBef>
              </a:pPr>
              <a:t>56</a:t>
            </a:fld>
            <a:endParaRPr lang="en-US" sz="1000">
              <a:solidFill>
                <a:srgbClr val="002569"/>
              </a:solidFill>
              <a:latin typeface="Calibri" charset="0"/>
              <a:cs typeface="Calibri" charset="0"/>
            </a:endParaRPr>
          </a:p>
        </p:txBody>
      </p:sp>
      <p:sp>
        <p:nvSpPr>
          <p:cNvPr id="21507"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Needs &amp; issues for SIT attention</a:t>
            </a:r>
          </a:p>
        </p:txBody>
      </p:sp>
      <p:sp>
        <p:nvSpPr>
          <p:cNvPr id="21508" name="TextBox 2"/>
          <p:cNvSpPr txBox="1">
            <a:spLocks noChangeArrowheads="1"/>
          </p:cNvSpPr>
          <p:nvPr/>
        </p:nvSpPr>
        <p:spPr bwMode="auto">
          <a:xfrm>
            <a:off x="776288" y="1762125"/>
            <a:ext cx="73850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q"/>
            </a:pPr>
            <a:r>
              <a:rPr lang="en-AU" sz="1800"/>
              <a:t>Skills, resources</a:t>
            </a:r>
          </a:p>
          <a:p>
            <a:pPr eaLnBrk="1" hangingPunct="1">
              <a:buFontTx/>
              <a:buChar char="-"/>
            </a:pPr>
            <a:endParaRPr lang="en-AU" sz="1800"/>
          </a:p>
          <a:p>
            <a:pPr lvl="1" eaLnBrk="1" hangingPunct="1">
              <a:buFont typeface="Arial" charset="0"/>
              <a:buChar char="•"/>
            </a:pPr>
            <a:r>
              <a:rPr lang="en-AU" sz="1800"/>
              <a:t>See previous slides</a:t>
            </a:r>
          </a:p>
          <a:p>
            <a:pPr eaLnBrk="1" hangingPunct="1">
              <a:buFontTx/>
              <a:buChar char="-"/>
            </a:pPr>
            <a:endParaRPr lang="en-AU" sz="1800" i="1"/>
          </a:p>
          <a:p>
            <a:pPr eaLnBrk="1" hangingPunct="1"/>
            <a:endParaRPr lang="en-AU" sz="1800" i="1"/>
          </a:p>
          <a:p>
            <a:pPr eaLnBrk="1" hangingPunct="1">
              <a:buFontTx/>
              <a:buChar char="-"/>
            </a:pPr>
            <a:endParaRPr lang="en-AU" sz="1800" i="1"/>
          </a:p>
          <a:p>
            <a:pPr eaLnBrk="1" hangingPunct="1">
              <a:buFont typeface="Wingdings" charset="0"/>
              <a:buChar char="q"/>
            </a:pPr>
            <a:r>
              <a:rPr lang="en-US" sz="1800"/>
              <a:t>list particular concerns and issues that VCs/WGs wish to bring to</a:t>
            </a:r>
            <a:br>
              <a:rPr lang="en-US" sz="1800"/>
            </a:br>
            <a:r>
              <a:rPr lang="en-US" sz="1800"/>
              <a:t>the attention of SIT &amp; CEOS Principals in moving forward to support</a:t>
            </a:r>
            <a:br>
              <a:rPr lang="en-US" sz="1800"/>
            </a:br>
            <a:r>
              <a:rPr lang="en-US" sz="1800"/>
              <a:t>CEOS implementation </a:t>
            </a:r>
          </a:p>
          <a:p>
            <a:pPr eaLnBrk="1" hangingPunct="1">
              <a:buFontTx/>
              <a:buChar char="-"/>
            </a:pPr>
            <a:endParaRPr lang="en-US" sz="1800"/>
          </a:p>
          <a:p>
            <a:pPr lvl="1" eaLnBrk="1" hangingPunct="1">
              <a:buFont typeface="Arial" charset="0"/>
              <a:buChar char="•"/>
            </a:pPr>
            <a:r>
              <a:rPr lang="en-US" sz="1800"/>
              <a:t>See previous slides – particularly last two</a:t>
            </a:r>
            <a:endParaRPr lang="en-AU" sz="1800"/>
          </a:p>
          <a:p>
            <a:pPr lvl="1" eaLnBrk="1" hangingPunct="1">
              <a:buFont typeface="Arial" charset="0"/>
              <a:buChar char="•"/>
            </a:pPr>
            <a:endParaRPr lang="en-US" sz="1800"/>
          </a:p>
          <a:p>
            <a:pPr eaLnBrk="1" hangingPunct="1">
              <a:buFont typeface="Arial" charset="0"/>
              <a:buChar char="•"/>
            </a:pPr>
            <a:endParaRPr lang="en-US" sz="1800"/>
          </a:p>
        </p:txBody>
      </p:sp>
    </p:spTree>
    <p:extLst>
      <p:ext uri="{BB962C8B-B14F-4D97-AF65-F5344CB8AC3E}">
        <p14:creationId xmlns:p14="http://schemas.microsoft.com/office/powerpoint/2010/main" val="4961862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061263CF-D81A-704A-8800-332AC033F966}" type="slidenum">
              <a:rPr lang="en-US" sz="1000">
                <a:solidFill>
                  <a:srgbClr val="002569"/>
                </a:solidFill>
                <a:latin typeface="Calibri" charset="0"/>
                <a:cs typeface="Calibri" charset="0"/>
              </a:rPr>
              <a:pPr eaLnBrk="1" hangingPunct="1">
                <a:spcBef>
                  <a:spcPct val="0"/>
                </a:spcBef>
              </a:pPr>
              <a:t>57</a:t>
            </a:fld>
            <a:endParaRPr lang="en-US" sz="1000">
              <a:solidFill>
                <a:srgbClr val="002569"/>
              </a:solidFill>
              <a:latin typeface="Calibri" charset="0"/>
              <a:cs typeface="Calibri" charset="0"/>
            </a:endParaRPr>
          </a:p>
        </p:txBody>
      </p:sp>
      <p:sp>
        <p:nvSpPr>
          <p:cNvPr id="4099" name="TextBox 1"/>
          <p:cNvSpPr txBox="1">
            <a:spLocks noChangeArrowheads="1"/>
          </p:cNvSpPr>
          <p:nvPr/>
        </p:nvSpPr>
        <p:spPr bwMode="auto">
          <a:xfrm>
            <a:off x="2851150" y="5270500"/>
            <a:ext cx="3335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CEOS VC &amp; WG WORKSHOP</a:t>
            </a:r>
          </a:p>
          <a:p>
            <a:pPr algn="ctr" eaLnBrk="1" hangingPunct="1"/>
            <a:r>
              <a:rPr lang="en-US" sz="1800"/>
              <a:t>Mon 26</a:t>
            </a:r>
            <a:r>
              <a:rPr lang="en-US" sz="1800" baseline="30000"/>
              <a:t>th</a:t>
            </a:r>
            <a:r>
              <a:rPr lang="en-US" sz="1800"/>
              <a:t> March 2012</a:t>
            </a:r>
          </a:p>
          <a:p>
            <a:pPr algn="ctr" eaLnBrk="1" hangingPunct="1"/>
            <a:r>
              <a:rPr lang="en-US" sz="1800"/>
              <a:t>La Jolla</a:t>
            </a:r>
          </a:p>
        </p:txBody>
      </p:sp>
      <p:sp>
        <p:nvSpPr>
          <p:cNvPr id="4100" name="TextBox 5"/>
          <p:cNvSpPr txBox="1">
            <a:spLocks noChangeArrowheads="1"/>
          </p:cNvSpPr>
          <p:nvPr/>
        </p:nvSpPr>
        <p:spPr bwMode="auto">
          <a:xfrm>
            <a:off x="238125" y="1973263"/>
            <a:ext cx="8697913" cy="3451225"/>
          </a:xfrm>
          <a:prstGeom prst="rect">
            <a:avLst/>
          </a:prstGeom>
          <a:noFill/>
          <a:ln w="9525">
            <a:noFill/>
            <a:miter lim="800000"/>
            <a:headEnd/>
            <a:tailEnd/>
          </a:ln>
        </p:spPr>
        <p:txBody>
          <a:bodyPr wrap="none">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b="1"/>
              <a:t>Implementation Targets &amp; Issues </a:t>
            </a:r>
          </a:p>
          <a:p>
            <a:pPr eaLnBrk="1" hangingPunct="1">
              <a:lnSpc>
                <a:spcPct val="80000"/>
              </a:lnSpc>
            </a:pPr>
            <a:endParaRPr lang="en-US" b="1"/>
          </a:p>
          <a:p>
            <a:pPr eaLnBrk="1" hangingPunct="1">
              <a:lnSpc>
                <a:spcPct val="80000"/>
              </a:lnSpc>
            </a:pPr>
            <a:r>
              <a:rPr lang="en-US" b="1"/>
              <a:t>Sea Surface Temperature VC</a:t>
            </a:r>
          </a:p>
          <a:p>
            <a:pPr eaLnBrk="1" hangingPunct="1">
              <a:lnSpc>
                <a:spcPct val="80000"/>
              </a:lnSpc>
            </a:pPr>
            <a:endParaRPr lang="en-US" sz="2200" b="1"/>
          </a:p>
          <a:p>
            <a:pPr eaLnBrk="1" hangingPunct="1">
              <a:lnSpc>
                <a:spcPct val="80000"/>
              </a:lnSpc>
            </a:pPr>
            <a:r>
              <a:rPr lang="en-US" sz="2000"/>
              <a:t>SST-VC Mission: </a:t>
            </a:r>
            <a:r>
              <a:rPr lang="en-GB" sz="2000" i="1"/>
              <a:t>To foster the best quality SST data for applications </a:t>
            </a:r>
          </a:p>
          <a:p>
            <a:pPr eaLnBrk="1" hangingPunct="1">
              <a:lnSpc>
                <a:spcPct val="80000"/>
              </a:lnSpc>
            </a:pPr>
            <a:r>
              <a:rPr lang="en-GB" sz="2000" i="1"/>
              <a:t>in short, medium, and decadal time scales in the most cost effective </a:t>
            </a:r>
          </a:p>
          <a:p>
            <a:pPr eaLnBrk="1" hangingPunct="1">
              <a:lnSpc>
                <a:spcPct val="80000"/>
              </a:lnSpc>
            </a:pPr>
            <a:r>
              <a:rPr lang="en-GB" sz="2000" i="1"/>
              <a:t>and efficient manner through international collaboration, scientific </a:t>
            </a:r>
          </a:p>
          <a:p>
            <a:pPr eaLnBrk="1" hangingPunct="1">
              <a:lnSpc>
                <a:spcPct val="80000"/>
              </a:lnSpc>
            </a:pPr>
            <a:r>
              <a:rPr lang="en-GB" sz="2000" i="1"/>
              <a:t>innovation, and rigor</a:t>
            </a:r>
            <a:r>
              <a:rPr lang="en-GB" sz="2200" i="1"/>
              <a:t>.</a:t>
            </a:r>
            <a:endParaRPr lang="en-US" sz="2200"/>
          </a:p>
          <a:p>
            <a:pPr eaLnBrk="1" hangingPunct="1">
              <a:lnSpc>
                <a:spcPct val="80000"/>
              </a:lnSpc>
            </a:pPr>
            <a:endParaRPr lang="en-US" sz="2200" b="1"/>
          </a:p>
          <a:p>
            <a:pPr eaLnBrk="1" hangingPunct="1">
              <a:lnSpc>
                <a:spcPct val="80000"/>
              </a:lnSpc>
            </a:pPr>
            <a:endParaRPr lang="en-US" sz="2200" b="1"/>
          </a:p>
          <a:p>
            <a:pPr eaLnBrk="1" hangingPunct="1">
              <a:lnSpc>
                <a:spcPct val="80000"/>
              </a:lnSpc>
            </a:pPr>
            <a:r>
              <a:rPr lang="en-US" sz="1900" b="1"/>
              <a:t>Kenneth S Casey (NOAA)</a:t>
            </a:r>
          </a:p>
          <a:p>
            <a:pPr eaLnBrk="1" hangingPunct="1">
              <a:lnSpc>
                <a:spcPct val="80000"/>
              </a:lnSpc>
            </a:pPr>
            <a:r>
              <a:rPr lang="en-US" sz="1900" b="1"/>
              <a:t>Craig Donlon (ESA)</a:t>
            </a:r>
          </a:p>
        </p:txBody>
      </p:sp>
    </p:spTree>
    <p:extLst>
      <p:ext uri="{BB962C8B-B14F-4D97-AF65-F5344CB8AC3E}">
        <p14:creationId xmlns:p14="http://schemas.microsoft.com/office/powerpoint/2010/main" val="41992468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6268A8DC-69B1-AA4D-A9D3-8876B6A86A4C}" type="slidenum">
              <a:rPr lang="en-US" sz="1000">
                <a:solidFill>
                  <a:srgbClr val="002569"/>
                </a:solidFill>
                <a:latin typeface="Calibri" charset="0"/>
                <a:cs typeface="Calibri" charset="0"/>
              </a:rPr>
              <a:pPr eaLnBrk="1" hangingPunct="1">
                <a:spcBef>
                  <a:spcPct val="0"/>
                </a:spcBef>
              </a:pPr>
              <a:t>58</a:t>
            </a:fld>
            <a:endParaRPr lang="en-US" sz="1000">
              <a:solidFill>
                <a:srgbClr val="002569"/>
              </a:solidFill>
              <a:latin typeface="Calibri" charset="0"/>
              <a:cs typeface="Calibri" charset="0"/>
            </a:endParaRPr>
          </a:p>
        </p:txBody>
      </p:sp>
      <p:sp>
        <p:nvSpPr>
          <p:cNvPr id="6147"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Background on SST-VC</a:t>
            </a:r>
          </a:p>
        </p:txBody>
      </p:sp>
      <p:sp>
        <p:nvSpPr>
          <p:cNvPr id="6148" name="TextBox 2"/>
          <p:cNvSpPr txBox="1">
            <a:spLocks noChangeArrowheads="1"/>
          </p:cNvSpPr>
          <p:nvPr/>
        </p:nvSpPr>
        <p:spPr bwMode="auto">
          <a:xfrm>
            <a:off x="366713" y="1771650"/>
            <a:ext cx="25939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 SST-VC is implemented through the existing Group for High Resolution SST (GHRSST) </a:t>
            </a:r>
          </a:p>
        </p:txBody>
      </p:sp>
      <p:pic>
        <p:nvPicPr>
          <p:cNvPr id="5" name="Picture 4" descr="RGTS.jpg"/>
          <p:cNvPicPr>
            <a:picLocks noChangeAspect="1"/>
          </p:cNvPicPr>
          <p:nvPr/>
        </p:nvPicPr>
        <p:blipFill>
          <a:blip r:embed="rId3"/>
          <a:stretch>
            <a:fillRect/>
          </a:stretch>
        </p:blipFill>
        <p:spPr>
          <a:xfrm>
            <a:off x="3214688" y="1401763"/>
            <a:ext cx="5781675" cy="5267325"/>
          </a:xfrm>
          <a:prstGeom prst="rect">
            <a:avLst/>
          </a:prstGeom>
          <a:effectLst>
            <a:outerShdw blurRad="50800" dist="38100" dir="2700000" algn="br">
              <a:srgbClr val="000000">
                <a:alpha val="43000"/>
              </a:srgbClr>
            </a:outerShdw>
          </a:effectLst>
        </p:spPr>
      </p:pic>
      <p:pic>
        <p:nvPicPr>
          <p:cNvPr id="6" name="Picture 5" descr="GHRSST.jpg"/>
          <p:cNvPicPr>
            <a:picLocks noChangeAspect="1"/>
          </p:cNvPicPr>
          <p:nvPr/>
        </p:nvPicPr>
        <p:blipFill>
          <a:blip r:embed="rId4">
            <a:clrChange>
              <a:clrFrom>
                <a:srgbClr val="FEFEFE"/>
              </a:clrFrom>
              <a:clrTo>
                <a:srgbClr val="FEFEFE">
                  <a:alpha val="0"/>
                </a:srgbClr>
              </a:clrTo>
            </a:clrChange>
          </a:blip>
          <a:stretch>
            <a:fillRect/>
          </a:stretch>
        </p:blipFill>
        <p:spPr>
          <a:xfrm>
            <a:off x="304092" y="3810249"/>
            <a:ext cx="2720448" cy="840316"/>
          </a:xfrm>
          <a:prstGeom prst="rect">
            <a:avLst/>
          </a:prstGeom>
          <a:effectLst>
            <a:reflection blurRad="6350" stA="52000" endA="300" endPos="35000" dir="5400000" sy="-100000" algn="bl" rotWithShape="0"/>
          </a:effectLst>
        </p:spPr>
      </p:pic>
      <p:sp>
        <p:nvSpPr>
          <p:cNvPr id="6151" name="TextBox 2"/>
          <p:cNvSpPr txBox="1">
            <a:spLocks noChangeArrowheads="1"/>
          </p:cNvSpPr>
          <p:nvPr/>
        </p:nvSpPr>
        <p:spPr bwMode="auto">
          <a:xfrm>
            <a:off x="519113" y="5340350"/>
            <a:ext cx="25939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 SST-VC is GHRSST</a:t>
            </a:r>
            <a:r>
              <a:rPr lang="ja-JP" altLang="en-US" sz="1800"/>
              <a:t>’</a:t>
            </a:r>
            <a:r>
              <a:rPr lang="en-US" sz="1800"/>
              <a:t>s formal connection to CEOS</a:t>
            </a:r>
          </a:p>
        </p:txBody>
      </p:sp>
    </p:spTree>
    <p:extLst>
      <p:ext uri="{BB962C8B-B14F-4D97-AF65-F5344CB8AC3E}">
        <p14:creationId xmlns:p14="http://schemas.microsoft.com/office/powerpoint/2010/main" val="14123314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9F67265C-4C18-0F47-AC3A-12A228C4CDBE}" type="slidenum">
              <a:rPr lang="en-US" sz="1000">
                <a:solidFill>
                  <a:srgbClr val="002569"/>
                </a:solidFill>
                <a:latin typeface="Calibri" charset="0"/>
                <a:cs typeface="Calibri" charset="0"/>
              </a:rPr>
              <a:pPr eaLnBrk="1" hangingPunct="1">
                <a:spcBef>
                  <a:spcPct val="0"/>
                </a:spcBef>
              </a:pPr>
              <a:t>59</a:t>
            </a:fld>
            <a:endParaRPr lang="en-US" sz="1000">
              <a:solidFill>
                <a:srgbClr val="002569"/>
              </a:solidFill>
              <a:latin typeface="Calibri" charset="0"/>
              <a:cs typeface="Calibri" charset="0"/>
            </a:endParaRPr>
          </a:p>
        </p:txBody>
      </p:sp>
      <p:sp>
        <p:nvSpPr>
          <p:cNvPr id="8195"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Target</a:t>
            </a:r>
          </a:p>
        </p:txBody>
      </p:sp>
      <p:sp>
        <p:nvSpPr>
          <p:cNvPr id="6148" name="TextBox 2"/>
          <p:cNvSpPr txBox="1">
            <a:spLocks noChangeArrowheads="1"/>
          </p:cNvSpPr>
          <p:nvPr/>
        </p:nvSpPr>
        <p:spPr bwMode="auto">
          <a:xfrm>
            <a:off x="776288" y="1771650"/>
            <a:ext cx="7772400" cy="4338638"/>
          </a:xfrm>
          <a:prstGeom prst="rect">
            <a:avLst/>
          </a:prstGeom>
          <a:noFill/>
          <a:ln w="9525">
            <a:noFill/>
            <a:miter lim="800000"/>
            <a:headEnd/>
            <a:tailEnd/>
          </a:ln>
        </p:spPr>
        <p:txBody>
          <a:bodyPr>
            <a:spAutoFit/>
          </a:bodyPr>
          <a:lstStyle>
            <a:lvl1pPr marL="273050" indent="-27305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b="1"/>
              <a:t>SST-VC Implementation Targets:</a:t>
            </a:r>
          </a:p>
          <a:p>
            <a:pPr eaLnBrk="1" hangingPunct="1"/>
            <a:endParaRPr lang="en-GB" sz="1800"/>
          </a:p>
          <a:p>
            <a:pPr eaLnBrk="1" hangingPunct="1">
              <a:buFont typeface="Arial" charset="0"/>
              <a:buChar char="•"/>
            </a:pPr>
            <a:r>
              <a:rPr lang="en-GB" sz="1800"/>
              <a:t>Continued support to an extensive user community with established and functional systems and services</a:t>
            </a:r>
            <a:endParaRPr lang="en-US" sz="2000"/>
          </a:p>
          <a:p>
            <a:pPr eaLnBrk="1" hangingPunct="1">
              <a:buFont typeface="Arial" charset="0"/>
              <a:buChar char="•"/>
            </a:pPr>
            <a:r>
              <a:rPr lang="en-GB" sz="1800"/>
              <a:t>Stronger CEOS Agency SST activities through better synergy and communication</a:t>
            </a:r>
          </a:p>
          <a:p>
            <a:pPr eaLnBrk="1" hangingPunct="1">
              <a:buFont typeface="Arial" charset="0"/>
              <a:buChar char="•"/>
            </a:pPr>
            <a:r>
              <a:rPr lang="en-GB" sz="1800"/>
              <a:t>Wider participation of CEOS Agencies in SST related activities</a:t>
            </a:r>
            <a:endParaRPr lang="en-US" sz="2000"/>
          </a:p>
          <a:p>
            <a:pPr eaLnBrk="1" hangingPunct="1">
              <a:buFont typeface="Arial" charset="0"/>
              <a:buChar char="•"/>
            </a:pPr>
            <a:r>
              <a:rPr lang="en-GB" sz="1800"/>
              <a:t>Better SST product and service interoperability building on the strengths of CEOS Agencies</a:t>
            </a:r>
            <a:endParaRPr lang="en-US" sz="2000"/>
          </a:p>
          <a:p>
            <a:pPr eaLnBrk="1" hangingPunct="1">
              <a:buFont typeface="Arial" charset="0"/>
              <a:buChar char="•"/>
            </a:pPr>
            <a:r>
              <a:rPr lang="en-GB" sz="1800"/>
              <a:t>Better data access and product applications by CEOS Agencies</a:t>
            </a:r>
            <a:endParaRPr lang="en-US" sz="2000"/>
          </a:p>
          <a:p>
            <a:pPr eaLnBrk="1" hangingPunct="1">
              <a:buFont typeface="Arial" charset="0"/>
              <a:buChar char="•"/>
            </a:pPr>
            <a:r>
              <a:rPr lang="en-GB" sz="1800"/>
              <a:t>Value for money to CEOS Agencies by capitalising on the already committed investments made to GHRSST</a:t>
            </a:r>
            <a:endParaRPr lang="en-US" sz="2000"/>
          </a:p>
          <a:p>
            <a:pPr eaLnBrk="1" hangingPunct="1">
              <a:buFont typeface="Arial" charset="0"/>
              <a:buChar char="•"/>
            </a:pPr>
            <a:r>
              <a:rPr lang="en-GB" sz="1800"/>
              <a:t>Reduced duplication of coordinating activities</a:t>
            </a:r>
          </a:p>
          <a:p>
            <a:pPr eaLnBrk="1" hangingPunct="1">
              <a:buFont typeface="Arial" charset="0"/>
              <a:buChar char="•"/>
            </a:pPr>
            <a:r>
              <a:rPr lang="en-GB" sz="1800"/>
              <a:t>A stable and secure rapid spin up of SST-VC activities.</a:t>
            </a:r>
            <a:endParaRPr lang="en-US" sz="2000"/>
          </a:p>
          <a:p>
            <a:pPr eaLnBrk="1" hangingPunct="1">
              <a:buFont typeface="Arial" charset="0"/>
              <a:buChar char="•"/>
            </a:pPr>
            <a:endParaRPr lang="en-US" sz="1800"/>
          </a:p>
        </p:txBody>
      </p:sp>
    </p:spTree>
    <p:extLst>
      <p:ext uri="{BB962C8B-B14F-4D97-AF65-F5344CB8AC3E}">
        <p14:creationId xmlns:p14="http://schemas.microsoft.com/office/powerpoint/2010/main" val="22926575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6</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CSS Recommendations (1/5)</a:t>
            </a:r>
            <a:endParaRPr lang="en-US" dirty="0">
              <a:latin typeface="Tahoma" charset="0"/>
              <a:ea typeface="ＭＳ Ｐゴシック" charset="0"/>
              <a:cs typeface="Tahoma" charset="0"/>
            </a:endParaRPr>
          </a:p>
        </p:txBody>
      </p:sp>
      <p:sp>
        <p:nvSpPr>
          <p:cNvPr id="3" name="TextBox 2"/>
          <p:cNvSpPr txBox="1"/>
          <p:nvPr/>
        </p:nvSpPr>
        <p:spPr>
          <a:xfrm>
            <a:off x="557366" y="1761384"/>
            <a:ext cx="7679706" cy="6001641"/>
          </a:xfrm>
          <a:prstGeom prst="rect">
            <a:avLst/>
          </a:prstGeom>
          <a:noFill/>
        </p:spPr>
        <p:txBody>
          <a:bodyPr wrap="none" rtlCol="0">
            <a:spAutoFit/>
          </a:bodyPr>
          <a:lstStyle/>
          <a:p>
            <a:r>
              <a:rPr lang="en-US" dirty="0" smtClean="0"/>
              <a:t>VC report</a:t>
            </a:r>
          </a:p>
          <a:p>
            <a:endParaRPr lang="en-US" dirty="0"/>
          </a:p>
          <a:p>
            <a:pPr lvl="0"/>
            <a:r>
              <a:rPr lang="en-GB" sz="1200" dirty="0" smtClean="0"/>
              <a:t>1. The </a:t>
            </a:r>
            <a:r>
              <a:rPr lang="en-GB" sz="1200" dirty="0"/>
              <a:t>Constellations are the main tool through which CEOS pursues domain-specific coordination. </a:t>
            </a:r>
            <a:endParaRPr lang="en-GB" sz="1200" dirty="0" smtClean="0"/>
          </a:p>
          <a:p>
            <a:pPr lvl="0"/>
            <a:r>
              <a:rPr lang="en-GB" sz="1200" dirty="0" smtClean="0"/>
              <a:t>Participation </a:t>
            </a:r>
            <a:r>
              <a:rPr lang="en-GB" sz="1200" dirty="0"/>
              <a:t>by key CEOS data provider agencies is not universal in the Constellation teams and </a:t>
            </a:r>
            <a:endParaRPr lang="en-GB" sz="1200" dirty="0" smtClean="0"/>
          </a:p>
          <a:p>
            <a:pPr lvl="0"/>
            <a:r>
              <a:rPr lang="en-GB" sz="1200" dirty="0" smtClean="0"/>
              <a:t>should </a:t>
            </a:r>
            <a:r>
              <a:rPr lang="en-GB" sz="1200" dirty="0"/>
              <a:t>be tackled directly</a:t>
            </a:r>
            <a:r>
              <a:rPr lang="en-GB" sz="1200" dirty="0" smtClean="0"/>
              <a:t>. </a:t>
            </a:r>
          </a:p>
          <a:p>
            <a:pPr lvl="0"/>
            <a:endParaRPr lang="en-GB" sz="1200" dirty="0"/>
          </a:p>
          <a:p>
            <a:pPr lvl="0"/>
            <a:r>
              <a:rPr lang="en-GB" sz="1200" dirty="0" smtClean="0"/>
              <a:t>2. Four </a:t>
            </a:r>
            <a:r>
              <a:rPr lang="en-GB" sz="1200" dirty="0"/>
              <a:t>of the seven Constellation teams are in support of ocean </a:t>
            </a:r>
            <a:r>
              <a:rPr lang="en-GB" sz="1200" dirty="0" smtClean="0"/>
              <a:t>observations</a:t>
            </a:r>
            <a:br>
              <a:rPr lang="en-GB" sz="1200" dirty="0" smtClean="0"/>
            </a:br>
            <a:r>
              <a:rPr lang="en-GB" sz="1200" dirty="0" smtClean="0"/>
              <a:t>and </a:t>
            </a:r>
            <a:r>
              <a:rPr lang="en-GB" sz="1200" dirty="0"/>
              <a:t>some prioritisation process may be needed to ensure a future balance of effort is guaranteed </a:t>
            </a:r>
            <a:r>
              <a:rPr lang="en-GB" sz="1200" dirty="0" smtClean="0"/>
              <a:t>–</a:t>
            </a:r>
            <a:br>
              <a:rPr lang="en-GB" sz="1200" dirty="0" smtClean="0"/>
            </a:br>
            <a:r>
              <a:rPr lang="en-GB" sz="1200" dirty="0" smtClean="0"/>
              <a:t>consistent </a:t>
            </a:r>
            <a:r>
              <a:rPr lang="en-GB" sz="1200" dirty="0"/>
              <a:t>with CEOS priorities. This may be provided by the engagement proposed with WGClimate </a:t>
            </a:r>
            <a:endParaRPr lang="en-GB" sz="1200" dirty="0" smtClean="0"/>
          </a:p>
          <a:p>
            <a:pPr lvl="0"/>
            <a:r>
              <a:rPr lang="en-GB" sz="1200" dirty="0" smtClean="0"/>
              <a:t>and </a:t>
            </a:r>
            <a:r>
              <a:rPr lang="en-GB" sz="1200" dirty="0"/>
              <a:t>possibly the Climate Architecture, amongst others</a:t>
            </a:r>
            <a:r>
              <a:rPr lang="en-GB" sz="1200" dirty="0" smtClean="0"/>
              <a:t>. </a:t>
            </a:r>
          </a:p>
          <a:p>
            <a:pPr lvl="0"/>
            <a:endParaRPr lang="en-GB" sz="1200" dirty="0" smtClean="0"/>
          </a:p>
          <a:p>
            <a:pPr lvl="0"/>
            <a:r>
              <a:rPr lang="en-GB" sz="1200" dirty="0" smtClean="0"/>
              <a:t>3. Constellation </a:t>
            </a:r>
            <a:r>
              <a:rPr lang="en-GB" sz="1200" dirty="0"/>
              <a:t>partnerships between </a:t>
            </a:r>
            <a:r>
              <a:rPr lang="en-GB" sz="1200" dirty="0" smtClean="0"/>
              <a:t>research and </a:t>
            </a:r>
            <a:r>
              <a:rPr lang="en-GB" sz="1200" dirty="0"/>
              <a:t>operational space agencies have </a:t>
            </a:r>
            <a:r>
              <a:rPr lang="en-GB" sz="1200" dirty="0" smtClean="0"/>
              <a:t>significantly</a:t>
            </a:r>
            <a:br>
              <a:rPr lang="en-GB" sz="1200" dirty="0" smtClean="0"/>
            </a:br>
            <a:r>
              <a:rPr lang="en-GB" sz="1200" dirty="0" smtClean="0"/>
              <a:t>strengthened </a:t>
            </a:r>
            <a:r>
              <a:rPr lang="en-GB" sz="1200" dirty="0"/>
              <a:t>the prospects for continuity </a:t>
            </a:r>
            <a:r>
              <a:rPr lang="en-GB" sz="1200" dirty="0" smtClean="0"/>
              <a:t>of</a:t>
            </a:r>
            <a:r>
              <a:rPr lang="en-GB" sz="1200" dirty="0"/>
              <a:t> </a:t>
            </a:r>
            <a:r>
              <a:rPr lang="en-GB" sz="1200" dirty="0" smtClean="0"/>
              <a:t>observations </a:t>
            </a:r>
            <a:r>
              <a:rPr lang="en-GB" sz="1200" dirty="0"/>
              <a:t>and this model should be taken into </a:t>
            </a:r>
            <a:r>
              <a:rPr lang="en-GB" sz="1200" dirty="0" smtClean="0"/>
              <a:t>account</a:t>
            </a:r>
            <a:br>
              <a:rPr lang="en-GB" sz="1200" dirty="0" smtClean="0"/>
            </a:br>
            <a:r>
              <a:rPr lang="en-GB" sz="1200" dirty="0" smtClean="0"/>
              <a:t>in </a:t>
            </a:r>
            <a:r>
              <a:rPr lang="en-GB" sz="1200" dirty="0"/>
              <a:t>future planning of new Constellations. The willingness to embrace a comprehensive </a:t>
            </a:r>
            <a:r>
              <a:rPr lang="en-GB" sz="1200" dirty="0" smtClean="0"/>
              <a:t>coordination</a:t>
            </a:r>
          </a:p>
          <a:p>
            <a:pPr lvl="0"/>
            <a:r>
              <a:rPr lang="en-GB" sz="1200" dirty="0" smtClean="0"/>
              <a:t>framework </a:t>
            </a:r>
            <a:r>
              <a:rPr lang="en-GB" sz="1200" dirty="0"/>
              <a:t>through the Climate Architecture may provide a path for effective engagement of </a:t>
            </a:r>
            <a:r>
              <a:rPr lang="en-GB" sz="1200" dirty="0" smtClean="0"/>
              <a:t>both</a:t>
            </a:r>
          </a:p>
          <a:p>
            <a:pPr lvl="0"/>
            <a:r>
              <a:rPr lang="en-GB" sz="1200" dirty="0" smtClean="0"/>
              <a:t>research </a:t>
            </a:r>
            <a:r>
              <a:rPr lang="en-GB" sz="1200" dirty="0"/>
              <a:t>and operational space agencies, and their respective coordination bodies, in Constellation </a:t>
            </a:r>
            <a:endParaRPr lang="en-GB" sz="1200" dirty="0" smtClean="0"/>
          </a:p>
          <a:p>
            <a:pPr lvl="0"/>
            <a:r>
              <a:rPr lang="en-GB" sz="1200" dirty="0" smtClean="0"/>
              <a:t>activities </a:t>
            </a:r>
            <a:r>
              <a:rPr lang="en-GB" sz="1200" dirty="0"/>
              <a:t>and objectives.</a:t>
            </a:r>
            <a:endParaRPr lang="en-AU" sz="1200" dirty="0"/>
          </a:p>
          <a:p>
            <a:pPr lvl="0"/>
            <a:endParaRPr lang="en-GB" sz="1200" dirty="0" smtClean="0"/>
          </a:p>
          <a:p>
            <a:pPr lvl="0"/>
            <a:r>
              <a:rPr lang="en-GB" sz="1200" b="1" dirty="0" smtClean="0"/>
              <a:t>4. To </a:t>
            </a:r>
            <a:r>
              <a:rPr lang="en-GB" sz="1200" b="1" dirty="0"/>
              <a:t>realise its full potential as an implementation mechanism for the GEOSS, the </a:t>
            </a:r>
            <a:r>
              <a:rPr lang="en-GB" sz="1200" b="1" dirty="0" smtClean="0"/>
              <a:t>Constellations</a:t>
            </a:r>
          </a:p>
          <a:p>
            <a:pPr lvl="0"/>
            <a:r>
              <a:rPr lang="en-GB" sz="1200" b="1" dirty="0" smtClean="0"/>
              <a:t>efforts </a:t>
            </a:r>
            <a:r>
              <a:rPr lang="en-GB" sz="1200" b="1" dirty="0"/>
              <a:t>should give greater emphasis to the physical results of coordination – the ‘sharp end’, </a:t>
            </a:r>
            <a:r>
              <a:rPr lang="en-GB" sz="1200" b="1" dirty="0" smtClean="0"/>
              <a:t>such</a:t>
            </a:r>
          </a:p>
          <a:p>
            <a:pPr lvl="0"/>
            <a:r>
              <a:rPr lang="en-GB" sz="1200" b="1" dirty="0" smtClean="0"/>
              <a:t>as </a:t>
            </a:r>
            <a:r>
              <a:rPr lang="en-GB" sz="1200" b="1" dirty="0"/>
              <a:t>data products and ECVs. There is an immediate demand for such implementation support – </a:t>
            </a:r>
            <a:r>
              <a:rPr lang="en-GB" sz="1200" b="1" dirty="0" smtClean="0"/>
              <a:t>aiding</a:t>
            </a:r>
          </a:p>
          <a:p>
            <a:pPr lvl="0"/>
            <a:r>
              <a:rPr lang="en-GB" sz="1200" b="1" dirty="0" smtClean="0"/>
              <a:t>the </a:t>
            </a:r>
            <a:r>
              <a:rPr lang="en-GB" sz="1200" b="1" dirty="0"/>
              <a:t>ECV inventory and coordination efforts of the WGClimate. This will require real resources and may </a:t>
            </a:r>
            <a:endParaRPr lang="en-GB" sz="1200" b="1" dirty="0" smtClean="0"/>
          </a:p>
          <a:p>
            <a:pPr lvl="0"/>
            <a:r>
              <a:rPr lang="en-GB" sz="1200" b="1" dirty="0" smtClean="0"/>
              <a:t>require </a:t>
            </a:r>
            <a:r>
              <a:rPr lang="en-GB" sz="1200" b="1" dirty="0"/>
              <a:t>additional membership for Constellation teams. </a:t>
            </a:r>
            <a:endParaRPr lang="en-AU" sz="1200" b="1" dirty="0"/>
          </a:p>
          <a:p>
            <a:pPr marL="285750" indent="-285750">
              <a:buFont typeface="Arial"/>
              <a:buChar char="•"/>
            </a:pPr>
            <a:endParaRPr lang="en-US" sz="1400" dirty="0" smtClean="0"/>
          </a:p>
          <a:p>
            <a:pPr lvl="1"/>
            <a:endParaRPr lang="en-US" sz="1400" dirty="0" smtClean="0"/>
          </a:p>
          <a:p>
            <a:pPr lvl="1"/>
            <a:endParaRPr lang="en-US" sz="1400" dirty="0"/>
          </a:p>
          <a:p>
            <a:pPr marL="285750" indent="-285750">
              <a:buFont typeface="Lucida Grande"/>
              <a:buChar char="-"/>
            </a:pPr>
            <a:endParaRPr lang="en-US" dirty="0" smtClean="0"/>
          </a:p>
          <a:p>
            <a:pPr marL="742950" lvl="1"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41635982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2F31CF21-62B8-1F45-8F75-CE6660B617B6}" type="slidenum">
              <a:rPr lang="en-US" sz="1000">
                <a:solidFill>
                  <a:srgbClr val="002569"/>
                </a:solidFill>
                <a:latin typeface="Calibri" charset="0"/>
                <a:cs typeface="Calibri" charset="0"/>
              </a:rPr>
              <a:pPr eaLnBrk="1" hangingPunct="1">
                <a:spcBef>
                  <a:spcPct val="0"/>
                </a:spcBef>
              </a:pPr>
              <a:t>60</a:t>
            </a:fld>
            <a:endParaRPr lang="en-US" sz="1000">
              <a:solidFill>
                <a:srgbClr val="002569"/>
              </a:solidFill>
              <a:latin typeface="Calibri" charset="0"/>
              <a:cs typeface="Calibri" charset="0"/>
            </a:endParaRPr>
          </a:p>
        </p:txBody>
      </p:sp>
      <p:sp>
        <p:nvSpPr>
          <p:cNvPr id="10243"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Status</a:t>
            </a:r>
          </a:p>
        </p:txBody>
      </p:sp>
      <p:sp>
        <p:nvSpPr>
          <p:cNvPr id="10244" name="TextBox 2"/>
          <p:cNvSpPr txBox="1">
            <a:spLocks noChangeArrowheads="1"/>
          </p:cNvSpPr>
          <p:nvPr/>
        </p:nvSpPr>
        <p:spPr bwMode="auto">
          <a:xfrm>
            <a:off x="1284288" y="65088"/>
            <a:ext cx="78374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solidFill>
                  <a:schemeClr val="bg1"/>
                </a:solidFill>
              </a:rPr>
              <a:t>- Full schedule in SST-VC Implementation Plan</a:t>
            </a:r>
            <a:br>
              <a:rPr lang="en-US" sz="1800" i="1">
                <a:solidFill>
                  <a:schemeClr val="bg1"/>
                </a:solidFill>
              </a:rPr>
            </a:br>
            <a:r>
              <a:rPr lang="en-US" sz="1800" i="1">
                <a:solidFill>
                  <a:schemeClr val="bg1"/>
                </a:solidFill>
              </a:rPr>
              <a:t>- Resources required mainly involve members</a:t>
            </a:r>
            <a:r>
              <a:rPr lang="ja-JP" altLang="en-US" sz="1800" i="1">
                <a:solidFill>
                  <a:schemeClr val="bg1"/>
                </a:solidFill>
              </a:rPr>
              <a:t>’</a:t>
            </a:r>
            <a:r>
              <a:rPr lang="en-US" sz="1800" i="1">
                <a:solidFill>
                  <a:schemeClr val="bg1"/>
                </a:solidFill>
              </a:rPr>
              <a:t> time</a:t>
            </a:r>
            <a:endParaRPr lang="en-AU" sz="1800">
              <a:solidFill>
                <a:schemeClr val="bg1"/>
              </a:solidFill>
            </a:endParaRPr>
          </a:p>
          <a:p>
            <a:pPr eaLnBrk="1" hangingPunct="1"/>
            <a:r>
              <a:rPr lang="en-US" sz="1800" i="1">
                <a:solidFill>
                  <a:schemeClr val="bg1"/>
                </a:solidFill>
              </a:rPr>
              <a:t>- Main issues: travel funds and ensuring continued agency commitment</a:t>
            </a:r>
            <a:endParaRPr lang="en-AU" sz="1800">
              <a:solidFill>
                <a:schemeClr val="bg1"/>
              </a:solidFill>
            </a:endParaRPr>
          </a:p>
          <a:p>
            <a:pPr lvl="1" eaLnBrk="1" hangingPunct="1">
              <a:buFont typeface="Arial" charset="0"/>
              <a:buChar char="•"/>
            </a:pPr>
            <a:endParaRPr lang="en-US" sz="1800">
              <a:solidFill>
                <a:schemeClr val="bg1"/>
              </a:solidFill>
            </a:endParaRPr>
          </a:p>
          <a:p>
            <a:pPr eaLnBrk="1" hangingPunct="1">
              <a:buFont typeface="Arial" charset="0"/>
              <a:buChar char="•"/>
            </a:pPr>
            <a:endParaRPr lang="en-US" sz="1800">
              <a:solidFill>
                <a:schemeClr val="bg1"/>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3099614007"/>
              </p:ext>
            </p:extLst>
          </p:nvPr>
        </p:nvGraphicFramePr>
        <p:xfrm>
          <a:off x="468313" y="1053514"/>
          <a:ext cx="8229600" cy="5520006"/>
        </p:xfrm>
        <a:graphic>
          <a:graphicData uri="http://schemas.openxmlformats.org/drawingml/2006/table">
            <a:tbl>
              <a:tblPr firstRow="1" bandRow="1" bandCol="1">
                <a:effectLst>
                  <a:outerShdw blurRad="50800" dist="38100" dir="2700000" algn="br">
                    <a:srgbClr val="000000">
                      <a:alpha val="43000"/>
                    </a:srgbClr>
                  </a:outerShdw>
                </a:effectLst>
                <a:tableStyleId>{46F890A9-2807-4EBB-B81D-B2AA78EC7F39}</a:tableStyleId>
              </a:tblPr>
              <a:tblGrid>
                <a:gridCol w="4683362"/>
                <a:gridCol w="3546238"/>
              </a:tblGrid>
              <a:tr h="361722">
                <a:tc>
                  <a:txBody>
                    <a:bodyPr/>
                    <a:lstStyle/>
                    <a:p>
                      <a:pPr algn="ctr"/>
                      <a:r>
                        <a:rPr lang="en-US" sz="1600" b="1" dirty="0" smtClean="0"/>
                        <a:t>Activity</a:t>
                      </a:r>
                      <a:endParaRPr lang="en-US" sz="1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t>Status</a:t>
                      </a:r>
                      <a:endParaRPr lang="en-US" sz="1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26720">
                <a:tc>
                  <a:txBody>
                    <a:bodyPr/>
                    <a:lstStyle/>
                    <a:p>
                      <a:r>
                        <a:rPr lang="en-US" sz="1600" b="1" dirty="0" smtClean="0"/>
                        <a:t>1. Implement and manage the SST-VC</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dirty="0" smtClean="0"/>
                        <a:t>CEOS approved new VC at 2011 plenary;</a:t>
                      </a:r>
                      <a:r>
                        <a:rPr lang="en-US" sz="1100" b="0" baseline="0" dirty="0" smtClean="0"/>
                        <a:t> i</a:t>
                      </a:r>
                      <a:r>
                        <a:rPr lang="en-US" sz="1100" b="0" dirty="0" smtClean="0"/>
                        <a:t>nitial</a:t>
                      </a:r>
                      <a:r>
                        <a:rPr lang="en-US" sz="1100" b="0" baseline="0" dirty="0" smtClean="0"/>
                        <a:t> members appointed; 1</a:t>
                      </a:r>
                      <a:r>
                        <a:rPr lang="en-US" sz="1100" b="0" baseline="30000" dirty="0" smtClean="0"/>
                        <a:t>st</a:t>
                      </a:r>
                      <a:r>
                        <a:rPr lang="en-US" sz="1100" b="0" baseline="0" dirty="0" smtClean="0"/>
                        <a:t> meeting in June in parallel with GHRSST-13</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5280">
                <a:tc>
                  <a:txBody>
                    <a:bodyPr/>
                    <a:lstStyle/>
                    <a:p>
                      <a:r>
                        <a:rPr lang="en-US" sz="1600" b="1" dirty="0" smtClean="0"/>
                        <a:t>2. Minimize</a:t>
                      </a:r>
                      <a:r>
                        <a:rPr lang="en-US" sz="1600" b="1" baseline="0" dirty="0" smtClean="0"/>
                        <a:t> duplication of existing activities</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dirty="0" smtClean="0"/>
                        <a:t>Initiated</a:t>
                      </a:r>
                      <a:r>
                        <a:rPr lang="en-US" sz="1100" b="0" baseline="0" dirty="0" smtClean="0"/>
                        <a:t> through VC proposal and GHRSST</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1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3. </a:t>
                      </a:r>
                      <a:r>
                        <a:rPr kumimoji="1" lang="en-GB" sz="1600" b="1" kern="1200" dirty="0" smtClean="0">
                          <a:solidFill>
                            <a:schemeClr val="dk1"/>
                          </a:solidFill>
                          <a:latin typeface="+mn-lt"/>
                          <a:ea typeface="+mn-ea"/>
                          <a:cs typeface="+mn-cs"/>
                        </a:rPr>
                        <a:t>Develop and optimize the SST constellation</a:t>
                      </a:r>
                      <a:endParaRPr kumimoji="1" lang="en-US" sz="1600" b="1"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dirty="0" err="1" smtClean="0"/>
                        <a:t>OceanObs</a:t>
                      </a:r>
                      <a:r>
                        <a:rPr lang="en-US" sz="1100" b="0" dirty="0" smtClean="0"/>
                        <a:t> ‘09 White Paper published, paper to</a:t>
                      </a:r>
                      <a:r>
                        <a:rPr lang="en-US" sz="1100" b="0" baseline="0" dirty="0" smtClean="0"/>
                        <a:t> be drafted</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4.</a:t>
                      </a:r>
                      <a:r>
                        <a:rPr lang="en-US" sz="1600" b="1" baseline="0" dirty="0" smtClean="0"/>
                        <a:t> </a:t>
                      </a:r>
                      <a:r>
                        <a:rPr kumimoji="1" lang="en-GB" sz="1600" b="1" kern="1200" dirty="0" smtClean="0">
                          <a:solidFill>
                            <a:schemeClr val="dk1"/>
                          </a:solidFill>
                          <a:latin typeface="+mn-lt"/>
                          <a:ea typeface="+mn-ea"/>
                          <a:cs typeface="+mn-cs"/>
                        </a:rPr>
                        <a:t>Develop and implement metrics for SST services, products, and users</a:t>
                      </a:r>
                      <a:endParaRPr kumimoji="1" lang="en-US" sz="1600" b="1"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dirty="0" smtClean="0"/>
                        <a:t>User Requirements</a:t>
                      </a:r>
                      <a:r>
                        <a:rPr lang="en-US" sz="1100" b="0" baseline="0" dirty="0" smtClean="0"/>
                        <a:t> Document published</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GB" sz="1600" b="1" kern="1200" dirty="0" smtClean="0">
                          <a:solidFill>
                            <a:schemeClr val="dk1"/>
                          </a:solidFill>
                          <a:latin typeface="+mn-lt"/>
                          <a:ea typeface="+mn-ea"/>
                          <a:cs typeface="+mn-cs"/>
                        </a:rPr>
                        <a:t>5. Coordinate consensus SST reference documents</a:t>
                      </a:r>
                      <a:endParaRPr kumimoji="1" lang="en-US" sz="160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dirty="0" smtClean="0"/>
                        <a:t>GHRSST</a:t>
                      </a:r>
                      <a:r>
                        <a:rPr lang="en-US" sz="1100" b="0" baseline="0" dirty="0" smtClean="0"/>
                        <a:t> Data Specification 2.0 (GDS2) </a:t>
                      </a:r>
                      <a:r>
                        <a:rPr lang="en-US" sz="1100" b="0" dirty="0" smtClean="0"/>
                        <a:t>published/updated</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6. </a:t>
                      </a:r>
                      <a:r>
                        <a:rPr kumimoji="1" lang="en-GB" sz="1600" b="1" kern="1200" dirty="0" smtClean="0">
                          <a:solidFill>
                            <a:schemeClr val="dk1"/>
                          </a:solidFill>
                          <a:latin typeface="+mn-lt"/>
                          <a:ea typeface="+mn-ea"/>
                          <a:cs typeface="+mn-cs"/>
                        </a:rPr>
                        <a:t>Encourage timely access to products</a:t>
                      </a:r>
                      <a:endParaRPr kumimoji="1" lang="en-US" sz="160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dirty="0" smtClean="0"/>
                        <a:t>Ongoing</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7. </a:t>
                      </a:r>
                      <a:r>
                        <a:rPr kumimoji="1" lang="en-GB" sz="1600" b="1" kern="1200" dirty="0" smtClean="0">
                          <a:solidFill>
                            <a:srgbClr val="FF0000"/>
                          </a:solidFill>
                          <a:latin typeface="+mn-lt"/>
                          <a:ea typeface="+mn-ea"/>
                          <a:cs typeface="+mn-cs"/>
                        </a:rPr>
                        <a:t>Develop and</a:t>
                      </a:r>
                      <a:r>
                        <a:rPr kumimoji="1" lang="en-GB" sz="1600" kern="1200" dirty="0" smtClean="0">
                          <a:solidFill>
                            <a:srgbClr val="FF0000"/>
                          </a:solidFill>
                          <a:latin typeface="+mn-lt"/>
                          <a:ea typeface="+mn-ea"/>
                          <a:cs typeface="+mn-cs"/>
                        </a:rPr>
                        <a:t> </a:t>
                      </a:r>
                      <a:r>
                        <a:rPr kumimoji="1" lang="en-GB" sz="1600" b="1" kern="1200" dirty="0" smtClean="0">
                          <a:solidFill>
                            <a:srgbClr val="FF0000"/>
                          </a:solidFill>
                          <a:latin typeface="+mn-lt"/>
                          <a:ea typeface="+mn-ea"/>
                          <a:cs typeface="+mn-cs"/>
                        </a:rPr>
                        <a:t>improve the satellite SST</a:t>
                      </a:r>
                      <a:r>
                        <a:rPr kumimoji="1" lang="en-GB" sz="1600" b="1" kern="1200" baseline="0" dirty="0" smtClean="0">
                          <a:solidFill>
                            <a:srgbClr val="FF0000"/>
                          </a:solidFill>
                          <a:latin typeface="+mn-lt"/>
                          <a:ea typeface="+mn-ea"/>
                          <a:cs typeface="+mn-cs"/>
                        </a:rPr>
                        <a:t> ECV</a:t>
                      </a:r>
                      <a:endParaRPr kumimoji="1" lang="en-US" sz="1600" kern="1200" dirty="0" smtClean="0">
                        <a:solidFill>
                          <a:srgbClr val="FF0000"/>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baseline="0" dirty="0" smtClean="0"/>
                        <a:t>ECV “cube” documented; SST-VC as WG Climate pilot; ECV Data Processing Framework in development; ESA </a:t>
                      </a:r>
                      <a:r>
                        <a:rPr lang="en-US" sz="1100" b="0" baseline="0" dirty="0" err="1" smtClean="0"/>
                        <a:t>SST_cci</a:t>
                      </a:r>
                      <a:r>
                        <a:rPr lang="en-US" sz="1100" b="0" baseline="0" dirty="0" smtClean="0"/>
                        <a:t> project funded and ongoing </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600" b="1" kern="1200" dirty="0" smtClean="0">
                          <a:solidFill>
                            <a:schemeClr val="dk1"/>
                          </a:solidFill>
                          <a:latin typeface="+mn-lt"/>
                          <a:ea typeface="+mn-ea"/>
                          <a:cs typeface="+mn-cs"/>
                        </a:rPr>
                        <a:t>8.</a:t>
                      </a:r>
                      <a:r>
                        <a:rPr kumimoji="1" lang="en-US" sz="1600" b="1" kern="1200" baseline="0" dirty="0" smtClean="0">
                          <a:solidFill>
                            <a:schemeClr val="dk1"/>
                          </a:solidFill>
                          <a:latin typeface="+mn-lt"/>
                          <a:ea typeface="+mn-ea"/>
                          <a:cs typeface="+mn-cs"/>
                        </a:rPr>
                        <a:t> </a:t>
                      </a:r>
                      <a:r>
                        <a:rPr kumimoji="1" lang="en-GB" sz="1600" b="1" kern="1200" dirty="0" smtClean="0">
                          <a:solidFill>
                            <a:schemeClr val="dk1"/>
                          </a:solidFill>
                          <a:latin typeface="+mn-lt"/>
                          <a:ea typeface="+mn-ea"/>
                          <a:cs typeface="+mn-cs"/>
                        </a:rPr>
                        <a:t>Improve SST</a:t>
                      </a:r>
                      <a:r>
                        <a:rPr kumimoji="1" lang="en-GB" sz="1600" kern="1200" dirty="0" smtClean="0">
                          <a:solidFill>
                            <a:schemeClr val="dk1"/>
                          </a:solidFill>
                          <a:latin typeface="+mn-lt"/>
                          <a:ea typeface="+mn-ea"/>
                          <a:cs typeface="+mn-cs"/>
                        </a:rPr>
                        <a:t> </a:t>
                      </a:r>
                      <a:r>
                        <a:rPr kumimoji="1" lang="en-GB" sz="1600" b="1" kern="1200" dirty="0" smtClean="0">
                          <a:solidFill>
                            <a:schemeClr val="dk1"/>
                          </a:solidFill>
                          <a:latin typeface="+mn-lt"/>
                          <a:ea typeface="+mn-ea"/>
                          <a:cs typeface="+mn-cs"/>
                        </a:rPr>
                        <a:t>calibration, inter-calibration, and validation</a:t>
                      </a:r>
                      <a:endParaRPr kumimoji="1" lang="en-US" sz="160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dirty="0" smtClean="0"/>
                        <a:t>Ongoing</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17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9.</a:t>
                      </a:r>
                      <a:r>
                        <a:rPr kumimoji="1" lang="en-GB" sz="1600" b="1" kern="1200" dirty="0" smtClean="0">
                          <a:solidFill>
                            <a:schemeClr val="dk1"/>
                          </a:solidFill>
                          <a:latin typeface="+mn-lt"/>
                          <a:ea typeface="+mn-ea"/>
                          <a:cs typeface="+mn-cs"/>
                        </a:rPr>
                        <a:t> Improve user feedback to CEOS Agencies</a:t>
                      </a:r>
                      <a:endParaRPr kumimoji="1" lang="en-US" sz="160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dirty="0" smtClean="0"/>
                        <a:t>Ongoing</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10.</a:t>
                      </a:r>
                      <a:r>
                        <a:rPr kumimoji="1" lang="en-GB" sz="1600" b="1" kern="1200" dirty="0" smtClean="0">
                          <a:solidFill>
                            <a:schemeClr val="dk1"/>
                          </a:solidFill>
                          <a:latin typeface="+mn-lt"/>
                          <a:ea typeface="+mn-ea"/>
                          <a:cs typeface="+mn-cs"/>
                        </a:rPr>
                        <a:t> Develop training activities for satellite SST practitioners</a:t>
                      </a:r>
                      <a:endParaRPr kumimoji="1" lang="en-US" sz="160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dirty="0" smtClean="0"/>
                        <a:t>New activity,</a:t>
                      </a:r>
                      <a:r>
                        <a:rPr lang="en-US" sz="1100" b="0" baseline="0" dirty="0" smtClean="0"/>
                        <a:t> NOAA/NODC has volunteered to lead and will present framework at first SST-VC meeting in June</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11. </a:t>
                      </a:r>
                      <a:r>
                        <a:rPr kumimoji="1" lang="en-GB" sz="1600" b="1" kern="1200" dirty="0" smtClean="0">
                          <a:solidFill>
                            <a:schemeClr val="dk1"/>
                          </a:solidFill>
                          <a:latin typeface="+mn-lt"/>
                          <a:ea typeface="+mn-ea"/>
                          <a:cs typeface="+mn-cs"/>
                        </a:rPr>
                        <a:t>Liaise with the</a:t>
                      </a:r>
                      <a:r>
                        <a:rPr kumimoji="1" lang="en-GB" sz="1600" kern="1200" dirty="0" smtClean="0">
                          <a:solidFill>
                            <a:schemeClr val="dk1"/>
                          </a:solidFill>
                          <a:latin typeface="+mn-lt"/>
                          <a:ea typeface="+mn-ea"/>
                          <a:cs typeface="+mn-cs"/>
                        </a:rPr>
                        <a:t> </a:t>
                      </a:r>
                      <a:r>
                        <a:rPr kumimoji="1" lang="en-GB" sz="1600" b="1" kern="1200" dirty="0" smtClean="0">
                          <a:solidFill>
                            <a:schemeClr val="dk1"/>
                          </a:solidFill>
                          <a:latin typeface="+mn-lt"/>
                          <a:ea typeface="+mn-ea"/>
                          <a:cs typeface="+mn-cs"/>
                        </a:rPr>
                        <a:t>other VCs</a:t>
                      </a:r>
                      <a:endParaRPr kumimoji="1" lang="en-US" sz="160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dirty="0" smtClean="0"/>
                        <a:t>New activity, participated in precursor</a:t>
                      </a:r>
                      <a:r>
                        <a:rPr lang="en-US" sz="1100" b="0" baseline="0" dirty="0" smtClean="0"/>
                        <a:t> all-VC </a:t>
                      </a:r>
                      <a:r>
                        <a:rPr lang="en-US" sz="1100" b="0" baseline="0" dirty="0" err="1" smtClean="0"/>
                        <a:t>telecon</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5280">
                <a:tc>
                  <a:txBody>
                    <a:bodyPr/>
                    <a:lstStyle/>
                    <a:p>
                      <a:r>
                        <a:rPr lang="en-US" sz="1600" b="1" dirty="0" smtClean="0"/>
                        <a:t>12. Prepare V</a:t>
                      </a:r>
                      <a:r>
                        <a:rPr lang="en-US" sz="1600" b="1" baseline="0" dirty="0" smtClean="0"/>
                        <a:t>C Implementation Plan for CEOS</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100" b="0" dirty="0" smtClean="0"/>
                        <a:t>Submitted to CEOS</a:t>
                      </a:r>
                      <a:r>
                        <a:rPr lang="en-US" sz="1100" b="0" baseline="0" dirty="0" smtClean="0"/>
                        <a:t> for approval at SIT-27</a:t>
                      </a:r>
                      <a:endParaRPr lang="en-US" sz="11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596479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6348E944-0D6A-1C45-8149-E91FA113A0DE}" type="slidenum">
              <a:rPr lang="en-US" sz="1000">
                <a:solidFill>
                  <a:srgbClr val="002569"/>
                </a:solidFill>
                <a:latin typeface="Calibri" charset="0"/>
                <a:cs typeface="Calibri" charset="0"/>
              </a:rPr>
              <a:pPr eaLnBrk="1" hangingPunct="1">
                <a:spcBef>
                  <a:spcPct val="0"/>
                </a:spcBef>
              </a:pPr>
              <a:t>61</a:t>
            </a:fld>
            <a:endParaRPr lang="en-US" sz="1000">
              <a:solidFill>
                <a:srgbClr val="002569"/>
              </a:solidFill>
              <a:latin typeface="Calibri" charset="0"/>
              <a:cs typeface="Calibri" charset="0"/>
            </a:endParaRPr>
          </a:p>
        </p:txBody>
      </p:sp>
      <p:sp>
        <p:nvSpPr>
          <p:cNvPr id="12291"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Opportunities &amp; obstacles</a:t>
            </a:r>
          </a:p>
        </p:txBody>
      </p:sp>
      <p:sp>
        <p:nvSpPr>
          <p:cNvPr id="12292" name="TextBox 2"/>
          <p:cNvSpPr txBox="1">
            <a:spLocks noChangeArrowheads="1"/>
          </p:cNvSpPr>
          <p:nvPr/>
        </p:nvSpPr>
        <p:spPr bwMode="auto">
          <a:xfrm>
            <a:off x="703263" y="4516438"/>
            <a:ext cx="266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buFont typeface="Arial" charset="0"/>
              <a:buChar char="•"/>
            </a:pPr>
            <a:endParaRPr lang="en-US" sz="1800"/>
          </a:p>
          <a:p>
            <a:pPr eaLnBrk="1" hangingPunct="1">
              <a:buFont typeface="Arial" charset="0"/>
              <a:buChar char="•"/>
            </a:pPr>
            <a:endParaRPr lang="en-US" sz="1800"/>
          </a:p>
        </p:txBody>
      </p:sp>
      <p:graphicFrame>
        <p:nvGraphicFramePr>
          <p:cNvPr id="6" name="Table 5"/>
          <p:cNvGraphicFramePr>
            <a:graphicFrameLocks noGrp="1"/>
          </p:cNvGraphicFramePr>
          <p:nvPr/>
        </p:nvGraphicFramePr>
        <p:xfrm>
          <a:off x="703263" y="1571625"/>
          <a:ext cx="7770812" cy="3200399"/>
        </p:xfrm>
        <a:graphic>
          <a:graphicData uri="http://schemas.openxmlformats.org/drawingml/2006/table">
            <a:tbl>
              <a:tblPr/>
              <a:tblGrid>
                <a:gridCol w="3886200"/>
                <a:gridCol w="3884612"/>
              </a:tblGrid>
              <a:tr h="457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a:ln>
                            <a:noFill/>
                          </a:ln>
                          <a:solidFill>
                            <a:srgbClr val="FFFFFF"/>
                          </a:solidFill>
                          <a:effectLst/>
                          <a:latin typeface="Arial" charset="0"/>
                          <a:ea typeface="Times New Roman" charset="0"/>
                        </a:rPr>
                        <a:t>Opportunities</a:t>
                      </a:r>
                      <a:endParaRPr kumimoji="0" lang="en-US" sz="4000" b="1" i="0" u="none" strike="noStrike" cap="none" normalizeH="0" baseline="0">
                        <a:ln>
                          <a:noFill/>
                        </a:ln>
                        <a:solidFill>
                          <a:srgbClr val="FFFFFF"/>
                        </a:solidFill>
                        <a:effectLst/>
                        <a:latin typeface="Arial" charset="0"/>
                        <a:ea typeface="Times New Roman"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a:ln>
                            <a:noFill/>
                          </a:ln>
                          <a:solidFill>
                            <a:srgbClr val="FFFFFF"/>
                          </a:solidFill>
                          <a:effectLst/>
                          <a:latin typeface="Arial" charset="0"/>
                          <a:ea typeface="Times New Roman" charset="0"/>
                        </a:rPr>
                        <a:t>Obstacles</a:t>
                      </a:r>
                      <a:endParaRPr kumimoji="0" lang="en-US" sz="4000" b="1" i="0" u="none" strike="noStrike" cap="none" normalizeH="0" baseline="0">
                        <a:ln>
                          <a:noFill/>
                        </a:ln>
                        <a:solidFill>
                          <a:srgbClr val="FFFFFF"/>
                        </a:solidFill>
                        <a:effectLst/>
                        <a:latin typeface="Arial" charset="0"/>
                        <a:ea typeface="Times New Roman"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20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2569"/>
                          </a:solidFill>
                          <a:effectLst/>
                          <a:latin typeface="Arial" charset="0"/>
                          <a:ea typeface="Times New Roman" charset="0"/>
                        </a:rPr>
                        <a:t>CEOS can enable fuller participation in the SST-VC by CEOS Members having SST capabilities/interests</a:t>
                      </a:r>
                      <a:endParaRPr kumimoji="0" lang="en-US" sz="2800" b="0" i="0" u="none" strike="noStrike" cap="none" normalizeH="0" baseline="0">
                        <a:ln>
                          <a:noFill/>
                        </a:ln>
                        <a:solidFill>
                          <a:srgbClr val="002569"/>
                        </a:solidFill>
                        <a:effectLst/>
                        <a:latin typeface="Arial" charset="0"/>
                        <a:ea typeface="Times New Roman"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2569"/>
                          </a:solidFill>
                          <a:effectLst/>
                          <a:latin typeface="Arial" charset="0"/>
                          <a:ea typeface="Times New Roman" charset="0"/>
                        </a:rPr>
                        <a:t>SST-VC is new and Agencies need to provide active representatives</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B"/>
                    </a:solidFill>
                  </a:tcPr>
                </a:tc>
              </a:tr>
              <a:tr h="541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2569"/>
                          </a:solidFill>
                          <a:effectLst/>
                          <a:latin typeface="Arial" charset="0"/>
                          <a:ea typeface="Times New Roman" charset="0"/>
                        </a:rPr>
                        <a:t>CEOS can help ensure agency commitments are sustained over time</a:t>
                      </a:r>
                      <a:endParaRPr kumimoji="0" lang="en-US" sz="2800" b="0" i="0" u="none" strike="noStrike" cap="none" normalizeH="0" baseline="0">
                        <a:ln>
                          <a:noFill/>
                        </a:ln>
                        <a:solidFill>
                          <a:srgbClr val="002569"/>
                        </a:solidFill>
                        <a:effectLst/>
                        <a:latin typeface="Arial" charset="0"/>
                        <a:ea typeface="Times New Roman"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2569"/>
                          </a:solidFill>
                          <a:effectLst/>
                          <a:latin typeface="Arial" charset="0"/>
                          <a:ea typeface="Times New Roman" charset="0"/>
                        </a:rPr>
                        <a:t>Sustained funding for ongoing SST-VC/GHRSST activities </a:t>
                      </a:r>
                      <a:endParaRPr kumimoji="0" lang="en-US" sz="1800" b="0" i="0" u="none" strike="noStrike" cap="none" normalizeH="0" baseline="0">
                        <a:ln>
                          <a:noFill/>
                        </a:ln>
                        <a:solidFill>
                          <a:srgbClr val="002569"/>
                        </a:solidFill>
                        <a:effectLst/>
                        <a:latin typeface="Arial" charset="0"/>
                        <a:ea typeface="Times New Roman"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7"/>
                    </a:solidFill>
                  </a:tcPr>
                </a:tc>
              </a:tr>
              <a:tr h="5651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2569"/>
                          </a:solidFill>
                          <a:effectLst/>
                          <a:latin typeface="Arial" charset="0"/>
                          <a:ea typeface="Times New Roman" charset="0"/>
                        </a:rPr>
                        <a:t>CEOS can help ensure agency support for travel to coordination meetings is in place</a:t>
                      </a:r>
                      <a:endParaRPr kumimoji="0" lang="en-US" sz="1800" b="0" i="0" u="none" strike="noStrike" cap="none" normalizeH="0" baseline="0">
                        <a:ln>
                          <a:noFill/>
                        </a:ln>
                        <a:solidFill>
                          <a:srgbClr val="002569"/>
                        </a:solidFill>
                        <a:effectLst/>
                        <a:latin typeface="Arial" charset="0"/>
                        <a:ea typeface="Times New Roman"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2569"/>
                          </a:solidFill>
                          <a:effectLst/>
                          <a:latin typeface="Arial" charset="0"/>
                          <a:ea typeface="Times New Roman" charset="0"/>
                        </a:rPr>
                        <a:t>Loss of key people leading SST-VC/GHRSST activities always a risk</a:t>
                      </a:r>
                      <a:endParaRPr kumimoji="0" lang="en-US" sz="1800" b="0" i="0" u="none" strike="noStrike" cap="none" normalizeH="0" baseline="0">
                        <a:ln>
                          <a:noFill/>
                        </a:ln>
                        <a:solidFill>
                          <a:srgbClr val="002569"/>
                        </a:solidFill>
                        <a:effectLst/>
                        <a:latin typeface="Arial" charset="0"/>
                        <a:ea typeface="Times New Roman"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B"/>
                    </a:solidFill>
                  </a:tcPr>
                </a:tc>
              </a:tr>
            </a:tbl>
          </a:graphicData>
        </a:graphic>
      </p:graphicFrame>
    </p:spTree>
    <p:extLst>
      <p:ext uri="{BB962C8B-B14F-4D97-AF65-F5344CB8AC3E}">
        <p14:creationId xmlns:p14="http://schemas.microsoft.com/office/powerpoint/2010/main" val="39584661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3204FB1E-E670-2743-A98C-BCE468F9D3F8}" type="slidenum">
              <a:rPr lang="en-US" sz="1000">
                <a:solidFill>
                  <a:srgbClr val="002569"/>
                </a:solidFill>
                <a:latin typeface="Calibri" charset="0"/>
                <a:cs typeface="Calibri" charset="0"/>
              </a:rPr>
              <a:pPr eaLnBrk="1" hangingPunct="1">
                <a:spcBef>
                  <a:spcPct val="0"/>
                </a:spcBef>
              </a:pPr>
              <a:t>62</a:t>
            </a:fld>
            <a:endParaRPr lang="en-US" sz="1000">
              <a:solidFill>
                <a:srgbClr val="002569"/>
              </a:solidFill>
              <a:latin typeface="Calibri" charset="0"/>
              <a:cs typeface="Calibri" charset="0"/>
            </a:endParaRPr>
          </a:p>
        </p:txBody>
      </p:sp>
      <p:sp>
        <p:nvSpPr>
          <p:cNvPr id="14339"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Needs &amp; issues for SIT attention</a:t>
            </a:r>
          </a:p>
        </p:txBody>
      </p:sp>
      <p:sp>
        <p:nvSpPr>
          <p:cNvPr id="14340" name="TextBox 2"/>
          <p:cNvSpPr txBox="1">
            <a:spLocks noChangeArrowheads="1"/>
          </p:cNvSpPr>
          <p:nvPr/>
        </p:nvSpPr>
        <p:spPr bwMode="auto">
          <a:xfrm>
            <a:off x="776288" y="1762125"/>
            <a:ext cx="7853362"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2000" b="1" i="1"/>
              <a:t>Need CEOS SIT and Principals to follow words with actions</a:t>
            </a:r>
          </a:p>
          <a:p>
            <a:pPr lvl="1" eaLnBrk="1" hangingPunct="1">
              <a:buFontTx/>
              <a:buChar char="-"/>
            </a:pPr>
            <a:r>
              <a:rPr lang="en-US" sz="2000"/>
              <a:t>For example: provide travel funding to CEOS coordination meetings</a:t>
            </a:r>
          </a:p>
          <a:p>
            <a:pPr lvl="1" eaLnBrk="1" hangingPunct="1">
              <a:buFontTx/>
              <a:buChar char="-"/>
            </a:pPr>
            <a:r>
              <a:rPr lang="en-US" sz="2000"/>
              <a:t>For example: Agencies need to provide active, committed members to participate in the VC activities</a:t>
            </a:r>
          </a:p>
          <a:p>
            <a:pPr lvl="1" eaLnBrk="1" hangingPunct="1"/>
            <a:endParaRPr lang="en-US" sz="2000" i="1"/>
          </a:p>
          <a:p>
            <a:pPr eaLnBrk="1" hangingPunct="1">
              <a:buFontTx/>
              <a:buChar char="-"/>
            </a:pPr>
            <a:r>
              <a:rPr lang="en-US" sz="2000" b="1" i="1"/>
              <a:t>Need CEOS SIT and Principals to help with transitions</a:t>
            </a:r>
          </a:p>
          <a:p>
            <a:pPr lvl="1" eaLnBrk="1" hangingPunct="1">
              <a:buFontTx/>
              <a:buChar char="-"/>
            </a:pPr>
            <a:r>
              <a:rPr lang="en-US" sz="2000"/>
              <a:t>Remove single points of failure by supporting multiple participants at GHRSST working meetings and CEOS coordination meetings, so all expertise is not concentrated in one individual alone </a:t>
            </a:r>
          </a:p>
          <a:p>
            <a:pPr lvl="1" eaLnBrk="1" hangingPunct="1">
              <a:buFontTx/>
              <a:buChar char="-"/>
            </a:pPr>
            <a:r>
              <a:rPr lang="en-US" sz="2000"/>
              <a:t>Ensure sustained support as activities transition from research to operations (and back to research as operational data streams enable new science and product development)</a:t>
            </a:r>
            <a:endParaRPr lang="en-AU" sz="2000"/>
          </a:p>
          <a:p>
            <a:pPr lvl="1" eaLnBrk="1" hangingPunct="1">
              <a:buFont typeface="Arial" charset="0"/>
              <a:buChar char="•"/>
            </a:pPr>
            <a:endParaRPr lang="en-US" sz="1800"/>
          </a:p>
          <a:p>
            <a:pPr eaLnBrk="1" hangingPunct="1">
              <a:buFont typeface="Arial" charset="0"/>
              <a:buChar char="•"/>
            </a:pPr>
            <a:endParaRPr lang="en-US" sz="1800"/>
          </a:p>
        </p:txBody>
      </p:sp>
    </p:spTree>
    <p:extLst>
      <p:ext uri="{BB962C8B-B14F-4D97-AF65-F5344CB8AC3E}">
        <p14:creationId xmlns:p14="http://schemas.microsoft.com/office/powerpoint/2010/main" val="14212867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0A510C35-3704-2240-8CB4-B614FA00D7D9}" type="slidenum">
              <a:rPr lang="en-US" sz="1000">
                <a:solidFill>
                  <a:srgbClr val="002569"/>
                </a:solidFill>
                <a:latin typeface="Calibri" charset="0"/>
                <a:cs typeface="Calibri" charset="0"/>
              </a:rPr>
              <a:pPr eaLnBrk="1" hangingPunct="1">
                <a:spcBef>
                  <a:spcPct val="0"/>
                </a:spcBef>
              </a:pPr>
              <a:t>63</a:t>
            </a:fld>
            <a:endParaRPr lang="en-US" sz="1000">
              <a:solidFill>
                <a:srgbClr val="002569"/>
              </a:solidFill>
              <a:latin typeface="Calibri" charset="0"/>
              <a:cs typeface="Calibri" charset="0"/>
            </a:endParaRPr>
          </a:p>
        </p:txBody>
      </p:sp>
      <p:sp>
        <p:nvSpPr>
          <p:cNvPr id="9219" name="TextBox 1"/>
          <p:cNvSpPr txBox="1">
            <a:spLocks noChangeArrowheads="1"/>
          </p:cNvSpPr>
          <p:nvPr/>
        </p:nvSpPr>
        <p:spPr bwMode="auto">
          <a:xfrm>
            <a:off x="2851150" y="4987925"/>
            <a:ext cx="3335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CEOS VC &amp; WG WORKSHOP</a:t>
            </a:r>
          </a:p>
          <a:p>
            <a:pPr algn="ctr" eaLnBrk="1" hangingPunct="1"/>
            <a:r>
              <a:rPr lang="en-US" sz="1800"/>
              <a:t>Mon 26</a:t>
            </a:r>
            <a:r>
              <a:rPr lang="en-US" sz="1800" baseline="30000"/>
              <a:t>th</a:t>
            </a:r>
            <a:r>
              <a:rPr lang="en-US" sz="1800"/>
              <a:t> March 2012</a:t>
            </a:r>
          </a:p>
          <a:p>
            <a:pPr algn="ctr" eaLnBrk="1" hangingPunct="1"/>
            <a:r>
              <a:rPr lang="en-US" sz="1800"/>
              <a:t>La Jolla</a:t>
            </a:r>
          </a:p>
        </p:txBody>
      </p:sp>
      <p:sp>
        <p:nvSpPr>
          <p:cNvPr id="9220" name="TextBox 5"/>
          <p:cNvSpPr txBox="1">
            <a:spLocks noChangeArrowheads="1"/>
          </p:cNvSpPr>
          <p:nvPr/>
        </p:nvSpPr>
        <p:spPr bwMode="auto">
          <a:xfrm>
            <a:off x="1695450" y="2003425"/>
            <a:ext cx="54578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Implementation Targets &amp; Issues </a:t>
            </a:r>
          </a:p>
          <a:p>
            <a:pPr algn="ctr" eaLnBrk="1" hangingPunct="1"/>
            <a:endParaRPr lang="en-US" b="1"/>
          </a:p>
          <a:p>
            <a:pPr algn="ctr" eaLnBrk="1" hangingPunct="1"/>
            <a:r>
              <a:rPr lang="en-US" b="1"/>
              <a:t>OST VC</a:t>
            </a:r>
          </a:p>
          <a:p>
            <a:pPr algn="ctr" eaLnBrk="1" hangingPunct="1"/>
            <a:endParaRPr lang="en-US" b="1"/>
          </a:p>
          <a:p>
            <a:pPr algn="ctr" eaLnBrk="1" hangingPunct="1"/>
            <a:r>
              <a:rPr lang="en-US" b="1"/>
              <a:t>Co-Chairs</a:t>
            </a:r>
          </a:p>
          <a:p>
            <a:pPr algn="ctr" eaLnBrk="1" hangingPunct="1"/>
            <a:r>
              <a:rPr lang="en-US" b="1"/>
              <a:t>Eric Lindstrom, NASA Headquarters</a:t>
            </a:r>
          </a:p>
          <a:p>
            <a:pPr algn="ctr" eaLnBrk="1" hangingPunct="1"/>
            <a:r>
              <a:rPr lang="en-US" b="1"/>
              <a:t>Francois Parisot, EUMETSAT</a:t>
            </a:r>
          </a:p>
        </p:txBody>
      </p:sp>
    </p:spTree>
    <p:extLst>
      <p:ext uri="{BB962C8B-B14F-4D97-AF65-F5344CB8AC3E}">
        <p14:creationId xmlns:p14="http://schemas.microsoft.com/office/powerpoint/2010/main" val="4693941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C:\work\Jason3\sl_glob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938" y="1219200"/>
            <a:ext cx="4411662"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304800" y="3048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a:t>Jason Satellites – Building a Key Climate Record </a:t>
            </a:r>
          </a:p>
        </p:txBody>
      </p:sp>
      <p:pic>
        <p:nvPicPr>
          <p:cNvPr id="11268" name="Picture 31" descr="NOA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6111875"/>
            <a:ext cx="7461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5963" y="6078538"/>
            <a:ext cx="5381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56325"/>
            <a:ext cx="8159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3" descr="Eumetsa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9450" y="6424613"/>
            <a:ext cx="10001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105400" y="1143000"/>
            <a:ext cx="3278188" cy="338138"/>
          </a:xfrm>
          <a:prstGeom prst="rect">
            <a:avLst/>
          </a:prstGeom>
          <a:solidFill>
            <a:schemeClr val="bg1"/>
          </a:solidFill>
          <a:ln w="12700">
            <a:solidFill>
              <a:schemeClr val="tx1"/>
            </a:solidFill>
          </a:ln>
        </p:spPr>
        <p:txBody>
          <a:bodyPr wrap="none">
            <a:spAutoFit/>
          </a:bodyPr>
          <a:lstStyle/>
          <a:p>
            <a:pPr>
              <a:defRPr/>
            </a:pPr>
            <a:r>
              <a:rPr lang="en-US" sz="1600" dirty="0">
                <a:latin typeface="+mj-lt"/>
                <a:ea typeface="ＭＳ Ｐゴシック" pitchFamily="34" charset="-128"/>
                <a:cs typeface="+mn-cs"/>
              </a:rPr>
              <a:t>Globally Averaged Sea Level Rise</a:t>
            </a:r>
          </a:p>
        </p:txBody>
      </p:sp>
      <p:grpSp>
        <p:nvGrpSpPr>
          <p:cNvPr id="11273" name="Group 18"/>
          <p:cNvGrpSpPr>
            <a:grpSpLocks/>
          </p:cNvGrpSpPr>
          <p:nvPr/>
        </p:nvGrpSpPr>
        <p:grpSpPr bwMode="auto">
          <a:xfrm>
            <a:off x="381000" y="2667000"/>
            <a:ext cx="4954588" cy="3200400"/>
            <a:chOff x="152400" y="2895600"/>
            <a:chExt cx="4955210" cy="3200400"/>
          </a:xfrm>
        </p:grpSpPr>
        <p:pic>
          <p:nvPicPr>
            <p:cNvPr id="11279" name="Picture 2" descr="C:\work\Jason3\800px-Mauna_Loa_Carbon_Dioxide-en.svg.png"/>
            <p:cNvPicPr>
              <a:picLocks noChangeAspect="1" noChangeArrowheads="1"/>
            </p:cNvPicPr>
            <p:nvPr/>
          </p:nvPicPr>
          <p:blipFill>
            <a:blip r:embed="rId8">
              <a:extLst>
                <a:ext uri="{28A0092B-C50C-407E-A947-70E740481C1C}">
                  <a14:useLocalDpi xmlns:a14="http://schemas.microsoft.com/office/drawing/2010/main" val="0"/>
                </a:ext>
              </a:extLst>
            </a:blip>
            <a:srcRect r="13602"/>
            <a:stretch>
              <a:fillRect/>
            </a:stretch>
          </p:blipFill>
          <p:spPr bwMode="auto">
            <a:xfrm>
              <a:off x="381029" y="3200400"/>
              <a:ext cx="388619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2" descr="C:\work\Jason3\800px-Mauna_Loa_Carbon_Dioxide-en.svg.png"/>
            <p:cNvPicPr>
              <a:picLocks noChangeAspect="1" noChangeArrowheads="1"/>
            </p:cNvPicPr>
            <p:nvPr/>
          </p:nvPicPr>
          <p:blipFill>
            <a:blip r:embed="rId8">
              <a:extLst>
                <a:ext uri="{28A0092B-C50C-407E-A947-70E740481C1C}">
                  <a14:useLocalDpi xmlns:a14="http://schemas.microsoft.com/office/drawing/2010/main" val="0"/>
                </a:ext>
              </a:extLst>
            </a:blip>
            <a:srcRect l="86398" r="5132" b="5263"/>
            <a:stretch>
              <a:fillRect/>
            </a:stretch>
          </p:blipFill>
          <p:spPr bwMode="auto">
            <a:xfrm>
              <a:off x="304800" y="2895600"/>
              <a:ext cx="38099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2" descr="C:\work\Jason3\800px-Mauna_Loa_Carbon_Dioxide-en.svg.png"/>
            <p:cNvPicPr>
              <a:picLocks noChangeAspect="1" noChangeArrowheads="1"/>
            </p:cNvPicPr>
            <p:nvPr/>
          </p:nvPicPr>
          <p:blipFill>
            <a:blip r:embed="rId8">
              <a:extLst>
                <a:ext uri="{28A0092B-C50C-407E-A947-70E740481C1C}">
                  <a14:useLocalDpi xmlns:a14="http://schemas.microsoft.com/office/drawing/2010/main" val="0"/>
                </a:ext>
              </a:extLst>
            </a:blip>
            <a:srcRect l="83009" t="94737"/>
            <a:stretch>
              <a:fillRect/>
            </a:stretch>
          </p:blipFill>
          <p:spPr bwMode="auto">
            <a:xfrm>
              <a:off x="4343392" y="5638800"/>
              <a:ext cx="76421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2" descr="C:\work\Jason3\800px-Mauna_Loa_Carbon_Dioxide-en.svg.png"/>
            <p:cNvPicPr>
              <a:picLocks noChangeAspect="1" noChangeArrowheads="1"/>
            </p:cNvPicPr>
            <p:nvPr/>
          </p:nvPicPr>
          <p:blipFill>
            <a:blip r:embed="rId8">
              <a:extLst>
                <a:ext uri="{28A0092B-C50C-407E-A947-70E740481C1C}">
                  <a14:useLocalDpi xmlns:a14="http://schemas.microsoft.com/office/drawing/2010/main" val="0"/>
                </a:ext>
              </a:extLst>
            </a:blip>
            <a:srcRect l="94868" b="5263"/>
            <a:stretch>
              <a:fillRect/>
            </a:stretch>
          </p:blipFill>
          <p:spPr bwMode="auto">
            <a:xfrm>
              <a:off x="152400" y="2971800"/>
              <a:ext cx="23081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4" name="Content Placeholder 2"/>
          <p:cNvSpPr txBox="1">
            <a:spLocks/>
          </p:cNvSpPr>
          <p:nvPr/>
        </p:nvSpPr>
        <p:spPr bwMode="auto">
          <a:xfrm>
            <a:off x="5181600" y="5105400"/>
            <a:ext cx="3429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752" tIns="49876" rIns="99752" bIns="49876"/>
          <a:lstStyle>
            <a:lvl1pPr defTabSz="939800" eaLnBrk="0" hangingPunct="0">
              <a:defRPr sz="2400">
                <a:solidFill>
                  <a:schemeClr val="tx1"/>
                </a:solidFill>
                <a:latin typeface="Arial" charset="0"/>
                <a:ea typeface="ＭＳ Ｐゴシック" charset="0"/>
                <a:cs typeface="ＭＳ Ｐゴシック" charset="0"/>
              </a:defRPr>
            </a:lvl1pPr>
            <a:lvl2pPr marL="37931725" indent="-37474525" defTabSz="9398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spcAft>
                <a:spcPts val="600"/>
              </a:spcAft>
              <a:buSzPct val="100000"/>
            </a:pPr>
            <a:r>
              <a:rPr lang="en-US" sz="2000">
                <a:cs typeface="Arial" charset="0"/>
              </a:rPr>
              <a:t>It is </a:t>
            </a:r>
            <a:r>
              <a:rPr lang="en-US" sz="2000" i="1" u="sng">
                <a:cs typeface="Arial" charset="0"/>
              </a:rPr>
              <a:t>only</a:t>
            </a:r>
            <a:r>
              <a:rPr lang="en-US" sz="2000">
                <a:cs typeface="Arial" charset="0"/>
              </a:rPr>
              <a:t> by continuity across missions that we are able to achieve this fidelity</a:t>
            </a:r>
            <a:endParaRPr lang="en-US" sz="2000" i="1">
              <a:cs typeface="Arial" charset="0"/>
            </a:endParaRPr>
          </a:p>
        </p:txBody>
      </p:sp>
      <p:sp>
        <p:nvSpPr>
          <p:cNvPr id="15" name="TextBox 14"/>
          <p:cNvSpPr txBox="1"/>
          <p:nvPr/>
        </p:nvSpPr>
        <p:spPr>
          <a:xfrm rot="19934919">
            <a:off x="1130300" y="4125913"/>
            <a:ext cx="1517650" cy="646112"/>
          </a:xfrm>
          <a:prstGeom prst="rect">
            <a:avLst/>
          </a:prstGeom>
          <a:solidFill>
            <a:srgbClr val="FFC000"/>
          </a:solidFill>
        </p:spPr>
        <p:txBody>
          <a:bodyPr wrap="none">
            <a:spAutoFit/>
          </a:bodyPr>
          <a:lstStyle/>
          <a:p>
            <a:pPr>
              <a:defRPr/>
            </a:pPr>
            <a:r>
              <a:rPr lang="en-US" sz="3600" dirty="0">
                <a:latin typeface="+mj-lt"/>
                <a:ea typeface="ＭＳ Ｐゴシック" pitchFamily="34" charset="-128"/>
                <a:cs typeface="+mn-cs"/>
              </a:rPr>
              <a:t>Cause</a:t>
            </a:r>
          </a:p>
        </p:txBody>
      </p:sp>
      <p:sp>
        <p:nvSpPr>
          <p:cNvPr id="18" name="TextBox 17"/>
          <p:cNvSpPr txBox="1"/>
          <p:nvPr/>
        </p:nvSpPr>
        <p:spPr>
          <a:xfrm>
            <a:off x="7086600" y="3505200"/>
            <a:ext cx="1600200" cy="307975"/>
          </a:xfrm>
          <a:prstGeom prst="rect">
            <a:avLst/>
          </a:prstGeom>
          <a:solidFill>
            <a:schemeClr val="bg1"/>
          </a:solidFill>
        </p:spPr>
        <p:txBody>
          <a:bodyPr>
            <a:spAutoFit/>
          </a:bodyPr>
          <a:lstStyle/>
          <a:p>
            <a:pPr>
              <a:defRPr/>
            </a:pPr>
            <a:r>
              <a:rPr lang="en-US" sz="1400" b="1" dirty="0">
                <a:latin typeface="+mj-lt"/>
                <a:ea typeface="ＭＳ Ｐゴシック" pitchFamily="34" charset="-128"/>
                <a:cs typeface="+mn-cs"/>
              </a:rPr>
              <a:t>    </a:t>
            </a:r>
            <a:r>
              <a:rPr lang="en-US" sz="1200" b="1" dirty="0">
                <a:latin typeface="+mj-lt"/>
                <a:ea typeface="ＭＳ Ｐゴシック" pitchFamily="34" charset="-128"/>
                <a:cs typeface="+mn-cs"/>
              </a:rPr>
              <a:t>rate = 3.2 mm/yr</a:t>
            </a:r>
          </a:p>
        </p:txBody>
      </p:sp>
      <p:sp>
        <p:nvSpPr>
          <p:cNvPr id="20" name="TextBox 19"/>
          <p:cNvSpPr txBox="1"/>
          <p:nvPr/>
        </p:nvSpPr>
        <p:spPr>
          <a:xfrm rot="19538199">
            <a:off x="6540500" y="2992438"/>
            <a:ext cx="1355725" cy="646112"/>
          </a:xfrm>
          <a:prstGeom prst="rect">
            <a:avLst/>
          </a:prstGeom>
          <a:solidFill>
            <a:srgbClr val="FFC000"/>
          </a:solidFill>
        </p:spPr>
        <p:txBody>
          <a:bodyPr wrap="none">
            <a:spAutoFit/>
          </a:bodyPr>
          <a:lstStyle/>
          <a:p>
            <a:pPr>
              <a:defRPr/>
            </a:pPr>
            <a:r>
              <a:rPr lang="en-US" sz="3600" dirty="0">
                <a:latin typeface="+mj-lt"/>
                <a:ea typeface="ＭＳ Ｐゴシック" pitchFamily="34" charset="-128"/>
                <a:cs typeface="+mn-cs"/>
              </a:rPr>
              <a:t>Effect</a:t>
            </a:r>
          </a:p>
        </p:txBody>
      </p:sp>
      <p:sp>
        <p:nvSpPr>
          <p:cNvPr id="11278" name="Content Placeholder 2"/>
          <p:cNvSpPr txBox="1">
            <a:spLocks/>
          </p:cNvSpPr>
          <p:nvPr/>
        </p:nvSpPr>
        <p:spPr bwMode="auto">
          <a:xfrm>
            <a:off x="685800" y="1295400"/>
            <a:ext cx="3429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752" tIns="49876" rIns="99752" bIns="49876"/>
          <a:lstStyle>
            <a:lvl1pPr defTabSz="939800" eaLnBrk="0" hangingPunct="0">
              <a:defRPr sz="2400">
                <a:solidFill>
                  <a:schemeClr val="tx1"/>
                </a:solidFill>
                <a:latin typeface="Arial" charset="0"/>
                <a:ea typeface="ＭＳ Ｐゴシック" charset="0"/>
                <a:cs typeface="ＭＳ Ｐゴシック" charset="0"/>
              </a:defRPr>
            </a:lvl1pPr>
            <a:lvl2pPr marL="37931725" indent="-37474525" defTabSz="9398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spcAft>
                <a:spcPts val="600"/>
              </a:spcAft>
              <a:buSzPct val="100000"/>
            </a:pPr>
            <a:r>
              <a:rPr lang="en-US" sz="2000" i="1" u="sng">
                <a:cs typeface="Arial" charset="0"/>
              </a:rPr>
              <a:t>Only</a:t>
            </a:r>
            <a:r>
              <a:rPr lang="en-US" sz="2000">
                <a:cs typeface="Arial" charset="0"/>
              </a:rPr>
              <a:t> the Jason series satellites have the sufficient accuracy for climate</a:t>
            </a:r>
            <a:endParaRPr lang="en-US" sz="2000" i="1">
              <a:cs typeface="Arial" charset="0"/>
            </a:endParaRPr>
          </a:p>
        </p:txBody>
      </p:sp>
    </p:spTree>
    <p:extLst>
      <p:ext uri="{BB962C8B-B14F-4D97-AF65-F5344CB8AC3E}">
        <p14:creationId xmlns:p14="http://schemas.microsoft.com/office/powerpoint/2010/main" val="251213386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6088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p:cNvSpPr txBox="1">
            <a:spLocks noChangeArrowheads="1"/>
          </p:cNvSpPr>
          <p:nvPr/>
        </p:nvSpPr>
        <p:spPr bwMode="auto">
          <a:xfrm>
            <a:off x="1143000" y="5562600"/>
            <a:ext cx="701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Complex patterns of decadal sea level change reflect changes in ocean currents and storage of heat.  Overlap of missions is required to keep centimeter accuracy over multiple decades</a:t>
            </a:r>
          </a:p>
        </p:txBody>
      </p:sp>
      <p:sp>
        <p:nvSpPr>
          <p:cNvPr id="12292" name="TextBox 4"/>
          <p:cNvSpPr txBox="1">
            <a:spLocks noChangeArrowheads="1"/>
          </p:cNvSpPr>
          <p:nvPr/>
        </p:nvSpPr>
        <p:spPr bwMode="auto">
          <a:xfrm>
            <a:off x="914400" y="914400"/>
            <a:ext cx="74676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latin typeface="Calibri" charset="0"/>
              </a:rPr>
              <a:t>1993-2009 trend in Sea Level</a:t>
            </a:r>
          </a:p>
        </p:txBody>
      </p:sp>
      <p:sp>
        <p:nvSpPr>
          <p:cNvPr id="6" name="Text Box 5"/>
          <p:cNvSpPr txBox="1">
            <a:spLocks noChangeArrowheads="1"/>
          </p:cNvSpPr>
          <p:nvPr/>
        </p:nvSpPr>
        <p:spPr bwMode="auto">
          <a:xfrm>
            <a:off x="838200" y="304800"/>
            <a:ext cx="7467600" cy="523875"/>
          </a:xfrm>
          <a:prstGeom prst="rect">
            <a:avLst/>
          </a:prstGeom>
          <a:noFill/>
          <a:ln w="9525">
            <a:noFill/>
            <a:miter lim="800000"/>
            <a:headEnd/>
            <a:tailEnd/>
          </a:ln>
        </p:spPr>
        <p:txBody>
          <a:bodyPr>
            <a:spAutoFit/>
          </a:bodyPr>
          <a:lstStyle/>
          <a:p>
            <a:pPr algn="ctr">
              <a:spcBef>
                <a:spcPct val="50000"/>
              </a:spcBef>
              <a:defRPr/>
            </a:pPr>
            <a:r>
              <a:rPr lang="en-US" sz="2800" dirty="0">
                <a:latin typeface="+mj-lt"/>
                <a:ea typeface="ＭＳ Ｐゴシック" pitchFamily="34" charset="-128"/>
                <a:cs typeface="+mn-cs"/>
              </a:rPr>
              <a:t>Patterns of Global Sea Level Change</a:t>
            </a:r>
          </a:p>
        </p:txBody>
      </p:sp>
    </p:spTree>
    <p:extLst>
      <p:ext uri="{BB962C8B-B14F-4D97-AF65-F5344CB8AC3E}">
        <p14:creationId xmlns:p14="http://schemas.microsoft.com/office/powerpoint/2010/main" val="328815864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3D05B8A1-C5A3-5543-8F42-FCED5EF411C1}" type="slidenum">
              <a:rPr lang="en-US" sz="1000">
                <a:solidFill>
                  <a:srgbClr val="002569"/>
                </a:solidFill>
                <a:latin typeface="Calibri" charset="0"/>
                <a:cs typeface="Calibri" charset="0"/>
              </a:rPr>
              <a:pPr eaLnBrk="1" hangingPunct="1">
                <a:spcBef>
                  <a:spcPct val="0"/>
                </a:spcBef>
              </a:pPr>
              <a:t>66</a:t>
            </a:fld>
            <a:endParaRPr lang="en-US" sz="1000">
              <a:solidFill>
                <a:srgbClr val="002569"/>
              </a:solidFill>
              <a:latin typeface="Calibri" charset="0"/>
              <a:cs typeface="Calibri" charset="0"/>
            </a:endParaRPr>
          </a:p>
        </p:txBody>
      </p:sp>
      <p:sp>
        <p:nvSpPr>
          <p:cNvPr id="14339"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Target</a:t>
            </a:r>
          </a:p>
        </p:txBody>
      </p:sp>
      <p:sp>
        <p:nvSpPr>
          <p:cNvPr id="14340" name="TextBox 2"/>
          <p:cNvSpPr txBox="1">
            <a:spLocks noChangeArrowheads="1"/>
          </p:cNvSpPr>
          <p:nvPr/>
        </p:nvSpPr>
        <p:spPr bwMode="auto">
          <a:xfrm>
            <a:off x="776288" y="1762125"/>
            <a:ext cx="75612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1800">
                <a:solidFill>
                  <a:srgbClr val="FF0000"/>
                </a:solidFill>
              </a:rPr>
              <a:t>Support towards the Sea Level ECV</a:t>
            </a:r>
          </a:p>
          <a:p>
            <a:pPr lvl="1" eaLnBrk="1" hangingPunct="1">
              <a:buFont typeface="Arial" charset="0"/>
              <a:buChar char="•"/>
            </a:pPr>
            <a:r>
              <a:rPr lang="en-US" sz="1800"/>
              <a:t>The primary mission of OST VC has been to monitor and promote required reference missions and complimentary altimeter missions to maintain the ~20 year time series of global sea level record from space.</a:t>
            </a:r>
          </a:p>
          <a:p>
            <a:pPr lvl="1" eaLnBrk="1" hangingPunct="1">
              <a:buFont typeface="Arial" charset="0"/>
              <a:buChar char="•"/>
            </a:pPr>
            <a:r>
              <a:rPr lang="en-US" sz="1800"/>
              <a:t>Scientific guidance for Sea Level ECV is incorporated into the </a:t>
            </a:r>
            <a:r>
              <a:rPr lang="ja-JP" altLang="en-US" sz="1800"/>
              <a:t>“</a:t>
            </a:r>
            <a:r>
              <a:rPr lang="en-US" sz="1800"/>
              <a:t>charter</a:t>
            </a:r>
            <a:r>
              <a:rPr lang="ja-JP" altLang="en-US" sz="1800"/>
              <a:t>”</a:t>
            </a:r>
            <a:r>
              <a:rPr lang="en-US" sz="1800"/>
              <a:t> of the Ocean Surface Topography Science Team (OSTST).  The </a:t>
            </a:r>
            <a:r>
              <a:rPr lang="ja-JP" altLang="en-US" sz="1800"/>
              <a:t>“</a:t>
            </a:r>
            <a:r>
              <a:rPr lang="en-US" sz="1800"/>
              <a:t>charter</a:t>
            </a:r>
            <a:r>
              <a:rPr lang="ja-JP" altLang="en-US" sz="1800"/>
              <a:t>”</a:t>
            </a:r>
            <a:r>
              <a:rPr lang="en-US" sz="1800"/>
              <a:t> is the four-party agreement for the Jason-2 mission of NASA, CNES, NOAA, and EUMETSAT.</a:t>
            </a:r>
          </a:p>
          <a:p>
            <a:pPr lvl="1" eaLnBrk="1" hangingPunct="1">
              <a:buFont typeface="Arial" charset="0"/>
              <a:buChar char="•"/>
            </a:pPr>
            <a:r>
              <a:rPr lang="en-US" sz="1800"/>
              <a:t>Generation of the Sea Level ECV is a research activity broadly supported and enhanced by the work of OSTST but not currently </a:t>
            </a:r>
            <a:r>
              <a:rPr lang="ja-JP" altLang="en-US" sz="1800"/>
              <a:t>“</a:t>
            </a:r>
            <a:r>
              <a:rPr lang="en-US" sz="1800"/>
              <a:t>managed</a:t>
            </a:r>
            <a:r>
              <a:rPr lang="ja-JP" altLang="en-US" sz="1800"/>
              <a:t>”</a:t>
            </a:r>
            <a:r>
              <a:rPr lang="en-US" sz="1800"/>
              <a:t> or </a:t>
            </a:r>
            <a:r>
              <a:rPr lang="ja-JP" altLang="en-US" sz="1800"/>
              <a:t>“</a:t>
            </a:r>
            <a:r>
              <a:rPr lang="en-US" sz="1800"/>
              <a:t>documented</a:t>
            </a:r>
            <a:r>
              <a:rPr lang="ja-JP" altLang="en-US" sz="1800"/>
              <a:t>”</a:t>
            </a:r>
            <a:r>
              <a:rPr lang="en-US" sz="1800"/>
              <a:t> as an OST VC activity.</a:t>
            </a:r>
          </a:p>
          <a:p>
            <a:pPr lvl="1" eaLnBrk="1" hangingPunct="1">
              <a:buFont typeface="Arial" charset="0"/>
              <a:buChar char="•"/>
            </a:pPr>
            <a:r>
              <a:rPr lang="en-US" sz="1800"/>
              <a:t>Data systems and software tools support the Sea Level ECV include NASA PODAAC, AVISO, RADS, ….</a:t>
            </a:r>
          </a:p>
          <a:p>
            <a:pPr lvl="1" eaLnBrk="1" hangingPunct="1">
              <a:buFont typeface="Arial" charset="0"/>
              <a:buChar char="•"/>
            </a:pPr>
            <a:endParaRPr lang="en-US" sz="1800"/>
          </a:p>
          <a:p>
            <a:pPr lvl="1" eaLnBrk="1" hangingPunct="1">
              <a:buFont typeface="Arial" charset="0"/>
              <a:buChar char="•"/>
            </a:pPr>
            <a:endParaRPr lang="en-US" sz="1800"/>
          </a:p>
          <a:p>
            <a:pPr eaLnBrk="1" hangingPunct="1">
              <a:buFont typeface="Arial" charset="0"/>
              <a:buChar char="•"/>
            </a:pPr>
            <a:endParaRPr lang="en-US" sz="1800"/>
          </a:p>
        </p:txBody>
      </p:sp>
    </p:spTree>
    <p:extLst>
      <p:ext uri="{BB962C8B-B14F-4D97-AF65-F5344CB8AC3E}">
        <p14:creationId xmlns:p14="http://schemas.microsoft.com/office/powerpoint/2010/main" val="10636208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6117ED7B-2684-8243-B1DE-7CC238C2ECBE}" type="slidenum">
              <a:rPr lang="en-US" sz="1000">
                <a:solidFill>
                  <a:srgbClr val="002569"/>
                </a:solidFill>
                <a:latin typeface="Calibri" charset="0"/>
                <a:cs typeface="Calibri" charset="0"/>
              </a:rPr>
              <a:pPr eaLnBrk="1" hangingPunct="1">
                <a:spcBef>
                  <a:spcPct val="0"/>
                </a:spcBef>
              </a:pPr>
              <a:t>67</a:t>
            </a:fld>
            <a:endParaRPr lang="en-US" sz="1000">
              <a:solidFill>
                <a:srgbClr val="002569"/>
              </a:solidFill>
              <a:latin typeface="Calibri" charset="0"/>
              <a:cs typeface="Calibri" charset="0"/>
            </a:endParaRPr>
          </a:p>
        </p:txBody>
      </p:sp>
      <p:sp>
        <p:nvSpPr>
          <p:cNvPr id="16387"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Status</a:t>
            </a:r>
          </a:p>
        </p:txBody>
      </p:sp>
      <p:sp>
        <p:nvSpPr>
          <p:cNvPr id="16388" name="TextBox 2"/>
          <p:cNvSpPr txBox="1">
            <a:spLocks noChangeArrowheads="1"/>
          </p:cNvSpPr>
          <p:nvPr/>
        </p:nvSpPr>
        <p:spPr bwMode="auto">
          <a:xfrm>
            <a:off x="431800" y="1762125"/>
            <a:ext cx="8210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1800" i="1">
                <a:solidFill>
                  <a:srgbClr val="FF0000"/>
                </a:solidFill>
              </a:rPr>
              <a:t>Current status, known schedules (attached in next slide)</a:t>
            </a:r>
          </a:p>
          <a:p>
            <a:pPr eaLnBrk="1" hangingPunct="1">
              <a:buFontTx/>
              <a:buChar char="-"/>
            </a:pPr>
            <a:endParaRPr lang="en-US" sz="1800"/>
          </a:p>
        </p:txBody>
      </p:sp>
    </p:spTree>
    <p:extLst>
      <p:ext uri="{BB962C8B-B14F-4D97-AF65-F5344CB8AC3E}">
        <p14:creationId xmlns:p14="http://schemas.microsoft.com/office/powerpoint/2010/main" val="40199452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1917700" y="1301750"/>
            <a:ext cx="539750" cy="4794250"/>
          </a:xfrm>
          <a:prstGeom prst="rect">
            <a:avLst/>
          </a:prstGeom>
          <a:noFill/>
          <a:ln w="3175" cap="rnd">
            <a:solidFill>
              <a:srgbClr val="A0A0A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sp>
        <p:nvSpPr>
          <p:cNvPr id="2051" name="Rectangle 8"/>
          <p:cNvSpPr>
            <a:spLocks noChangeArrowheads="1"/>
          </p:cNvSpPr>
          <p:nvPr/>
        </p:nvSpPr>
        <p:spPr bwMode="auto">
          <a:xfrm>
            <a:off x="2997200" y="1301750"/>
            <a:ext cx="538163" cy="4794250"/>
          </a:xfrm>
          <a:prstGeom prst="rect">
            <a:avLst/>
          </a:prstGeom>
          <a:noFill/>
          <a:ln w="3175" cap="rnd">
            <a:solidFill>
              <a:srgbClr val="A0A0A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sp>
        <p:nvSpPr>
          <p:cNvPr id="2052" name="Rectangle 105"/>
          <p:cNvSpPr>
            <a:spLocks noChangeArrowheads="1"/>
          </p:cNvSpPr>
          <p:nvPr/>
        </p:nvSpPr>
        <p:spPr bwMode="auto">
          <a:xfrm>
            <a:off x="841375" y="1301750"/>
            <a:ext cx="538163" cy="4787900"/>
          </a:xfrm>
          <a:prstGeom prst="rect">
            <a:avLst/>
          </a:prstGeom>
          <a:noFill/>
          <a:ln w="3175" cap="rnd">
            <a:no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sp>
        <p:nvSpPr>
          <p:cNvPr id="2053" name="Rectangle 6"/>
          <p:cNvSpPr>
            <a:spLocks noChangeArrowheads="1"/>
          </p:cNvSpPr>
          <p:nvPr/>
        </p:nvSpPr>
        <p:spPr bwMode="auto">
          <a:xfrm>
            <a:off x="1379538" y="1301750"/>
            <a:ext cx="538162" cy="4794250"/>
          </a:xfrm>
          <a:prstGeom prst="rect">
            <a:avLst/>
          </a:prstGeom>
          <a:noFill/>
          <a:ln w="3175" cap="rnd">
            <a:solidFill>
              <a:srgbClr val="A0A0A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sp>
        <p:nvSpPr>
          <p:cNvPr id="2054" name="Rectangle 9"/>
          <p:cNvSpPr>
            <a:spLocks noChangeArrowheads="1"/>
          </p:cNvSpPr>
          <p:nvPr/>
        </p:nvSpPr>
        <p:spPr bwMode="auto">
          <a:xfrm>
            <a:off x="3535363" y="1301750"/>
            <a:ext cx="538162" cy="4794250"/>
          </a:xfrm>
          <a:prstGeom prst="rect">
            <a:avLst/>
          </a:prstGeom>
          <a:noFill/>
          <a:ln w="3175" cap="rnd">
            <a:solidFill>
              <a:srgbClr val="A0A0A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sp>
        <p:nvSpPr>
          <p:cNvPr id="2055" name="Rectangle 10"/>
          <p:cNvSpPr>
            <a:spLocks noChangeArrowheads="1"/>
          </p:cNvSpPr>
          <p:nvPr/>
        </p:nvSpPr>
        <p:spPr bwMode="auto">
          <a:xfrm>
            <a:off x="4073525" y="1301750"/>
            <a:ext cx="539750" cy="4794250"/>
          </a:xfrm>
          <a:prstGeom prst="rect">
            <a:avLst/>
          </a:prstGeom>
          <a:noFill/>
          <a:ln w="3175" cap="rnd">
            <a:solidFill>
              <a:srgbClr val="A0A0A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sp>
        <p:nvSpPr>
          <p:cNvPr id="2056" name="Rectangle 11"/>
          <p:cNvSpPr>
            <a:spLocks noChangeArrowheads="1"/>
          </p:cNvSpPr>
          <p:nvPr/>
        </p:nvSpPr>
        <p:spPr bwMode="auto">
          <a:xfrm>
            <a:off x="5691188" y="1301750"/>
            <a:ext cx="539750" cy="4794250"/>
          </a:xfrm>
          <a:prstGeom prst="rect">
            <a:avLst/>
          </a:prstGeom>
          <a:noFill/>
          <a:ln w="3175" cap="rnd">
            <a:solidFill>
              <a:srgbClr val="A0A0A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sp>
        <p:nvSpPr>
          <p:cNvPr id="2057" name="Rectangle 12"/>
          <p:cNvSpPr>
            <a:spLocks noChangeArrowheads="1"/>
          </p:cNvSpPr>
          <p:nvPr/>
        </p:nvSpPr>
        <p:spPr bwMode="auto">
          <a:xfrm>
            <a:off x="6230938" y="1301750"/>
            <a:ext cx="538162" cy="4794250"/>
          </a:xfrm>
          <a:prstGeom prst="rect">
            <a:avLst/>
          </a:prstGeom>
          <a:noFill/>
          <a:ln w="3175" cap="rnd">
            <a:solidFill>
              <a:srgbClr val="A0A0A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sp>
        <p:nvSpPr>
          <p:cNvPr id="2058" name="Rectangle 13"/>
          <p:cNvSpPr>
            <a:spLocks noChangeArrowheads="1"/>
          </p:cNvSpPr>
          <p:nvPr/>
        </p:nvSpPr>
        <p:spPr bwMode="auto">
          <a:xfrm>
            <a:off x="7310438" y="1238250"/>
            <a:ext cx="539750" cy="4857750"/>
          </a:xfrm>
          <a:prstGeom prst="rect">
            <a:avLst/>
          </a:prstGeom>
          <a:noFill/>
          <a:ln w="3175" cap="rnd">
            <a:solidFill>
              <a:srgbClr val="A0A0A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sp>
        <p:nvSpPr>
          <p:cNvPr id="2059" name="Rectangle 14"/>
          <p:cNvSpPr>
            <a:spLocks noChangeArrowheads="1"/>
          </p:cNvSpPr>
          <p:nvPr/>
        </p:nvSpPr>
        <p:spPr bwMode="auto">
          <a:xfrm>
            <a:off x="6769100" y="1301750"/>
            <a:ext cx="538163" cy="4794250"/>
          </a:xfrm>
          <a:prstGeom prst="rect">
            <a:avLst/>
          </a:prstGeom>
          <a:noFill/>
          <a:ln w="3175" cap="rnd">
            <a:solidFill>
              <a:srgbClr val="A0A0A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grpSp>
        <p:nvGrpSpPr>
          <p:cNvPr id="18444" name="Group 17"/>
          <p:cNvGrpSpPr>
            <a:grpSpLocks/>
          </p:cNvGrpSpPr>
          <p:nvPr/>
        </p:nvGrpSpPr>
        <p:grpSpPr bwMode="auto">
          <a:xfrm>
            <a:off x="7818438" y="771525"/>
            <a:ext cx="598487" cy="539750"/>
            <a:chOff x="4848" y="481"/>
            <a:chExt cx="377" cy="334"/>
          </a:xfrm>
        </p:grpSpPr>
        <p:grpSp>
          <p:nvGrpSpPr>
            <p:cNvPr id="18698" name="Group 18"/>
            <p:cNvGrpSpPr>
              <a:grpSpLocks/>
            </p:cNvGrpSpPr>
            <p:nvPr/>
          </p:nvGrpSpPr>
          <p:grpSpPr bwMode="auto">
            <a:xfrm>
              <a:off x="4848" y="481"/>
              <a:ext cx="377" cy="334"/>
              <a:chOff x="4848" y="481"/>
              <a:chExt cx="377" cy="334"/>
            </a:xfrm>
          </p:grpSpPr>
          <p:sp>
            <p:nvSpPr>
              <p:cNvPr id="3275" name="Rectangle 19"/>
              <p:cNvSpPr>
                <a:spLocks noChangeArrowheads="1"/>
              </p:cNvSpPr>
              <p:nvPr/>
            </p:nvSpPr>
            <p:spPr bwMode="auto">
              <a:xfrm>
                <a:off x="4848" y="481"/>
                <a:ext cx="377" cy="334"/>
              </a:xfrm>
              <a:prstGeom prst="rect">
                <a:avLst/>
              </a:prstGeom>
              <a:solidFill>
                <a:srgbClr val="66CCFF"/>
              </a:solidFill>
              <a:ln w="6350">
                <a:solidFill>
                  <a:schemeClr val="tx1"/>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76" name="Rectangle 20"/>
              <p:cNvSpPr>
                <a:spLocks noChangeArrowheads="1"/>
              </p:cNvSpPr>
              <p:nvPr/>
            </p:nvSpPr>
            <p:spPr bwMode="auto">
              <a:xfrm>
                <a:off x="4848" y="481"/>
                <a:ext cx="377" cy="334"/>
              </a:xfrm>
              <a:prstGeom prst="rect">
                <a:avLst/>
              </a:prstGeom>
              <a:noFill/>
              <a:ln w="6350" cap="rnd">
                <a:solidFill>
                  <a:srgbClr val="B2B2B2"/>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nvGrpSpPr>
            <p:cNvPr id="18699" name="Group 21"/>
            <p:cNvGrpSpPr>
              <a:grpSpLocks/>
            </p:cNvGrpSpPr>
            <p:nvPr/>
          </p:nvGrpSpPr>
          <p:grpSpPr bwMode="auto">
            <a:xfrm>
              <a:off x="4868" y="481"/>
              <a:ext cx="343" cy="334"/>
              <a:chOff x="4868" y="481"/>
              <a:chExt cx="343" cy="334"/>
            </a:xfrm>
          </p:grpSpPr>
          <p:sp>
            <p:nvSpPr>
              <p:cNvPr id="3273" name="Rectangle 22"/>
              <p:cNvSpPr>
                <a:spLocks noChangeArrowheads="1"/>
              </p:cNvSpPr>
              <p:nvPr/>
            </p:nvSpPr>
            <p:spPr bwMode="auto">
              <a:xfrm>
                <a:off x="4868" y="481"/>
                <a:ext cx="343" cy="334"/>
              </a:xfrm>
              <a:prstGeom prst="rect">
                <a:avLst/>
              </a:prstGeom>
              <a:solidFill>
                <a:srgbClr val="66CCFF"/>
              </a:solidFill>
              <a:ln w="6350">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74" name="Rectangle 23"/>
              <p:cNvSpPr>
                <a:spLocks noChangeArrowheads="1"/>
              </p:cNvSpPr>
              <p:nvPr/>
            </p:nvSpPr>
            <p:spPr bwMode="auto">
              <a:xfrm>
                <a:off x="4868" y="481"/>
                <a:ext cx="343"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sp>
        <p:nvSpPr>
          <p:cNvPr id="3089" name="Rectangle 24"/>
          <p:cNvSpPr>
            <a:spLocks noChangeArrowheads="1"/>
          </p:cNvSpPr>
          <p:nvPr/>
        </p:nvSpPr>
        <p:spPr bwMode="auto">
          <a:xfrm>
            <a:off x="841131" y="773114"/>
            <a:ext cx="537796" cy="530225"/>
          </a:xfrm>
          <a:prstGeom prst="rect">
            <a:avLst/>
          </a:prstGeom>
          <a:solidFill>
            <a:srgbClr val="CCFFCC"/>
          </a:solidFill>
          <a:ln w="6350">
            <a:solidFill>
              <a:schemeClr val="tx1"/>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090" name="Rectangle 25"/>
          <p:cNvSpPr>
            <a:spLocks noChangeArrowheads="1"/>
          </p:cNvSpPr>
          <p:nvPr/>
        </p:nvSpPr>
        <p:spPr bwMode="auto">
          <a:xfrm>
            <a:off x="902677" y="771526"/>
            <a:ext cx="414703" cy="530225"/>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091" name="Rectangle 26"/>
          <p:cNvSpPr>
            <a:spLocks noChangeArrowheads="1"/>
          </p:cNvSpPr>
          <p:nvPr/>
        </p:nvSpPr>
        <p:spPr bwMode="auto">
          <a:xfrm>
            <a:off x="841131" y="771526"/>
            <a:ext cx="537796" cy="530225"/>
          </a:xfrm>
          <a:prstGeom prst="rect">
            <a:avLst/>
          </a:prstGeom>
          <a:noFill/>
          <a:ln w="6350" cap="rnd" cmpd="sng" algn="ctr">
            <a:solidFill>
              <a:schemeClr val="tx1"/>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092" name="Rectangle 27"/>
          <p:cNvSpPr>
            <a:spLocks noChangeArrowheads="1"/>
          </p:cNvSpPr>
          <p:nvPr/>
        </p:nvSpPr>
        <p:spPr bwMode="auto">
          <a:xfrm>
            <a:off x="1378926" y="773114"/>
            <a:ext cx="539262" cy="530225"/>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093" name="Rectangle 28"/>
          <p:cNvSpPr>
            <a:spLocks noChangeArrowheads="1"/>
          </p:cNvSpPr>
          <p:nvPr/>
        </p:nvSpPr>
        <p:spPr bwMode="auto">
          <a:xfrm>
            <a:off x="1443403" y="773114"/>
            <a:ext cx="411774" cy="530225"/>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094" name="Rectangle 29"/>
          <p:cNvSpPr>
            <a:spLocks noChangeArrowheads="1"/>
          </p:cNvSpPr>
          <p:nvPr/>
        </p:nvSpPr>
        <p:spPr bwMode="auto">
          <a:xfrm>
            <a:off x="1378926" y="773114"/>
            <a:ext cx="539262" cy="530225"/>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463" name="Group 30"/>
          <p:cNvGrpSpPr>
            <a:grpSpLocks/>
          </p:cNvGrpSpPr>
          <p:nvPr/>
        </p:nvGrpSpPr>
        <p:grpSpPr bwMode="auto">
          <a:xfrm>
            <a:off x="1917700" y="773113"/>
            <a:ext cx="539750" cy="530225"/>
            <a:chOff x="1131" y="480"/>
            <a:chExt cx="340" cy="334"/>
          </a:xfrm>
        </p:grpSpPr>
        <p:sp>
          <p:nvSpPr>
            <p:cNvPr id="3266" name="Rectangle 31"/>
            <p:cNvSpPr>
              <a:spLocks noChangeArrowheads="1"/>
            </p:cNvSpPr>
            <p:nvPr/>
          </p:nvSpPr>
          <p:spPr bwMode="auto">
            <a:xfrm>
              <a:off x="1131" y="480"/>
              <a:ext cx="340" cy="334"/>
            </a:xfrm>
            <a:prstGeom prst="rect">
              <a:avLst/>
            </a:prstGeom>
            <a:solidFill>
              <a:srgbClr val="CCFFCC"/>
            </a:solidFill>
            <a:ln w="6350" cap="flat"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688" name="Group 32"/>
            <p:cNvGrpSpPr>
              <a:grpSpLocks/>
            </p:cNvGrpSpPr>
            <p:nvPr/>
          </p:nvGrpSpPr>
          <p:grpSpPr bwMode="auto">
            <a:xfrm>
              <a:off x="1131" y="480"/>
              <a:ext cx="340" cy="334"/>
              <a:chOff x="1131" y="480"/>
              <a:chExt cx="340" cy="334"/>
            </a:xfrm>
          </p:grpSpPr>
          <p:sp>
            <p:nvSpPr>
              <p:cNvPr id="3268" name="Rectangle 33"/>
              <p:cNvSpPr>
                <a:spLocks noChangeArrowheads="1"/>
              </p:cNvSpPr>
              <p:nvPr/>
            </p:nvSpPr>
            <p:spPr bwMode="auto">
              <a:xfrm>
                <a:off x="1171" y="480"/>
                <a:ext cx="26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69" name="Rectangle 34"/>
              <p:cNvSpPr>
                <a:spLocks noChangeArrowheads="1"/>
              </p:cNvSpPr>
              <p:nvPr/>
            </p:nvSpPr>
            <p:spPr bwMode="auto">
              <a:xfrm>
                <a:off x="1227" y="551"/>
                <a:ext cx="162"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10</a:t>
                </a:r>
                <a:endParaRPr lang="en-US" sz="1800">
                  <a:solidFill>
                    <a:srgbClr val="000000"/>
                  </a:solidFill>
                  <a:latin typeface="Calibri" charset="0"/>
                </a:endParaRPr>
              </a:p>
            </p:txBody>
          </p:sp>
          <p:sp>
            <p:nvSpPr>
              <p:cNvPr id="3270" name="Rectangle 35"/>
              <p:cNvSpPr>
                <a:spLocks noChangeArrowheads="1"/>
              </p:cNvSpPr>
              <p:nvPr/>
            </p:nvSpPr>
            <p:spPr bwMode="auto">
              <a:xfrm>
                <a:off x="1131"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grpSp>
        <p:nvGrpSpPr>
          <p:cNvPr id="18464" name="Group 36"/>
          <p:cNvGrpSpPr>
            <a:grpSpLocks/>
          </p:cNvGrpSpPr>
          <p:nvPr/>
        </p:nvGrpSpPr>
        <p:grpSpPr bwMode="auto">
          <a:xfrm>
            <a:off x="2457450" y="773113"/>
            <a:ext cx="539750" cy="530225"/>
            <a:chOff x="1471" y="480"/>
            <a:chExt cx="340" cy="334"/>
          </a:xfrm>
        </p:grpSpPr>
        <p:sp>
          <p:nvSpPr>
            <p:cNvPr id="3261" name="Rectangle 37"/>
            <p:cNvSpPr>
              <a:spLocks noChangeArrowheads="1"/>
            </p:cNvSpPr>
            <p:nvPr/>
          </p:nvSpPr>
          <p:spPr bwMode="auto">
            <a:xfrm>
              <a:off x="1471" y="480"/>
              <a:ext cx="340" cy="334"/>
            </a:xfrm>
            <a:prstGeom prst="rect">
              <a:avLst/>
            </a:prstGeom>
            <a:solidFill>
              <a:srgbClr val="66CCFF"/>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675" name="Group 38"/>
            <p:cNvGrpSpPr>
              <a:grpSpLocks/>
            </p:cNvGrpSpPr>
            <p:nvPr/>
          </p:nvGrpSpPr>
          <p:grpSpPr bwMode="auto">
            <a:xfrm>
              <a:off x="1471" y="480"/>
              <a:ext cx="340" cy="334"/>
              <a:chOff x="1471" y="480"/>
              <a:chExt cx="340" cy="334"/>
            </a:xfrm>
          </p:grpSpPr>
          <p:sp>
            <p:nvSpPr>
              <p:cNvPr id="3263" name="Rectangle 39"/>
              <p:cNvSpPr>
                <a:spLocks noChangeArrowheads="1"/>
              </p:cNvSpPr>
              <p:nvPr/>
            </p:nvSpPr>
            <p:spPr bwMode="auto">
              <a:xfrm>
                <a:off x="1511" y="480"/>
                <a:ext cx="260"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64" name="Rectangle 40"/>
              <p:cNvSpPr>
                <a:spLocks noChangeArrowheads="1"/>
              </p:cNvSpPr>
              <p:nvPr/>
            </p:nvSpPr>
            <p:spPr bwMode="auto">
              <a:xfrm>
                <a:off x="1567" y="551"/>
                <a:ext cx="162" cy="174"/>
              </a:xfrm>
              <a:prstGeom prst="rect">
                <a:avLst/>
              </a:prstGeom>
              <a:no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11</a:t>
                </a:r>
                <a:endParaRPr lang="en-US" sz="1800">
                  <a:solidFill>
                    <a:srgbClr val="000000"/>
                  </a:solidFill>
                  <a:latin typeface="Calibri" charset="0"/>
                </a:endParaRPr>
              </a:p>
            </p:txBody>
          </p:sp>
          <p:sp>
            <p:nvSpPr>
              <p:cNvPr id="3265" name="Rectangle 41"/>
              <p:cNvSpPr>
                <a:spLocks noChangeArrowheads="1"/>
              </p:cNvSpPr>
              <p:nvPr/>
            </p:nvSpPr>
            <p:spPr bwMode="auto">
              <a:xfrm>
                <a:off x="1471"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grpSp>
        <p:nvGrpSpPr>
          <p:cNvPr id="18465" name="Group 42"/>
          <p:cNvGrpSpPr>
            <a:grpSpLocks/>
          </p:cNvGrpSpPr>
          <p:nvPr/>
        </p:nvGrpSpPr>
        <p:grpSpPr bwMode="auto">
          <a:xfrm>
            <a:off x="2997200" y="773113"/>
            <a:ext cx="538163" cy="530225"/>
            <a:chOff x="1811" y="480"/>
            <a:chExt cx="339" cy="334"/>
          </a:xfrm>
        </p:grpSpPr>
        <p:sp>
          <p:nvSpPr>
            <p:cNvPr id="3256" name="Rectangle 43"/>
            <p:cNvSpPr>
              <a:spLocks noChangeArrowheads="1"/>
            </p:cNvSpPr>
            <p:nvPr/>
          </p:nvSpPr>
          <p:spPr bwMode="auto">
            <a:xfrm>
              <a:off x="1811" y="480"/>
              <a:ext cx="339" cy="334"/>
            </a:xfrm>
            <a:prstGeom prst="rect">
              <a:avLst/>
            </a:prstGeom>
            <a:solidFill>
              <a:srgbClr val="CCFFCC"/>
            </a:solidFill>
            <a:ln w="6350" cap="flat"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662" name="Group 44"/>
            <p:cNvGrpSpPr>
              <a:grpSpLocks/>
            </p:cNvGrpSpPr>
            <p:nvPr/>
          </p:nvGrpSpPr>
          <p:grpSpPr bwMode="auto">
            <a:xfrm>
              <a:off x="1811" y="480"/>
              <a:ext cx="339" cy="334"/>
              <a:chOff x="1811" y="480"/>
              <a:chExt cx="339" cy="334"/>
            </a:xfrm>
          </p:grpSpPr>
          <p:sp>
            <p:nvSpPr>
              <p:cNvPr id="3258" name="Rectangle 45"/>
              <p:cNvSpPr>
                <a:spLocks noChangeArrowheads="1"/>
              </p:cNvSpPr>
              <p:nvPr/>
            </p:nvSpPr>
            <p:spPr bwMode="auto">
              <a:xfrm>
                <a:off x="1850" y="480"/>
                <a:ext cx="26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59" name="Rectangle 46"/>
              <p:cNvSpPr>
                <a:spLocks noChangeArrowheads="1"/>
              </p:cNvSpPr>
              <p:nvPr/>
            </p:nvSpPr>
            <p:spPr bwMode="auto">
              <a:xfrm>
                <a:off x="1906" y="551"/>
                <a:ext cx="161"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12</a:t>
                </a:r>
                <a:endParaRPr lang="en-US" sz="1800">
                  <a:solidFill>
                    <a:srgbClr val="000000"/>
                  </a:solidFill>
                  <a:latin typeface="Calibri" charset="0"/>
                </a:endParaRPr>
              </a:p>
            </p:txBody>
          </p:sp>
          <p:sp>
            <p:nvSpPr>
              <p:cNvPr id="3260" name="Rectangle 47"/>
              <p:cNvSpPr>
                <a:spLocks noChangeArrowheads="1"/>
              </p:cNvSpPr>
              <p:nvPr/>
            </p:nvSpPr>
            <p:spPr bwMode="auto">
              <a:xfrm>
                <a:off x="1811" y="480"/>
                <a:ext cx="339"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grpSp>
        <p:nvGrpSpPr>
          <p:cNvPr id="18466" name="Group 48"/>
          <p:cNvGrpSpPr>
            <a:grpSpLocks/>
          </p:cNvGrpSpPr>
          <p:nvPr/>
        </p:nvGrpSpPr>
        <p:grpSpPr bwMode="auto">
          <a:xfrm>
            <a:off x="3535363" y="773113"/>
            <a:ext cx="538162" cy="530225"/>
            <a:chOff x="2150" y="480"/>
            <a:chExt cx="339" cy="334"/>
          </a:xfrm>
        </p:grpSpPr>
        <p:sp>
          <p:nvSpPr>
            <p:cNvPr id="3251" name="Rectangle 49"/>
            <p:cNvSpPr>
              <a:spLocks noChangeArrowheads="1"/>
            </p:cNvSpPr>
            <p:nvPr/>
          </p:nvSpPr>
          <p:spPr bwMode="auto">
            <a:xfrm>
              <a:off x="2150" y="480"/>
              <a:ext cx="339" cy="334"/>
            </a:xfrm>
            <a:prstGeom prst="rect">
              <a:avLst/>
            </a:prstGeom>
            <a:solidFill>
              <a:srgbClr val="66CCFF"/>
            </a:solidFill>
            <a:ln w="6350" cap="flat"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649" name="Group 50"/>
            <p:cNvGrpSpPr>
              <a:grpSpLocks/>
            </p:cNvGrpSpPr>
            <p:nvPr/>
          </p:nvGrpSpPr>
          <p:grpSpPr bwMode="auto">
            <a:xfrm>
              <a:off x="2150" y="480"/>
              <a:ext cx="339" cy="334"/>
              <a:chOff x="2150" y="480"/>
              <a:chExt cx="339" cy="334"/>
            </a:xfrm>
          </p:grpSpPr>
          <p:sp>
            <p:nvSpPr>
              <p:cNvPr id="3253" name="Rectangle 51"/>
              <p:cNvSpPr>
                <a:spLocks noChangeArrowheads="1"/>
              </p:cNvSpPr>
              <p:nvPr/>
            </p:nvSpPr>
            <p:spPr bwMode="auto">
              <a:xfrm>
                <a:off x="2189" y="480"/>
                <a:ext cx="261"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54" name="Rectangle 52"/>
              <p:cNvSpPr>
                <a:spLocks noChangeArrowheads="1"/>
              </p:cNvSpPr>
              <p:nvPr/>
            </p:nvSpPr>
            <p:spPr bwMode="auto">
              <a:xfrm>
                <a:off x="2246" y="551"/>
                <a:ext cx="162" cy="174"/>
              </a:xfrm>
              <a:prstGeom prst="rect">
                <a:avLst/>
              </a:prstGeom>
              <a:no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13</a:t>
                </a:r>
                <a:endParaRPr lang="en-US" sz="1800">
                  <a:solidFill>
                    <a:srgbClr val="000000"/>
                  </a:solidFill>
                  <a:latin typeface="Calibri" charset="0"/>
                </a:endParaRPr>
              </a:p>
            </p:txBody>
          </p:sp>
          <p:sp>
            <p:nvSpPr>
              <p:cNvPr id="3255" name="Rectangle 53"/>
              <p:cNvSpPr>
                <a:spLocks noChangeArrowheads="1"/>
              </p:cNvSpPr>
              <p:nvPr/>
            </p:nvSpPr>
            <p:spPr bwMode="auto">
              <a:xfrm>
                <a:off x="2150" y="480"/>
                <a:ext cx="339"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grpSp>
        <p:nvGrpSpPr>
          <p:cNvPr id="18467" name="Group 54"/>
          <p:cNvGrpSpPr>
            <a:grpSpLocks/>
          </p:cNvGrpSpPr>
          <p:nvPr/>
        </p:nvGrpSpPr>
        <p:grpSpPr bwMode="auto">
          <a:xfrm>
            <a:off x="4073525" y="773113"/>
            <a:ext cx="539750" cy="530225"/>
            <a:chOff x="2489" y="480"/>
            <a:chExt cx="340" cy="334"/>
          </a:xfrm>
        </p:grpSpPr>
        <p:sp>
          <p:nvSpPr>
            <p:cNvPr id="3246" name="Rectangle 55"/>
            <p:cNvSpPr>
              <a:spLocks noChangeArrowheads="1"/>
            </p:cNvSpPr>
            <p:nvPr/>
          </p:nvSpPr>
          <p:spPr bwMode="auto">
            <a:xfrm>
              <a:off x="2489" y="480"/>
              <a:ext cx="340" cy="334"/>
            </a:xfrm>
            <a:prstGeom prst="rect">
              <a:avLst/>
            </a:prstGeom>
            <a:solidFill>
              <a:srgbClr val="CCFFCC"/>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636" name="Group 56"/>
            <p:cNvGrpSpPr>
              <a:grpSpLocks/>
            </p:cNvGrpSpPr>
            <p:nvPr/>
          </p:nvGrpSpPr>
          <p:grpSpPr bwMode="auto">
            <a:xfrm>
              <a:off x="2489" y="480"/>
              <a:ext cx="340" cy="334"/>
              <a:chOff x="2489" y="480"/>
              <a:chExt cx="340" cy="334"/>
            </a:xfrm>
          </p:grpSpPr>
          <p:sp>
            <p:nvSpPr>
              <p:cNvPr id="3248" name="Rectangle 57"/>
              <p:cNvSpPr>
                <a:spLocks noChangeArrowheads="1"/>
              </p:cNvSpPr>
              <p:nvPr/>
            </p:nvSpPr>
            <p:spPr bwMode="auto">
              <a:xfrm>
                <a:off x="2529" y="480"/>
                <a:ext cx="261"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49" name="Rectangle 58"/>
              <p:cNvSpPr>
                <a:spLocks noChangeArrowheads="1"/>
              </p:cNvSpPr>
              <p:nvPr/>
            </p:nvSpPr>
            <p:spPr bwMode="auto">
              <a:xfrm>
                <a:off x="2585" y="551"/>
                <a:ext cx="162"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14</a:t>
                </a:r>
                <a:endParaRPr lang="en-US" sz="1800">
                  <a:solidFill>
                    <a:srgbClr val="000000"/>
                  </a:solidFill>
                  <a:latin typeface="Calibri" charset="0"/>
                </a:endParaRPr>
              </a:p>
            </p:txBody>
          </p:sp>
          <p:sp>
            <p:nvSpPr>
              <p:cNvPr id="3250" name="Rectangle 59"/>
              <p:cNvSpPr>
                <a:spLocks noChangeArrowheads="1"/>
              </p:cNvSpPr>
              <p:nvPr/>
            </p:nvSpPr>
            <p:spPr bwMode="auto">
              <a:xfrm>
                <a:off x="2489"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grpSp>
        <p:nvGrpSpPr>
          <p:cNvPr id="18468" name="Group 60"/>
          <p:cNvGrpSpPr>
            <a:grpSpLocks/>
          </p:cNvGrpSpPr>
          <p:nvPr/>
        </p:nvGrpSpPr>
        <p:grpSpPr bwMode="auto">
          <a:xfrm>
            <a:off x="4613275" y="773113"/>
            <a:ext cx="538163" cy="530225"/>
            <a:chOff x="2829" y="480"/>
            <a:chExt cx="339" cy="334"/>
          </a:xfrm>
        </p:grpSpPr>
        <p:sp>
          <p:nvSpPr>
            <p:cNvPr id="3241" name="Rectangle 61"/>
            <p:cNvSpPr>
              <a:spLocks noChangeArrowheads="1"/>
            </p:cNvSpPr>
            <p:nvPr/>
          </p:nvSpPr>
          <p:spPr bwMode="auto">
            <a:xfrm>
              <a:off x="2829" y="480"/>
              <a:ext cx="339" cy="334"/>
            </a:xfrm>
            <a:prstGeom prst="rect">
              <a:avLst/>
            </a:prstGeom>
            <a:solidFill>
              <a:srgbClr val="66CCFF"/>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623" name="Group 62"/>
            <p:cNvGrpSpPr>
              <a:grpSpLocks/>
            </p:cNvGrpSpPr>
            <p:nvPr/>
          </p:nvGrpSpPr>
          <p:grpSpPr bwMode="auto">
            <a:xfrm>
              <a:off x="2829" y="480"/>
              <a:ext cx="339" cy="334"/>
              <a:chOff x="2829" y="480"/>
              <a:chExt cx="339" cy="334"/>
            </a:xfrm>
          </p:grpSpPr>
          <p:sp>
            <p:nvSpPr>
              <p:cNvPr id="3243" name="Rectangle 63"/>
              <p:cNvSpPr>
                <a:spLocks noChangeArrowheads="1"/>
              </p:cNvSpPr>
              <p:nvPr/>
            </p:nvSpPr>
            <p:spPr bwMode="auto">
              <a:xfrm>
                <a:off x="2869" y="480"/>
                <a:ext cx="259"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44" name="Rectangle 64"/>
              <p:cNvSpPr>
                <a:spLocks noChangeArrowheads="1"/>
              </p:cNvSpPr>
              <p:nvPr/>
            </p:nvSpPr>
            <p:spPr bwMode="auto">
              <a:xfrm>
                <a:off x="2925" y="551"/>
                <a:ext cx="162" cy="174"/>
              </a:xfrm>
              <a:prstGeom prst="rect">
                <a:avLst/>
              </a:prstGeom>
              <a:no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15</a:t>
                </a:r>
                <a:endParaRPr lang="en-US" sz="1800">
                  <a:solidFill>
                    <a:srgbClr val="000000"/>
                  </a:solidFill>
                  <a:latin typeface="Calibri" charset="0"/>
                </a:endParaRPr>
              </a:p>
            </p:txBody>
          </p:sp>
          <p:sp>
            <p:nvSpPr>
              <p:cNvPr id="3245" name="Rectangle 65"/>
              <p:cNvSpPr>
                <a:spLocks noChangeArrowheads="1"/>
              </p:cNvSpPr>
              <p:nvPr/>
            </p:nvSpPr>
            <p:spPr bwMode="auto">
              <a:xfrm>
                <a:off x="2829" y="480"/>
                <a:ext cx="339"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grpSp>
        <p:nvGrpSpPr>
          <p:cNvPr id="18469" name="Group 66"/>
          <p:cNvGrpSpPr>
            <a:grpSpLocks/>
          </p:cNvGrpSpPr>
          <p:nvPr/>
        </p:nvGrpSpPr>
        <p:grpSpPr bwMode="auto">
          <a:xfrm>
            <a:off x="5151438" y="773113"/>
            <a:ext cx="539750" cy="530225"/>
            <a:chOff x="3168" y="480"/>
            <a:chExt cx="340" cy="334"/>
          </a:xfrm>
        </p:grpSpPr>
        <p:sp>
          <p:nvSpPr>
            <p:cNvPr id="3236" name="Rectangle 67"/>
            <p:cNvSpPr>
              <a:spLocks noChangeArrowheads="1"/>
            </p:cNvSpPr>
            <p:nvPr/>
          </p:nvSpPr>
          <p:spPr bwMode="auto">
            <a:xfrm>
              <a:off x="3168" y="480"/>
              <a:ext cx="340" cy="334"/>
            </a:xfrm>
            <a:prstGeom prst="rect">
              <a:avLst/>
            </a:prstGeom>
            <a:solidFill>
              <a:srgbClr val="CCFFCC"/>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610" name="Group 68"/>
            <p:cNvGrpSpPr>
              <a:grpSpLocks/>
            </p:cNvGrpSpPr>
            <p:nvPr/>
          </p:nvGrpSpPr>
          <p:grpSpPr bwMode="auto">
            <a:xfrm>
              <a:off x="3168" y="480"/>
              <a:ext cx="340" cy="334"/>
              <a:chOff x="3168" y="480"/>
              <a:chExt cx="340" cy="334"/>
            </a:xfrm>
          </p:grpSpPr>
          <p:sp>
            <p:nvSpPr>
              <p:cNvPr id="3238" name="Rectangle 69"/>
              <p:cNvSpPr>
                <a:spLocks noChangeArrowheads="1"/>
              </p:cNvSpPr>
              <p:nvPr/>
            </p:nvSpPr>
            <p:spPr bwMode="auto">
              <a:xfrm>
                <a:off x="3208" y="480"/>
                <a:ext cx="26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39" name="Rectangle 70"/>
              <p:cNvSpPr>
                <a:spLocks noChangeArrowheads="1"/>
              </p:cNvSpPr>
              <p:nvPr/>
            </p:nvSpPr>
            <p:spPr bwMode="auto">
              <a:xfrm>
                <a:off x="3264" y="551"/>
                <a:ext cx="161"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16</a:t>
                </a:r>
                <a:endParaRPr lang="en-US" sz="1800">
                  <a:solidFill>
                    <a:srgbClr val="000000"/>
                  </a:solidFill>
                  <a:latin typeface="Calibri" charset="0"/>
                </a:endParaRPr>
              </a:p>
            </p:txBody>
          </p:sp>
          <p:sp>
            <p:nvSpPr>
              <p:cNvPr id="3240" name="Rectangle 71"/>
              <p:cNvSpPr>
                <a:spLocks noChangeArrowheads="1"/>
              </p:cNvSpPr>
              <p:nvPr/>
            </p:nvSpPr>
            <p:spPr bwMode="auto">
              <a:xfrm>
                <a:off x="3168"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grpSp>
        <p:nvGrpSpPr>
          <p:cNvPr id="18470" name="Group 72"/>
          <p:cNvGrpSpPr>
            <a:grpSpLocks/>
          </p:cNvGrpSpPr>
          <p:nvPr/>
        </p:nvGrpSpPr>
        <p:grpSpPr bwMode="auto">
          <a:xfrm>
            <a:off x="5691188" y="773113"/>
            <a:ext cx="539750" cy="530225"/>
            <a:chOff x="3508" y="480"/>
            <a:chExt cx="340" cy="334"/>
          </a:xfrm>
        </p:grpSpPr>
        <p:sp>
          <p:nvSpPr>
            <p:cNvPr id="3231" name="Rectangle 73"/>
            <p:cNvSpPr>
              <a:spLocks noChangeArrowheads="1"/>
            </p:cNvSpPr>
            <p:nvPr/>
          </p:nvSpPr>
          <p:spPr bwMode="auto">
            <a:xfrm>
              <a:off x="3508" y="480"/>
              <a:ext cx="340" cy="334"/>
            </a:xfrm>
            <a:prstGeom prst="rect">
              <a:avLst/>
            </a:prstGeom>
            <a:solidFill>
              <a:srgbClr val="66CCFF"/>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597" name="Group 74"/>
            <p:cNvGrpSpPr>
              <a:grpSpLocks/>
            </p:cNvGrpSpPr>
            <p:nvPr/>
          </p:nvGrpSpPr>
          <p:grpSpPr bwMode="auto">
            <a:xfrm>
              <a:off x="3508" y="480"/>
              <a:ext cx="340" cy="334"/>
              <a:chOff x="3508" y="480"/>
              <a:chExt cx="340" cy="334"/>
            </a:xfrm>
          </p:grpSpPr>
          <p:sp>
            <p:nvSpPr>
              <p:cNvPr id="3233" name="Rectangle 75"/>
              <p:cNvSpPr>
                <a:spLocks noChangeArrowheads="1"/>
              </p:cNvSpPr>
              <p:nvPr/>
            </p:nvSpPr>
            <p:spPr bwMode="auto">
              <a:xfrm>
                <a:off x="3548" y="480"/>
                <a:ext cx="260"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34" name="Rectangle 76"/>
              <p:cNvSpPr>
                <a:spLocks noChangeArrowheads="1"/>
              </p:cNvSpPr>
              <p:nvPr/>
            </p:nvSpPr>
            <p:spPr bwMode="auto">
              <a:xfrm>
                <a:off x="3604" y="551"/>
                <a:ext cx="162" cy="174"/>
              </a:xfrm>
              <a:prstGeom prst="rect">
                <a:avLst/>
              </a:prstGeom>
              <a:no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17</a:t>
                </a:r>
                <a:endParaRPr lang="en-US" sz="1800">
                  <a:solidFill>
                    <a:srgbClr val="000000"/>
                  </a:solidFill>
                  <a:latin typeface="Calibri" charset="0"/>
                </a:endParaRPr>
              </a:p>
            </p:txBody>
          </p:sp>
          <p:sp>
            <p:nvSpPr>
              <p:cNvPr id="3235" name="Rectangle 77"/>
              <p:cNvSpPr>
                <a:spLocks noChangeArrowheads="1"/>
              </p:cNvSpPr>
              <p:nvPr/>
            </p:nvSpPr>
            <p:spPr bwMode="auto">
              <a:xfrm>
                <a:off x="3508"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grpSp>
        <p:nvGrpSpPr>
          <p:cNvPr id="18471" name="Group 78"/>
          <p:cNvGrpSpPr>
            <a:grpSpLocks/>
          </p:cNvGrpSpPr>
          <p:nvPr/>
        </p:nvGrpSpPr>
        <p:grpSpPr bwMode="auto">
          <a:xfrm>
            <a:off x="6230938" y="773113"/>
            <a:ext cx="538162" cy="530225"/>
            <a:chOff x="3848" y="480"/>
            <a:chExt cx="339" cy="334"/>
          </a:xfrm>
        </p:grpSpPr>
        <p:sp>
          <p:nvSpPr>
            <p:cNvPr id="3226" name="Rectangle 79"/>
            <p:cNvSpPr>
              <a:spLocks noChangeArrowheads="1"/>
            </p:cNvSpPr>
            <p:nvPr/>
          </p:nvSpPr>
          <p:spPr bwMode="auto">
            <a:xfrm>
              <a:off x="3848" y="480"/>
              <a:ext cx="339"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584" name="Group 80"/>
            <p:cNvGrpSpPr>
              <a:grpSpLocks/>
            </p:cNvGrpSpPr>
            <p:nvPr/>
          </p:nvGrpSpPr>
          <p:grpSpPr bwMode="auto">
            <a:xfrm>
              <a:off x="3848" y="480"/>
              <a:ext cx="339" cy="334"/>
              <a:chOff x="3848" y="480"/>
              <a:chExt cx="339" cy="334"/>
            </a:xfrm>
          </p:grpSpPr>
          <p:sp>
            <p:nvSpPr>
              <p:cNvPr id="3228" name="Rectangle 81"/>
              <p:cNvSpPr>
                <a:spLocks noChangeArrowheads="1"/>
              </p:cNvSpPr>
              <p:nvPr/>
            </p:nvSpPr>
            <p:spPr bwMode="auto">
              <a:xfrm>
                <a:off x="3887" y="480"/>
                <a:ext cx="26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29" name="Rectangle 82"/>
              <p:cNvSpPr>
                <a:spLocks noChangeArrowheads="1"/>
              </p:cNvSpPr>
              <p:nvPr/>
            </p:nvSpPr>
            <p:spPr bwMode="auto">
              <a:xfrm>
                <a:off x="3943" y="551"/>
                <a:ext cx="162"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18</a:t>
                </a:r>
                <a:endParaRPr lang="en-US" sz="1800">
                  <a:solidFill>
                    <a:srgbClr val="000000"/>
                  </a:solidFill>
                  <a:latin typeface="Calibri" charset="0"/>
                </a:endParaRPr>
              </a:p>
            </p:txBody>
          </p:sp>
          <p:sp>
            <p:nvSpPr>
              <p:cNvPr id="3230" name="Rectangle 83"/>
              <p:cNvSpPr>
                <a:spLocks noChangeArrowheads="1"/>
              </p:cNvSpPr>
              <p:nvPr/>
            </p:nvSpPr>
            <p:spPr bwMode="auto">
              <a:xfrm>
                <a:off x="3848" y="480"/>
                <a:ext cx="339"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grpSp>
        <p:nvGrpSpPr>
          <p:cNvPr id="18472" name="Group 84"/>
          <p:cNvGrpSpPr>
            <a:grpSpLocks/>
          </p:cNvGrpSpPr>
          <p:nvPr/>
        </p:nvGrpSpPr>
        <p:grpSpPr bwMode="auto">
          <a:xfrm>
            <a:off x="6769100" y="773113"/>
            <a:ext cx="538163" cy="530225"/>
            <a:chOff x="4187" y="480"/>
            <a:chExt cx="339" cy="334"/>
          </a:xfrm>
        </p:grpSpPr>
        <p:sp>
          <p:nvSpPr>
            <p:cNvPr id="3221" name="Rectangle 85"/>
            <p:cNvSpPr>
              <a:spLocks noChangeArrowheads="1"/>
            </p:cNvSpPr>
            <p:nvPr/>
          </p:nvSpPr>
          <p:spPr bwMode="auto">
            <a:xfrm>
              <a:off x="4187" y="480"/>
              <a:ext cx="339"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571" name="Group 86"/>
            <p:cNvGrpSpPr>
              <a:grpSpLocks/>
            </p:cNvGrpSpPr>
            <p:nvPr/>
          </p:nvGrpSpPr>
          <p:grpSpPr bwMode="auto">
            <a:xfrm>
              <a:off x="4187" y="480"/>
              <a:ext cx="339" cy="334"/>
              <a:chOff x="4187" y="480"/>
              <a:chExt cx="339" cy="334"/>
            </a:xfrm>
          </p:grpSpPr>
          <p:sp>
            <p:nvSpPr>
              <p:cNvPr id="3223" name="Rectangle 87"/>
              <p:cNvSpPr>
                <a:spLocks noChangeArrowheads="1"/>
              </p:cNvSpPr>
              <p:nvPr/>
            </p:nvSpPr>
            <p:spPr bwMode="auto">
              <a:xfrm>
                <a:off x="4226" y="480"/>
                <a:ext cx="261"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24" name="Rectangle 88"/>
              <p:cNvSpPr>
                <a:spLocks noChangeArrowheads="1"/>
              </p:cNvSpPr>
              <p:nvPr/>
            </p:nvSpPr>
            <p:spPr bwMode="auto">
              <a:xfrm>
                <a:off x="4283" y="551"/>
                <a:ext cx="161" cy="174"/>
              </a:xfrm>
              <a:prstGeom prst="rect">
                <a:avLst/>
              </a:prstGeom>
              <a:no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19</a:t>
                </a:r>
                <a:endParaRPr lang="en-US" sz="1800">
                  <a:solidFill>
                    <a:srgbClr val="000000"/>
                  </a:solidFill>
                  <a:latin typeface="Calibri" charset="0"/>
                </a:endParaRPr>
              </a:p>
            </p:txBody>
          </p:sp>
          <p:sp>
            <p:nvSpPr>
              <p:cNvPr id="3225" name="Rectangle 89"/>
              <p:cNvSpPr>
                <a:spLocks noChangeArrowheads="1"/>
              </p:cNvSpPr>
              <p:nvPr/>
            </p:nvSpPr>
            <p:spPr bwMode="auto">
              <a:xfrm>
                <a:off x="4187" y="480"/>
                <a:ext cx="339"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grpSp>
        <p:nvGrpSpPr>
          <p:cNvPr id="18473" name="Group 90"/>
          <p:cNvGrpSpPr>
            <a:grpSpLocks/>
          </p:cNvGrpSpPr>
          <p:nvPr/>
        </p:nvGrpSpPr>
        <p:grpSpPr bwMode="auto">
          <a:xfrm>
            <a:off x="7307263" y="773113"/>
            <a:ext cx="539750" cy="530225"/>
            <a:chOff x="4526" y="480"/>
            <a:chExt cx="340" cy="334"/>
          </a:xfrm>
        </p:grpSpPr>
        <p:sp>
          <p:nvSpPr>
            <p:cNvPr id="3216" name="Rectangle 91"/>
            <p:cNvSpPr>
              <a:spLocks noChangeArrowheads="1"/>
            </p:cNvSpPr>
            <p:nvPr/>
          </p:nvSpPr>
          <p:spPr bwMode="auto">
            <a:xfrm>
              <a:off x="4526" y="480"/>
              <a:ext cx="34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558" name="Group 92"/>
            <p:cNvGrpSpPr>
              <a:grpSpLocks/>
            </p:cNvGrpSpPr>
            <p:nvPr/>
          </p:nvGrpSpPr>
          <p:grpSpPr bwMode="auto">
            <a:xfrm>
              <a:off x="4526" y="480"/>
              <a:ext cx="340" cy="334"/>
              <a:chOff x="4526" y="480"/>
              <a:chExt cx="340" cy="334"/>
            </a:xfrm>
          </p:grpSpPr>
          <p:sp>
            <p:nvSpPr>
              <p:cNvPr id="3218" name="Rectangle 93"/>
              <p:cNvSpPr>
                <a:spLocks noChangeArrowheads="1"/>
              </p:cNvSpPr>
              <p:nvPr/>
            </p:nvSpPr>
            <p:spPr bwMode="auto">
              <a:xfrm>
                <a:off x="4566" y="480"/>
                <a:ext cx="261"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19" name="Rectangle 94"/>
              <p:cNvSpPr>
                <a:spLocks noChangeArrowheads="1"/>
              </p:cNvSpPr>
              <p:nvPr/>
            </p:nvSpPr>
            <p:spPr bwMode="auto">
              <a:xfrm>
                <a:off x="4622" y="551"/>
                <a:ext cx="162"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20</a:t>
                </a:r>
                <a:endParaRPr lang="en-US" sz="1800">
                  <a:solidFill>
                    <a:srgbClr val="000000"/>
                  </a:solidFill>
                  <a:latin typeface="Calibri" charset="0"/>
                </a:endParaRPr>
              </a:p>
            </p:txBody>
          </p:sp>
          <p:sp>
            <p:nvSpPr>
              <p:cNvPr id="3220" name="Rectangle 95"/>
              <p:cNvSpPr>
                <a:spLocks noChangeArrowheads="1"/>
              </p:cNvSpPr>
              <p:nvPr/>
            </p:nvSpPr>
            <p:spPr bwMode="auto">
              <a:xfrm>
                <a:off x="4526"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sp>
        <p:nvSpPr>
          <p:cNvPr id="3106" name="Rectangle 96"/>
          <p:cNvSpPr>
            <a:spLocks noChangeArrowheads="1"/>
          </p:cNvSpPr>
          <p:nvPr/>
        </p:nvSpPr>
        <p:spPr bwMode="auto">
          <a:xfrm>
            <a:off x="7896957" y="846138"/>
            <a:ext cx="411774" cy="385762"/>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107" name="Rectangle 97"/>
          <p:cNvSpPr>
            <a:spLocks noChangeArrowheads="1"/>
          </p:cNvSpPr>
          <p:nvPr/>
        </p:nvSpPr>
        <p:spPr bwMode="auto">
          <a:xfrm>
            <a:off x="7984880" y="885825"/>
            <a:ext cx="256756" cy="276999"/>
          </a:xfrm>
          <a:prstGeom prst="rect">
            <a:avLst/>
          </a:prstGeom>
          <a:no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21</a:t>
            </a:r>
            <a:endParaRPr lang="en-US" sz="1800">
              <a:solidFill>
                <a:srgbClr val="000000"/>
              </a:solidFill>
              <a:latin typeface="Calibri" charset="0"/>
            </a:endParaRPr>
          </a:p>
        </p:txBody>
      </p:sp>
      <p:grpSp>
        <p:nvGrpSpPr>
          <p:cNvPr id="18480" name="Group 98"/>
          <p:cNvGrpSpPr>
            <a:grpSpLocks/>
          </p:cNvGrpSpPr>
          <p:nvPr/>
        </p:nvGrpSpPr>
        <p:grpSpPr bwMode="auto">
          <a:xfrm>
            <a:off x="8397875" y="774700"/>
            <a:ext cx="539750" cy="530225"/>
            <a:chOff x="5217" y="481"/>
            <a:chExt cx="340" cy="334"/>
          </a:xfrm>
        </p:grpSpPr>
        <p:sp>
          <p:nvSpPr>
            <p:cNvPr id="3211" name="Rectangle 99"/>
            <p:cNvSpPr>
              <a:spLocks noChangeArrowheads="1"/>
            </p:cNvSpPr>
            <p:nvPr/>
          </p:nvSpPr>
          <p:spPr bwMode="auto">
            <a:xfrm>
              <a:off x="5217" y="481"/>
              <a:ext cx="340" cy="334"/>
            </a:xfrm>
            <a:prstGeom prst="rect">
              <a:avLst/>
            </a:prstGeom>
            <a:solidFill>
              <a:srgbClr val="CCFFCC"/>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nvGrpSpPr>
            <p:cNvPr id="18545" name="Group 100"/>
            <p:cNvGrpSpPr>
              <a:grpSpLocks/>
            </p:cNvGrpSpPr>
            <p:nvPr/>
          </p:nvGrpSpPr>
          <p:grpSpPr bwMode="auto">
            <a:xfrm>
              <a:off x="5217" y="481"/>
              <a:ext cx="340" cy="334"/>
              <a:chOff x="5217" y="481"/>
              <a:chExt cx="340" cy="334"/>
            </a:xfrm>
          </p:grpSpPr>
          <p:sp>
            <p:nvSpPr>
              <p:cNvPr id="3213" name="Rectangle 101"/>
              <p:cNvSpPr>
                <a:spLocks noChangeArrowheads="1"/>
              </p:cNvSpPr>
              <p:nvPr/>
            </p:nvSpPr>
            <p:spPr bwMode="auto">
              <a:xfrm>
                <a:off x="5257" y="481"/>
                <a:ext cx="26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14" name="Rectangle 102"/>
              <p:cNvSpPr>
                <a:spLocks noChangeArrowheads="1"/>
              </p:cNvSpPr>
              <p:nvPr/>
            </p:nvSpPr>
            <p:spPr bwMode="auto">
              <a:xfrm>
                <a:off x="5313" y="553"/>
                <a:ext cx="161" cy="174"/>
              </a:xfrm>
              <a:prstGeom prst="rect">
                <a:avLst/>
              </a:prstGeom>
              <a:no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22</a:t>
                </a:r>
                <a:endParaRPr lang="en-US" sz="1800">
                  <a:solidFill>
                    <a:srgbClr val="000000"/>
                  </a:solidFill>
                  <a:latin typeface="Calibri" charset="0"/>
                </a:endParaRPr>
              </a:p>
            </p:txBody>
          </p:sp>
          <p:sp>
            <p:nvSpPr>
              <p:cNvPr id="3215" name="Rectangle 103"/>
              <p:cNvSpPr>
                <a:spLocks noChangeArrowheads="1"/>
              </p:cNvSpPr>
              <p:nvPr/>
            </p:nvSpPr>
            <p:spPr bwMode="auto">
              <a:xfrm>
                <a:off x="5217" y="481"/>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grpSp>
      <p:sp>
        <p:nvSpPr>
          <p:cNvPr id="2097" name="Rectangle 104"/>
          <p:cNvSpPr>
            <a:spLocks noChangeArrowheads="1"/>
          </p:cNvSpPr>
          <p:nvPr/>
        </p:nvSpPr>
        <p:spPr bwMode="auto">
          <a:xfrm>
            <a:off x="3419475" y="-57150"/>
            <a:ext cx="0" cy="276225"/>
          </a:xfrm>
          <a:prstGeom prst="rect">
            <a:avLst/>
          </a:prstGeom>
          <a:noFill/>
          <a:ln w="9525">
            <a:noFill/>
            <a:miter lim="800000"/>
            <a:headEnd/>
            <a:tailEnd/>
          </a:ln>
        </p:spPr>
        <p:txBody>
          <a:bodyPr wrap="none" lIns="0" tIns="0" rIns="0" bIns="0">
            <a:spAutoFit/>
          </a:bodyPr>
          <a:lstStyle/>
          <a:p>
            <a:pPr>
              <a:defRPr/>
            </a:pPr>
            <a:endParaRPr lang="en-US">
              <a:solidFill>
                <a:srgbClr val="4F81BD"/>
              </a:solidFill>
              <a:latin typeface="Calibri" pitchFamily="34" charset="0"/>
              <a:ea typeface="ＭＳ Ｐゴシック" charset="-128"/>
              <a:cs typeface="+mn-cs"/>
            </a:endParaRPr>
          </a:p>
        </p:txBody>
      </p:sp>
      <p:sp>
        <p:nvSpPr>
          <p:cNvPr id="2098" name="Rectangle 106"/>
          <p:cNvSpPr>
            <a:spLocks noChangeArrowheads="1"/>
          </p:cNvSpPr>
          <p:nvPr/>
        </p:nvSpPr>
        <p:spPr bwMode="auto">
          <a:xfrm>
            <a:off x="4613275" y="1301750"/>
            <a:ext cx="538163" cy="4794250"/>
          </a:xfrm>
          <a:prstGeom prst="rect">
            <a:avLst/>
          </a:prstGeom>
          <a:noFill/>
          <a:ln w="3175" cap="rnd">
            <a:solidFill>
              <a:srgbClr val="A0A0A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grpSp>
        <p:nvGrpSpPr>
          <p:cNvPr id="29" name="Group 117"/>
          <p:cNvGrpSpPr>
            <a:grpSpLocks/>
          </p:cNvGrpSpPr>
          <p:nvPr/>
        </p:nvGrpSpPr>
        <p:grpSpPr bwMode="auto">
          <a:xfrm>
            <a:off x="2118863" y="4686768"/>
            <a:ext cx="2284428" cy="288099"/>
            <a:chOff x="3591" y="2296"/>
            <a:chExt cx="1131" cy="200"/>
          </a:xfrm>
          <a:solidFill>
            <a:srgbClr val="A6CF7C"/>
          </a:solidFill>
        </p:grpSpPr>
        <p:sp>
          <p:nvSpPr>
            <p:cNvPr id="3205" name="Freeform 118"/>
            <p:cNvSpPr>
              <a:spLocks/>
            </p:cNvSpPr>
            <p:nvPr/>
          </p:nvSpPr>
          <p:spPr bwMode="auto">
            <a:xfrm>
              <a:off x="3591" y="2296"/>
              <a:ext cx="1131"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a:noFill/>
              <a:round/>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206" name="Freeform 119"/>
            <p:cNvSpPr>
              <a:spLocks/>
            </p:cNvSpPr>
            <p:nvPr/>
          </p:nvSpPr>
          <p:spPr bwMode="auto">
            <a:xfrm>
              <a:off x="3591" y="2296"/>
              <a:ext cx="1131"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solidFill>
              <a:srgbClr val="7BAA49"/>
            </a:solidFill>
            <a:ln w="9525" cap="rnd">
              <a:solidFill>
                <a:srgbClr val="000000"/>
              </a:solidFill>
              <a:prstDash val="solid"/>
              <a:round/>
              <a:headEnd/>
              <a:tailEnd/>
            </a:ln>
            <a:scene3d>
              <a:camera prst="orthographicFront"/>
              <a:lightRig rig="threePt" dir="t"/>
            </a:scene3d>
            <a:sp3d>
              <a:bevelT/>
            </a:sp3d>
          </p:spPr>
          <p:txBody>
            <a:bodyPr/>
            <a:lstStyle/>
            <a:p>
              <a:pPr fontAlgn="auto">
                <a:spcBef>
                  <a:spcPts val="0"/>
                </a:spcBef>
                <a:spcAft>
                  <a:spcPts val="0"/>
                </a:spcAft>
                <a:defRPr/>
              </a:pPr>
              <a:r>
                <a:rPr lang="en-US" sz="1400" b="1" dirty="0">
                  <a:solidFill>
                    <a:prstClr val="black"/>
                  </a:solidFill>
                  <a:latin typeface="Calibri"/>
                  <a:ea typeface="ＭＳ Ｐゴシック" charset="-128"/>
                  <a:cs typeface="+mn-cs"/>
                </a:rPr>
                <a:t>CRYOSAT-2 </a:t>
              </a:r>
              <a:r>
                <a:rPr lang="en-US" sz="1000" b="1" dirty="0">
                  <a:solidFill>
                    <a:prstClr val="black"/>
                  </a:solidFill>
                  <a:latin typeface="Calibri"/>
                  <a:ea typeface="ＭＳ Ｐゴシック" charset="-128"/>
                  <a:cs typeface="+mn-cs"/>
                </a:rPr>
                <a:t>Europe</a:t>
              </a:r>
              <a:endParaRPr lang="en-US" sz="1400" b="1" dirty="0">
                <a:solidFill>
                  <a:prstClr val="black"/>
                </a:solidFill>
                <a:latin typeface="Calibri"/>
                <a:ea typeface="ＭＳ Ｐゴシック" charset="-128"/>
                <a:cs typeface="+mn-cs"/>
              </a:endParaRPr>
            </a:p>
          </p:txBody>
        </p:sp>
      </p:grpSp>
      <p:sp>
        <p:nvSpPr>
          <p:cNvPr id="3118" name="Rectangle 121"/>
          <p:cNvSpPr>
            <a:spLocks noChangeArrowheads="1"/>
          </p:cNvSpPr>
          <p:nvPr/>
        </p:nvSpPr>
        <p:spPr bwMode="auto">
          <a:xfrm>
            <a:off x="845526" y="2581462"/>
            <a:ext cx="8094785" cy="286143"/>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Calibri"/>
                <a:ea typeface="ＭＳ Ｐゴシック" charset="-128"/>
                <a:cs typeface="+mn-cs"/>
              </a:rPr>
              <a:t>Complementary Missions - Medium Accuracy/Higher Inclination </a:t>
            </a:r>
          </a:p>
        </p:txBody>
      </p:sp>
      <p:sp>
        <p:nvSpPr>
          <p:cNvPr id="3123" name="Rectangle 137"/>
          <p:cNvSpPr>
            <a:spLocks noChangeArrowheads="1"/>
          </p:cNvSpPr>
          <p:nvPr/>
        </p:nvSpPr>
        <p:spPr bwMode="auto">
          <a:xfrm>
            <a:off x="842596" y="5375836"/>
            <a:ext cx="8097715" cy="276999"/>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Calibri"/>
                <a:ea typeface="ＭＳ Ｐゴシック" charset="-128"/>
                <a:cs typeface="+mn-cs"/>
              </a:rPr>
              <a:t>Broad-Coverage Mission</a:t>
            </a:r>
          </a:p>
        </p:txBody>
      </p:sp>
      <p:grpSp>
        <p:nvGrpSpPr>
          <p:cNvPr id="30" name="Group 143"/>
          <p:cNvGrpSpPr>
            <a:grpSpLocks/>
          </p:cNvGrpSpPr>
          <p:nvPr/>
        </p:nvGrpSpPr>
        <p:grpSpPr bwMode="auto">
          <a:xfrm>
            <a:off x="3352800" y="3581400"/>
            <a:ext cx="1887952" cy="288099"/>
            <a:chOff x="703" y="1253"/>
            <a:chExt cx="1176" cy="200"/>
          </a:xfrm>
          <a:solidFill>
            <a:srgbClr val="FFFF99"/>
          </a:solidFill>
        </p:grpSpPr>
        <p:grpSp>
          <p:nvGrpSpPr>
            <p:cNvPr id="31" name="Group 144"/>
            <p:cNvGrpSpPr>
              <a:grpSpLocks/>
            </p:cNvGrpSpPr>
            <p:nvPr/>
          </p:nvGrpSpPr>
          <p:grpSpPr bwMode="auto">
            <a:xfrm>
              <a:off x="703" y="1253"/>
              <a:ext cx="1176" cy="200"/>
              <a:chOff x="3637" y="2296"/>
              <a:chExt cx="1176" cy="200"/>
            </a:xfrm>
            <a:grpFill/>
          </p:grpSpPr>
          <p:sp>
            <p:nvSpPr>
              <p:cNvPr id="3186" name="Freeform 145"/>
              <p:cNvSpPr>
                <a:spLocks/>
              </p:cNvSpPr>
              <p:nvPr/>
            </p:nvSpPr>
            <p:spPr bwMode="auto">
              <a:xfrm>
                <a:off x="3637" y="2296"/>
                <a:ext cx="1131"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a:noFill/>
                <a:round/>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187" name="Freeform 146"/>
              <p:cNvSpPr>
                <a:spLocks/>
              </p:cNvSpPr>
              <p:nvPr/>
            </p:nvSpPr>
            <p:spPr bwMode="auto">
              <a:xfrm>
                <a:off x="3637" y="2296"/>
                <a:ext cx="1176"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cap="rnd">
                <a:solidFill>
                  <a:srgbClr val="000000"/>
                </a:solidFill>
                <a:prstDash val="solid"/>
                <a:round/>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sp>
          <p:nvSpPr>
            <p:cNvPr id="3185" name="Rectangle 147"/>
            <p:cNvSpPr>
              <a:spLocks noChangeArrowheads="1"/>
            </p:cNvSpPr>
            <p:nvPr/>
          </p:nvSpPr>
          <p:spPr bwMode="auto">
            <a:xfrm>
              <a:off x="703" y="1253"/>
              <a:ext cx="1092" cy="150"/>
            </a:xfrm>
            <a:prstGeom prst="rect">
              <a:avLst/>
            </a:prstGeom>
            <a:grpFill/>
            <a:ln w="9525">
              <a:noFill/>
              <a:miter lim="800000"/>
              <a:headEnd/>
              <a:tailEnd/>
            </a:ln>
          </p:spPr>
          <p:txBody>
            <a:bodyPr lIns="0" tIns="0" rIns="0" bIns="0">
              <a:spAutoFit/>
              <a:sp3d/>
            </a:bodyPr>
            <a:lstStyle/>
            <a:p>
              <a:pPr fontAlgn="auto">
                <a:spcBef>
                  <a:spcPts val="0"/>
                </a:spcBef>
                <a:spcAft>
                  <a:spcPts val="0"/>
                </a:spcAft>
                <a:defRPr/>
              </a:pPr>
              <a:r>
                <a:rPr lang="en-US" sz="1400" b="1" dirty="0" err="1">
                  <a:solidFill>
                    <a:srgbClr val="000000"/>
                  </a:solidFill>
                  <a:latin typeface="Calibri"/>
                  <a:ea typeface="Arial Unicode MS" charset="0"/>
                  <a:cs typeface="Arial Unicode MS" charset="0"/>
                </a:rPr>
                <a:t>Saral</a:t>
              </a:r>
              <a:r>
                <a:rPr lang="en-US" sz="1400" b="1" dirty="0">
                  <a:solidFill>
                    <a:srgbClr val="000000"/>
                  </a:solidFill>
                  <a:latin typeface="Calibri"/>
                  <a:ea typeface="Arial Unicode MS" charset="0"/>
                  <a:cs typeface="Arial Unicode MS" charset="0"/>
                </a:rPr>
                <a:t>/</a:t>
              </a:r>
              <a:r>
                <a:rPr lang="en-US" sz="1400" b="1" dirty="0" err="1">
                  <a:solidFill>
                    <a:srgbClr val="000000"/>
                  </a:solidFill>
                  <a:latin typeface="Calibri"/>
                  <a:ea typeface="Arial Unicode MS" charset="0"/>
                  <a:cs typeface="Arial Unicode MS" charset="0"/>
                </a:rPr>
                <a:t>AltiKa</a:t>
              </a:r>
              <a:r>
                <a:rPr lang="en-US" sz="1400" b="1" dirty="0">
                  <a:solidFill>
                    <a:srgbClr val="000000"/>
                  </a:solidFill>
                  <a:latin typeface="Calibri"/>
                  <a:ea typeface="Arial Unicode MS" charset="0"/>
                  <a:cs typeface="Arial Unicode MS" charset="0"/>
                </a:rPr>
                <a:t> </a:t>
              </a:r>
              <a:r>
                <a:rPr lang="en-US" sz="1000" b="1" dirty="0">
                  <a:solidFill>
                    <a:srgbClr val="000000"/>
                  </a:solidFill>
                  <a:latin typeface="Calibri"/>
                  <a:ea typeface="Arial Unicode MS" charset="0"/>
                  <a:cs typeface="Arial Unicode MS" charset="0"/>
                </a:rPr>
                <a:t>Fr./India</a:t>
              </a:r>
              <a:endParaRPr lang="en-US" sz="1000" b="1" dirty="0">
                <a:solidFill>
                  <a:prstClr val="black"/>
                </a:solidFill>
                <a:latin typeface="Calibri"/>
                <a:ea typeface="ＭＳ Ｐゴシック" charset="-128"/>
                <a:cs typeface="+mn-cs"/>
              </a:endParaRPr>
            </a:p>
          </p:txBody>
        </p:sp>
      </p:grpSp>
      <p:grpSp>
        <p:nvGrpSpPr>
          <p:cNvPr id="3072" name="Group 177"/>
          <p:cNvGrpSpPr>
            <a:grpSpLocks/>
          </p:cNvGrpSpPr>
          <p:nvPr/>
        </p:nvGrpSpPr>
        <p:grpSpPr bwMode="auto">
          <a:xfrm>
            <a:off x="4403291" y="4343813"/>
            <a:ext cx="1716155" cy="304705"/>
            <a:chOff x="657" y="1253"/>
            <a:chExt cx="1131" cy="256"/>
          </a:xfrm>
          <a:solidFill>
            <a:srgbClr val="FFFF99"/>
          </a:solidFill>
        </p:grpSpPr>
        <p:grpSp>
          <p:nvGrpSpPr>
            <p:cNvPr id="3073" name="Group 178"/>
            <p:cNvGrpSpPr>
              <a:grpSpLocks/>
            </p:cNvGrpSpPr>
            <p:nvPr/>
          </p:nvGrpSpPr>
          <p:grpSpPr bwMode="auto">
            <a:xfrm>
              <a:off x="657" y="1253"/>
              <a:ext cx="1131" cy="246"/>
              <a:chOff x="3591" y="2296"/>
              <a:chExt cx="1131" cy="246"/>
            </a:xfrm>
            <a:grpFill/>
          </p:grpSpPr>
          <p:sp>
            <p:nvSpPr>
              <p:cNvPr id="3158" name="Freeform 179"/>
              <p:cNvSpPr>
                <a:spLocks/>
              </p:cNvSpPr>
              <p:nvPr/>
            </p:nvSpPr>
            <p:spPr bwMode="auto">
              <a:xfrm>
                <a:off x="3591" y="2296"/>
                <a:ext cx="1131"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a:noFill/>
                <a:round/>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159" name="Freeform 180"/>
              <p:cNvSpPr>
                <a:spLocks/>
              </p:cNvSpPr>
              <p:nvPr/>
            </p:nvSpPr>
            <p:spPr bwMode="auto">
              <a:xfrm>
                <a:off x="3591" y="2296"/>
                <a:ext cx="1131" cy="246"/>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cap="rnd">
                <a:solidFill>
                  <a:srgbClr val="000000"/>
                </a:solidFill>
                <a:prstDash val="solid"/>
                <a:round/>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grpSp>
        <p:sp>
          <p:nvSpPr>
            <p:cNvPr id="3157" name="Rectangle 181"/>
            <p:cNvSpPr>
              <a:spLocks noChangeArrowheads="1"/>
            </p:cNvSpPr>
            <p:nvPr/>
          </p:nvSpPr>
          <p:spPr bwMode="auto">
            <a:xfrm>
              <a:off x="669" y="1264"/>
              <a:ext cx="802" cy="245"/>
            </a:xfrm>
            <a:prstGeom prst="rect">
              <a:avLst/>
            </a:prstGeom>
            <a:grpFill/>
            <a:ln w="9525">
              <a:noFill/>
              <a:miter lim="800000"/>
              <a:headEnd/>
              <a:tailEnd/>
            </a:ln>
            <a:scene3d>
              <a:camera prst="orthographicFront"/>
              <a:lightRig rig="threePt" dir="t"/>
            </a:scene3d>
            <a:sp3d/>
          </p:spPr>
          <p:txBody>
            <a:bodyPr lIns="0" tIns="0" rIns="0" bIns="0"/>
            <a:lstStyle/>
            <a:p>
              <a:pPr fontAlgn="auto">
                <a:spcBef>
                  <a:spcPts val="0"/>
                </a:spcBef>
                <a:spcAft>
                  <a:spcPts val="0"/>
                </a:spcAft>
                <a:defRPr/>
              </a:pPr>
              <a:r>
                <a:rPr lang="en-US" sz="1400" b="1" dirty="0">
                  <a:solidFill>
                    <a:srgbClr val="000000"/>
                  </a:solidFill>
                  <a:latin typeface="Arial Unicode MS" charset="0"/>
                  <a:ea typeface="Arial Unicode MS" charset="0"/>
                  <a:cs typeface="Arial Unicode MS" charset="0"/>
                </a:rPr>
                <a:t> </a:t>
              </a:r>
              <a:r>
                <a:rPr lang="en-US" sz="1400" b="1" dirty="0">
                  <a:solidFill>
                    <a:srgbClr val="000000"/>
                  </a:solidFill>
                  <a:latin typeface="Calibri"/>
                  <a:ea typeface="Arial Unicode MS" charset="0"/>
                  <a:cs typeface="Arial Unicode MS" charset="0"/>
                </a:rPr>
                <a:t>HY-2B </a:t>
              </a:r>
              <a:r>
                <a:rPr lang="en-US" sz="1000" b="1" dirty="0">
                  <a:solidFill>
                    <a:srgbClr val="000000"/>
                  </a:solidFill>
                  <a:latin typeface="Calibri"/>
                  <a:ea typeface="Arial Unicode MS" charset="0"/>
                  <a:cs typeface="Arial Unicode MS" charset="0"/>
                </a:rPr>
                <a:t>China</a:t>
              </a:r>
              <a:endParaRPr lang="en-US" sz="1000" b="1" dirty="0">
                <a:solidFill>
                  <a:prstClr val="black"/>
                </a:solidFill>
                <a:latin typeface="Calibri"/>
                <a:ea typeface="ＭＳ Ｐゴシック" charset="-128"/>
                <a:cs typeface="+mn-cs"/>
              </a:endParaRPr>
            </a:p>
          </p:txBody>
        </p:sp>
      </p:grpSp>
      <p:grpSp>
        <p:nvGrpSpPr>
          <p:cNvPr id="3074" name="Group 182"/>
          <p:cNvGrpSpPr>
            <a:grpSpLocks/>
          </p:cNvGrpSpPr>
          <p:nvPr/>
        </p:nvGrpSpPr>
        <p:grpSpPr bwMode="auto">
          <a:xfrm>
            <a:off x="2743200" y="4038600"/>
            <a:ext cx="1977894" cy="288099"/>
            <a:chOff x="657" y="1253"/>
            <a:chExt cx="1131" cy="200"/>
          </a:xfrm>
          <a:solidFill>
            <a:srgbClr val="FFFF99"/>
          </a:solidFill>
        </p:grpSpPr>
        <p:grpSp>
          <p:nvGrpSpPr>
            <p:cNvPr id="3075" name="Group 183"/>
            <p:cNvGrpSpPr>
              <a:grpSpLocks/>
            </p:cNvGrpSpPr>
            <p:nvPr/>
          </p:nvGrpSpPr>
          <p:grpSpPr bwMode="auto">
            <a:xfrm>
              <a:off x="657" y="1253"/>
              <a:ext cx="1131" cy="200"/>
              <a:chOff x="3591" y="2296"/>
              <a:chExt cx="1131" cy="200"/>
            </a:xfrm>
            <a:grpFill/>
          </p:grpSpPr>
          <p:sp>
            <p:nvSpPr>
              <p:cNvPr id="3154" name="Freeform 184"/>
              <p:cNvSpPr>
                <a:spLocks/>
              </p:cNvSpPr>
              <p:nvPr/>
            </p:nvSpPr>
            <p:spPr bwMode="auto">
              <a:xfrm>
                <a:off x="3591" y="2296"/>
                <a:ext cx="1131"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a:noFill/>
                <a:round/>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155" name="Freeform 185"/>
              <p:cNvSpPr>
                <a:spLocks/>
              </p:cNvSpPr>
              <p:nvPr/>
            </p:nvSpPr>
            <p:spPr bwMode="auto">
              <a:xfrm>
                <a:off x="3591" y="2296"/>
                <a:ext cx="1131"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solidFill>
                <a:srgbClr val="7F9E40"/>
              </a:solidFill>
              <a:ln w="9525" cap="rnd">
                <a:solidFill>
                  <a:srgbClr val="000000"/>
                </a:solidFill>
                <a:prstDash val="solid"/>
                <a:round/>
                <a:headEnd/>
                <a:tailEnd/>
              </a:ln>
              <a:scene3d>
                <a:camera prst="orthographicFront"/>
                <a:lightRig rig="threePt" dir="t"/>
              </a:scene3d>
              <a:sp3d>
                <a:bevelT/>
              </a:sp3d>
            </p:spPr>
            <p:txBody>
              <a:bodyPr/>
              <a:lstStyle/>
              <a:p>
                <a:pPr fontAlgn="auto">
                  <a:spcBef>
                    <a:spcPts val="0"/>
                  </a:spcBef>
                  <a:spcAft>
                    <a:spcPts val="0"/>
                  </a:spcAft>
                  <a:defRPr/>
                </a:pPr>
                <a:endParaRPr lang="en-US" dirty="0">
                  <a:solidFill>
                    <a:srgbClr val="92D050"/>
                  </a:solidFill>
                  <a:latin typeface="Calibri"/>
                  <a:ea typeface="ＭＳ Ｐゴシック" charset="-128"/>
                  <a:cs typeface="+mn-cs"/>
                </a:endParaRPr>
              </a:p>
            </p:txBody>
          </p:sp>
        </p:grpSp>
        <p:sp>
          <p:nvSpPr>
            <p:cNvPr id="3153" name="Rectangle 186"/>
            <p:cNvSpPr>
              <a:spLocks noChangeArrowheads="1"/>
            </p:cNvSpPr>
            <p:nvPr/>
          </p:nvSpPr>
          <p:spPr bwMode="auto">
            <a:xfrm>
              <a:off x="875" y="1253"/>
              <a:ext cx="640" cy="150"/>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1400" b="1" dirty="0">
                  <a:solidFill>
                    <a:srgbClr val="000000"/>
                  </a:solidFill>
                  <a:latin typeface="Calibri"/>
                  <a:ea typeface="Arial Unicode MS" charset="0"/>
                  <a:cs typeface="Arial Unicode MS" charset="0"/>
                </a:rPr>
                <a:t>HY-2A</a:t>
              </a:r>
              <a:r>
                <a:rPr lang="en-US" sz="1400" b="1" dirty="0">
                  <a:solidFill>
                    <a:srgbClr val="000000"/>
                  </a:solidFill>
                  <a:latin typeface="Arial Unicode MS" charset="0"/>
                  <a:ea typeface="Arial Unicode MS" charset="0"/>
                  <a:cs typeface="Arial Unicode MS" charset="0"/>
                </a:rPr>
                <a:t> </a:t>
              </a:r>
              <a:r>
                <a:rPr lang="en-US" sz="900" b="1" dirty="0">
                  <a:solidFill>
                    <a:srgbClr val="000000"/>
                  </a:solidFill>
                  <a:latin typeface="Calibri"/>
                  <a:ea typeface="Arial Unicode MS" charset="0"/>
                  <a:cs typeface="Arial Unicode MS" charset="0"/>
                </a:rPr>
                <a:t>China</a:t>
              </a:r>
              <a:endParaRPr lang="en-US" sz="1600" b="1" dirty="0">
                <a:solidFill>
                  <a:prstClr val="black"/>
                </a:solidFill>
                <a:latin typeface="Calibri"/>
                <a:ea typeface="ＭＳ Ｐゴシック" charset="-128"/>
                <a:cs typeface="+mn-cs"/>
              </a:endParaRPr>
            </a:p>
          </p:txBody>
        </p:sp>
      </p:grpSp>
      <p:sp>
        <p:nvSpPr>
          <p:cNvPr id="3145" name="Rectangle 193"/>
          <p:cNvSpPr>
            <a:spLocks noChangeArrowheads="1"/>
          </p:cNvSpPr>
          <p:nvPr/>
        </p:nvSpPr>
        <p:spPr bwMode="auto">
          <a:xfrm>
            <a:off x="1532036" y="885825"/>
            <a:ext cx="256756" cy="276999"/>
          </a:xfrm>
          <a:prstGeom prst="rect">
            <a:avLst/>
          </a:prstGeom>
          <a:no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09</a:t>
            </a:r>
            <a:endParaRPr lang="en-US" sz="1800">
              <a:solidFill>
                <a:srgbClr val="000000"/>
              </a:solidFill>
              <a:latin typeface="Calibri" charset="0"/>
            </a:endParaRPr>
          </a:p>
        </p:txBody>
      </p:sp>
      <p:sp>
        <p:nvSpPr>
          <p:cNvPr id="3147" name="Rectangle 195"/>
          <p:cNvSpPr>
            <a:spLocks noChangeArrowheads="1"/>
          </p:cNvSpPr>
          <p:nvPr/>
        </p:nvSpPr>
        <p:spPr bwMode="auto">
          <a:xfrm>
            <a:off x="984366" y="884238"/>
            <a:ext cx="256756" cy="276999"/>
          </a:xfrm>
          <a:prstGeom prst="rect">
            <a:avLst/>
          </a:prstGeom>
          <a:noFill/>
          <a:ln w="9525">
            <a:noFill/>
            <a:miter lim="800000"/>
            <a:headEnd/>
            <a:tailEnd/>
          </a:ln>
          <a:scene3d>
            <a:camera prst="orthographicFront"/>
            <a:lightRig rig="threePt" dir="t"/>
          </a:scene3d>
          <a:sp3d/>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Arial Unicode MS" charset="0"/>
                <a:cs typeface="Arial Unicode MS" charset="0"/>
              </a:rPr>
              <a:t>08</a:t>
            </a:r>
            <a:endParaRPr lang="en-US" sz="1800">
              <a:solidFill>
                <a:srgbClr val="000000"/>
              </a:solidFill>
              <a:latin typeface="Calibri" charset="0"/>
            </a:endParaRPr>
          </a:p>
        </p:txBody>
      </p:sp>
      <p:sp>
        <p:nvSpPr>
          <p:cNvPr id="214" name="Rectangle 115"/>
          <p:cNvSpPr>
            <a:spLocks noChangeArrowheads="1"/>
          </p:cNvSpPr>
          <p:nvPr/>
        </p:nvSpPr>
        <p:spPr bwMode="auto">
          <a:xfrm>
            <a:off x="845526" y="1343774"/>
            <a:ext cx="8094785" cy="276999"/>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fontAlgn="auto">
              <a:spcBef>
                <a:spcPts val="0"/>
              </a:spcBef>
              <a:spcAft>
                <a:spcPts val="0"/>
              </a:spcAft>
              <a:defRPr/>
            </a:pPr>
            <a:r>
              <a:rPr lang="en-US" b="1" dirty="0">
                <a:solidFill>
                  <a:srgbClr val="000099"/>
                </a:solidFill>
                <a:latin typeface="Calibri"/>
                <a:ea typeface="ＭＳ Ｐゴシック" charset="-128"/>
                <a:cs typeface="+mn-cs"/>
              </a:rPr>
              <a:t>Reference Missions - Higher Accuracy/Medium Inclination</a:t>
            </a:r>
          </a:p>
        </p:txBody>
      </p:sp>
      <p:grpSp>
        <p:nvGrpSpPr>
          <p:cNvPr id="3076" name="Group 123"/>
          <p:cNvGrpSpPr>
            <a:grpSpLocks/>
          </p:cNvGrpSpPr>
          <p:nvPr/>
        </p:nvGrpSpPr>
        <p:grpSpPr bwMode="auto">
          <a:xfrm>
            <a:off x="1058008" y="2072070"/>
            <a:ext cx="3079204" cy="292608"/>
            <a:chOff x="1102" y="3140"/>
            <a:chExt cx="1903" cy="193"/>
          </a:xfrm>
          <a:solidFill>
            <a:srgbClr val="7BAA49"/>
          </a:solidFill>
        </p:grpSpPr>
        <p:sp>
          <p:nvSpPr>
            <p:cNvPr id="218"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noFill/>
              <a:round/>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219"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solid"/>
              <a:round/>
              <a:headEnd/>
              <a:tailEnd/>
            </a:ln>
            <a:scene3d>
              <a:camera prst="orthographicFront"/>
              <a:lightRig rig="threePt" dir="t"/>
            </a:scene3d>
            <a:sp3d>
              <a:bevelT/>
            </a:sp3d>
          </p:spPr>
          <p:txBody>
            <a:bodyPr anchor="b"/>
            <a:lstStyle/>
            <a:p>
              <a:pPr fontAlgn="auto">
                <a:spcBef>
                  <a:spcPts val="0"/>
                </a:spcBef>
                <a:spcAft>
                  <a:spcPts val="0"/>
                </a:spcAft>
                <a:defRPr/>
              </a:pPr>
              <a:r>
                <a:rPr lang="en-US" sz="1400" b="1" dirty="0">
                  <a:solidFill>
                    <a:prstClr val="black"/>
                  </a:solidFill>
                  <a:latin typeface="Calibri"/>
                  <a:ea typeface="ＭＳ Ｐゴシック" charset="-128"/>
                  <a:cs typeface="+mn-cs"/>
                </a:rPr>
                <a:t>Jason-2</a:t>
              </a:r>
              <a:r>
                <a:rPr lang="en-US" sz="1400" dirty="0">
                  <a:solidFill>
                    <a:prstClr val="black"/>
                  </a:solidFill>
                  <a:latin typeface="Calibri"/>
                  <a:ea typeface="ＭＳ Ｐゴシック" charset="-128"/>
                  <a:cs typeface="+mn-cs"/>
                </a:rPr>
                <a:t> </a:t>
              </a:r>
              <a:r>
                <a:rPr lang="en-US" sz="1000" b="1" dirty="0">
                  <a:solidFill>
                    <a:prstClr val="black"/>
                  </a:solidFill>
                  <a:latin typeface="Calibri"/>
                  <a:ea typeface="ＭＳ Ｐゴシック" charset="-128"/>
                  <a:cs typeface="+mn-cs"/>
                </a:rPr>
                <a:t>Europe/USA</a:t>
              </a:r>
            </a:p>
          </p:txBody>
        </p:sp>
      </p:grpSp>
      <p:sp>
        <p:nvSpPr>
          <p:cNvPr id="2119" name="Rectangle 105"/>
          <p:cNvSpPr>
            <a:spLocks noChangeArrowheads="1"/>
          </p:cNvSpPr>
          <p:nvPr/>
        </p:nvSpPr>
        <p:spPr bwMode="auto">
          <a:xfrm>
            <a:off x="296863" y="1304925"/>
            <a:ext cx="536575" cy="4787900"/>
          </a:xfrm>
          <a:prstGeom prst="rect">
            <a:avLst/>
          </a:prstGeom>
          <a:noFill/>
          <a:ln w="3175" cap="rnd" algn="ctr">
            <a:solidFill>
              <a:srgbClr val="80808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sp>
        <p:nvSpPr>
          <p:cNvPr id="231" name="Rectangle 26"/>
          <p:cNvSpPr>
            <a:spLocks noChangeArrowheads="1"/>
          </p:cNvSpPr>
          <p:nvPr/>
        </p:nvSpPr>
        <p:spPr bwMode="auto">
          <a:xfrm>
            <a:off x="300346" y="774315"/>
            <a:ext cx="537796" cy="530225"/>
          </a:xfrm>
          <a:prstGeom prst="rect">
            <a:avLst/>
          </a:prstGeom>
          <a:solidFill>
            <a:srgbClr val="66CCFF"/>
          </a:solidFill>
          <a:ln w="6350">
            <a:solidFill>
              <a:schemeClr val="tx1"/>
            </a:solidFill>
            <a:miter lim="800000"/>
            <a:headEnd/>
            <a:tailEnd/>
          </a:ln>
          <a:scene3d>
            <a:camera prst="orthographicFront"/>
            <a:lightRig rig="threePt" dir="t"/>
          </a:scene3d>
          <a:sp3d/>
        </p:spPr>
        <p:txBody>
          <a:bodyPr wrap="none" lIns="0" tIns="0" rIns="0" bIns="0" anchor="ctr"/>
          <a:lstStyle/>
          <a:p>
            <a:pPr algn="ctr" fontAlgn="auto">
              <a:spcBef>
                <a:spcPts val="0"/>
              </a:spcBef>
              <a:spcAft>
                <a:spcPts val="0"/>
              </a:spcAft>
              <a:defRPr/>
            </a:pPr>
            <a:r>
              <a:rPr lang="en-US" sz="1200" b="1" dirty="0">
                <a:solidFill>
                  <a:prstClr val="black"/>
                </a:solidFill>
                <a:latin typeface="Calibri"/>
                <a:ea typeface="ＭＳ Ｐゴシック" charset="-128"/>
                <a:cs typeface="+mn-cs"/>
              </a:rPr>
              <a:t>Launch</a:t>
            </a:r>
          </a:p>
          <a:p>
            <a:pPr algn="ctr" fontAlgn="auto">
              <a:spcBef>
                <a:spcPts val="0"/>
              </a:spcBef>
              <a:spcAft>
                <a:spcPts val="0"/>
              </a:spcAft>
              <a:defRPr/>
            </a:pPr>
            <a:r>
              <a:rPr lang="en-US" sz="1200" b="1" dirty="0">
                <a:solidFill>
                  <a:prstClr val="black"/>
                </a:solidFill>
                <a:latin typeface="Calibri"/>
                <a:ea typeface="ＭＳ Ｐゴシック" charset="-128"/>
                <a:cs typeface="+mn-cs"/>
              </a:rPr>
              <a:t>Date</a:t>
            </a:r>
          </a:p>
        </p:txBody>
      </p:sp>
      <p:sp>
        <p:nvSpPr>
          <p:cNvPr id="2123" name="TextBox 228"/>
          <p:cNvSpPr txBox="1">
            <a:spLocks noChangeArrowheads="1"/>
          </p:cNvSpPr>
          <p:nvPr/>
        </p:nvSpPr>
        <p:spPr bwMode="auto">
          <a:xfrm>
            <a:off x="223838" y="1731963"/>
            <a:ext cx="565150" cy="276225"/>
          </a:xfrm>
          <a:prstGeom prst="rect">
            <a:avLst/>
          </a:prstGeom>
          <a:noFill/>
          <a:ln w="9525">
            <a:noFill/>
            <a:miter lim="800000"/>
            <a:headEnd/>
            <a:tailEnd/>
          </a:ln>
        </p:spPr>
        <p:txBody>
          <a:bodyPr wrap="none">
            <a:spAutoFit/>
          </a:bodyPr>
          <a:lstStyle/>
          <a:p>
            <a:pPr>
              <a:defRPr/>
            </a:pPr>
            <a:r>
              <a:rPr lang="en-US" sz="1200" b="1">
                <a:solidFill>
                  <a:prstClr val="black"/>
                </a:solidFill>
                <a:latin typeface="Calibri" pitchFamily="34" charset="0"/>
                <a:ea typeface="ＭＳ Ｐゴシック" charset="-128"/>
                <a:cs typeface="+mn-cs"/>
              </a:rPr>
              <a:t>12/01</a:t>
            </a:r>
          </a:p>
        </p:txBody>
      </p:sp>
      <p:grpSp>
        <p:nvGrpSpPr>
          <p:cNvPr id="3077" name="Group 207"/>
          <p:cNvGrpSpPr>
            <a:grpSpLocks/>
          </p:cNvGrpSpPr>
          <p:nvPr/>
        </p:nvGrpSpPr>
        <p:grpSpPr bwMode="auto">
          <a:xfrm>
            <a:off x="8077200" y="5029200"/>
            <a:ext cx="1066800" cy="304800"/>
            <a:chOff x="1102" y="3140"/>
            <a:chExt cx="1903" cy="193"/>
          </a:xfrm>
          <a:solidFill>
            <a:schemeClr val="accent2">
              <a:lumMod val="60000"/>
              <a:lumOff val="40000"/>
            </a:schemeClr>
          </a:solidFill>
        </p:grpSpPr>
        <p:sp>
          <p:nvSpPr>
            <p:cNvPr id="3139" name="Freeform 208"/>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noFill/>
              <a:round/>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140" name="Freeform 209"/>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solid"/>
              <a:round/>
              <a:headEnd/>
              <a:tailEnd/>
            </a:ln>
            <a:scene3d>
              <a:camera prst="orthographicFront"/>
              <a:lightRig rig="threePt" dir="t"/>
            </a:scene3d>
            <a:sp3d>
              <a:bevelT/>
            </a:sp3d>
          </p:spPr>
          <p:txBody>
            <a:bodyPr/>
            <a:lstStyle/>
            <a:p>
              <a:pPr fontAlgn="auto">
                <a:spcBef>
                  <a:spcPts val="0"/>
                </a:spcBef>
                <a:spcAft>
                  <a:spcPts val="0"/>
                </a:spcAft>
                <a:defRPr/>
              </a:pPr>
              <a:r>
                <a:rPr lang="en-US" sz="1400" b="1" dirty="0">
                  <a:solidFill>
                    <a:prstClr val="black"/>
                  </a:solidFill>
                  <a:latin typeface="Calibri"/>
                  <a:ea typeface="ＭＳ Ｐゴシック" charset="-128"/>
                  <a:cs typeface="+mn-cs"/>
                </a:rPr>
                <a:t>  GFO-2 </a:t>
              </a:r>
              <a:r>
                <a:rPr lang="en-US" sz="1000" b="1" dirty="0">
                  <a:solidFill>
                    <a:prstClr val="black"/>
                  </a:solidFill>
                  <a:latin typeface="Calibri"/>
                  <a:ea typeface="ＭＳ Ｐゴシック" charset="-128"/>
                  <a:cs typeface="+mn-cs"/>
                </a:rPr>
                <a:t>USA</a:t>
              </a:r>
            </a:p>
          </p:txBody>
        </p:sp>
      </p:grpSp>
      <p:sp>
        <p:nvSpPr>
          <p:cNvPr id="2125" name="TextBox 234"/>
          <p:cNvSpPr txBox="1">
            <a:spLocks noChangeArrowheads="1"/>
          </p:cNvSpPr>
          <p:nvPr/>
        </p:nvSpPr>
        <p:spPr bwMode="auto">
          <a:xfrm>
            <a:off x="252413" y="5037138"/>
            <a:ext cx="488950" cy="277812"/>
          </a:xfrm>
          <a:prstGeom prst="rect">
            <a:avLst/>
          </a:prstGeom>
          <a:noFill/>
          <a:ln w="9525">
            <a:noFill/>
            <a:miter lim="800000"/>
            <a:headEnd/>
            <a:tailEnd/>
          </a:ln>
        </p:spPr>
        <p:txBody>
          <a:bodyPr>
            <a:spAutoFit/>
          </a:bodyPr>
          <a:lstStyle/>
          <a:p>
            <a:pPr>
              <a:defRPr/>
            </a:pPr>
            <a:r>
              <a:rPr lang="en-US" sz="1200" b="1">
                <a:solidFill>
                  <a:prstClr val="black"/>
                </a:solidFill>
                <a:latin typeface="Calibri" pitchFamily="34" charset="0"/>
                <a:ea typeface="ＭＳ Ｐゴシック" charset="-128"/>
                <a:cs typeface="+mn-cs"/>
              </a:rPr>
              <a:t>2/98</a:t>
            </a:r>
          </a:p>
        </p:txBody>
      </p:sp>
      <p:sp>
        <p:nvSpPr>
          <p:cNvPr id="237" name="Rectangle 236"/>
          <p:cNvSpPr/>
          <p:nvPr/>
        </p:nvSpPr>
        <p:spPr>
          <a:xfrm>
            <a:off x="759356" y="5037477"/>
            <a:ext cx="619570" cy="309432"/>
          </a:xfrm>
          <a:prstGeom prst="rect">
            <a:avLst/>
          </a:prstGeom>
          <a:solidFill>
            <a:srgbClr val="A6CF7C"/>
          </a:solidFill>
          <a:ln w="3175">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a:lstStyle/>
          <a:p>
            <a:pPr algn="ctr" fontAlgn="auto">
              <a:spcBef>
                <a:spcPts val="0"/>
              </a:spcBef>
              <a:spcAft>
                <a:spcPts val="0"/>
              </a:spcAft>
              <a:defRPr/>
            </a:pPr>
            <a:r>
              <a:rPr lang="en-US" sz="1400" b="1" dirty="0">
                <a:solidFill>
                  <a:sysClr val="windowText" lastClr="000000"/>
                </a:solidFill>
              </a:rPr>
              <a:t>GFO</a:t>
            </a:r>
            <a:r>
              <a:rPr lang="en-US" b="1" dirty="0">
                <a:solidFill>
                  <a:sysClr val="windowText" lastClr="000000"/>
                </a:solidFill>
              </a:rPr>
              <a:t> </a:t>
            </a:r>
            <a:r>
              <a:rPr lang="en-US" sz="900" b="1" dirty="0">
                <a:solidFill>
                  <a:sysClr val="windowText" lastClr="000000"/>
                </a:solidFill>
              </a:rPr>
              <a:t>USA</a:t>
            </a:r>
          </a:p>
        </p:txBody>
      </p:sp>
      <p:sp>
        <p:nvSpPr>
          <p:cNvPr id="2129" name="TextBox 249"/>
          <p:cNvSpPr txBox="1">
            <a:spLocks noChangeArrowheads="1"/>
          </p:cNvSpPr>
          <p:nvPr/>
        </p:nvSpPr>
        <p:spPr bwMode="auto">
          <a:xfrm>
            <a:off x="276225" y="2990850"/>
            <a:ext cx="487363" cy="277813"/>
          </a:xfrm>
          <a:prstGeom prst="rect">
            <a:avLst/>
          </a:prstGeom>
          <a:noFill/>
          <a:ln w="9525">
            <a:noFill/>
            <a:miter lim="800000"/>
            <a:headEnd/>
            <a:tailEnd/>
          </a:ln>
        </p:spPr>
        <p:txBody>
          <a:bodyPr wrap="none">
            <a:spAutoFit/>
          </a:bodyPr>
          <a:lstStyle/>
          <a:p>
            <a:pPr>
              <a:defRPr/>
            </a:pPr>
            <a:r>
              <a:rPr lang="en-US" sz="1200" b="1">
                <a:solidFill>
                  <a:prstClr val="black"/>
                </a:solidFill>
                <a:latin typeface="Calibri" pitchFamily="34" charset="0"/>
                <a:ea typeface="ＭＳ Ｐゴシック" charset="-128"/>
                <a:cs typeface="+mn-cs"/>
              </a:rPr>
              <a:t>3/02</a:t>
            </a:r>
          </a:p>
        </p:txBody>
      </p:sp>
      <p:sp>
        <p:nvSpPr>
          <p:cNvPr id="256" name="Pentagon 255"/>
          <p:cNvSpPr/>
          <p:nvPr/>
        </p:nvSpPr>
        <p:spPr>
          <a:xfrm>
            <a:off x="762000" y="1751112"/>
            <a:ext cx="2514600" cy="306288"/>
          </a:xfrm>
          <a:prstGeom prst="homePlate">
            <a:avLst>
              <a:gd name="adj" fmla="val 123398"/>
            </a:avLst>
          </a:prstGeom>
          <a:solidFill>
            <a:srgbClr val="A6CF7C"/>
          </a:solidFill>
          <a:ln w="3175">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r>
              <a:rPr lang="en-US" sz="1400" b="1" dirty="0">
                <a:solidFill>
                  <a:prstClr val="black"/>
                </a:solidFill>
              </a:rPr>
              <a:t>Jason-1 </a:t>
            </a:r>
            <a:r>
              <a:rPr lang="en-US" sz="900" b="1" dirty="0">
                <a:solidFill>
                  <a:prstClr val="black"/>
                </a:solidFill>
              </a:rPr>
              <a:t>Fr./USA</a:t>
            </a:r>
          </a:p>
        </p:txBody>
      </p:sp>
      <p:sp>
        <p:nvSpPr>
          <p:cNvPr id="185" name="Pentagon 184"/>
          <p:cNvSpPr/>
          <p:nvPr/>
        </p:nvSpPr>
        <p:spPr>
          <a:xfrm>
            <a:off x="756623" y="3110546"/>
            <a:ext cx="2291377" cy="310517"/>
          </a:xfrm>
          <a:prstGeom prst="homePlate">
            <a:avLst>
              <a:gd name="adj" fmla="val 123398"/>
            </a:avLst>
          </a:prstGeom>
          <a:solidFill>
            <a:srgbClr val="A6CF7C"/>
          </a:solidFill>
          <a:ln w="3175">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anchor="ctr"/>
          <a:lstStyle/>
          <a:p>
            <a:pPr fontAlgn="auto">
              <a:spcBef>
                <a:spcPts val="0"/>
              </a:spcBef>
              <a:spcAft>
                <a:spcPts val="0"/>
              </a:spcAft>
              <a:defRPr/>
            </a:pPr>
            <a:r>
              <a:rPr lang="en-US" sz="1400" b="1" dirty="0">
                <a:solidFill>
                  <a:prstClr val="black"/>
                </a:solidFill>
              </a:rPr>
              <a:t>  ENVISAT</a:t>
            </a:r>
            <a:r>
              <a:rPr lang="en-US" sz="1200" b="1" dirty="0">
                <a:solidFill>
                  <a:prstClr val="black"/>
                </a:solidFill>
              </a:rPr>
              <a:t> </a:t>
            </a:r>
            <a:r>
              <a:rPr lang="en-US" sz="1000" b="1" dirty="0">
                <a:solidFill>
                  <a:prstClr val="black"/>
                </a:solidFill>
              </a:rPr>
              <a:t>Europe</a:t>
            </a:r>
          </a:p>
        </p:txBody>
      </p:sp>
      <p:grpSp>
        <p:nvGrpSpPr>
          <p:cNvPr id="18520" name="Group 271"/>
          <p:cNvGrpSpPr>
            <a:grpSpLocks/>
          </p:cNvGrpSpPr>
          <p:nvPr/>
        </p:nvGrpSpPr>
        <p:grpSpPr bwMode="auto">
          <a:xfrm>
            <a:off x="4343400" y="1676400"/>
            <a:ext cx="2884488" cy="292100"/>
            <a:chOff x="4755730" y="2186104"/>
            <a:chExt cx="1643122" cy="292125"/>
          </a:xfrm>
        </p:grpSpPr>
        <p:sp>
          <p:nvSpPr>
            <p:cNvPr id="260" name="Pentagon 259"/>
            <p:cNvSpPr/>
            <p:nvPr/>
          </p:nvSpPr>
          <p:spPr bwMode="auto">
            <a:xfrm>
              <a:off x="4755730" y="2186104"/>
              <a:ext cx="1643122" cy="292125"/>
            </a:xfrm>
            <a:prstGeom prst="homePlate">
              <a:avLst>
                <a:gd name="adj" fmla="val 92545"/>
              </a:avLst>
            </a:prstGeom>
            <a:solidFill>
              <a:srgbClr val="FFFF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155" name="Rectangle 130"/>
            <p:cNvSpPr>
              <a:spLocks noChangeArrowheads="1"/>
            </p:cNvSpPr>
            <p:nvPr/>
          </p:nvSpPr>
          <p:spPr bwMode="auto">
            <a:xfrm>
              <a:off x="4893184" y="2211506"/>
              <a:ext cx="1345605" cy="215918"/>
            </a:xfrm>
            <a:prstGeom prst="rect">
              <a:avLst/>
            </a:prstGeom>
            <a:solidFill>
              <a:srgbClr val="FBFF87"/>
            </a:solidFill>
            <a:ln w="9525">
              <a:noFill/>
              <a:miter lim="800000"/>
              <a:headEnd/>
              <a:tailEnd/>
            </a:ln>
          </p:spPr>
          <p:txBody>
            <a:bodyPr lIns="0" tIns="0" rIns="0" bIns="0">
              <a:spAutoFit/>
            </a:bodyPr>
            <a:lstStyle/>
            <a:p>
              <a:r>
                <a:rPr lang="en-US" sz="1400" b="1">
                  <a:solidFill>
                    <a:srgbClr val="000000"/>
                  </a:solidFill>
                  <a:latin typeface="Calibri" charset="0"/>
                  <a:cs typeface="Arial Unicode MS" charset="0"/>
                </a:rPr>
                <a:t>Jason-3 </a:t>
              </a:r>
              <a:r>
                <a:rPr lang="en-US" sz="1000" b="1">
                  <a:solidFill>
                    <a:srgbClr val="000000"/>
                  </a:solidFill>
                  <a:latin typeface="Calibri" charset="0"/>
                  <a:cs typeface="Arial Unicode MS" charset="0"/>
                </a:rPr>
                <a:t>Europe/USA</a:t>
              </a:r>
              <a:endParaRPr lang="en-US" sz="1000" i="1">
                <a:solidFill>
                  <a:srgbClr val="000000"/>
                </a:solidFill>
                <a:latin typeface="Calibri" charset="0"/>
              </a:endParaRPr>
            </a:p>
          </p:txBody>
        </p:sp>
      </p:grpSp>
      <p:grpSp>
        <p:nvGrpSpPr>
          <p:cNvPr id="3079" name="Group 209"/>
          <p:cNvGrpSpPr/>
          <p:nvPr/>
        </p:nvGrpSpPr>
        <p:grpSpPr bwMode="auto">
          <a:xfrm>
            <a:off x="152400" y="6172200"/>
            <a:ext cx="1492445" cy="359251"/>
            <a:chOff x="888284" y="6210860"/>
            <a:chExt cx="1468625" cy="408408"/>
          </a:xfrm>
          <a:solidFill>
            <a:srgbClr val="7BAA49"/>
          </a:solidFill>
        </p:grpSpPr>
        <p:sp>
          <p:nvSpPr>
            <p:cNvPr id="201" name="Rectangle 161"/>
            <p:cNvSpPr>
              <a:spLocks noChangeArrowheads="1"/>
            </p:cNvSpPr>
            <p:nvPr/>
          </p:nvSpPr>
          <p:spPr bwMode="auto">
            <a:xfrm>
              <a:off x="888284" y="6210860"/>
              <a:ext cx="1468625" cy="381000"/>
            </a:xfrm>
            <a:prstGeom prst="rect">
              <a:avLst/>
            </a:prstGeom>
            <a:grpFill/>
            <a:ln w="9525">
              <a:noFill/>
              <a:miter lim="800000"/>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202" name="Rectangle 162"/>
            <p:cNvSpPr>
              <a:spLocks noChangeArrowheads="1"/>
            </p:cNvSpPr>
            <p:nvPr/>
          </p:nvSpPr>
          <p:spPr bwMode="auto">
            <a:xfrm>
              <a:off x="893998" y="6210861"/>
              <a:ext cx="1462911" cy="408407"/>
            </a:xfrm>
            <a:prstGeom prst="rect">
              <a:avLst/>
            </a:prstGeom>
            <a:grpFill/>
            <a:ln w="9525" cap="rnd">
              <a:solidFill>
                <a:srgbClr val="000000"/>
              </a:solidFill>
              <a:miter lim="800000"/>
              <a:headEnd/>
              <a:tailEnd/>
            </a:ln>
            <a:scene3d>
              <a:camera prst="orthographicFront"/>
              <a:lightRig rig="threePt" dir="t"/>
            </a:scene3d>
            <a:sp3d>
              <a:bevelT/>
            </a:sp3d>
          </p:spPr>
          <p:txBody>
            <a:bodyPr anchor="ctr"/>
            <a:lstStyle/>
            <a:p>
              <a:pPr algn="ctr" fontAlgn="auto">
                <a:spcBef>
                  <a:spcPts val="0"/>
                </a:spcBef>
                <a:spcAft>
                  <a:spcPts val="0"/>
                </a:spcAft>
                <a:defRPr/>
              </a:pPr>
              <a:r>
                <a:rPr lang="en-US" dirty="0">
                  <a:solidFill>
                    <a:srgbClr val="000000"/>
                  </a:solidFill>
                  <a:latin typeface="Calibri"/>
                  <a:ea typeface="ＭＳ Ｐゴシック" charset="-128"/>
                  <a:cs typeface="+mn-cs"/>
                </a:rPr>
                <a:t>Design Life</a:t>
              </a:r>
            </a:p>
          </p:txBody>
        </p:sp>
      </p:grpSp>
      <p:grpSp>
        <p:nvGrpSpPr>
          <p:cNvPr id="3080" name="Group 239"/>
          <p:cNvGrpSpPr/>
          <p:nvPr/>
        </p:nvGrpSpPr>
        <p:grpSpPr bwMode="auto">
          <a:xfrm>
            <a:off x="1676400" y="6172200"/>
            <a:ext cx="1580265" cy="359248"/>
            <a:chOff x="888284" y="6210859"/>
            <a:chExt cx="1468625" cy="381000"/>
          </a:xfrm>
          <a:solidFill>
            <a:schemeClr val="accent3">
              <a:lumMod val="75000"/>
            </a:schemeClr>
          </a:solidFill>
        </p:grpSpPr>
        <p:sp>
          <p:nvSpPr>
            <p:cNvPr id="241" name="Rectangle 161"/>
            <p:cNvSpPr>
              <a:spLocks noChangeArrowheads="1"/>
            </p:cNvSpPr>
            <p:nvPr/>
          </p:nvSpPr>
          <p:spPr bwMode="auto">
            <a:xfrm>
              <a:off x="888284" y="6210859"/>
              <a:ext cx="1468625" cy="381000"/>
            </a:xfrm>
            <a:prstGeom prst="rect">
              <a:avLst/>
            </a:prstGeom>
            <a:grpFill/>
            <a:ln w="9525">
              <a:solidFill>
                <a:schemeClr val="bg1"/>
              </a:solidFill>
              <a:miter lim="800000"/>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242" name="Rectangle 162"/>
            <p:cNvSpPr>
              <a:spLocks noChangeArrowheads="1"/>
            </p:cNvSpPr>
            <p:nvPr/>
          </p:nvSpPr>
          <p:spPr bwMode="auto">
            <a:xfrm>
              <a:off x="893998" y="6210859"/>
              <a:ext cx="1462911" cy="381000"/>
            </a:xfrm>
            <a:prstGeom prst="rect">
              <a:avLst/>
            </a:prstGeom>
            <a:solidFill>
              <a:srgbClr val="A6CF7C"/>
            </a:solidFill>
            <a:ln w="9525" cap="rnd">
              <a:solidFill>
                <a:schemeClr val="tx1"/>
              </a:solidFill>
              <a:miter lim="800000"/>
              <a:headEnd/>
              <a:tailEnd/>
            </a:ln>
            <a:scene3d>
              <a:camera prst="orthographicFront"/>
              <a:lightRig rig="threePt" dir="t"/>
            </a:scene3d>
            <a:sp3d>
              <a:bevelT/>
            </a:sp3d>
          </p:spPr>
          <p:txBody>
            <a:bodyPr anchor="ctr"/>
            <a:lstStyle/>
            <a:p>
              <a:pPr algn="ctr" fontAlgn="auto">
                <a:spcBef>
                  <a:spcPts val="0"/>
                </a:spcBef>
                <a:spcAft>
                  <a:spcPts val="0"/>
                </a:spcAft>
                <a:defRPr/>
              </a:pPr>
              <a:r>
                <a:rPr lang="en-US" dirty="0">
                  <a:solidFill>
                    <a:srgbClr val="000000"/>
                  </a:solidFill>
                  <a:latin typeface="Calibri"/>
                  <a:ea typeface="ＭＳ Ｐゴシック" charset="-128"/>
                  <a:cs typeface="+mn-cs"/>
                </a:rPr>
                <a:t>Extended Life</a:t>
              </a:r>
            </a:p>
          </p:txBody>
        </p:sp>
      </p:grpSp>
      <p:grpSp>
        <p:nvGrpSpPr>
          <p:cNvPr id="3081" name="Group 208"/>
          <p:cNvGrpSpPr/>
          <p:nvPr/>
        </p:nvGrpSpPr>
        <p:grpSpPr bwMode="auto">
          <a:xfrm>
            <a:off x="5562600" y="6172200"/>
            <a:ext cx="1502945" cy="319088"/>
            <a:chOff x="4817875" y="6210859"/>
            <a:chExt cx="1468625" cy="381000"/>
          </a:xfrm>
          <a:solidFill>
            <a:schemeClr val="accent2">
              <a:lumMod val="60000"/>
              <a:lumOff val="40000"/>
            </a:schemeClr>
          </a:solidFill>
        </p:grpSpPr>
        <p:sp>
          <p:nvSpPr>
            <p:cNvPr id="3174" name="Rectangle 161"/>
            <p:cNvSpPr>
              <a:spLocks noChangeArrowheads="1"/>
            </p:cNvSpPr>
            <p:nvPr/>
          </p:nvSpPr>
          <p:spPr bwMode="auto">
            <a:xfrm>
              <a:off x="4817875" y="6210859"/>
              <a:ext cx="1468625" cy="381000"/>
            </a:xfrm>
            <a:prstGeom prst="rect">
              <a:avLst/>
            </a:prstGeom>
            <a:grpFill/>
            <a:ln w="9525">
              <a:noFill/>
              <a:miter lim="800000"/>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175" name="Rectangle 162"/>
            <p:cNvSpPr>
              <a:spLocks noChangeArrowheads="1"/>
            </p:cNvSpPr>
            <p:nvPr/>
          </p:nvSpPr>
          <p:spPr bwMode="auto">
            <a:xfrm>
              <a:off x="4823589" y="6210859"/>
              <a:ext cx="1462911" cy="381000"/>
            </a:xfrm>
            <a:prstGeom prst="rect">
              <a:avLst/>
            </a:prstGeom>
            <a:grpFill/>
            <a:ln w="9525" cap="rnd">
              <a:solidFill>
                <a:srgbClr val="000000"/>
              </a:solidFill>
              <a:miter lim="800000"/>
              <a:headEnd/>
              <a:tailEnd/>
            </a:ln>
            <a:scene3d>
              <a:camera prst="orthographicFront"/>
              <a:lightRig rig="threePt" dir="t"/>
            </a:scene3d>
            <a:sp3d>
              <a:bevelT/>
            </a:sp3d>
          </p:spPr>
          <p:txBody>
            <a:bodyPr anchor="ctr"/>
            <a:lstStyle/>
            <a:p>
              <a:pPr algn="ctr" fontAlgn="auto">
                <a:spcBef>
                  <a:spcPts val="0"/>
                </a:spcBef>
                <a:spcAft>
                  <a:spcPts val="0"/>
                </a:spcAft>
                <a:defRPr/>
              </a:pPr>
              <a:r>
                <a:rPr lang="en-US" dirty="0">
                  <a:solidFill>
                    <a:srgbClr val="000000"/>
                  </a:solidFill>
                  <a:latin typeface="Calibri"/>
                  <a:ea typeface="ＭＳ Ｐゴシック" charset="-128"/>
                  <a:cs typeface="+mn-cs"/>
                </a:rPr>
                <a:t>Proposed</a:t>
              </a:r>
            </a:p>
          </p:txBody>
        </p:sp>
      </p:grpSp>
      <p:grpSp>
        <p:nvGrpSpPr>
          <p:cNvPr id="3082" name="Group 215"/>
          <p:cNvGrpSpPr/>
          <p:nvPr/>
        </p:nvGrpSpPr>
        <p:grpSpPr bwMode="auto">
          <a:xfrm>
            <a:off x="3657600" y="6172200"/>
            <a:ext cx="1494295" cy="319087"/>
            <a:chOff x="2853283" y="6210859"/>
            <a:chExt cx="1468625" cy="381000"/>
          </a:xfrm>
          <a:solidFill>
            <a:srgbClr val="FFFF99"/>
          </a:solidFill>
        </p:grpSpPr>
        <p:sp>
          <p:nvSpPr>
            <p:cNvPr id="207" name="Rectangle 161"/>
            <p:cNvSpPr>
              <a:spLocks noChangeArrowheads="1"/>
            </p:cNvSpPr>
            <p:nvPr/>
          </p:nvSpPr>
          <p:spPr bwMode="auto">
            <a:xfrm>
              <a:off x="2853283" y="6210859"/>
              <a:ext cx="1468625" cy="381000"/>
            </a:xfrm>
            <a:prstGeom prst="rect">
              <a:avLst/>
            </a:prstGeom>
            <a:grpFill/>
            <a:ln w="9525">
              <a:noFill/>
              <a:miter lim="800000"/>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208" name="Rectangle 162"/>
            <p:cNvSpPr>
              <a:spLocks noChangeArrowheads="1"/>
            </p:cNvSpPr>
            <p:nvPr/>
          </p:nvSpPr>
          <p:spPr bwMode="auto">
            <a:xfrm>
              <a:off x="2858997" y="6210859"/>
              <a:ext cx="1462911" cy="381000"/>
            </a:xfrm>
            <a:prstGeom prst="rect">
              <a:avLst/>
            </a:prstGeom>
            <a:grpFill/>
            <a:ln w="9525" cap="rnd">
              <a:solidFill>
                <a:srgbClr val="000000"/>
              </a:solidFill>
              <a:miter lim="800000"/>
              <a:headEnd/>
              <a:tailEnd/>
            </a:ln>
            <a:scene3d>
              <a:camera prst="orthographicFront"/>
              <a:lightRig rig="threePt" dir="t"/>
            </a:scene3d>
            <a:sp3d>
              <a:bevelT/>
            </a:sp3d>
          </p:spPr>
          <p:txBody>
            <a:bodyPr anchor="ctr"/>
            <a:lstStyle/>
            <a:p>
              <a:pPr algn="ctr" fontAlgn="auto">
                <a:spcBef>
                  <a:spcPts val="0"/>
                </a:spcBef>
                <a:spcAft>
                  <a:spcPts val="0"/>
                </a:spcAft>
                <a:defRPr/>
              </a:pPr>
              <a:r>
                <a:rPr lang="en-US" dirty="0">
                  <a:solidFill>
                    <a:srgbClr val="000000"/>
                  </a:solidFill>
                  <a:latin typeface="Calibri"/>
                  <a:ea typeface="ＭＳ Ｐゴシック" charset="-128"/>
                  <a:cs typeface="+mn-cs"/>
                </a:rPr>
                <a:t>Approved</a:t>
              </a:r>
            </a:p>
          </p:txBody>
        </p:sp>
      </p:grpSp>
      <p:sp>
        <p:nvSpPr>
          <p:cNvPr id="2141" name="TextBox 256"/>
          <p:cNvSpPr txBox="1">
            <a:spLocks noChangeArrowheads="1"/>
          </p:cNvSpPr>
          <p:nvPr/>
        </p:nvSpPr>
        <p:spPr bwMode="auto">
          <a:xfrm>
            <a:off x="1143000" y="6488113"/>
            <a:ext cx="1231900" cy="369887"/>
          </a:xfrm>
          <a:prstGeom prst="rect">
            <a:avLst/>
          </a:prstGeom>
          <a:noFill/>
          <a:ln w="9525">
            <a:noFill/>
            <a:miter lim="800000"/>
            <a:headEnd/>
            <a:tailEnd/>
          </a:ln>
        </p:spPr>
        <p:txBody>
          <a:bodyPr>
            <a:spAutoFit/>
          </a:bodyPr>
          <a:lstStyle/>
          <a:p>
            <a:pPr>
              <a:defRPr/>
            </a:pPr>
            <a:r>
              <a:rPr lang="en-US" dirty="0">
                <a:solidFill>
                  <a:prstClr val="black"/>
                </a:solidFill>
                <a:latin typeface="Calibri" pitchFamily="34" charset="0"/>
                <a:ea typeface="ＭＳ Ｐゴシック" charset="-128"/>
                <a:cs typeface="+mn-cs"/>
              </a:rPr>
              <a:t>Operating</a:t>
            </a:r>
          </a:p>
        </p:txBody>
      </p:sp>
      <p:sp>
        <p:nvSpPr>
          <p:cNvPr id="2142" name="Rectangle 15"/>
          <p:cNvSpPr>
            <a:spLocks noChangeArrowheads="1"/>
          </p:cNvSpPr>
          <p:nvPr/>
        </p:nvSpPr>
        <p:spPr bwMode="auto">
          <a:xfrm>
            <a:off x="8404225" y="1296988"/>
            <a:ext cx="536575" cy="4794250"/>
          </a:xfrm>
          <a:prstGeom prst="rect">
            <a:avLst/>
          </a:prstGeom>
          <a:noFill/>
          <a:ln w="3175" cap="rnd">
            <a:solidFill>
              <a:srgbClr val="A0A0A0"/>
            </a:solidFill>
            <a:miter lim="800000"/>
            <a:headEnd/>
            <a:tailEnd/>
          </a:ln>
        </p:spPr>
        <p:txBody>
          <a:bodyPr/>
          <a:lstStyle/>
          <a:p>
            <a:pPr>
              <a:defRPr/>
            </a:pPr>
            <a:endParaRPr lang="en-US">
              <a:solidFill>
                <a:prstClr val="black"/>
              </a:solidFill>
              <a:latin typeface="Calibri" pitchFamily="34" charset="0"/>
              <a:ea typeface="ＭＳ Ｐゴシック" charset="-128"/>
              <a:cs typeface="+mn-cs"/>
            </a:endParaRPr>
          </a:p>
        </p:txBody>
      </p:sp>
      <p:sp>
        <p:nvSpPr>
          <p:cNvPr id="186" name="Pentagon 185"/>
          <p:cNvSpPr/>
          <p:nvPr/>
        </p:nvSpPr>
        <p:spPr>
          <a:xfrm>
            <a:off x="7927039" y="3004688"/>
            <a:ext cx="1200245" cy="292608"/>
          </a:xfrm>
          <a:prstGeom prst="homePlate">
            <a:avLst>
              <a:gd name="adj" fmla="val 123398"/>
            </a:avLst>
          </a:prstGeom>
          <a:solidFill>
            <a:schemeClr val="accent2">
              <a:lumMod val="60000"/>
              <a:lumOff val="40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000000"/>
                </a:solidFill>
                <a:latin typeface="Calibri" charset="0"/>
              </a:rPr>
              <a:t>Sentinel-3C/D</a:t>
            </a:r>
            <a:endParaRPr lang="en-US" sz="900" b="1">
              <a:solidFill>
                <a:srgbClr val="000000"/>
              </a:solidFill>
              <a:latin typeface="Calibri" charset="0"/>
            </a:endParaRPr>
          </a:p>
        </p:txBody>
      </p:sp>
      <p:grpSp>
        <p:nvGrpSpPr>
          <p:cNvPr id="3083" name="Group 168"/>
          <p:cNvGrpSpPr>
            <a:grpSpLocks/>
          </p:cNvGrpSpPr>
          <p:nvPr/>
        </p:nvGrpSpPr>
        <p:grpSpPr bwMode="auto">
          <a:xfrm>
            <a:off x="5955853" y="3317285"/>
            <a:ext cx="3184879" cy="286512"/>
            <a:chOff x="1102" y="3140"/>
            <a:chExt cx="1903" cy="230"/>
          </a:xfrm>
          <a:solidFill>
            <a:srgbClr val="FFFF99"/>
          </a:solidFill>
        </p:grpSpPr>
        <p:sp>
          <p:nvSpPr>
            <p:cNvPr id="244" name="Freeform 169"/>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noFill/>
              <a:round/>
              <a:headEnd/>
              <a:tailEnd/>
            </a:ln>
            <a:scene3d>
              <a:camera prst="orthographicFront"/>
              <a:lightRig rig="threePt" dir="t"/>
            </a:scene3d>
            <a:sp3d>
              <a:bevelT/>
            </a:sp3d>
          </p:spPr>
          <p:txBody>
            <a:bodyPr/>
            <a:lstStyle/>
            <a:p>
              <a:pPr fontAlgn="auto">
                <a:spcBef>
                  <a:spcPts val="0"/>
                </a:spcBef>
                <a:spcAft>
                  <a:spcPts val="0"/>
                </a:spcAft>
                <a:defRPr/>
              </a:pPr>
              <a:endParaRPr lang="en-US" sz="1400">
                <a:solidFill>
                  <a:prstClr val="black"/>
                </a:solidFill>
                <a:latin typeface="Calibri"/>
                <a:ea typeface="ＭＳ Ｐゴシック" charset="-128"/>
                <a:cs typeface="+mn-cs"/>
              </a:endParaRPr>
            </a:p>
          </p:txBody>
        </p:sp>
        <p:sp>
          <p:nvSpPr>
            <p:cNvPr id="245" name="Freeform 170"/>
            <p:cNvSpPr>
              <a:spLocks/>
            </p:cNvSpPr>
            <p:nvPr/>
          </p:nvSpPr>
          <p:spPr bwMode="auto">
            <a:xfrm>
              <a:off x="1102" y="3140"/>
              <a:ext cx="1903" cy="230"/>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solid"/>
              <a:round/>
              <a:headEnd/>
              <a:tailEnd/>
            </a:ln>
            <a:scene3d>
              <a:camera prst="orthographicFront"/>
              <a:lightRig rig="threePt" dir="t"/>
            </a:scene3d>
            <a:sp3d>
              <a:bevelT/>
            </a:sp3d>
          </p:spPr>
          <p:txBody>
            <a:bodyPr/>
            <a:lstStyle/>
            <a:p>
              <a:pPr fontAlgn="auto">
                <a:spcBef>
                  <a:spcPts val="0"/>
                </a:spcBef>
                <a:spcAft>
                  <a:spcPts val="0"/>
                </a:spcAft>
                <a:defRPr/>
              </a:pPr>
              <a:r>
                <a:rPr lang="en-US" sz="1400" b="1" dirty="0">
                  <a:solidFill>
                    <a:prstClr val="black"/>
                  </a:solidFill>
                  <a:latin typeface="Calibri"/>
                  <a:ea typeface="ＭＳ Ｐゴシック" charset="-128"/>
                  <a:cs typeface="+mn-cs"/>
                </a:rPr>
                <a:t> Sentinel-3B </a:t>
              </a:r>
              <a:r>
                <a:rPr lang="en-US" sz="1000" b="1" dirty="0">
                  <a:solidFill>
                    <a:prstClr val="black"/>
                  </a:solidFill>
                  <a:latin typeface="Calibri"/>
                  <a:ea typeface="ＭＳ Ｐゴシック" charset="-128"/>
                  <a:cs typeface="+mn-cs"/>
                </a:rPr>
                <a:t>Europe</a:t>
              </a:r>
              <a:r>
                <a:rPr lang="en-US" sz="1400" b="1" dirty="0">
                  <a:solidFill>
                    <a:prstClr val="black"/>
                  </a:solidFill>
                  <a:latin typeface="Calibri"/>
                  <a:ea typeface="ＭＳ Ｐゴシック" charset="-128"/>
                  <a:cs typeface="+mn-cs"/>
                </a:rPr>
                <a:t> </a:t>
              </a:r>
            </a:p>
          </p:txBody>
        </p:sp>
      </p:grpSp>
      <p:grpSp>
        <p:nvGrpSpPr>
          <p:cNvPr id="3084" name="Group 139"/>
          <p:cNvGrpSpPr>
            <a:grpSpLocks/>
          </p:cNvGrpSpPr>
          <p:nvPr/>
        </p:nvGrpSpPr>
        <p:grpSpPr bwMode="auto">
          <a:xfrm>
            <a:off x="7065544" y="5642802"/>
            <a:ext cx="2078456" cy="288099"/>
            <a:chOff x="1102" y="3140"/>
            <a:chExt cx="1903" cy="193"/>
          </a:xfrm>
          <a:solidFill>
            <a:schemeClr val="accent2">
              <a:lumMod val="60000"/>
              <a:lumOff val="40000"/>
            </a:schemeClr>
          </a:solidFill>
        </p:grpSpPr>
        <p:sp>
          <p:nvSpPr>
            <p:cNvPr id="3190" name="Freeform 140"/>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noFill/>
              <a:round/>
              <a:headEnd/>
              <a:tailEnd/>
            </a:ln>
            <a:scene3d>
              <a:camera prst="orthographicFront"/>
              <a:lightRig rig="threePt" dir="t"/>
            </a:scene3d>
            <a:sp3d>
              <a:bevelT/>
            </a:sp3d>
          </p:spPr>
          <p:txBody>
            <a:bodyPr/>
            <a:lstStyle/>
            <a:p>
              <a:pPr fontAlgn="auto">
                <a:spcBef>
                  <a:spcPts val="0"/>
                </a:spcBef>
                <a:spcAft>
                  <a:spcPts val="0"/>
                </a:spcAft>
                <a:defRPr/>
              </a:pPr>
              <a:endParaRPr lang="en-US">
                <a:solidFill>
                  <a:prstClr val="black"/>
                </a:solidFill>
                <a:latin typeface="Calibri"/>
                <a:ea typeface="ＭＳ Ｐゴシック" charset="-128"/>
                <a:cs typeface="+mn-cs"/>
              </a:endParaRPr>
            </a:p>
          </p:txBody>
        </p:sp>
        <p:sp>
          <p:nvSpPr>
            <p:cNvPr id="3191" name="Freeform 141"/>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solid"/>
              <a:round/>
              <a:headEnd/>
              <a:tailEnd/>
            </a:ln>
            <a:scene3d>
              <a:camera prst="orthographicFront"/>
              <a:lightRig rig="threePt" dir="t"/>
            </a:scene3d>
            <a:sp3d>
              <a:bevelT/>
            </a:sp3d>
          </p:spPr>
          <p:txBody>
            <a:bodyPr/>
            <a:lstStyle/>
            <a:p>
              <a:pPr fontAlgn="auto">
                <a:spcBef>
                  <a:spcPts val="0"/>
                </a:spcBef>
                <a:spcAft>
                  <a:spcPts val="0"/>
                </a:spcAft>
                <a:defRPr/>
              </a:pPr>
              <a:r>
                <a:rPr lang="en-US" sz="1400" b="1" dirty="0">
                  <a:solidFill>
                    <a:srgbClr val="000000"/>
                  </a:solidFill>
                  <a:latin typeface="Calibri"/>
                  <a:ea typeface="Arial Unicode MS" charset="0"/>
                  <a:cs typeface="Arial Unicode MS" charset="0"/>
                </a:rPr>
                <a:t>SWOT </a:t>
              </a:r>
              <a:r>
                <a:rPr lang="en-US" sz="1000" b="1" dirty="0">
                  <a:solidFill>
                    <a:srgbClr val="000000"/>
                  </a:solidFill>
                  <a:latin typeface="Calibri"/>
                  <a:ea typeface="Arial Unicode MS" charset="0"/>
                  <a:cs typeface="Arial Unicode MS" charset="0"/>
                </a:rPr>
                <a:t>USA/France</a:t>
              </a:r>
              <a:endParaRPr lang="en-US" sz="1000" b="1" dirty="0">
                <a:solidFill>
                  <a:prstClr val="black"/>
                </a:solidFill>
                <a:latin typeface="Calibri"/>
                <a:ea typeface="ＭＳ Ｐゴシック" charset="-128"/>
                <a:cs typeface="+mn-cs"/>
              </a:endParaRPr>
            </a:p>
            <a:p>
              <a:pPr fontAlgn="auto">
                <a:spcBef>
                  <a:spcPts val="0"/>
                </a:spcBef>
                <a:spcAft>
                  <a:spcPts val="0"/>
                </a:spcAft>
                <a:defRPr/>
              </a:pPr>
              <a:endParaRPr lang="en-US" b="1" dirty="0">
                <a:solidFill>
                  <a:prstClr val="black"/>
                </a:solidFill>
                <a:latin typeface="Calibri"/>
                <a:ea typeface="ＭＳ Ｐゴシック" charset="-128"/>
                <a:cs typeface="+mn-cs"/>
              </a:endParaRPr>
            </a:p>
          </p:txBody>
        </p:sp>
      </p:grpSp>
      <p:sp>
        <p:nvSpPr>
          <p:cNvPr id="225" name="Freeform 135"/>
          <p:cNvSpPr>
            <a:spLocks/>
          </p:cNvSpPr>
          <p:nvPr/>
        </p:nvSpPr>
        <p:spPr bwMode="auto">
          <a:xfrm>
            <a:off x="6553201" y="2057400"/>
            <a:ext cx="2590800" cy="28733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a:scene3d>
            <a:camera prst="orthographicFront"/>
            <a:lightRig rig="threePt" dir="t"/>
          </a:scene3d>
          <a:sp3d>
            <a:bevelT/>
          </a:sp3d>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latin typeface="Calibri" charset="0"/>
              </a:rPr>
              <a:t>   Jason-CS </a:t>
            </a:r>
            <a:r>
              <a:rPr lang="en-US" sz="1000" b="1">
                <a:solidFill>
                  <a:srgbClr val="000000"/>
                </a:solidFill>
                <a:latin typeface="Calibri" charset="0"/>
              </a:rPr>
              <a:t> Europe/USA</a:t>
            </a:r>
            <a:endParaRPr lang="en-US" sz="1400" b="1">
              <a:solidFill>
                <a:srgbClr val="000000"/>
              </a:solidFill>
              <a:latin typeface="Calibri" charset="0"/>
            </a:endParaRPr>
          </a:p>
        </p:txBody>
      </p:sp>
      <p:sp>
        <p:nvSpPr>
          <p:cNvPr id="188" name="Pentagon 187"/>
          <p:cNvSpPr/>
          <p:nvPr/>
        </p:nvSpPr>
        <p:spPr>
          <a:xfrm>
            <a:off x="3962400" y="2971800"/>
            <a:ext cx="3955798" cy="310517"/>
          </a:xfrm>
          <a:prstGeom prst="homePlate">
            <a:avLst>
              <a:gd name="adj" fmla="val 123398"/>
            </a:avLst>
          </a:prstGeom>
          <a:solidFill>
            <a:srgbClr val="FFFF99"/>
          </a:solidFill>
          <a:ln w="3175">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latin typeface="Calibri" charset="0"/>
              </a:rPr>
              <a:t> </a:t>
            </a:r>
            <a:r>
              <a:rPr lang="en-US" sz="1400" b="1">
                <a:solidFill>
                  <a:srgbClr val="000000"/>
                </a:solidFill>
                <a:latin typeface="Calibri" charset="0"/>
                <a:cs typeface="Arial Unicode MS" charset="0"/>
              </a:rPr>
              <a:t>Sentinel-3A </a:t>
            </a:r>
            <a:r>
              <a:rPr lang="en-US" sz="1000" b="1">
                <a:solidFill>
                  <a:srgbClr val="000000"/>
                </a:solidFill>
                <a:latin typeface="Calibri" charset="0"/>
                <a:cs typeface="Arial Unicode MS" charset="0"/>
              </a:rPr>
              <a:t>Europe</a:t>
            </a:r>
            <a:endParaRPr lang="en-US" sz="1000" b="1">
              <a:solidFill>
                <a:srgbClr val="FFFFFF"/>
              </a:solidFill>
              <a:latin typeface="Calibri" charset="0"/>
            </a:endParaRPr>
          </a:p>
          <a:p>
            <a:pPr eaLnBrk="1" hangingPunct="1"/>
            <a:endParaRPr lang="en-US" sz="1000" b="1">
              <a:solidFill>
                <a:srgbClr val="000000"/>
              </a:solidFill>
              <a:latin typeface="Calibri" charset="0"/>
            </a:endParaRPr>
          </a:p>
        </p:txBody>
      </p:sp>
      <p:sp>
        <p:nvSpPr>
          <p:cNvPr id="184" name="TextBox 183"/>
          <p:cNvSpPr txBox="1"/>
          <p:nvPr/>
        </p:nvSpPr>
        <p:spPr>
          <a:xfrm>
            <a:off x="8077200" y="6611938"/>
            <a:ext cx="1004888" cy="246062"/>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latin typeface="Calibri" charset="0"/>
              </a:rPr>
              <a:t>fp  March  2012</a:t>
            </a:r>
          </a:p>
        </p:txBody>
      </p:sp>
      <p:sp>
        <p:nvSpPr>
          <p:cNvPr id="179" name="TextBox 178"/>
          <p:cNvSpPr txBox="1"/>
          <p:nvPr/>
        </p:nvSpPr>
        <p:spPr>
          <a:xfrm>
            <a:off x="-12700" y="152400"/>
            <a:ext cx="9128125" cy="523875"/>
          </a:xfrm>
          <a:prstGeom prst="rect">
            <a:avLst/>
          </a:prstGeom>
          <a:noFill/>
        </p:spPr>
        <p:txBody>
          <a:bodyPr anchor="ctr">
            <a:spAutoFit/>
          </a:bodyPr>
          <a:lstStyle/>
          <a:p>
            <a:pPr algn="ctr">
              <a:defRPr/>
            </a:pPr>
            <a:r>
              <a:rPr lang="en-US" sz="2800" b="1" dirty="0">
                <a:solidFill>
                  <a:srgbClr val="000099"/>
                </a:solidFill>
                <a:latin typeface="Calibri"/>
                <a:ea typeface="ＭＳ Ｐゴシック" charset="-128"/>
                <a:cs typeface="+mn-cs"/>
              </a:rPr>
              <a:t>GLOBAL ALTIMETER MISSIONS</a:t>
            </a:r>
          </a:p>
        </p:txBody>
      </p:sp>
    </p:spTree>
    <p:extLst>
      <p:ext uri="{BB962C8B-B14F-4D97-AF65-F5344CB8AC3E}">
        <p14:creationId xmlns:p14="http://schemas.microsoft.com/office/powerpoint/2010/main" val="39417028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bwMode="auto">
          <a:xfrm>
            <a:off x="1676400" y="152400"/>
            <a:ext cx="57912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rPr>
              <a:t>Precision Altimetry Missions</a:t>
            </a:r>
          </a:p>
        </p:txBody>
      </p:sp>
      <p:pic>
        <p:nvPicPr>
          <p:cNvPr id="20483" name="Picture 2" descr="C:\work\Jason3\altimetry_mission_schedu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086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p:cNvSpPr txBox="1">
            <a:spLocks noChangeArrowheads="1"/>
          </p:cNvSpPr>
          <p:nvPr/>
        </p:nvSpPr>
        <p:spPr bwMode="auto">
          <a:xfrm>
            <a:off x="1981200" y="5629275"/>
            <a:ext cx="5078413" cy="830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Calibri" charset="0"/>
              </a:rPr>
              <a:t>Although Jason-2 is healthy now, solar minimum is ending and current 2014 launch requires </a:t>
            </a:r>
            <a:r>
              <a:rPr lang="en-US" sz="1600" i="1" u="sng">
                <a:latin typeface="Calibri" charset="0"/>
              </a:rPr>
              <a:t>6.5 year </a:t>
            </a:r>
            <a:r>
              <a:rPr lang="en-US" sz="1600">
                <a:latin typeface="Calibri" charset="0"/>
              </a:rPr>
              <a:t>Jason-2 lifetime to allow for sufficient overlap</a:t>
            </a:r>
          </a:p>
        </p:txBody>
      </p:sp>
      <p:sp>
        <p:nvSpPr>
          <p:cNvPr id="20485" name="TextBox 3"/>
          <p:cNvSpPr txBox="1">
            <a:spLocks noChangeArrowheads="1"/>
          </p:cNvSpPr>
          <p:nvPr/>
        </p:nvSpPr>
        <p:spPr bwMode="auto">
          <a:xfrm>
            <a:off x="4800600" y="1447800"/>
            <a:ext cx="3810000" cy="830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Calibri" charset="0"/>
              </a:rPr>
              <a:t>Climate Science applications require continuity and the potential for a gap will grow with any delay of Jason-3</a:t>
            </a:r>
          </a:p>
        </p:txBody>
      </p:sp>
    </p:spTree>
    <p:extLst>
      <p:ext uri="{BB962C8B-B14F-4D97-AF65-F5344CB8AC3E}">
        <p14:creationId xmlns:p14="http://schemas.microsoft.com/office/powerpoint/2010/main" val="1655243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7</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CSS Recommendations (2/5)</a:t>
            </a:r>
            <a:endParaRPr lang="en-US" dirty="0">
              <a:latin typeface="Tahoma" charset="0"/>
              <a:ea typeface="ＭＳ Ｐゴシック" charset="0"/>
              <a:cs typeface="Tahoma" charset="0"/>
            </a:endParaRPr>
          </a:p>
        </p:txBody>
      </p:sp>
      <p:sp>
        <p:nvSpPr>
          <p:cNvPr id="5" name="Content Placeholder 2"/>
          <p:cNvSpPr txBox="1">
            <a:spLocks/>
          </p:cNvSpPr>
          <p:nvPr/>
        </p:nvSpPr>
        <p:spPr>
          <a:xfrm>
            <a:off x="457200" y="1600200"/>
            <a:ext cx="8229600" cy="4525963"/>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pPr>
            <a:r>
              <a:rPr lang="en-GB" sz="1800" b="0" dirty="0" smtClean="0"/>
              <a:t>VC Report</a:t>
            </a:r>
            <a:endParaRPr lang="en-US" sz="1800" b="0" dirty="0"/>
          </a:p>
          <a:p>
            <a:pPr marL="0" indent="0">
              <a:buNone/>
            </a:pPr>
            <a:endParaRPr lang="en-GB" sz="1200" dirty="0" smtClean="0"/>
          </a:p>
          <a:p>
            <a:pPr marL="0" indent="0">
              <a:buNone/>
            </a:pPr>
            <a:endParaRPr lang="en-GB" sz="1400" dirty="0" smtClean="0"/>
          </a:p>
          <a:p>
            <a:pPr marL="0" indent="0">
              <a:buNone/>
            </a:pPr>
            <a:r>
              <a:rPr lang="en-GB" sz="1400" dirty="0" smtClean="0"/>
              <a:t>5. The SST-VC has volunteered to serve as a pilot for the demonstration of the implementation partnership between Constellations and WGClimate.</a:t>
            </a:r>
          </a:p>
          <a:p>
            <a:pPr marL="0" indent="0">
              <a:buNone/>
            </a:pPr>
            <a:endParaRPr lang="en-AU" sz="1400" b="0" dirty="0" smtClean="0"/>
          </a:p>
          <a:p>
            <a:pPr marL="0" indent="0">
              <a:buNone/>
            </a:pPr>
            <a:r>
              <a:rPr lang="en-GB" sz="1400" b="0" dirty="0" smtClean="0"/>
              <a:t>6. As the Climate Architecture effort evolves from a </a:t>
            </a:r>
            <a:r>
              <a:rPr lang="en-GB" sz="1400" b="0" dirty="0" err="1" smtClean="0"/>
              <a:t>badgeless</a:t>
            </a:r>
            <a:r>
              <a:rPr lang="en-GB" sz="1400" b="0" dirty="0" smtClean="0"/>
              <a:t> activity to considering which existing assets and processes might be engaged or adapted in support of the functional and physical architectures, the role for the Constellations should be carefully considered.</a:t>
            </a:r>
            <a:endParaRPr lang="en-AU" sz="1400" b="0" dirty="0" smtClean="0"/>
          </a:p>
          <a:p>
            <a:pPr marL="0" indent="0">
              <a:buNone/>
            </a:pPr>
            <a:endParaRPr lang="en-GB" sz="1400" b="0" dirty="0" smtClean="0"/>
          </a:p>
          <a:p>
            <a:pPr marL="0" indent="0">
              <a:buNone/>
            </a:pPr>
            <a:r>
              <a:rPr lang="en-GB" sz="1400" b="0" dirty="0" smtClean="0"/>
              <a:t>7. The Constellations address a range of different coordination and implementation issues, reflecting the diversity of real-world challenges for CEOS in realising the space segment of the GEOSS. Any change in terms of reference or to the Constellations Process Paper should recognise the value of such diversity and not ‘over-standardise’ in a way which might restrict contribution of the Constellations to CEOS objectives. </a:t>
            </a:r>
            <a:endParaRPr lang="en-AU" sz="1400" b="0" dirty="0"/>
          </a:p>
          <a:p>
            <a:pPr marL="0" indent="0">
              <a:buNone/>
            </a:pPr>
            <a:endParaRPr lang="en-AU" sz="1400" dirty="0" smtClean="0"/>
          </a:p>
          <a:p>
            <a:pPr marL="0" indent="0">
              <a:buNone/>
            </a:pPr>
            <a:r>
              <a:rPr lang="en-AU" sz="1400" dirty="0" smtClean="0"/>
              <a:t>8. </a:t>
            </a:r>
            <a:r>
              <a:rPr lang="en-GB" sz="1400" dirty="0" smtClean="0"/>
              <a:t>The SIT process and meetings should be redesigned to identify, and escalate as appropriate, important outputs from the Constellations which have implementation </a:t>
            </a:r>
            <a:r>
              <a:rPr lang="en-GB" sz="1400" dirty="0"/>
              <a:t>implications, and to guarantee debate between Principals with supporting observation programmes. </a:t>
            </a:r>
            <a:endParaRPr lang="en-GB" sz="1400" dirty="0" smtClean="0"/>
          </a:p>
          <a:p>
            <a:pPr marL="0" indent="0">
              <a:buNone/>
            </a:pPr>
            <a:endParaRPr lang="en-GB" sz="1400" dirty="0"/>
          </a:p>
          <a:p>
            <a:pPr marL="0" indent="0">
              <a:buNone/>
            </a:pPr>
            <a:r>
              <a:rPr lang="en-GB" sz="1400" b="0" dirty="0" smtClean="0"/>
              <a:t>9. It </a:t>
            </a:r>
            <a:r>
              <a:rPr lang="en-GB" sz="1400" b="0" dirty="0"/>
              <a:t>is beyond the scope of this study to consider the effectiveness of the Constellation recommendations, through CEOS, in influencing the mission budgeting and programming decisions of individual space agencies. </a:t>
            </a:r>
            <a:r>
              <a:rPr lang="en-GB" sz="1400" dirty="0"/>
              <a:t>It has been noted however that agencies need a goal to subscribe to that reflects their national policies and requirements and the Constellations have made progress this direction. Their attention to ECVs may provide a focus to which agencies and governments can subscribe and communicate back home to implement programming decisions.</a:t>
            </a:r>
            <a:r>
              <a:rPr lang="en-AU" sz="1400" dirty="0"/>
              <a:t> </a:t>
            </a:r>
            <a:endParaRPr lang="en-US" sz="1400" dirty="0"/>
          </a:p>
        </p:txBody>
      </p:sp>
    </p:spTree>
    <p:extLst>
      <p:ext uri="{BB962C8B-B14F-4D97-AF65-F5344CB8AC3E}">
        <p14:creationId xmlns:p14="http://schemas.microsoft.com/office/powerpoint/2010/main" val="16402155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A6E851C2-DC30-7E46-8697-146701895B7E}" type="slidenum">
              <a:rPr lang="en-US" sz="1000">
                <a:solidFill>
                  <a:srgbClr val="002569"/>
                </a:solidFill>
                <a:latin typeface="Calibri" charset="0"/>
                <a:cs typeface="Calibri" charset="0"/>
              </a:rPr>
              <a:pPr eaLnBrk="1" hangingPunct="1">
                <a:spcBef>
                  <a:spcPct val="0"/>
                </a:spcBef>
              </a:pPr>
              <a:t>70</a:t>
            </a:fld>
            <a:endParaRPr lang="en-US" sz="1000">
              <a:solidFill>
                <a:srgbClr val="002569"/>
              </a:solidFill>
              <a:latin typeface="Calibri" charset="0"/>
              <a:cs typeface="Calibri" charset="0"/>
            </a:endParaRPr>
          </a:p>
        </p:txBody>
      </p:sp>
      <p:sp>
        <p:nvSpPr>
          <p:cNvPr id="21507"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Status</a:t>
            </a:r>
          </a:p>
        </p:txBody>
      </p:sp>
      <p:sp>
        <p:nvSpPr>
          <p:cNvPr id="21508" name="TextBox 2"/>
          <p:cNvSpPr txBox="1">
            <a:spLocks noChangeArrowheads="1"/>
          </p:cNvSpPr>
          <p:nvPr/>
        </p:nvSpPr>
        <p:spPr bwMode="auto">
          <a:xfrm>
            <a:off x="431800" y="1762125"/>
            <a:ext cx="82105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solidFill>
                  <a:srgbClr val="FF0000"/>
                </a:solidFill>
              </a:rPr>
              <a:t> Key players, programs</a:t>
            </a:r>
          </a:p>
          <a:p>
            <a:pPr lvl="1" eaLnBrk="1" hangingPunct="1">
              <a:buFontTx/>
              <a:buChar char="-"/>
            </a:pPr>
            <a:r>
              <a:rPr lang="en-US" sz="1800" i="1"/>
              <a:t> Reference Missions/Jason Series – NOAA/NASA, EUMETSAT/CNES, ESA</a:t>
            </a:r>
          </a:p>
          <a:p>
            <a:pPr lvl="1" eaLnBrk="1" hangingPunct="1">
              <a:buFontTx/>
              <a:buChar char="-"/>
            </a:pPr>
            <a:r>
              <a:rPr lang="en-US" sz="1800" i="1"/>
              <a:t> Complimentary Missions/Other Altimeters – ESA, CNSA, ISRO</a:t>
            </a:r>
          </a:p>
          <a:p>
            <a:pPr eaLnBrk="1" hangingPunct="1"/>
            <a:r>
              <a:rPr lang="en-US" sz="1800" i="1"/>
              <a:t/>
            </a:r>
            <a:br>
              <a:rPr lang="en-US" sz="1800" i="1"/>
            </a:br>
            <a:r>
              <a:rPr lang="en-US" sz="1800" i="1">
                <a:solidFill>
                  <a:srgbClr val="FF0000"/>
                </a:solidFill>
              </a:rPr>
              <a:t>- Relevant budgets and resources in play</a:t>
            </a:r>
          </a:p>
          <a:p>
            <a:pPr lvl="1" eaLnBrk="1" hangingPunct="1">
              <a:buFontTx/>
              <a:buChar char="-"/>
            </a:pPr>
            <a:r>
              <a:rPr lang="en-US" sz="1800" i="1"/>
              <a:t>NASA/CNES/EUMETSAT Ocean Surface Topography Science Team (re-compete in process in 2012 with new team in place for 2013-2016).</a:t>
            </a:r>
          </a:p>
          <a:p>
            <a:pPr eaLnBrk="1" hangingPunct="1">
              <a:buFontTx/>
              <a:buChar char="-"/>
            </a:pPr>
            <a:endParaRPr lang="en-AU" sz="1800"/>
          </a:p>
          <a:p>
            <a:pPr eaLnBrk="1" hangingPunct="1">
              <a:buFontTx/>
              <a:buChar char="-"/>
            </a:pPr>
            <a:r>
              <a:rPr lang="en-US" sz="1800" i="1">
                <a:solidFill>
                  <a:srgbClr val="FF0000"/>
                </a:solidFill>
              </a:rPr>
              <a:t>Particular issues to note</a:t>
            </a:r>
          </a:p>
          <a:p>
            <a:pPr lvl="1" eaLnBrk="1" hangingPunct="1">
              <a:buFontTx/>
              <a:buChar char="-"/>
            </a:pPr>
            <a:r>
              <a:rPr lang="en-US" sz="1800" i="1"/>
              <a:t>OSTST meeting in October 2011 agreed in principle to OSTST taking on the role of OST Virtual Constellation.</a:t>
            </a:r>
          </a:p>
          <a:p>
            <a:pPr lvl="1" eaLnBrk="1" hangingPunct="1">
              <a:buFontTx/>
              <a:buChar char="-"/>
            </a:pPr>
            <a:r>
              <a:rPr lang="en-US" sz="1800" i="1"/>
              <a:t>Need to develop implementation plan for OST VC for CEOS during 2012.</a:t>
            </a:r>
          </a:p>
          <a:p>
            <a:pPr lvl="1" eaLnBrk="1" hangingPunct="1">
              <a:buFontTx/>
              <a:buChar char="-"/>
            </a:pPr>
            <a:r>
              <a:rPr lang="en-US" sz="1800" i="1"/>
              <a:t>Not all altimeter agencies are formal members/participants in OSTST (ESA, ISRO, CNSA…)</a:t>
            </a:r>
            <a:endParaRPr lang="en-AU" sz="1800"/>
          </a:p>
          <a:p>
            <a:pPr lvl="1" eaLnBrk="1" hangingPunct="1">
              <a:buFont typeface="Arial" charset="0"/>
              <a:buChar char="•"/>
            </a:pPr>
            <a:endParaRPr lang="en-US" sz="1800"/>
          </a:p>
          <a:p>
            <a:pPr eaLnBrk="1" hangingPunct="1">
              <a:buFont typeface="Arial" charset="0"/>
              <a:buChar char="•"/>
            </a:pPr>
            <a:endParaRPr lang="en-US" sz="1800"/>
          </a:p>
        </p:txBody>
      </p:sp>
    </p:spTree>
    <p:extLst>
      <p:ext uri="{BB962C8B-B14F-4D97-AF65-F5344CB8AC3E}">
        <p14:creationId xmlns:p14="http://schemas.microsoft.com/office/powerpoint/2010/main" val="15992860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0A216679-7ADF-C54D-BC1C-948ADC237070}" type="slidenum">
              <a:rPr lang="en-US" sz="1000">
                <a:solidFill>
                  <a:srgbClr val="002569"/>
                </a:solidFill>
                <a:latin typeface="Calibri" charset="0"/>
                <a:cs typeface="Calibri" charset="0"/>
              </a:rPr>
              <a:pPr eaLnBrk="1" hangingPunct="1">
                <a:spcBef>
                  <a:spcPct val="0"/>
                </a:spcBef>
              </a:pPr>
              <a:t>71</a:t>
            </a:fld>
            <a:endParaRPr lang="en-US" sz="1000">
              <a:solidFill>
                <a:srgbClr val="002569"/>
              </a:solidFill>
              <a:latin typeface="Calibri" charset="0"/>
              <a:cs typeface="Calibri" charset="0"/>
            </a:endParaRPr>
          </a:p>
        </p:txBody>
      </p:sp>
      <p:sp>
        <p:nvSpPr>
          <p:cNvPr id="23555"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Opportunities &amp; obstacles</a:t>
            </a:r>
          </a:p>
        </p:txBody>
      </p:sp>
      <p:sp>
        <p:nvSpPr>
          <p:cNvPr id="23556" name="TextBox 2"/>
          <p:cNvSpPr txBox="1">
            <a:spLocks noChangeArrowheads="1"/>
          </p:cNvSpPr>
          <p:nvPr/>
        </p:nvSpPr>
        <p:spPr bwMode="auto">
          <a:xfrm>
            <a:off x="776288" y="1555750"/>
            <a:ext cx="7519987"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1800" i="1">
                <a:solidFill>
                  <a:srgbClr val="FF0000"/>
                </a:solidFill>
              </a:rPr>
              <a:t>The role open for CEOS</a:t>
            </a:r>
          </a:p>
          <a:p>
            <a:pPr lvl="1" eaLnBrk="1" hangingPunct="1">
              <a:buFontTx/>
              <a:buChar char="-"/>
            </a:pPr>
            <a:r>
              <a:rPr lang="en-US" sz="1800" i="1"/>
              <a:t>CEOS can help leverage greater participation in the current OSTST</a:t>
            </a:r>
          </a:p>
          <a:p>
            <a:pPr eaLnBrk="1" hangingPunct="1"/>
            <a:endParaRPr lang="en-AU" sz="1800"/>
          </a:p>
          <a:p>
            <a:pPr eaLnBrk="1" hangingPunct="1"/>
            <a:r>
              <a:rPr lang="en-US" sz="1800" i="1"/>
              <a:t>- </a:t>
            </a:r>
            <a:r>
              <a:rPr lang="en-US" sz="1800" i="1">
                <a:solidFill>
                  <a:srgbClr val="FF0000"/>
                </a:solidFill>
              </a:rPr>
              <a:t>Approach, emphasis required by the VC</a:t>
            </a:r>
            <a:endParaRPr lang="en-AU" sz="1800">
              <a:solidFill>
                <a:srgbClr val="FF0000"/>
              </a:solidFill>
            </a:endParaRPr>
          </a:p>
          <a:p>
            <a:pPr lvl="1" eaLnBrk="1" hangingPunct="1"/>
            <a:r>
              <a:rPr lang="en-US" sz="1800" i="1"/>
              <a:t>The current OST VC is a group of agency representatives who report annually on the status of altimetry missions (</a:t>
            </a:r>
            <a:r>
              <a:rPr lang="ja-JP" altLang="en-US" sz="1800" i="1"/>
              <a:t>“</a:t>
            </a:r>
            <a:r>
              <a:rPr lang="en-US" sz="1800" i="1"/>
              <a:t>the constellation</a:t>
            </a:r>
            <a:r>
              <a:rPr lang="ja-JP" altLang="en-US" sz="1800" i="1"/>
              <a:t>”</a:t>
            </a:r>
            <a:r>
              <a:rPr lang="en-US" sz="1800" i="1"/>
              <a:t>)</a:t>
            </a:r>
          </a:p>
          <a:p>
            <a:pPr eaLnBrk="1" hangingPunct="1"/>
            <a:endParaRPr lang="en-US" sz="1800" i="1"/>
          </a:p>
          <a:p>
            <a:pPr lvl="1" eaLnBrk="1" hangingPunct="1"/>
            <a:r>
              <a:rPr lang="en-US" sz="1800" i="1"/>
              <a:t>It is anticipated that the new OST VC would report more frequently, address issues related to the Sea Level ECV, and precipitate constellation data and mission issues for CEOS SIT consideration.</a:t>
            </a:r>
          </a:p>
          <a:p>
            <a:pPr lvl="1" eaLnBrk="1" hangingPunct="1"/>
            <a:endParaRPr lang="en-US" sz="1800" i="1"/>
          </a:p>
          <a:p>
            <a:pPr eaLnBrk="1" hangingPunct="1"/>
            <a:r>
              <a:rPr lang="en-US" sz="1800" i="1"/>
              <a:t>- </a:t>
            </a:r>
            <a:r>
              <a:rPr lang="en-US" sz="1800" i="1">
                <a:solidFill>
                  <a:srgbClr val="FF0000"/>
                </a:solidFill>
              </a:rPr>
              <a:t>Any issues for SIT &amp; Principals to help resolve in relation to the VC</a:t>
            </a:r>
          </a:p>
          <a:p>
            <a:pPr eaLnBrk="1" hangingPunct="1"/>
            <a:r>
              <a:rPr lang="en-US" sz="1800" i="1">
                <a:solidFill>
                  <a:srgbClr val="FF0000"/>
                </a:solidFill>
              </a:rPr>
              <a:t>having the potential to fulfill the proposed role</a:t>
            </a:r>
          </a:p>
          <a:p>
            <a:pPr lvl="1" eaLnBrk="1" hangingPunct="1"/>
            <a:r>
              <a:rPr lang="en-US" sz="1800" i="1"/>
              <a:t>How do we transform OSTST from a multi-agency funding-driven construct into a CEOS mechanism for international involvement. (analogue to GHRSST for SST)?</a:t>
            </a:r>
            <a:endParaRPr lang="en-AU" sz="1800"/>
          </a:p>
          <a:p>
            <a:pPr lvl="1" eaLnBrk="1" hangingPunct="1">
              <a:buFont typeface="Arial" charset="0"/>
              <a:buChar char="•"/>
            </a:pPr>
            <a:endParaRPr lang="en-US" sz="1800"/>
          </a:p>
          <a:p>
            <a:pPr eaLnBrk="1" hangingPunct="1">
              <a:buFont typeface="Arial" charset="0"/>
              <a:buChar char="•"/>
            </a:pPr>
            <a:endParaRPr lang="en-US" sz="1800"/>
          </a:p>
        </p:txBody>
      </p:sp>
    </p:spTree>
    <p:extLst>
      <p:ext uri="{BB962C8B-B14F-4D97-AF65-F5344CB8AC3E}">
        <p14:creationId xmlns:p14="http://schemas.microsoft.com/office/powerpoint/2010/main" val="1277366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24CB317F-52BF-D14D-9048-4F22D480F634}" type="slidenum">
              <a:rPr lang="en-US" sz="1000">
                <a:solidFill>
                  <a:srgbClr val="002569"/>
                </a:solidFill>
                <a:latin typeface="Calibri" charset="0"/>
                <a:cs typeface="Calibri" charset="0"/>
              </a:rPr>
              <a:pPr eaLnBrk="1" hangingPunct="1">
                <a:spcBef>
                  <a:spcPct val="0"/>
                </a:spcBef>
              </a:pPr>
              <a:t>72</a:t>
            </a:fld>
            <a:endParaRPr lang="en-US" sz="1000">
              <a:solidFill>
                <a:srgbClr val="002569"/>
              </a:solidFill>
              <a:latin typeface="Calibri" charset="0"/>
              <a:cs typeface="Calibri" charset="0"/>
            </a:endParaRPr>
          </a:p>
        </p:txBody>
      </p:sp>
      <p:sp>
        <p:nvSpPr>
          <p:cNvPr id="25603"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Needs &amp; issues for SIT attention</a:t>
            </a:r>
          </a:p>
        </p:txBody>
      </p:sp>
      <p:sp>
        <p:nvSpPr>
          <p:cNvPr id="25604" name="TextBox 2"/>
          <p:cNvSpPr txBox="1">
            <a:spLocks noChangeArrowheads="1"/>
          </p:cNvSpPr>
          <p:nvPr/>
        </p:nvSpPr>
        <p:spPr bwMode="auto">
          <a:xfrm>
            <a:off x="776288" y="1762125"/>
            <a:ext cx="74945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AU" sz="1800" i="1">
                <a:solidFill>
                  <a:srgbClr val="FF0000"/>
                </a:solidFill>
              </a:rPr>
              <a:t>Skills, resources</a:t>
            </a:r>
          </a:p>
          <a:p>
            <a:pPr lvl="1" eaLnBrk="1" hangingPunct="1">
              <a:buFontTx/>
              <a:buChar char="-"/>
            </a:pPr>
            <a:r>
              <a:rPr lang="en-AU" sz="1800" i="1"/>
              <a:t>There are ample skills, resources, and  connections within OSTST to address the issues of a CEOS OST VC.  </a:t>
            </a:r>
          </a:p>
          <a:p>
            <a:pPr eaLnBrk="1" hangingPunct="1">
              <a:buFontTx/>
              <a:buChar char="-"/>
            </a:pPr>
            <a:endParaRPr lang="en-AU" sz="1800" i="1"/>
          </a:p>
          <a:p>
            <a:pPr eaLnBrk="1" hangingPunct="1">
              <a:buFontTx/>
              <a:buChar char="-"/>
            </a:pPr>
            <a:r>
              <a:rPr lang="en-US" sz="1800" i="1">
                <a:solidFill>
                  <a:srgbClr val="FF0000"/>
                </a:solidFill>
              </a:rPr>
              <a:t>List particular concerns and issues that the VC wishes to bring to</a:t>
            </a:r>
            <a:br>
              <a:rPr lang="en-US" sz="1800" i="1">
                <a:solidFill>
                  <a:srgbClr val="FF0000"/>
                </a:solidFill>
              </a:rPr>
            </a:br>
            <a:r>
              <a:rPr lang="en-US" sz="1800" i="1">
                <a:solidFill>
                  <a:srgbClr val="FF0000"/>
                </a:solidFill>
              </a:rPr>
              <a:t>attention of SIT &amp; CEOS Principals in moving forward to support</a:t>
            </a:r>
            <a:br>
              <a:rPr lang="en-US" sz="1800" i="1">
                <a:solidFill>
                  <a:srgbClr val="FF0000"/>
                </a:solidFill>
              </a:rPr>
            </a:br>
            <a:r>
              <a:rPr lang="en-US" sz="1800" i="1">
                <a:solidFill>
                  <a:srgbClr val="FF0000"/>
                </a:solidFill>
              </a:rPr>
              <a:t>CEOS implementation </a:t>
            </a:r>
          </a:p>
          <a:p>
            <a:pPr lvl="1" eaLnBrk="1" hangingPunct="1">
              <a:buFontTx/>
              <a:buChar char="-"/>
            </a:pPr>
            <a:r>
              <a:rPr lang="en-US" sz="1800" i="1"/>
              <a:t>Adoption of OSTST as OST VC requires commitment from lead OSTST agencies to devote some of the current resources to OST VC administration and services.</a:t>
            </a:r>
          </a:p>
          <a:p>
            <a:pPr lvl="1" eaLnBrk="1" hangingPunct="1">
              <a:buFontTx/>
              <a:buChar char="-"/>
            </a:pPr>
            <a:r>
              <a:rPr lang="en-US" sz="1800" i="1"/>
              <a:t>Adoption of OSTST as OST VC requires involvement in OSTST from agencies that fly </a:t>
            </a:r>
            <a:r>
              <a:rPr lang="ja-JP" altLang="en-US" sz="1800" i="1"/>
              <a:t>“</a:t>
            </a:r>
            <a:r>
              <a:rPr lang="en-US" sz="1800" i="1"/>
              <a:t>complimentary missions</a:t>
            </a:r>
            <a:r>
              <a:rPr lang="ja-JP" altLang="en-US" sz="1800" i="1"/>
              <a:t>”</a:t>
            </a:r>
            <a:r>
              <a:rPr lang="en-US" sz="1800" i="1"/>
              <a:t> that are not presently formal members of OSTST (OSTST meetings are open so, in some cases, this is not a matter of participation, e.g. ESA)</a:t>
            </a:r>
            <a:endParaRPr lang="en-AU" sz="1800"/>
          </a:p>
          <a:p>
            <a:pPr lvl="1" eaLnBrk="1" hangingPunct="1">
              <a:buFont typeface="Arial" charset="0"/>
              <a:buChar char="•"/>
            </a:pPr>
            <a:endParaRPr lang="en-US" sz="1800"/>
          </a:p>
          <a:p>
            <a:pPr eaLnBrk="1" hangingPunct="1">
              <a:buFont typeface="Arial" charset="0"/>
              <a:buChar char="•"/>
            </a:pPr>
            <a:endParaRPr lang="en-US" sz="1800"/>
          </a:p>
        </p:txBody>
      </p:sp>
    </p:spTree>
    <p:extLst>
      <p:ext uri="{BB962C8B-B14F-4D97-AF65-F5344CB8AC3E}">
        <p14:creationId xmlns:p14="http://schemas.microsoft.com/office/powerpoint/2010/main" val="38646156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1813C0A7-BBC2-AA45-AAB7-89B489B4FB60}" type="slidenum">
              <a:rPr lang="en-US" sz="1000">
                <a:solidFill>
                  <a:srgbClr val="002569"/>
                </a:solidFill>
                <a:latin typeface="Calibri" charset="0"/>
                <a:cs typeface="Calibri" charset="0"/>
              </a:rPr>
              <a:pPr eaLnBrk="1" hangingPunct="1">
                <a:spcBef>
                  <a:spcPct val="0"/>
                </a:spcBef>
              </a:pPr>
              <a:t>73</a:t>
            </a:fld>
            <a:endParaRPr lang="en-US" sz="1000">
              <a:solidFill>
                <a:srgbClr val="002569"/>
              </a:solidFill>
              <a:latin typeface="Calibri" charset="0"/>
              <a:cs typeface="Calibri" charset="0"/>
            </a:endParaRPr>
          </a:p>
        </p:txBody>
      </p:sp>
      <p:sp>
        <p:nvSpPr>
          <p:cNvPr id="4098" name="TextBox 1"/>
          <p:cNvSpPr txBox="1">
            <a:spLocks noChangeArrowheads="1"/>
          </p:cNvSpPr>
          <p:nvPr/>
        </p:nvSpPr>
        <p:spPr bwMode="auto">
          <a:xfrm>
            <a:off x="2851150" y="5151438"/>
            <a:ext cx="3335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CEOS VC &amp; WG WORKSHOP</a:t>
            </a:r>
          </a:p>
          <a:p>
            <a:pPr algn="ctr" eaLnBrk="1" hangingPunct="1"/>
            <a:r>
              <a:rPr lang="en-US" sz="1800"/>
              <a:t>Mon 26</a:t>
            </a:r>
            <a:r>
              <a:rPr lang="en-US" sz="1800" baseline="30000"/>
              <a:t>th</a:t>
            </a:r>
            <a:r>
              <a:rPr lang="en-US" sz="1800"/>
              <a:t> March 2012</a:t>
            </a:r>
          </a:p>
          <a:p>
            <a:pPr algn="ctr" eaLnBrk="1" hangingPunct="1"/>
            <a:r>
              <a:rPr lang="en-US" sz="1800"/>
              <a:t>La Jolla</a:t>
            </a:r>
          </a:p>
        </p:txBody>
      </p:sp>
      <p:sp>
        <p:nvSpPr>
          <p:cNvPr id="4099" name="TextBox 5"/>
          <p:cNvSpPr txBox="1">
            <a:spLocks noChangeArrowheads="1"/>
          </p:cNvSpPr>
          <p:nvPr/>
        </p:nvSpPr>
        <p:spPr bwMode="auto">
          <a:xfrm>
            <a:off x="1931988" y="2500313"/>
            <a:ext cx="49847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Implementation Targets &amp; Issues </a:t>
            </a:r>
          </a:p>
          <a:p>
            <a:pPr algn="ctr" eaLnBrk="1" hangingPunct="1"/>
            <a:endParaRPr lang="en-US" b="1"/>
          </a:p>
          <a:p>
            <a:pPr algn="ctr" eaLnBrk="1" hangingPunct="1"/>
            <a:r>
              <a:rPr lang="en-US" b="1"/>
              <a:t>OSVW VC</a:t>
            </a:r>
          </a:p>
          <a:p>
            <a:pPr algn="ctr" eaLnBrk="1" hangingPunct="1"/>
            <a:endParaRPr lang="en-US" b="1"/>
          </a:p>
          <a:p>
            <a:pPr algn="ctr" eaLnBrk="1" hangingPunct="1"/>
            <a:r>
              <a:rPr lang="en-US" sz="1800"/>
              <a:t>Paul Chang – NOAA</a:t>
            </a:r>
          </a:p>
          <a:p>
            <a:pPr algn="ctr" eaLnBrk="1" hangingPunct="1"/>
            <a:r>
              <a:rPr lang="en-US" sz="1800"/>
              <a:t>Hans Bonekamp – EUMETSAT</a:t>
            </a:r>
          </a:p>
          <a:p>
            <a:pPr algn="ctr" eaLnBrk="1" hangingPunct="1"/>
            <a:r>
              <a:rPr lang="en-US" sz="1800"/>
              <a:t>B.S. Gohil - ISRO</a:t>
            </a:r>
          </a:p>
        </p:txBody>
      </p:sp>
    </p:spTree>
    <p:extLst>
      <p:ext uri="{BB962C8B-B14F-4D97-AF65-F5344CB8AC3E}">
        <p14:creationId xmlns:p14="http://schemas.microsoft.com/office/powerpoint/2010/main" val="15287888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0329BFE8-AA2D-934A-B258-2503AFFF51FE}" type="slidenum">
              <a:rPr lang="en-US" sz="1000">
                <a:solidFill>
                  <a:srgbClr val="002569"/>
                </a:solidFill>
                <a:latin typeface="Calibri" charset="0"/>
                <a:cs typeface="Calibri" charset="0"/>
              </a:rPr>
              <a:pPr eaLnBrk="1" hangingPunct="1">
                <a:spcBef>
                  <a:spcPct val="0"/>
                </a:spcBef>
              </a:pPr>
              <a:t>74</a:t>
            </a:fld>
            <a:endParaRPr lang="en-US" sz="1000">
              <a:solidFill>
                <a:srgbClr val="002569"/>
              </a:solidFill>
              <a:latin typeface="Calibri" charset="0"/>
              <a:cs typeface="Calibri" charset="0"/>
            </a:endParaRPr>
          </a:p>
        </p:txBody>
      </p:sp>
      <p:sp>
        <p:nvSpPr>
          <p:cNvPr id="6146"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Target</a:t>
            </a:r>
          </a:p>
        </p:txBody>
      </p:sp>
      <p:sp>
        <p:nvSpPr>
          <p:cNvPr id="6147" name="TextBox 2"/>
          <p:cNvSpPr txBox="1">
            <a:spLocks noChangeArrowheads="1"/>
          </p:cNvSpPr>
          <p:nvPr/>
        </p:nvSpPr>
        <p:spPr bwMode="auto">
          <a:xfrm>
            <a:off x="776288" y="1762125"/>
            <a:ext cx="76803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defRPr/>
            </a:pPr>
            <a:r>
              <a:rPr lang="en-US" sz="1800" dirty="0" smtClean="0"/>
              <a:t>Support towards the Ocean Surface Vector Wind ECV </a:t>
            </a:r>
            <a:r>
              <a:rPr lang="en-US" sz="1800" dirty="0" smtClean="0">
                <a:solidFill>
                  <a:srgbClr val="FF0000"/>
                </a:solidFill>
              </a:rPr>
              <a:t>and the Essential Ocean Variable (EOV)</a:t>
            </a:r>
          </a:p>
          <a:p>
            <a:pPr marL="0" indent="0" eaLnBrk="1" hangingPunct="1">
              <a:defRPr/>
            </a:pPr>
            <a:endParaRPr lang="en-US" sz="1800" dirty="0" smtClean="0">
              <a:solidFill>
                <a:srgbClr val="FF0000"/>
              </a:solidFill>
            </a:endParaRPr>
          </a:p>
          <a:p>
            <a:pPr lvl="1" eaLnBrk="1" hangingPunct="1">
              <a:buFont typeface="Arial" charset="0"/>
              <a:buChar char="•"/>
              <a:defRPr/>
            </a:pPr>
            <a:r>
              <a:rPr lang="en-US" sz="1800" dirty="0" smtClean="0"/>
              <a:t>Continuity of OSVW data</a:t>
            </a:r>
          </a:p>
          <a:p>
            <a:pPr lvl="2" eaLnBrk="1" hangingPunct="1">
              <a:buFont typeface="Arial" charset="0"/>
              <a:buChar char="•"/>
              <a:defRPr/>
            </a:pPr>
            <a:r>
              <a:rPr lang="en-US" sz="1800" dirty="0" smtClean="0"/>
              <a:t>Consistent reprocessing of full missions</a:t>
            </a:r>
          </a:p>
          <a:p>
            <a:pPr lvl="2" eaLnBrk="1" hangingPunct="1">
              <a:buFont typeface="Arial" charset="0"/>
              <a:buChar char="•"/>
              <a:defRPr/>
            </a:pPr>
            <a:r>
              <a:rPr lang="en-US" sz="1800" dirty="0" smtClean="0"/>
              <a:t>Continuity of C-band and Ku-band measurements</a:t>
            </a:r>
          </a:p>
          <a:p>
            <a:pPr lvl="2" eaLnBrk="1" hangingPunct="1">
              <a:buFont typeface="Arial" charset="0"/>
              <a:buChar char="•"/>
              <a:defRPr/>
            </a:pPr>
            <a:r>
              <a:rPr lang="en-US" sz="1800" dirty="0" smtClean="0"/>
              <a:t>Coordination of orbit selection for future missions</a:t>
            </a:r>
          </a:p>
          <a:p>
            <a:pPr lvl="1" eaLnBrk="1" hangingPunct="1">
              <a:buFont typeface="Arial" charset="0"/>
              <a:buChar char="•"/>
              <a:defRPr/>
            </a:pPr>
            <a:r>
              <a:rPr lang="en-US" sz="1800" dirty="0" smtClean="0"/>
              <a:t>Cross-calibration/validation  of ERS, ASCAT, </a:t>
            </a:r>
            <a:r>
              <a:rPr lang="en-US" sz="1800" dirty="0" err="1" smtClean="0"/>
              <a:t>QuikSCAT</a:t>
            </a:r>
            <a:r>
              <a:rPr lang="en-US" sz="1800" dirty="0" smtClean="0"/>
              <a:t> and OSCAT and other planned OSVW sensors</a:t>
            </a:r>
          </a:p>
          <a:p>
            <a:pPr lvl="1" eaLnBrk="1" hangingPunct="1">
              <a:buFont typeface="Arial" charset="0"/>
              <a:buChar char="•"/>
              <a:defRPr/>
            </a:pPr>
            <a:r>
              <a:rPr lang="en-US" sz="1800" dirty="0" smtClean="0"/>
              <a:t>Improve utilization in marine forecasting and warning services in support of the International Convention for the Safety of Life at Sea (SOLAS)  and the Global Maritime Distress and Safety System (GMDSS).</a:t>
            </a:r>
          </a:p>
          <a:p>
            <a:pPr lvl="1" eaLnBrk="1" hangingPunct="1">
              <a:buFont typeface="Arial" charset="0"/>
              <a:buChar char="•"/>
              <a:defRPr/>
            </a:pPr>
            <a:r>
              <a:rPr lang="en-US" sz="1800" dirty="0" smtClean="0"/>
              <a:t>User outreach and training</a:t>
            </a:r>
          </a:p>
          <a:p>
            <a:pPr lvl="2" eaLnBrk="1" hangingPunct="1">
              <a:buFont typeface="Arial" charset="0"/>
              <a:buChar char="•"/>
              <a:defRPr/>
            </a:pPr>
            <a:r>
              <a:rPr lang="en-US" sz="1800" dirty="0" smtClean="0"/>
              <a:t>Improves utilization of available data and strengthens/builds user support for future missions</a:t>
            </a:r>
          </a:p>
          <a:p>
            <a:pPr eaLnBrk="1" hangingPunct="1">
              <a:buFont typeface="Arial" charset="0"/>
              <a:buChar char="•"/>
              <a:defRPr/>
            </a:pPr>
            <a:endParaRPr lang="en-US" sz="1800" dirty="0" smtClean="0"/>
          </a:p>
        </p:txBody>
      </p:sp>
    </p:spTree>
    <p:extLst>
      <p:ext uri="{BB962C8B-B14F-4D97-AF65-F5344CB8AC3E}">
        <p14:creationId xmlns:p14="http://schemas.microsoft.com/office/powerpoint/2010/main" val="12980172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98023B40-197D-1045-BA08-D4D9A45FBA71}" type="slidenum">
              <a:rPr lang="en-US" sz="1000">
                <a:solidFill>
                  <a:srgbClr val="002569"/>
                </a:solidFill>
                <a:latin typeface="Calibri" charset="0"/>
                <a:cs typeface="Calibri" charset="0"/>
              </a:rPr>
              <a:pPr eaLnBrk="1" hangingPunct="1">
                <a:spcBef>
                  <a:spcPct val="0"/>
                </a:spcBef>
              </a:pPr>
              <a:t>75</a:t>
            </a:fld>
            <a:endParaRPr lang="en-US" sz="1000">
              <a:solidFill>
                <a:srgbClr val="002569"/>
              </a:solidFill>
              <a:latin typeface="Calibri" charset="0"/>
              <a:cs typeface="Calibri" charset="0"/>
            </a:endParaRPr>
          </a:p>
        </p:txBody>
      </p:sp>
      <p:sp>
        <p:nvSpPr>
          <p:cNvPr id="8194"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Status</a:t>
            </a:r>
          </a:p>
        </p:txBody>
      </p:sp>
      <p:sp>
        <p:nvSpPr>
          <p:cNvPr id="3" name="TextBox 2"/>
          <p:cNvSpPr txBox="1"/>
          <p:nvPr/>
        </p:nvSpPr>
        <p:spPr>
          <a:xfrm>
            <a:off x="0" y="1350963"/>
            <a:ext cx="9085263" cy="6156325"/>
          </a:xfrm>
          <a:prstGeom prst="rect">
            <a:avLst/>
          </a:prstGeom>
          <a:noFill/>
        </p:spPr>
        <p:txBody>
          <a:bodyPr>
            <a:spAutoFit/>
          </a:bodyPr>
          <a:lstStyle/>
          <a:p>
            <a:pPr marL="285750" indent="-285750">
              <a:buFont typeface="Arial"/>
              <a:buChar char="•"/>
              <a:defRPr/>
            </a:pPr>
            <a:r>
              <a:rPr lang="en-US" i="1" dirty="0"/>
              <a:t>Current status, known schedules (see also graphic on next slide)</a:t>
            </a:r>
            <a:br>
              <a:rPr lang="en-US" i="1" dirty="0"/>
            </a:br>
            <a:r>
              <a:rPr lang="en-US" i="1" dirty="0"/>
              <a:t>	</a:t>
            </a:r>
            <a:r>
              <a:rPr lang="en-US" sz="1600" dirty="0"/>
              <a:t>METOP-A/ASCAT (operating nominally)</a:t>
            </a:r>
          </a:p>
          <a:p>
            <a:pPr>
              <a:defRPr/>
            </a:pPr>
            <a:r>
              <a:rPr lang="en-US" sz="1600" dirty="0"/>
              <a:t>	Oceansat-2/OSCAT (operating nominally)</a:t>
            </a:r>
          </a:p>
          <a:p>
            <a:pPr>
              <a:defRPr/>
            </a:pPr>
            <a:r>
              <a:rPr lang="en-US" sz="1600" dirty="0"/>
              <a:t>	</a:t>
            </a:r>
            <a:r>
              <a:rPr lang="en-US" sz="1600" dirty="0" err="1"/>
              <a:t>QuikSCAT</a:t>
            </a:r>
            <a:r>
              <a:rPr lang="en-US" sz="1600" dirty="0"/>
              <a:t> (operating non-nominal)</a:t>
            </a:r>
          </a:p>
          <a:p>
            <a:pPr>
              <a:defRPr/>
            </a:pPr>
            <a:r>
              <a:rPr lang="en-US" sz="1600" dirty="0"/>
              <a:t>	HY-2A/China-SOA (operating nominally) </a:t>
            </a:r>
          </a:p>
          <a:p>
            <a:pPr>
              <a:defRPr/>
            </a:pPr>
            <a:r>
              <a:rPr lang="en-US" sz="1600" dirty="0"/>
              <a:t>	METOP-B/ASCAT (May 2012 launch) and METOP-C/ASCAT (launch 2017+)</a:t>
            </a:r>
          </a:p>
          <a:p>
            <a:pPr>
              <a:defRPr/>
            </a:pPr>
            <a:r>
              <a:rPr lang="en-US" sz="1600" dirty="0"/>
              <a:t>	OSCAT Follow-On (2015 launch)</a:t>
            </a:r>
          </a:p>
          <a:p>
            <a:pPr>
              <a:defRPr/>
            </a:pPr>
            <a:r>
              <a:rPr lang="en-US" sz="1600" dirty="0"/>
              <a:t>	METOP-SG/ASCAT Follow-on (launch 2022+)</a:t>
            </a:r>
          </a:p>
          <a:p>
            <a:pPr>
              <a:defRPr/>
            </a:pPr>
            <a:r>
              <a:rPr lang="en-US" sz="1600" dirty="0"/>
              <a:t>	HY-2B/China-SOA (launch 2014) and FY3E/China-CMA (launch 2016)</a:t>
            </a:r>
          </a:p>
          <a:p>
            <a:pPr>
              <a:defRPr/>
            </a:pPr>
            <a:r>
              <a:rPr lang="en-US" sz="1600" dirty="0"/>
              <a:t>	METEOR-M3/Russia-ROSH/ROSC (launch 2015) and METEOR-MP3 (launch TBD)</a:t>
            </a:r>
          </a:p>
          <a:p>
            <a:pPr>
              <a:defRPr/>
            </a:pPr>
            <a:endParaRPr lang="en-US" sz="1600" dirty="0"/>
          </a:p>
          <a:p>
            <a:pPr marL="285750" indent="-285750">
              <a:buFontTx/>
              <a:buChar char="-"/>
              <a:defRPr/>
            </a:pPr>
            <a:r>
              <a:rPr lang="en-US" i="1" dirty="0"/>
              <a:t>Key players, programs</a:t>
            </a:r>
            <a:br>
              <a:rPr lang="en-US" i="1" dirty="0"/>
            </a:br>
            <a:r>
              <a:rPr lang="en-US" sz="1600" dirty="0"/>
              <a:t>EUMETSAT, ISRO, NASA, ESA, NOAA, </a:t>
            </a:r>
            <a:r>
              <a:rPr lang="en-US" sz="1600" dirty="0">
                <a:solidFill>
                  <a:srgbClr val="FF0000"/>
                </a:solidFill>
              </a:rPr>
              <a:t>not yet engaged: (SOA, CMA, ROSH/ROSC)</a:t>
            </a:r>
          </a:p>
          <a:p>
            <a:pPr marL="285750" indent="-285750">
              <a:buFontTx/>
              <a:buChar char="-"/>
              <a:defRPr/>
            </a:pPr>
            <a:endParaRPr lang="en-US" dirty="0">
              <a:solidFill>
                <a:srgbClr val="FF0000"/>
              </a:solidFill>
            </a:endParaRPr>
          </a:p>
          <a:p>
            <a:pPr marL="285750" indent="-285750">
              <a:buFontTx/>
              <a:buChar char="-"/>
              <a:defRPr/>
            </a:pPr>
            <a:r>
              <a:rPr lang="en-US" i="1" dirty="0"/>
              <a:t>Relevant budgets and resources in play</a:t>
            </a:r>
          </a:p>
          <a:p>
            <a:pPr marL="742950" lvl="1" indent="-285750">
              <a:buFontTx/>
              <a:buChar char="-"/>
              <a:defRPr/>
            </a:pPr>
            <a:r>
              <a:rPr lang="en-US" i="1" dirty="0"/>
              <a:t>Individual agency budgets which are focused on agency objectives first</a:t>
            </a:r>
          </a:p>
          <a:p>
            <a:pPr marL="742950" lvl="1" indent="-285750">
              <a:buFontTx/>
              <a:buChar char="-"/>
              <a:defRPr/>
            </a:pPr>
            <a:endParaRPr lang="en-AU" dirty="0"/>
          </a:p>
          <a:p>
            <a:pPr marL="285750" indent="-285750">
              <a:buFontTx/>
              <a:buChar char="-"/>
              <a:defRPr/>
            </a:pPr>
            <a:r>
              <a:rPr lang="en-US" i="1" dirty="0"/>
              <a:t>Particular issues to note</a:t>
            </a:r>
          </a:p>
          <a:p>
            <a:pPr marL="742950" lvl="1" indent="-285750">
              <a:buFontTx/>
              <a:buChar char="-"/>
              <a:defRPr/>
            </a:pPr>
            <a:r>
              <a:rPr lang="en-US" i="1" dirty="0"/>
              <a:t>No dedicated funding to support/promote cross-platform calibration and validation toward ECV and EOV objectives at the CEOS/SIT level</a:t>
            </a:r>
          </a:p>
          <a:p>
            <a:pPr marL="742950" lvl="1" indent="-285750">
              <a:buFontTx/>
              <a:buChar char="-"/>
              <a:defRPr/>
            </a:pPr>
            <a:r>
              <a:rPr lang="en-US" i="1" dirty="0"/>
              <a:t>Need active engagement by China (SOA and CMA) and Russia in CEOS/SIT</a:t>
            </a:r>
            <a:endParaRPr lang="en-AU" dirty="0"/>
          </a:p>
          <a:p>
            <a:pPr marL="742950" lvl="1" indent="-285750">
              <a:buFont typeface="Arial"/>
              <a:buChar char="•"/>
              <a:defRPr/>
            </a:pPr>
            <a:endParaRPr lang="en-US" dirty="0"/>
          </a:p>
          <a:p>
            <a:pPr marL="285750" indent="-285750">
              <a:buFont typeface="Arial"/>
              <a:buChar char="•"/>
              <a:defRPr/>
            </a:pPr>
            <a:endParaRPr lang="en-US" dirty="0"/>
          </a:p>
        </p:txBody>
      </p:sp>
    </p:spTree>
    <p:extLst>
      <p:ext uri="{BB962C8B-B14F-4D97-AF65-F5344CB8AC3E}">
        <p14:creationId xmlns:p14="http://schemas.microsoft.com/office/powerpoint/2010/main" val="1925174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32"/>
          <p:cNvSpPr>
            <a:spLocks noChangeArrowheads="1"/>
          </p:cNvSpPr>
          <p:nvPr/>
        </p:nvSpPr>
        <p:spPr bwMode="auto">
          <a:xfrm>
            <a:off x="7859713" y="1306513"/>
            <a:ext cx="538162"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42" name="Rectangle 105"/>
          <p:cNvSpPr>
            <a:spLocks noChangeArrowheads="1"/>
          </p:cNvSpPr>
          <p:nvPr/>
        </p:nvSpPr>
        <p:spPr bwMode="auto">
          <a:xfrm>
            <a:off x="296863" y="1293813"/>
            <a:ext cx="536575" cy="4787900"/>
          </a:xfrm>
          <a:prstGeom prst="rect">
            <a:avLst/>
          </a:prstGeom>
          <a:noFill/>
          <a:ln w="3175"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43" name="Rectangle 8"/>
          <p:cNvSpPr>
            <a:spLocks noChangeArrowheads="1"/>
          </p:cNvSpPr>
          <p:nvPr/>
        </p:nvSpPr>
        <p:spPr bwMode="auto">
          <a:xfrm>
            <a:off x="841375" y="1290638"/>
            <a:ext cx="538163"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44" name="Rectangle 8"/>
          <p:cNvSpPr>
            <a:spLocks noChangeArrowheads="1"/>
          </p:cNvSpPr>
          <p:nvPr/>
        </p:nvSpPr>
        <p:spPr bwMode="auto">
          <a:xfrm>
            <a:off x="2447925" y="1303338"/>
            <a:ext cx="538163"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45" name="Rectangle 8"/>
          <p:cNvSpPr>
            <a:spLocks noChangeArrowheads="1"/>
          </p:cNvSpPr>
          <p:nvPr/>
        </p:nvSpPr>
        <p:spPr bwMode="auto">
          <a:xfrm>
            <a:off x="5153025" y="1300163"/>
            <a:ext cx="538163"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46" name="Rectangle 7"/>
          <p:cNvSpPr>
            <a:spLocks noChangeArrowheads="1"/>
          </p:cNvSpPr>
          <p:nvPr/>
        </p:nvSpPr>
        <p:spPr bwMode="auto">
          <a:xfrm>
            <a:off x="1917700" y="1301750"/>
            <a:ext cx="539750"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47" name="Rectangle 8"/>
          <p:cNvSpPr>
            <a:spLocks noChangeArrowheads="1"/>
          </p:cNvSpPr>
          <p:nvPr/>
        </p:nvSpPr>
        <p:spPr bwMode="auto">
          <a:xfrm>
            <a:off x="2997200" y="1301750"/>
            <a:ext cx="538163"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48" name="Rectangle 105"/>
          <p:cNvSpPr>
            <a:spLocks noChangeArrowheads="1"/>
          </p:cNvSpPr>
          <p:nvPr/>
        </p:nvSpPr>
        <p:spPr bwMode="auto">
          <a:xfrm>
            <a:off x="841375" y="1301750"/>
            <a:ext cx="538163"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rnd">
                <a:solidFill>
                  <a:srgbClr val="000000"/>
                </a:solidFill>
                <a:miter lim="800000"/>
                <a:headEnd/>
                <a:tailEnd/>
              </a14:hiddenLine>
            </a:ext>
          </a:extLst>
        </p:spPr>
        <p:txBody>
          <a:bodyPr/>
          <a:lstStyle/>
          <a:p>
            <a:endParaRPr lang="nl-NL">
              <a:solidFill>
                <a:srgbClr val="000000"/>
              </a:solidFill>
              <a:latin typeface="Calibri" charset="0"/>
            </a:endParaRPr>
          </a:p>
        </p:txBody>
      </p:sp>
      <p:sp>
        <p:nvSpPr>
          <p:cNvPr id="10249" name="Rectangle 6"/>
          <p:cNvSpPr>
            <a:spLocks noChangeArrowheads="1"/>
          </p:cNvSpPr>
          <p:nvPr/>
        </p:nvSpPr>
        <p:spPr bwMode="auto">
          <a:xfrm>
            <a:off x="1379538" y="1301750"/>
            <a:ext cx="538162"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50" name="Rectangle 9"/>
          <p:cNvSpPr>
            <a:spLocks noChangeArrowheads="1"/>
          </p:cNvSpPr>
          <p:nvPr/>
        </p:nvSpPr>
        <p:spPr bwMode="auto">
          <a:xfrm>
            <a:off x="3535363" y="1301750"/>
            <a:ext cx="538162"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51" name="Rectangle 10"/>
          <p:cNvSpPr>
            <a:spLocks noChangeArrowheads="1"/>
          </p:cNvSpPr>
          <p:nvPr/>
        </p:nvSpPr>
        <p:spPr bwMode="auto">
          <a:xfrm>
            <a:off x="4073525" y="1301750"/>
            <a:ext cx="539750"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52" name="Rectangle 11"/>
          <p:cNvSpPr>
            <a:spLocks noChangeArrowheads="1"/>
          </p:cNvSpPr>
          <p:nvPr/>
        </p:nvSpPr>
        <p:spPr bwMode="auto">
          <a:xfrm>
            <a:off x="5691188" y="1301750"/>
            <a:ext cx="539750"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53" name="Rectangle 12"/>
          <p:cNvSpPr>
            <a:spLocks noChangeArrowheads="1"/>
          </p:cNvSpPr>
          <p:nvPr/>
        </p:nvSpPr>
        <p:spPr bwMode="auto">
          <a:xfrm>
            <a:off x="6230938" y="1301750"/>
            <a:ext cx="538162"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54" name="Rectangle 13"/>
          <p:cNvSpPr>
            <a:spLocks noChangeArrowheads="1"/>
          </p:cNvSpPr>
          <p:nvPr/>
        </p:nvSpPr>
        <p:spPr bwMode="auto">
          <a:xfrm>
            <a:off x="7307263" y="1301750"/>
            <a:ext cx="539750"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255" name="Rectangle 14"/>
          <p:cNvSpPr>
            <a:spLocks noChangeArrowheads="1"/>
          </p:cNvSpPr>
          <p:nvPr/>
        </p:nvSpPr>
        <p:spPr bwMode="auto">
          <a:xfrm>
            <a:off x="6769100" y="1301750"/>
            <a:ext cx="538163"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grpSp>
        <p:nvGrpSpPr>
          <p:cNvPr id="10256" name="Group 17"/>
          <p:cNvGrpSpPr>
            <a:grpSpLocks/>
          </p:cNvGrpSpPr>
          <p:nvPr/>
        </p:nvGrpSpPr>
        <p:grpSpPr bwMode="auto">
          <a:xfrm>
            <a:off x="7818438" y="771525"/>
            <a:ext cx="598487" cy="539750"/>
            <a:chOff x="4848" y="481"/>
            <a:chExt cx="377" cy="334"/>
          </a:xfrm>
        </p:grpSpPr>
        <p:grpSp>
          <p:nvGrpSpPr>
            <p:cNvPr id="10506" name="Group 18"/>
            <p:cNvGrpSpPr>
              <a:grpSpLocks/>
            </p:cNvGrpSpPr>
            <p:nvPr/>
          </p:nvGrpSpPr>
          <p:grpSpPr bwMode="auto">
            <a:xfrm>
              <a:off x="4848" y="481"/>
              <a:ext cx="377" cy="334"/>
              <a:chOff x="4848" y="481"/>
              <a:chExt cx="377" cy="334"/>
            </a:xfrm>
          </p:grpSpPr>
          <p:sp>
            <p:nvSpPr>
              <p:cNvPr id="22" name="Rectangle 19"/>
              <p:cNvSpPr>
                <a:spLocks noChangeArrowheads="1"/>
              </p:cNvSpPr>
              <p:nvPr/>
            </p:nvSpPr>
            <p:spPr bwMode="auto">
              <a:xfrm>
                <a:off x="4848" y="481"/>
                <a:ext cx="377" cy="334"/>
              </a:xfrm>
              <a:prstGeom prst="rect">
                <a:avLst/>
              </a:prstGeom>
              <a:solidFill>
                <a:srgbClr val="66CCFF"/>
              </a:solidFill>
              <a:ln w="6350">
                <a:solidFill>
                  <a:schemeClr val="tx1"/>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23" name="Rectangle 20"/>
              <p:cNvSpPr>
                <a:spLocks noChangeArrowheads="1"/>
              </p:cNvSpPr>
              <p:nvPr/>
            </p:nvSpPr>
            <p:spPr bwMode="auto">
              <a:xfrm>
                <a:off x="4848" y="481"/>
                <a:ext cx="377" cy="334"/>
              </a:xfrm>
              <a:prstGeom prst="rect">
                <a:avLst/>
              </a:prstGeom>
              <a:noFill/>
              <a:ln w="6350" cap="rnd">
                <a:solidFill>
                  <a:srgbClr val="B2B2B2"/>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nvGrpSpPr>
            <p:cNvPr id="10507" name="Group 21"/>
            <p:cNvGrpSpPr>
              <a:grpSpLocks/>
            </p:cNvGrpSpPr>
            <p:nvPr/>
          </p:nvGrpSpPr>
          <p:grpSpPr bwMode="auto">
            <a:xfrm>
              <a:off x="4868" y="481"/>
              <a:ext cx="343" cy="334"/>
              <a:chOff x="4868" y="481"/>
              <a:chExt cx="343" cy="334"/>
            </a:xfrm>
          </p:grpSpPr>
          <p:sp>
            <p:nvSpPr>
              <p:cNvPr id="20" name="Rectangle 22"/>
              <p:cNvSpPr>
                <a:spLocks noChangeArrowheads="1"/>
              </p:cNvSpPr>
              <p:nvPr/>
            </p:nvSpPr>
            <p:spPr bwMode="auto">
              <a:xfrm>
                <a:off x="4868" y="481"/>
                <a:ext cx="343" cy="334"/>
              </a:xfrm>
              <a:prstGeom prst="rect">
                <a:avLst/>
              </a:prstGeom>
              <a:solidFill>
                <a:srgbClr val="66CCFF"/>
              </a:solidFill>
              <a:ln w="6350">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21" name="Rectangle 23"/>
              <p:cNvSpPr>
                <a:spLocks noChangeArrowheads="1"/>
              </p:cNvSpPr>
              <p:nvPr/>
            </p:nvSpPr>
            <p:spPr bwMode="auto">
              <a:xfrm>
                <a:off x="4868" y="481"/>
                <a:ext cx="343"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sp>
        <p:nvSpPr>
          <p:cNvPr id="24" name="Rectangle 24"/>
          <p:cNvSpPr>
            <a:spLocks noChangeArrowheads="1"/>
          </p:cNvSpPr>
          <p:nvPr/>
        </p:nvSpPr>
        <p:spPr bwMode="auto">
          <a:xfrm>
            <a:off x="841131" y="773114"/>
            <a:ext cx="537796" cy="530225"/>
          </a:xfrm>
          <a:prstGeom prst="rect">
            <a:avLst/>
          </a:prstGeom>
          <a:solidFill>
            <a:srgbClr val="CCFFCC"/>
          </a:solidFill>
          <a:ln w="6350">
            <a:solidFill>
              <a:schemeClr val="tx1"/>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25" name="Rectangle 25"/>
          <p:cNvSpPr>
            <a:spLocks noChangeArrowheads="1"/>
          </p:cNvSpPr>
          <p:nvPr/>
        </p:nvSpPr>
        <p:spPr bwMode="auto">
          <a:xfrm>
            <a:off x="902677" y="771526"/>
            <a:ext cx="414703" cy="530225"/>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26" name="Rectangle 26"/>
          <p:cNvSpPr>
            <a:spLocks noChangeArrowheads="1"/>
          </p:cNvSpPr>
          <p:nvPr/>
        </p:nvSpPr>
        <p:spPr bwMode="auto">
          <a:xfrm>
            <a:off x="841131" y="771526"/>
            <a:ext cx="537796" cy="530225"/>
          </a:xfrm>
          <a:prstGeom prst="rect">
            <a:avLst/>
          </a:prstGeom>
          <a:noFill/>
          <a:ln w="6350" cap="rnd" cmpd="sng" algn="ctr">
            <a:solidFill>
              <a:schemeClr val="tx1"/>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27" name="Rectangle 27"/>
          <p:cNvSpPr>
            <a:spLocks noChangeArrowheads="1"/>
          </p:cNvSpPr>
          <p:nvPr/>
        </p:nvSpPr>
        <p:spPr bwMode="auto">
          <a:xfrm>
            <a:off x="1378926" y="773114"/>
            <a:ext cx="539262" cy="530225"/>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28" name="Rectangle 28"/>
          <p:cNvSpPr>
            <a:spLocks noChangeArrowheads="1"/>
          </p:cNvSpPr>
          <p:nvPr/>
        </p:nvSpPr>
        <p:spPr bwMode="auto">
          <a:xfrm>
            <a:off x="1443403" y="773114"/>
            <a:ext cx="411774" cy="530225"/>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29" name="Rectangle 29"/>
          <p:cNvSpPr>
            <a:spLocks noChangeArrowheads="1"/>
          </p:cNvSpPr>
          <p:nvPr/>
        </p:nvSpPr>
        <p:spPr bwMode="auto">
          <a:xfrm>
            <a:off x="1378926" y="773114"/>
            <a:ext cx="539262" cy="530225"/>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275" name="Group 30"/>
          <p:cNvGrpSpPr>
            <a:grpSpLocks/>
          </p:cNvGrpSpPr>
          <p:nvPr/>
        </p:nvGrpSpPr>
        <p:grpSpPr bwMode="auto">
          <a:xfrm>
            <a:off x="1917700" y="773113"/>
            <a:ext cx="539750" cy="530225"/>
            <a:chOff x="1131" y="480"/>
            <a:chExt cx="340" cy="334"/>
          </a:xfrm>
        </p:grpSpPr>
        <p:sp>
          <p:nvSpPr>
            <p:cNvPr id="31" name="Rectangle 31"/>
            <p:cNvSpPr>
              <a:spLocks noChangeArrowheads="1"/>
            </p:cNvSpPr>
            <p:nvPr/>
          </p:nvSpPr>
          <p:spPr bwMode="auto">
            <a:xfrm>
              <a:off x="1131" y="480"/>
              <a:ext cx="340" cy="334"/>
            </a:xfrm>
            <a:prstGeom prst="rect">
              <a:avLst/>
            </a:prstGeom>
            <a:solidFill>
              <a:srgbClr val="CCFFCC"/>
            </a:solidFill>
            <a:ln w="6350" cap="flat"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496" name="Group 32"/>
            <p:cNvGrpSpPr>
              <a:grpSpLocks/>
            </p:cNvGrpSpPr>
            <p:nvPr/>
          </p:nvGrpSpPr>
          <p:grpSpPr bwMode="auto">
            <a:xfrm>
              <a:off x="1131" y="480"/>
              <a:ext cx="340" cy="334"/>
              <a:chOff x="1131" y="480"/>
              <a:chExt cx="340" cy="334"/>
            </a:xfrm>
          </p:grpSpPr>
          <p:sp>
            <p:nvSpPr>
              <p:cNvPr id="33" name="Rectangle 33"/>
              <p:cNvSpPr>
                <a:spLocks noChangeArrowheads="1"/>
              </p:cNvSpPr>
              <p:nvPr/>
            </p:nvSpPr>
            <p:spPr bwMode="auto">
              <a:xfrm>
                <a:off x="1171" y="480"/>
                <a:ext cx="26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34" name="Rectangle 34"/>
              <p:cNvSpPr>
                <a:spLocks noChangeArrowheads="1"/>
              </p:cNvSpPr>
              <p:nvPr/>
            </p:nvSpPr>
            <p:spPr bwMode="auto">
              <a:xfrm>
                <a:off x="1227" y="551"/>
                <a:ext cx="162"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10</a:t>
                </a:r>
                <a:endParaRPr lang="en-US">
                  <a:solidFill>
                    <a:prstClr val="black"/>
                  </a:solidFill>
                  <a:latin typeface="Calibri" charset="0"/>
                  <a:ea typeface="ＭＳ Ｐゴシック" charset="-128"/>
                  <a:cs typeface="Arial Unicode MS" charset="0"/>
                </a:endParaRPr>
              </a:p>
            </p:txBody>
          </p:sp>
          <p:sp>
            <p:nvSpPr>
              <p:cNvPr id="35" name="Rectangle 35"/>
              <p:cNvSpPr>
                <a:spLocks noChangeArrowheads="1"/>
              </p:cNvSpPr>
              <p:nvPr/>
            </p:nvSpPr>
            <p:spPr bwMode="auto">
              <a:xfrm>
                <a:off x="1131"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grpSp>
        <p:nvGrpSpPr>
          <p:cNvPr id="10276" name="Group 36"/>
          <p:cNvGrpSpPr>
            <a:grpSpLocks/>
          </p:cNvGrpSpPr>
          <p:nvPr/>
        </p:nvGrpSpPr>
        <p:grpSpPr bwMode="auto">
          <a:xfrm>
            <a:off x="2432050" y="749300"/>
            <a:ext cx="579438" cy="573088"/>
            <a:chOff x="1455" y="465"/>
            <a:chExt cx="365" cy="361"/>
          </a:xfrm>
        </p:grpSpPr>
        <p:sp>
          <p:nvSpPr>
            <p:cNvPr id="37" name="Rectangle 37"/>
            <p:cNvSpPr>
              <a:spLocks noChangeArrowheads="1"/>
            </p:cNvSpPr>
            <p:nvPr/>
          </p:nvSpPr>
          <p:spPr bwMode="auto">
            <a:xfrm>
              <a:off x="1471" y="480"/>
              <a:ext cx="340" cy="334"/>
            </a:xfrm>
            <a:prstGeom prst="rect">
              <a:avLst/>
            </a:prstGeom>
            <a:solidFill>
              <a:srgbClr val="66CCFF"/>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483" name="Group 38"/>
            <p:cNvGrpSpPr>
              <a:grpSpLocks/>
            </p:cNvGrpSpPr>
            <p:nvPr/>
          </p:nvGrpSpPr>
          <p:grpSpPr bwMode="auto">
            <a:xfrm>
              <a:off x="1459" y="465"/>
              <a:ext cx="361" cy="357"/>
              <a:chOff x="1459" y="465"/>
              <a:chExt cx="361" cy="357"/>
            </a:xfrm>
          </p:grpSpPr>
          <p:sp>
            <p:nvSpPr>
              <p:cNvPr id="39" name="Rectangle 39"/>
              <p:cNvSpPr>
                <a:spLocks noChangeArrowheads="1"/>
              </p:cNvSpPr>
              <p:nvPr/>
            </p:nvSpPr>
            <p:spPr bwMode="auto">
              <a:xfrm>
                <a:off x="1511" y="480"/>
                <a:ext cx="260"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40" name="Rectangle 40"/>
              <p:cNvSpPr>
                <a:spLocks noChangeArrowheads="1"/>
              </p:cNvSpPr>
              <p:nvPr/>
            </p:nvSpPr>
            <p:spPr bwMode="auto">
              <a:xfrm>
                <a:off x="1567" y="551"/>
                <a:ext cx="162" cy="174"/>
              </a:xfrm>
              <a:prstGeom prst="rect">
                <a:avLst/>
              </a:prstGeom>
              <a:no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11</a:t>
                </a:r>
                <a:endParaRPr lang="en-US">
                  <a:solidFill>
                    <a:prstClr val="black"/>
                  </a:solidFill>
                  <a:latin typeface="Calibri" charset="0"/>
                  <a:ea typeface="ＭＳ Ｐゴシック" charset="-128"/>
                  <a:cs typeface="Arial Unicode MS" charset="0"/>
                </a:endParaRPr>
              </a:p>
            </p:txBody>
          </p:sp>
          <p:sp>
            <p:nvSpPr>
              <p:cNvPr id="41" name="Rectangle 41"/>
              <p:cNvSpPr>
                <a:spLocks noChangeArrowheads="1"/>
              </p:cNvSpPr>
              <p:nvPr/>
            </p:nvSpPr>
            <p:spPr bwMode="auto">
              <a:xfrm>
                <a:off x="1471"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grpSp>
        <p:nvGrpSpPr>
          <p:cNvPr id="10277" name="Group 42"/>
          <p:cNvGrpSpPr>
            <a:grpSpLocks/>
          </p:cNvGrpSpPr>
          <p:nvPr/>
        </p:nvGrpSpPr>
        <p:grpSpPr bwMode="auto">
          <a:xfrm>
            <a:off x="2997200" y="773113"/>
            <a:ext cx="538163" cy="530225"/>
            <a:chOff x="1811" y="480"/>
            <a:chExt cx="339" cy="334"/>
          </a:xfrm>
        </p:grpSpPr>
        <p:sp>
          <p:nvSpPr>
            <p:cNvPr id="43" name="Rectangle 43"/>
            <p:cNvSpPr>
              <a:spLocks noChangeArrowheads="1"/>
            </p:cNvSpPr>
            <p:nvPr/>
          </p:nvSpPr>
          <p:spPr bwMode="auto">
            <a:xfrm>
              <a:off x="1811" y="480"/>
              <a:ext cx="339" cy="334"/>
            </a:xfrm>
            <a:prstGeom prst="rect">
              <a:avLst/>
            </a:prstGeom>
            <a:solidFill>
              <a:srgbClr val="CCFFCC"/>
            </a:solidFill>
            <a:ln w="6350" cap="flat"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470" name="Group 44"/>
            <p:cNvGrpSpPr>
              <a:grpSpLocks/>
            </p:cNvGrpSpPr>
            <p:nvPr/>
          </p:nvGrpSpPr>
          <p:grpSpPr bwMode="auto">
            <a:xfrm>
              <a:off x="1811" y="480"/>
              <a:ext cx="339" cy="334"/>
              <a:chOff x="1811" y="480"/>
              <a:chExt cx="339" cy="334"/>
            </a:xfrm>
          </p:grpSpPr>
          <p:sp>
            <p:nvSpPr>
              <p:cNvPr id="45" name="Rectangle 45"/>
              <p:cNvSpPr>
                <a:spLocks noChangeArrowheads="1"/>
              </p:cNvSpPr>
              <p:nvPr/>
            </p:nvSpPr>
            <p:spPr bwMode="auto">
              <a:xfrm>
                <a:off x="1850" y="480"/>
                <a:ext cx="26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46" name="Rectangle 46"/>
              <p:cNvSpPr>
                <a:spLocks noChangeArrowheads="1"/>
              </p:cNvSpPr>
              <p:nvPr/>
            </p:nvSpPr>
            <p:spPr bwMode="auto">
              <a:xfrm>
                <a:off x="1906" y="551"/>
                <a:ext cx="161"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12</a:t>
                </a:r>
                <a:endParaRPr lang="en-US">
                  <a:solidFill>
                    <a:prstClr val="black"/>
                  </a:solidFill>
                  <a:latin typeface="Calibri" charset="0"/>
                  <a:ea typeface="ＭＳ Ｐゴシック" charset="-128"/>
                  <a:cs typeface="Arial Unicode MS" charset="0"/>
                </a:endParaRPr>
              </a:p>
            </p:txBody>
          </p:sp>
          <p:sp>
            <p:nvSpPr>
              <p:cNvPr id="47" name="Rectangle 47"/>
              <p:cNvSpPr>
                <a:spLocks noChangeArrowheads="1"/>
              </p:cNvSpPr>
              <p:nvPr/>
            </p:nvSpPr>
            <p:spPr bwMode="auto">
              <a:xfrm>
                <a:off x="1811" y="480"/>
                <a:ext cx="339"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grpSp>
        <p:nvGrpSpPr>
          <p:cNvPr id="10278" name="Group 48"/>
          <p:cNvGrpSpPr>
            <a:grpSpLocks/>
          </p:cNvGrpSpPr>
          <p:nvPr/>
        </p:nvGrpSpPr>
        <p:grpSpPr bwMode="auto">
          <a:xfrm>
            <a:off x="3511550" y="749300"/>
            <a:ext cx="579438" cy="566738"/>
            <a:chOff x="2135" y="465"/>
            <a:chExt cx="365" cy="357"/>
          </a:xfrm>
        </p:grpSpPr>
        <p:sp>
          <p:nvSpPr>
            <p:cNvPr id="49" name="Rectangle 49"/>
            <p:cNvSpPr>
              <a:spLocks noChangeArrowheads="1"/>
            </p:cNvSpPr>
            <p:nvPr/>
          </p:nvSpPr>
          <p:spPr bwMode="auto">
            <a:xfrm>
              <a:off x="2150" y="480"/>
              <a:ext cx="339" cy="334"/>
            </a:xfrm>
            <a:prstGeom prst="rect">
              <a:avLst/>
            </a:prstGeom>
            <a:solidFill>
              <a:srgbClr val="66CCFF"/>
            </a:solidFill>
            <a:ln w="6350" cap="flat"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457" name="Group 50"/>
            <p:cNvGrpSpPr>
              <a:grpSpLocks/>
            </p:cNvGrpSpPr>
            <p:nvPr/>
          </p:nvGrpSpPr>
          <p:grpSpPr bwMode="auto">
            <a:xfrm>
              <a:off x="2135" y="465"/>
              <a:ext cx="365" cy="357"/>
              <a:chOff x="2135" y="465"/>
              <a:chExt cx="365" cy="357"/>
            </a:xfrm>
          </p:grpSpPr>
          <p:sp>
            <p:nvSpPr>
              <p:cNvPr id="51" name="Rectangle 51"/>
              <p:cNvSpPr>
                <a:spLocks noChangeArrowheads="1"/>
              </p:cNvSpPr>
              <p:nvPr/>
            </p:nvSpPr>
            <p:spPr bwMode="auto">
              <a:xfrm>
                <a:off x="2189" y="480"/>
                <a:ext cx="261"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52" name="Rectangle 52"/>
              <p:cNvSpPr>
                <a:spLocks noChangeArrowheads="1"/>
              </p:cNvSpPr>
              <p:nvPr/>
            </p:nvSpPr>
            <p:spPr bwMode="auto">
              <a:xfrm>
                <a:off x="2246" y="551"/>
                <a:ext cx="162" cy="174"/>
              </a:xfrm>
              <a:prstGeom prst="rect">
                <a:avLst/>
              </a:prstGeom>
              <a:no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13</a:t>
                </a:r>
                <a:endParaRPr lang="en-US">
                  <a:solidFill>
                    <a:prstClr val="black"/>
                  </a:solidFill>
                  <a:latin typeface="Calibri" charset="0"/>
                  <a:ea typeface="ＭＳ Ｐゴシック" charset="-128"/>
                  <a:cs typeface="Arial Unicode MS" charset="0"/>
                </a:endParaRPr>
              </a:p>
            </p:txBody>
          </p:sp>
          <p:sp>
            <p:nvSpPr>
              <p:cNvPr id="53" name="Rectangle 53"/>
              <p:cNvSpPr>
                <a:spLocks noChangeArrowheads="1"/>
              </p:cNvSpPr>
              <p:nvPr/>
            </p:nvSpPr>
            <p:spPr bwMode="auto">
              <a:xfrm>
                <a:off x="2150" y="480"/>
                <a:ext cx="339"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grpSp>
        <p:nvGrpSpPr>
          <p:cNvPr id="10279" name="Group 54"/>
          <p:cNvGrpSpPr>
            <a:grpSpLocks/>
          </p:cNvGrpSpPr>
          <p:nvPr/>
        </p:nvGrpSpPr>
        <p:grpSpPr bwMode="auto">
          <a:xfrm>
            <a:off x="4048125" y="749300"/>
            <a:ext cx="585788" cy="573088"/>
            <a:chOff x="2473" y="465"/>
            <a:chExt cx="369" cy="361"/>
          </a:xfrm>
        </p:grpSpPr>
        <p:sp>
          <p:nvSpPr>
            <p:cNvPr id="55" name="Rectangle 55"/>
            <p:cNvSpPr>
              <a:spLocks noChangeArrowheads="1"/>
            </p:cNvSpPr>
            <p:nvPr/>
          </p:nvSpPr>
          <p:spPr bwMode="auto">
            <a:xfrm>
              <a:off x="2489" y="480"/>
              <a:ext cx="340" cy="334"/>
            </a:xfrm>
            <a:prstGeom prst="rect">
              <a:avLst/>
            </a:prstGeom>
            <a:solidFill>
              <a:srgbClr val="CCFFCC"/>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444" name="Group 56"/>
            <p:cNvGrpSpPr>
              <a:grpSpLocks/>
            </p:cNvGrpSpPr>
            <p:nvPr/>
          </p:nvGrpSpPr>
          <p:grpSpPr bwMode="auto">
            <a:xfrm>
              <a:off x="2477" y="465"/>
              <a:ext cx="361" cy="357"/>
              <a:chOff x="2477" y="465"/>
              <a:chExt cx="361" cy="357"/>
            </a:xfrm>
          </p:grpSpPr>
          <p:sp>
            <p:nvSpPr>
              <p:cNvPr id="57" name="Rectangle 57"/>
              <p:cNvSpPr>
                <a:spLocks noChangeArrowheads="1"/>
              </p:cNvSpPr>
              <p:nvPr/>
            </p:nvSpPr>
            <p:spPr bwMode="auto">
              <a:xfrm>
                <a:off x="2529" y="480"/>
                <a:ext cx="261"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58" name="Rectangle 58"/>
              <p:cNvSpPr>
                <a:spLocks noChangeArrowheads="1"/>
              </p:cNvSpPr>
              <p:nvPr/>
            </p:nvSpPr>
            <p:spPr bwMode="auto">
              <a:xfrm>
                <a:off x="2585" y="551"/>
                <a:ext cx="162"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14</a:t>
                </a:r>
                <a:endParaRPr lang="en-US">
                  <a:solidFill>
                    <a:prstClr val="black"/>
                  </a:solidFill>
                  <a:latin typeface="Calibri" charset="0"/>
                  <a:ea typeface="ＭＳ Ｐゴシック" charset="-128"/>
                  <a:cs typeface="Arial Unicode MS" charset="0"/>
                </a:endParaRPr>
              </a:p>
            </p:txBody>
          </p:sp>
          <p:sp>
            <p:nvSpPr>
              <p:cNvPr id="59" name="Rectangle 59"/>
              <p:cNvSpPr>
                <a:spLocks noChangeArrowheads="1"/>
              </p:cNvSpPr>
              <p:nvPr/>
            </p:nvSpPr>
            <p:spPr bwMode="auto">
              <a:xfrm>
                <a:off x="2489"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grpSp>
        <p:nvGrpSpPr>
          <p:cNvPr id="10280" name="Group 60"/>
          <p:cNvGrpSpPr>
            <a:grpSpLocks/>
          </p:cNvGrpSpPr>
          <p:nvPr/>
        </p:nvGrpSpPr>
        <p:grpSpPr bwMode="auto">
          <a:xfrm>
            <a:off x="4613275" y="773113"/>
            <a:ext cx="538163" cy="530225"/>
            <a:chOff x="2829" y="480"/>
            <a:chExt cx="339" cy="334"/>
          </a:xfrm>
        </p:grpSpPr>
        <p:sp>
          <p:nvSpPr>
            <p:cNvPr id="61" name="Rectangle 61"/>
            <p:cNvSpPr>
              <a:spLocks noChangeArrowheads="1"/>
            </p:cNvSpPr>
            <p:nvPr/>
          </p:nvSpPr>
          <p:spPr bwMode="auto">
            <a:xfrm>
              <a:off x="2829" y="480"/>
              <a:ext cx="339" cy="334"/>
            </a:xfrm>
            <a:prstGeom prst="rect">
              <a:avLst/>
            </a:prstGeom>
            <a:solidFill>
              <a:srgbClr val="66CCFF"/>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431" name="Group 62"/>
            <p:cNvGrpSpPr>
              <a:grpSpLocks/>
            </p:cNvGrpSpPr>
            <p:nvPr/>
          </p:nvGrpSpPr>
          <p:grpSpPr bwMode="auto">
            <a:xfrm>
              <a:off x="2829" y="480"/>
              <a:ext cx="339" cy="334"/>
              <a:chOff x="2829" y="480"/>
              <a:chExt cx="339" cy="334"/>
            </a:xfrm>
          </p:grpSpPr>
          <p:sp>
            <p:nvSpPr>
              <p:cNvPr id="63" name="Rectangle 63"/>
              <p:cNvSpPr>
                <a:spLocks noChangeArrowheads="1"/>
              </p:cNvSpPr>
              <p:nvPr/>
            </p:nvSpPr>
            <p:spPr bwMode="auto">
              <a:xfrm>
                <a:off x="2869" y="480"/>
                <a:ext cx="259"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64" name="Rectangle 64"/>
              <p:cNvSpPr>
                <a:spLocks noChangeArrowheads="1"/>
              </p:cNvSpPr>
              <p:nvPr/>
            </p:nvSpPr>
            <p:spPr bwMode="auto">
              <a:xfrm>
                <a:off x="2925" y="551"/>
                <a:ext cx="162" cy="174"/>
              </a:xfrm>
              <a:prstGeom prst="rect">
                <a:avLst/>
              </a:prstGeom>
              <a:no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15</a:t>
                </a:r>
                <a:endParaRPr lang="en-US">
                  <a:solidFill>
                    <a:prstClr val="black"/>
                  </a:solidFill>
                  <a:latin typeface="Calibri" charset="0"/>
                  <a:ea typeface="ＭＳ Ｐゴシック" charset="-128"/>
                  <a:cs typeface="Arial Unicode MS" charset="0"/>
                </a:endParaRPr>
              </a:p>
            </p:txBody>
          </p:sp>
          <p:sp>
            <p:nvSpPr>
              <p:cNvPr id="65" name="Rectangle 65"/>
              <p:cNvSpPr>
                <a:spLocks noChangeArrowheads="1"/>
              </p:cNvSpPr>
              <p:nvPr/>
            </p:nvSpPr>
            <p:spPr bwMode="auto">
              <a:xfrm>
                <a:off x="2829" y="480"/>
                <a:ext cx="339"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grpSp>
        <p:nvGrpSpPr>
          <p:cNvPr id="10281" name="Group 66"/>
          <p:cNvGrpSpPr>
            <a:grpSpLocks/>
          </p:cNvGrpSpPr>
          <p:nvPr/>
        </p:nvGrpSpPr>
        <p:grpSpPr bwMode="auto">
          <a:xfrm>
            <a:off x="5151438" y="773113"/>
            <a:ext cx="539750" cy="530225"/>
            <a:chOff x="3168" y="480"/>
            <a:chExt cx="340" cy="334"/>
          </a:xfrm>
        </p:grpSpPr>
        <p:sp>
          <p:nvSpPr>
            <p:cNvPr id="67" name="Rectangle 67"/>
            <p:cNvSpPr>
              <a:spLocks noChangeArrowheads="1"/>
            </p:cNvSpPr>
            <p:nvPr/>
          </p:nvSpPr>
          <p:spPr bwMode="auto">
            <a:xfrm>
              <a:off x="3168" y="480"/>
              <a:ext cx="340" cy="334"/>
            </a:xfrm>
            <a:prstGeom prst="rect">
              <a:avLst/>
            </a:prstGeom>
            <a:solidFill>
              <a:srgbClr val="CCFFCC"/>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418" name="Group 68"/>
            <p:cNvGrpSpPr>
              <a:grpSpLocks/>
            </p:cNvGrpSpPr>
            <p:nvPr/>
          </p:nvGrpSpPr>
          <p:grpSpPr bwMode="auto">
            <a:xfrm>
              <a:off x="3168" y="480"/>
              <a:ext cx="340" cy="334"/>
              <a:chOff x="3168" y="480"/>
              <a:chExt cx="340" cy="334"/>
            </a:xfrm>
          </p:grpSpPr>
          <p:sp>
            <p:nvSpPr>
              <p:cNvPr id="69" name="Rectangle 69"/>
              <p:cNvSpPr>
                <a:spLocks noChangeArrowheads="1"/>
              </p:cNvSpPr>
              <p:nvPr/>
            </p:nvSpPr>
            <p:spPr bwMode="auto">
              <a:xfrm>
                <a:off x="3208" y="480"/>
                <a:ext cx="26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70" name="Rectangle 70"/>
              <p:cNvSpPr>
                <a:spLocks noChangeArrowheads="1"/>
              </p:cNvSpPr>
              <p:nvPr/>
            </p:nvSpPr>
            <p:spPr bwMode="auto">
              <a:xfrm>
                <a:off x="3264" y="551"/>
                <a:ext cx="161"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16</a:t>
                </a:r>
                <a:endParaRPr lang="en-US">
                  <a:solidFill>
                    <a:prstClr val="black"/>
                  </a:solidFill>
                  <a:latin typeface="Calibri" charset="0"/>
                  <a:ea typeface="ＭＳ Ｐゴシック" charset="-128"/>
                  <a:cs typeface="Arial Unicode MS" charset="0"/>
                </a:endParaRPr>
              </a:p>
            </p:txBody>
          </p:sp>
          <p:sp>
            <p:nvSpPr>
              <p:cNvPr id="71" name="Rectangle 71"/>
              <p:cNvSpPr>
                <a:spLocks noChangeArrowheads="1"/>
              </p:cNvSpPr>
              <p:nvPr/>
            </p:nvSpPr>
            <p:spPr bwMode="auto">
              <a:xfrm>
                <a:off x="3168"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grpSp>
        <p:nvGrpSpPr>
          <p:cNvPr id="10282" name="Group 72"/>
          <p:cNvGrpSpPr>
            <a:grpSpLocks/>
          </p:cNvGrpSpPr>
          <p:nvPr/>
        </p:nvGrpSpPr>
        <p:grpSpPr bwMode="auto">
          <a:xfrm>
            <a:off x="5668963" y="749300"/>
            <a:ext cx="579437" cy="573088"/>
            <a:chOff x="3494" y="465"/>
            <a:chExt cx="365" cy="361"/>
          </a:xfrm>
        </p:grpSpPr>
        <p:sp>
          <p:nvSpPr>
            <p:cNvPr id="73" name="Rectangle 73"/>
            <p:cNvSpPr>
              <a:spLocks noChangeArrowheads="1"/>
            </p:cNvSpPr>
            <p:nvPr/>
          </p:nvSpPr>
          <p:spPr bwMode="auto">
            <a:xfrm>
              <a:off x="3508" y="480"/>
              <a:ext cx="340" cy="334"/>
            </a:xfrm>
            <a:prstGeom prst="rect">
              <a:avLst/>
            </a:prstGeom>
            <a:solidFill>
              <a:srgbClr val="66CCFF"/>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405" name="Group 74"/>
            <p:cNvGrpSpPr>
              <a:grpSpLocks/>
            </p:cNvGrpSpPr>
            <p:nvPr/>
          </p:nvGrpSpPr>
          <p:grpSpPr bwMode="auto">
            <a:xfrm>
              <a:off x="3494" y="465"/>
              <a:ext cx="365" cy="357"/>
              <a:chOff x="3494" y="465"/>
              <a:chExt cx="365" cy="357"/>
            </a:xfrm>
          </p:grpSpPr>
          <p:sp>
            <p:nvSpPr>
              <p:cNvPr id="75" name="Rectangle 75"/>
              <p:cNvSpPr>
                <a:spLocks noChangeArrowheads="1"/>
              </p:cNvSpPr>
              <p:nvPr/>
            </p:nvSpPr>
            <p:spPr bwMode="auto">
              <a:xfrm>
                <a:off x="3548" y="480"/>
                <a:ext cx="260"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76" name="Rectangle 76"/>
              <p:cNvSpPr>
                <a:spLocks noChangeArrowheads="1"/>
              </p:cNvSpPr>
              <p:nvPr/>
            </p:nvSpPr>
            <p:spPr bwMode="auto">
              <a:xfrm>
                <a:off x="3604" y="551"/>
                <a:ext cx="162" cy="174"/>
              </a:xfrm>
              <a:prstGeom prst="rect">
                <a:avLst/>
              </a:prstGeom>
              <a:no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17</a:t>
                </a:r>
                <a:endParaRPr lang="en-US">
                  <a:solidFill>
                    <a:prstClr val="black"/>
                  </a:solidFill>
                  <a:latin typeface="Calibri" charset="0"/>
                  <a:ea typeface="ＭＳ Ｐゴシック" charset="-128"/>
                  <a:cs typeface="Arial Unicode MS" charset="0"/>
                </a:endParaRPr>
              </a:p>
            </p:txBody>
          </p:sp>
          <p:sp>
            <p:nvSpPr>
              <p:cNvPr id="77" name="Rectangle 77"/>
              <p:cNvSpPr>
                <a:spLocks noChangeArrowheads="1"/>
              </p:cNvSpPr>
              <p:nvPr/>
            </p:nvSpPr>
            <p:spPr bwMode="auto">
              <a:xfrm>
                <a:off x="3508"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grpSp>
        <p:nvGrpSpPr>
          <p:cNvPr id="10283" name="Group 78"/>
          <p:cNvGrpSpPr>
            <a:grpSpLocks/>
          </p:cNvGrpSpPr>
          <p:nvPr/>
        </p:nvGrpSpPr>
        <p:grpSpPr bwMode="auto">
          <a:xfrm>
            <a:off x="6211888" y="749300"/>
            <a:ext cx="573087" cy="566738"/>
            <a:chOff x="3836" y="465"/>
            <a:chExt cx="361" cy="357"/>
          </a:xfrm>
        </p:grpSpPr>
        <p:sp>
          <p:nvSpPr>
            <p:cNvPr id="79" name="Rectangle 79"/>
            <p:cNvSpPr>
              <a:spLocks noChangeArrowheads="1"/>
            </p:cNvSpPr>
            <p:nvPr/>
          </p:nvSpPr>
          <p:spPr bwMode="auto">
            <a:xfrm>
              <a:off x="3848" y="480"/>
              <a:ext cx="339"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392" name="Group 80"/>
            <p:cNvGrpSpPr>
              <a:grpSpLocks/>
            </p:cNvGrpSpPr>
            <p:nvPr/>
          </p:nvGrpSpPr>
          <p:grpSpPr bwMode="auto">
            <a:xfrm>
              <a:off x="3836" y="465"/>
              <a:ext cx="361" cy="357"/>
              <a:chOff x="3836" y="465"/>
              <a:chExt cx="361" cy="357"/>
            </a:xfrm>
          </p:grpSpPr>
          <p:sp>
            <p:nvSpPr>
              <p:cNvPr id="81" name="Rectangle 81"/>
              <p:cNvSpPr>
                <a:spLocks noChangeArrowheads="1"/>
              </p:cNvSpPr>
              <p:nvPr/>
            </p:nvSpPr>
            <p:spPr bwMode="auto">
              <a:xfrm>
                <a:off x="3887" y="480"/>
                <a:ext cx="26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82" name="Rectangle 82"/>
              <p:cNvSpPr>
                <a:spLocks noChangeArrowheads="1"/>
              </p:cNvSpPr>
              <p:nvPr/>
            </p:nvSpPr>
            <p:spPr bwMode="auto">
              <a:xfrm>
                <a:off x="3943" y="551"/>
                <a:ext cx="162"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18</a:t>
                </a:r>
                <a:endParaRPr lang="en-US">
                  <a:solidFill>
                    <a:prstClr val="black"/>
                  </a:solidFill>
                  <a:latin typeface="Calibri" charset="0"/>
                  <a:ea typeface="ＭＳ Ｐゴシック" charset="-128"/>
                  <a:cs typeface="Arial Unicode MS" charset="0"/>
                </a:endParaRPr>
              </a:p>
            </p:txBody>
          </p:sp>
          <p:sp>
            <p:nvSpPr>
              <p:cNvPr id="83" name="Rectangle 83"/>
              <p:cNvSpPr>
                <a:spLocks noChangeArrowheads="1"/>
              </p:cNvSpPr>
              <p:nvPr/>
            </p:nvSpPr>
            <p:spPr bwMode="auto">
              <a:xfrm>
                <a:off x="3848" y="480"/>
                <a:ext cx="339"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grpSp>
        <p:nvGrpSpPr>
          <p:cNvPr id="10284" name="Group 84"/>
          <p:cNvGrpSpPr>
            <a:grpSpLocks/>
          </p:cNvGrpSpPr>
          <p:nvPr/>
        </p:nvGrpSpPr>
        <p:grpSpPr bwMode="auto">
          <a:xfrm>
            <a:off x="6769100" y="773113"/>
            <a:ext cx="538163" cy="530225"/>
            <a:chOff x="4187" y="480"/>
            <a:chExt cx="339" cy="334"/>
          </a:xfrm>
        </p:grpSpPr>
        <p:sp>
          <p:nvSpPr>
            <p:cNvPr id="85" name="Rectangle 85"/>
            <p:cNvSpPr>
              <a:spLocks noChangeArrowheads="1"/>
            </p:cNvSpPr>
            <p:nvPr/>
          </p:nvSpPr>
          <p:spPr bwMode="auto">
            <a:xfrm>
              <a:off x="4187" y="480"/>
              <a:ext cx="339"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379" name="Group 86"/>
            <p:cNvGrpSpPr>
              <a:grpSpLocks/>
            </p:cNvGrpSpPr>
            <p:nvPr/>
          </p:nvGrpSpPr>
          <p:grpSpPr bwMode="auto">
            <a:xfrm>
              <a:off x="4187" y="480"/>
              <a:ext cx="339" cy="334"/>
              <a:chOff x="4187" y="480"/>
              <a:chExt cx="339" cy="334"/>
            </a:xfrm>
          </p:grpSpPr>
          <p:sp>
            <p:nvSpPr>
              <p:cNvPr id="87" name="Rectangle 87"/>
              <p:cNvSpPr>
                <a:spLocks noChangeArrowheads="1"/>
              </p:cNvSpPr>
              <p:nvPr/>
            </p:nvSpPr>
            <p:spPr bwMode="auto">
              <a:xfrm>
                <a:off x="4226" y="480"/>
                <a:ext cx="261" cy="334"/>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88" name="Rectangle 88"/>
              <p:cNvSpPr>
                <a:spLocks noChangeArrowheads="1"/>
              </p:cNvSpPr>
              <p:nvPr/>
            </p:nvSpPr>
            <p:spPr bwMode="auto">
              <a:xfrm>
                <a:off x="4283" y="551"/>
                <a:ext cx="161" cy="174"/>
              </a:xfrm>
              <a:prstGeom prst="rect">
                <a:avLst/>
              </a:prstGeom>
              <a:no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19</a:t>
                </a:r>
                <a:endParaRPr lang="en-US">
                  <a:solidFill>
                    <a:prstClr val="black"/>
                  </a:solidFill>
                  <a:latin typeface="Calibri" charset="0"/>
                  <a:ea typeface="ＭＳ Ｐゴシック" charset="-128"/>
                  <a:cs typeface="Arial Unicode MS" charset="0"/>
                </a:endParaRPr>
              </a:p>
            </p:txBody>
          </p:sp>
          <p:sp>
            <p:nvSpPr>
              <p:cNvPr id="89" name="Rectangle 89"/>
              <p:cNvSpPr>
                <a:spLocks noChangeArrowheads="1"/>
              </p:cNvSpPr>
              <p:nvPr/>
            </p:nvSpPr>
            <p:spPr bwMode="auto">
              <a:xfrm>
                <a:off x="4187" y="480"/>
                <a:ext cx="339"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grpSp>
        <p:nvGrpSpPr>
          <p:cNvPr id="10285" name="Group 90"/>
          <p:cNvGrpSpPr>
            <a:grpSpLocks/>
          </p:cNvGrpSpPr>
          <p:nvPr/>
        </p:nvGrpSpPr>
        <p:grpSpPr bwMode="auto">
          <a:xfrm>
            <a:off x="7285038" y="749300"/>
            <a:ext cx="579437" cy="566738"/>
            <a:chOff x="4512" y="465"/>
            <a:chExt cx="365" cy="357"/>
          </a:xfrm>
        </p:grpSpPr>
        <p:sp>
          <p:nvSpPr>
            <p:cNvPr id="91" name="Rectangle 91"/>
            <p:cNvSpPr>
              <a:spLocks noChangeArrowheads="1"/>
            </p:cNvSpPr>
            <p:nvPr/>
          </p:nvSpPr>
          <p:spPr bwMode="auto">
            <a:xfrm>
              <a:off x="4526" y="480"/>
              <a:ext cx="34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366" name="Group 92"/>
            <p:cNvGrpSpPr>
              <a:grpSpLocks/>
            </p:cNvGrpSpPr>
            <p:nvPr/>
          </p:nvGrpSpPr>
          <p:grpSpPr bwMode="auto">
            <a:xfrm>
              <a:off x="4512" y="465"/>
              <a:ext cx="365" cy="357"/>
              <a:chOff x="4512" y="465"/>
              <a:chExt cx="365" cy="357"/>
            </a:xfrm>
          </p:grpSpPr>
          <p:sp>
            <p:nvSpPr>
              <p:cNvPr id="93" name="Rectangle 93"/>
              <p:cNvSpPr>
                <a:spLocks noChangeArrowheads="1"/>
              </p:cNvSpPr>
              <p:nvPr/>
            </p:nvSpPr>
            <p:spPr bwMode="auto">
              <a:xfrm>
                <a:off x="4566" y="480"/>
                <a:ext cx="261"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94" name="Rectangle 94"/>
              <p:cNvSpPr>
                <a:spLocks noChangeArrowheads="1"/>
              </p:cNvSpPr>
              <p:nvPr/>
            </p:nvSpPr>
            <p:spPr bwMode="auto">
              <a:xfrm>
                <a:off x="4622" y="551"/>
                <a:ext cx="162" cy="174"/>
              </a:xfrm>
              <a:prstGeom prst="rect">
                <a:avLst/>
              </a:prstGeom>
              <a:solidFill>
                <a:srgbClr val="CCFFCC"/>
              </a:solid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20</a:t>
                </a:r>
                <a:endParaRPr lang="en-US">
                  <a:solidFill>
                    <a:prstClr val="black"/>
                  </a:solidFill>
                  <a:latin typeface="Calibri" charset="0"/>
                  <a:ea typeface="ＭＳ Ｐゴシック" charset="-128"/>
                  <a:cs typeface="Arial Unicode MS" charset="0"/>
                </a:endParaRPr>
              </a:p>
            </p:txBody>
          </p:sp>
          <p:sp>
            <p:nvSpPr>
              <p:cNvPr id="95" name="Rectangle 95"/>
              <p:cNvSpPr>
                <a:spLocks noChangeArrowheads="1"/>
              </p:cNvSpPr>
              <p:nvPr/>
            </p:nvSpPr>
            <p:spPr bwMode="auto">
              <a:xfrm>
                <a:off x="4526" y="480"/>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sp>
        <p:nvSpPr>
          <p:cNvPr id="96" name="Rectangle 96"/>
          <p:cNvSpPr>
            <a:spLocks noChangeArrowheads="1"/>
          </p:cNvSpPr>
          <p:nvPr/>
        </p:nvSpPr>
        <p:spPr bwMode="auto">
          <a:xfrm>
            <a:off x="7896957" y="846138"/>
            <a:ext cx="411774" cy="385762"/>
          </a:xfrm>
          <a:prstGeom prst="rect">
            <a:avLst/>
          </a:prstGeom>
          <a:solidFill>
            <a:srgbClr val="66CCFF"/>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97" name="Rectangle 97"/>
          <p:cNvSpPr>
            <a:spLocks noChangeArrowheads="1"/>
          </p:cNvSpPr>
          <p:nvPr/>
        </p:nvSpPr>
        <p:spPr bwMode="auto">
          <a:xfrm>
            <a:off x="7984880" y="885825"/>
            <a:ext cx="256756" cy="276999"/>
          </a:xfrm>
          <a:prstGeom prst="rect">
            <a:avLst/>
          </a:prstGeom>
          <a:no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21</a:t>
            </a:r>
            <a:endParaRPr lang="en-US">
              <a:solidFill>
                <a:prstClr val="black"/>
              </a:solidFill>
              <a:latin typeface="Calibri" charset="0"/>
              <a:ea typeface="ＭＳ Ｐゴシック" charset="-128"/>
              <a:cs typeface="Arial Unicode MS" charset="0"/>
            </a:endParaRPr>
          </a:p>
        </p:txBody>
      </p:sp>
      <p:grpSp>
        <p:nvGrpSpPr>
          <p:cNvPr id="10292" name="Group 98"/>
          <p:cNvGrpSpPr>
            <a:grpSpLocks/>
          </p:cNvGrpSpPr>
          <p:nvPr/>
        </p:nvGrpSpPr>
        <p:grpSpPr bwMode="auto">
          <a:xfrm>
            <a:off x="8397875" y="774700"/>
            <a:ext cx="539750" cy="530225"/>
            <a:chOff x="5217" y="481"/>
            <a:chExt cx="340" cy="334"/>
          </a:xfrm>
        </p:grpSpPr>
        <p:sp>
          <p:nvSpPr>
            <p:cNvPr id="99" name="Rectangle 99"/>
            <p:cNvSpPr>
              <a:spLocks noChangeArrowheads="1"/>
            </p:cNvSpPr>
            <p:nvPr/>
          </p:nvSpPr>
          <p:spPr bwMode="auto">
            <a:xfrm>
              <a:off x="5217" y="481"/>
              <a:ext cx="340" cy="334"/>
            </a:xfrm>
            <a:prstGeom prst="rect">
              <a:avLst/>
            </a:prstGeom>
            <a:solidFill>
              <a:srgbClr val="CCFFCC"/>
            </a:solidFill>
            <a:ln w="9525">
              <a:solidFill>
                <a:srgbClr val="000000"/>
              </a:solid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nvGrpSpPr>
            <p:cNvPr id="10353" name="Group 100"/>
            <p:cNvGrpSpPr>
              <a:grpSpLocks/>
            </p:cNvGrpSpPr>
            <p:nvPr/>
          </p:nvGrpSpPr>
          <p:grpSpPr bwMode="auto">
            <a:xfrm>
              <a:off x="5217" y="481"/>
              <a:ext cx="340" cy="334"/>
              <a:chOff x="5217" y="481"/>
              <a:chExt cx="340" cy="334"/>
            </a:xfrm>
          </p:grpSpPr>
          <p:sp>
            <p:nvSpPr>
              <p:cNvPr id="101" name="Rectangle 101"/>
              <p:cNvSpPr>
                <a:spLocks noChangeArrowheads="1"/>
              </p:cNvSpPr>
              <p:nvPr/>
            </p:nvSpPr>
            <p:spPr bwMode="auto">
              <a:xfrm>
                <a:off x="5257" y="481"/>
                <a:ext cx="260" cy="334"/>
              </a:xfrm>
              <a:prstGeom prst="rect">
                <a:avLst/>
              </a:prstGeom>
              <a:solidFill>
                <a:srgbClr val="CCFFCC"/>
              </a:solidFill>
              <a:ln w="9525">
                <a:noFill/>
                <a:miter lim="800000"/>
                <a:headEnd/>
                <a:tailEn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02" name="Rectangle 102"/>
              <p:cNvSpPr>
                <a:spLocks noChangeArrowheads="1"/>
              </p:cNvSpPr>
              <p:nvPr/>
            </p:nvSpPr>
            <p:spPr bwMode="auto">
              <a:xfrm>
                <a:off x="5313" y="553"/>
                <a:ext cx="161" cy="174"/>
              </a:xfrm>
              <a:prstGeom prst="rect">
                <a:avLst/>
              </a:prstGeom>
              <a:no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22</a:t>
                </a:r>
                <a:endParaRPr lang="en-US">
                  <a:solidFill>
                    <a:prstClr val="black"/>
                  </a:solidFill>
                  <a:latin typeface="Calibri" charset="0"/>
                  <a:ea typeface="ＭＳ Ｐゴシック" charset="-128"/>
                  <a:cs typeface="Arial Unicode MS" charset="0"/>
                </a:endParaRPr>
              </a:p>
            </p:txBody>
          </p:sp>
          <p:sp>
            <p:nvSpPr>
              <p:cNvPr id="103" name="Rectangle 103"/>
              <p:cNvSpPr>
                <a:spLocks noChangeArrowheads="1"/>
              </p:cNvSpPr>
              <p:nvPr/>
            </p:nvSpPr>
            <p:spPr bwMode="auto">
              <a:xfrm>
                <a:off x="5217" y="481"/>
                <a:ext cx="340" cy="334"/>
              </a:xfrm>
              <a:prstGeom prst="rect">
                <a:avLst/>
              </a:prstGeom>
              <a:noFill/>
              <a:ln w="6350" cap="rnd" cmpd="sng" algn="ctr">
                <a:solidFill>
                  <a:srgbClr val="000000"/>
                </a:solidFill>
                <a:prstDash val="solid"/>
                <a:miter lim="800000"/>
                <a:headEnd type="none" w="med" len="med"/>
                <a:tailEnd type="none" w="med" len="med"/>
              </a:ln>
              <a:scene3d>
                <a:camera prst="orthographicFront"/>
                <a:lightRig rig="threePt" dir="t"/>
              </a:scene3d>
              <a:sp3d/>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grpSp>
      <p:sp>
        <p:nvSpPr>
          <p:cNvPr id="10293" name="Rectangle 104"/>
          <p:cNvSpPr>
            <a:spLocks noChangeArrowheads="1"/>
          </p:cNvSpPr>
          <p:nvPr/>
        </p:nvSpPr>
        <p:spPr bwMode="auto">
          <a:xfrm>
            <a:off x="3419475" y="-5715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nl-NL">
              <a:solidFill>
                <a:srgbClr val="4F81BD"/>
              </a:solidFill>
              <a:latin typeface="Calibri" charset="0"/>
            </a:endParaRPr>
          </a:p>
        </p:txBody>
      </p:sp>
      <p:sp>
        <p:nvSpPr>
          <p:cNvPr id="10294" name="Rectangle 106"/>
          <p:cNvSpPr>
            <a:spLocks noChangeArrowheads="1"/>
          </p:cNvSpPr>
          <p:nvPr/>
        </p:nvSpPr>
        <p:spPr bwMode="auto">
          <a:xfrm>
            <a:off x="4613275" y="1301750"/>
            <a:ext cx="538163"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sp>
        <p:nvSpPr>
          <p:cNvPr id="106" name="Rectangle 121"/>
          <p:cNvSpPr>
            <a:spLocks noChangeArrowheads="1"/>
          </p:cNvSpPr>
          <p:nvPr/>
        </p:nvSpPr>
        <p:spPr bwMode="auto">
          <a:xfrm>
            <a:off x="845526" y="2246383"/>
            <a:ext cx="8094785" cy="286143"/>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1F497D"/>
                </a:solidFill>
                <a:latin typeface="Calibri"/>
                <a:ea typeface="ＭＳ Ｐゴシック" charset="-128"/>
                <a:cs typeface="Arial" charset="0"/>
              </a:rPr>
              <a:t>Ku-band</a:t>
            </a:r>
          </a:p>
        </p:txBody>
      </p:sp>
      <p:sp>
        <p:nvSpPr>
          <p:cNvPr id="107" name="Rectangle 137"/>
          <p:cNvSpPr>
            <a:spLocks noChangeArrowheads="1"/>
          </p:cNvSpPr>
          <p:nvPr/>
        </p:nvSpPr>
        <p:spPr bwMode="auto">
          <a:xfrm>
            <a:off x="838200" y="4724400"/>
            <a:ext cx="8097715" cy="276999"/>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1F497D"/>
                </a:solidFill>
                <a:latin typeface="Calibri"/>
                <a:ea typeface="ＭＳ Ｐゴシック" charset="-128"/>
                <a:cs typeface="Arial" charset="0"/>
              </a:rPr>
              <a:t>Combined C- and Ku-band</a:t>
            </a:r>
          </a:p>
        </p:txBody>
      </p:sp>
      <p:grpSp>
        <p:nvGrpSpPr>
          <p:cNvPr id="108" name="Group 177"/>
          <p:cNvGrpSpPr>
            <a:grpSpLocks/>
          </p:cNvGrpSpPr>
          <p:nvPr/>
        </p:nvGrpSpPr>
        <p:grpSpPr bwMode="auto">
          <a:xfrm>
            <a:off x="4267200" y="4114800"/>
            <a:ext cx="1852246" cy="292802"/>
            <a:chOff x="657" y="1253"/>
            <a:chExt cx="1131" cy="246"/>
          </a:xfrm>
          <a:solidFill>
            <a:schemeClr val="accent2">
              <a:lumMod val="60000"/>
              <a:lumOff val="40000"/>
            </a:schemeClr>
          </a:solidFill>
        </p:grpSpPr>
        <p:grpSp>
          <p:nvGrpSpPr>
            <p:cNvPr id="109" name="Group 178"/>
            <p:cNvGrpSpPr>
              <a:grpSpLocks/>
            </p:cNvGrpSpPr>
            <p:nvPr/>
          </p:nvGrpSpPr>
          <p:grpSpPr bwMode="auto">
            <a:xfrm>
              <a:off x="657" y="1253"/>
              <a:ext cx="1131" cy="246"/>
              <a:chOff x="3591" y="2296"/>
              <a:chExt cx="1131" cy="246"/>
            </a:xfrm>
            <a:grpFill/>
          </p:grpSpPr>
          <p:sp>
            <p:nvSpPr>
              <p:cNvPr id="111" name="Freeform 179"/>
              <p:cNvSpPr>
                <a:spLocks/>
              </p:cNvSpPr>
              <p:nvPr/>
            </p:nvSpPr>
            <p:spPr bwMode="auto">
              <a:xfrm>
                <a:off x="3591" y="2296"/>
                <a:ext cx="1131"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12" name="Freeform 180"/>
              <p:cNvSpPr>
                <a:spLocks/>
              </p:cNvSpPr>
              <p:nvPr/>
            </p:nvSpPr>
            <p:spPr bwMode="auto">
              <a:xfrm>
                <a:off x="3591" y="2296"/>
                <a:ext cx="1131" cy="246"/>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cap="rnd">
                <a:solidFill>
                  <a:srgbClr val="000000"/>
                </a:solidFill>
                <a:prstDash val="solid"/>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sp>
          <p:nvSpPr>
            <p:cNvPr id="110" name="Rectangle 181"/>
            <p:cNvSpPr>
              <a:spLocks noChangeArrowheads="1"/>
            </p:cNvSpPr>
            <p:nvPr/>
          </p:nvSpPr>
          <p:spPr bwMode="auto">
            <a:xfrm>
              <a:off x="669" y="1273"/>
              <a:ext cx="566" cy="181"/>
            </a:xfrm>
            <a:prstGeom prst="rect">
              <a:avLst/>
            </a:prstGeom>
            <a:grpFill/>
            <a:ln w="9525">
              <a:noFill/>
              <a:miter lim="800000"/>
              <a:headEnd/>
              <a:tailEnd/>
            </a:ln>
          </p:spPr>
          <p:txBody>
            <a:bodyPr lIns="0" tIns="0" rIns="0" bIns="0"/>
            <a:lstStyle/>
            <a:p>
              <a:pPr fontAlgn="auto">
                <a:spcBef>
                  <a:spcPts val="0"/>
                </a:spcBef>
                <a:spcAft>
                  <a:spcPts val="0"/>
                </a:spcAft>
                <a:defRPr/>
              </a:pPr>
              <a:r>
                <a:rPr lang="en-US" sz="1400" b="1" dirty="0">
                  <a:solidFill>
                    <a:srgbClr val="000000"/>
                  </a:solidFill>
                  <a:latin typeface="Arial Unicode MS" charset="0"/>
                  <a:ea typeface="Arial Unicode MS" charset="0"/>
                  <a:cs typeface="Arial Unicode MS" charset="0"/>
                </a:rPr>
                <a:t> </a:t>
              </a:r>
              <a:r>
                <a:rPr lang="en-US" sz="1400" b="1" dirty="0">
                  <a:solidFill>
                    <a:srgbClr val="000000"/>
                  </a:solidFill>
                  <a:latin typeface="Calibri"/>
                  <a:ea typeface="Arial Unicode MS" charset="0"/>
                  <a:cs typeface="Arial Unicode MS" charset="0"/>
                </a:rPr>
                <a:t>HY-2B </a:t>
              </a:r>
              <a:r>
                <a:rPr lang="en-US" sz="1000" b="1" dirty="0">
                  <a:solidFill>
                    <a:srgbClr val="000000"/>
                  </a:solidFill>
                  <a:latin typeface="Calibri"/>
                  <a:ea typeface="Arial Unicode MS" charset="0"/>
                  <a:cs typeface="Arial Unicode MS" charset="0"/>
                </a:rPr>
                <a:t>China</a:t>
              </a:r>
              <a:endParaRPr lang="en-US" sz="1000" b="1" dirty="0">
                <a:solidFill>
                  <a:prstClr val="black"/>
                </a:solidFill>
                <a:latin typeface="Calibri"/>
                <a:ea typeface="ＭＳ Ｐゴシック" charset="-128"/>
                <a:cs typeface="Arial" charset="0"/>
              </a:endParaRPr>
            </a:p>
          </p:txBody>
        </p:sp>
      </p:grpSp>
      <p:grpSp>
        <p:nvGrpSpPr>
          <p:cNvPr id="113" name="Group 182"/>
          <p:cNvGrpSpPr>
            <a:grpSpLocks/>
          </p:cNvGrpSpPr>
          <p:nvPr/>
        </p:nvGrpSpPr>
        <p:grpSpPr bwMode="auto">
          <a:xfrm>
            <a:off x="2808287" y="3778250"/>
            <a:ext cx="1904799" cy="288099"/>
            <a:chOff x="657" y="1253"/>
            <a:chExt cx="1178" cy="200"/>
          </a:xfrm>
          <a:solidFill>
            <a:srgbClr val="7BAA49"/>
          </a:solidFill>
        </p:grpSpPr>
        <p:grpSp>
          <p:nvGrpSpPr>
            <p:cNvPr id="114" name="Group 183"/>
            <p:cNvGrpSpPr>
              <a:grpSpLocks/>
            </p:cNvGrpSpPr>
            <p:nvPr/>
          </p:nvGrpSpPr>
          <p:grpSpPr bwMode="auto">
            <a:xfrm>
              <a:off x="657" y="1253"/>
              <a:ext cx="1178" cy="200"/>
              <a:chOff x="3591" y="2296"/>
              <a:chExt cx="1178" cy="200"/>
            </a:xfrm>
            <a:grpFill/>
          </p:grpSpPr>
          <p:sp>
            <p:nvSpPr>
              <p:cNvPr id="116" name="Freeform 184"/>
              <p:cNvSpPr>
                <a:spLocks/>
              </p:cNvSpPr>
              <p:nvPr/>
            </p:nvSpPr>
            <p:spPr bwMode="auto">
              <a:xfrm>
                <a:off x="3591" y="2296"/>
                <a:ext cx="1131"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17" name="Freeform 185"/>
              <p:cNvSpPr>
                <a:spLocks/>
              </p:cNvSpPr>
              <p:nvPr/>
            </p:nvSpPr>
            <p:spPr bwMode="auto">
              <a:xfrm>
                <a:off x="3591" y="2296"/>
                <a:ext cx="1178"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cap="rnd">
                <a:solidFill>
                  <a:srgbClr val="000000"/>
                </a:solidFill>
                <a:prstDash val="solid"/>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sp>
          <p:nvSpPr>
            <p:cNvPr id="115" name="Rectangle 186"/>
            <p:cNvSpPr>
              <a:spLocks noChangeArrowheads="1"/>
            </p:cNvSpPr>
            <p:nvPr/>
          </p:nvSpPr>
          <p:spPr bwMode="auto">
            <a:xfrm>
              <a:off x="703" y="1264"/>
              <a:ext cx="640" cy="150"/>
            </a:xfrm>
            <a:prstGeom prst="rect">
              <a:avLst/>
            </a:prstGeom>
            <a:grpFill/>
            <a:ln w="9525">
              <a:noFill/>
              <a:miter lim="800000"/>
              <a:headEnd/>
              <a:tailEnd/>
            </a:ln>
          </p:spPr>
          <p:txBody>
            <a:bodyPr lIns="0" tIns="0" rIns="0" bIns="0">
              <a:spAutoFit/>
            </a:bodyPr>
            <a:lstStyle/>
            <a:p>
              <a:pPr fontAlgn="auto">
                <a:spcBef>
                  <a:spcPts val="0"/>
                </a:spcBef>
                <a:spcAft>
                  <a:spcPts val="0"/>
                </a:spcAft>
                <a:defRPr/>
              </a:pPr>
              <a:r>
                <a:rPr lang="en-US" sz="1400" b="1" dirty="0">
                  <a:solidFill>
                    <a:srgbClr val="000000"/>
                  </a:solidFill>
                  <a:latin typeface="Calibri"/>
                  <a:ea typeface="Arial Unicode MS" charset="0"/>
                  <a:cs typeface="Arial Unicode MS" charset="0"/>
                </a:rPr>
                <a:t>HY-2A</a:t>
              </a:r>
              <a:r>
                <a:rPr lang="en-US" sz="1400" b="1" dirty="0">
                  <a:solidFill>
                    <a:srgbClr val="000000"/>
                  </a:solidFill>
                  <a:latin typeface="Arial Unicode MS" charset="0"/>
                  <a:ea typeface="Arial Unicode MS" charset="0"/>
                  <a:cs typeface="Arial Unicode MS" charset="0"/>
                </a:rPr>
                <a:t> </a:t>
              </a:r>
              <a:r>
                <a:rPr lang="en-US" sz="1000" b="1" dirty="0">
                  <a:solidFill>
                    <a:srgbClr val="000000"/>
                  </a:solidFill>
                  <a:latin typeface="Calibri"/>
                  <a:ea typeface="Arial Unicode MS" charset="0"/>
                  <a:cs typeface="Arial Unicode MS" charset="0"/>
                </a:rPr>
                <a:t>China</a:t>
              </a:r>
              <a:endParaRPr lang="en-US" sz="1000" b="1" dirty="0">
                <a:solidFill>
                  <a:prstClr val="black"/>
                </a:solidFill>
                <a:latin typeface="Calibri"/>
                <a:ea typeface="ＭＳ Ｐゴシック" charset="-128"/>
                <a:cs typeface="Arial" charset="0"/>
              </a:endParaRPr>
            </a:p>
          </p:txBody>
        </p:sp>
      </p:grpSp>
      <p:sp>
        <p:nvSpPr>
          <p:cNvPr id="118" name="Rectangle 193"/>
          <p:cNvSpPr>
            <a:spLocks noChangeArrowheads="1"/>
          </p:cNvSpPr>
          <p:nvPr/>
        </p:nvSpPr>
        <p:spPr bwMode="auto">
          <a:xfrm>
            <a:off x="1532036" y="885825"/>
            <a:ext cx="256756" cy="276999"/>
          </a:xfrm>
          <a:prstGeom prst="rect">
            <a:avLst/>
          </a:prstGeom>
          <a:no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09</a:t>
            </a:r>
            <a:endParaRPr lang="en-US">
              <a:solidFill>
                <a:prstClr val="black"/>
              </a:solidFill>
              <a:latin typeface="Calibri" charset="0"/>
              <a:ea typeface="ＭＳ Ｐゴシック" charset="-128"/>
              <a:cs typeface="Arial Unicode MS" charset="0"/>
            </a:endParaRPr>
          </a:p>
        </p:txBody>
      </p:sp>
      <p:sp>
        <p:nvSpPr>
          <p:cNvPr id="119" name="Rectangle 195"/>
          <p:cNvSpPr>
            <a:spLocks noChangeArrowheads="1"/>
          </p:cNvSpPr>
          <p:nvPr/>
        </p:nvSpPr>
        <p:spPr bwMode="auto">
          <a:xfrm>
            <a:off x="984366" y="884238"/>
            <a:ext cx="256756" cy="276999"/>
          </a:xfrm>
          <a:prstGeom prst="rect">
            <a:avLst/>
          </a:prstGeom>
          <a:noFill/>
          <a:ln w="9525">
            <a:noFill/>
            <a:miter lim="800000"/>
            <a:headEnd/>
            <a:tailEnd/>
          </a:ln>
          <a:scene3d>
            <a:camera prst="orthographicFront"/>
            <a:lightRig rig="threePt" dir="t"/>
          </a:scene3d>
          <a:sp3d/>
        </p:spPr>
        <p:txBody>
          <a:bodyPr wrap="none" lIns="0" tIns="0" rIns="0" bIns="0">
            <a:spAutoFit/>
          </a:bodyPr>
          <a:lstStyle/>
          <a:p>
            <a:pPr>
              <a:defRPr/>
            </a:pPr>
            <a:r>
              <a:rPr lang="en-US">
                <a:solidFill>
                  <a:srgbClr val="000000"/>
                </a:solidFill>
                <a:latin typeface="Arial Unicode MS" charset="0"/>
                <a:ea typeface="ＭＳ Ｐゴシック" charset="-128"/>
                <a:cs typeface="Arial Unicode MS" charset="0"/>
              </a:rPr>
              <a:t>08</a:t>
            </a:r>
            <a:endParaRPr lang="en-US">
              <a:solidFill>
                <a:prstClr val="black"/>
              </a:solidFill>
              <a:latin typeface="Calibri" charset="0"/>
              <a:ea typeface="ＭＳ Ｐゴシック" charset="-128"/>
              <a:cs typeface="Arial Unicode MS" charset="0"/>
            </a:endParaRPr>
          </a:p>
        </p:txBody>
      </p:sp>
      <p:sp>
        <p:nvSpPr>
          <p:cNvPr id="120" name="Rectangle 115"/>
          <p:cNvSpPr>
            <a:spLocks noChangeArrowheads="1"/>
          </p:cNvSpPr>
          <p:nvPr/>
        </p:nvSpPr>
        <p:spPr bwMode="auto">
          <a:xfrm>
            <a:off x="845526" y="1291645"/>
            <a:ext cx="8094785" cy="276999"/>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fontAlgn="auto">
              <a:spcBef>
                <a:spcPts val="0"/>
              </a:spcBef>
              <a:spcAft>
                <a:spcPts val="0"/>
              </a:spcAft>
              <a:defRPr/>
            </a:pPr>
            <a:r>
              <a:rPr lang="en-US" b="1" dirty="0">
                <a:solidFill>
                  <a:srgbClr val="1F497D"/>
                </a:solidFill>
                <a:latin typeface="Calibri"/>
                <a:ea typeface="ＭＳ Ｐゴシック" charset="-128"/>
                <a:cs typeface="Arial" charset="0"/>
              </a:rPr>
              <a:t>C-band</a:t>
            </a:r>
          </a:p>
        </p:txBody>
      </p:sp>
      <p:sp>
        <p:nvSpPr>
          <p:cNvPr id="121" name="Rectangle 26"/>
          <p:cNvSpPr>
            <a:spLocks noChangeArrowheads="1"/>
          </p:cNvSpPr>
          <p:nvPr/>
        </p:nvSpPr>
        <p:spPr bwMode="auto">
          <a:xfrm>
            <a:off x="300346" y="763682"/>
            <a:ext cx="537796" cy="530225"/>
          </a:xfrm>
          <a:prstGeom prst="rect">
            <a:avLst/>
          </a:prstGeom>
          <a:solidFill>
            <a:srgbClr val="66CCFF"/>
          </a:solidFill>
          <a:ln w="6350">
            <a:solidFill>
              <a:schemeClr val="tx1"/>
            </a:solidFill>
            <a:miter lim="800000"/>
            <a:headEnd/>
            <a:tailEnd/>
          </a:ln>
          <a:scene3d>
            <a:camera prst="orthographicFront"/>
            <a:lightRig rig="threePt" dir="t"/>
          </a:scene3d>
          <a:sp3d/>
        </p:spPr>
        <p:txBody>
          <a:bodyPr wrap="none" lIns="0" tIns="0" rIns="0" bIns="0" anchor="ctr"/>
          <a:lstStyle/>
          <a:p>
            <a:pPr algn="ctr" fontAlgn="auto">
              <a:spcBef>
                <a:spcPts val="0"/>
              </a:spcBef>
              <a:spcAft>
                <a:spcPts val="0"/>
              </a:spcAft>
              <a:defRPr/>
            </a:pPr>
            <a:r>
              <a:rPr lang="en-US" sz="1200" b="1" dirty="0">
                <a:solidFill>
                  <a:prstClr val="black"/>
                </a:solidFill>
                <a:latin typeface="Calibri"/>
                <a:ea typeface="ＭＳ Ｐゴシック" charset="-128"/>
                <a:cs typeface="Arial" charset="0"/>
              </a:rPr>
              <a:t>Launch</a:t>
            </a:r>
          </a:p>
          <a:p>
            <a:pPr algn="ctr" fontAlgn="auto">
              <a:spcBef>
                <a:spcPts val="0"/>
              </a:spcBef>
              <a:spcAft>
                <a:spcPts val="0"/>
              </a:spcAft>
              <a:defRPr/>
            </a:pPr>
            <a:r>
              <a:rPr lang="en-US" sz="1200" b="1" dirty="0">
                <a:solidFill>
                  <a:prstClr val="black"/>
                </a:solidFill>
                <a:latin typeface="Calibri"/>
                <a:ea typeface="ＭＳ Ｐゴシック" charset="-128"/>
                <a:cs typeface="Arial" charset="0"/>
              </a:rPr>
              <a:t>Date</a:t>
            </a:r>
          </a:p>
        </p:txBody>
      </p:sp>
      <p:sp>
        <p:nvSpPr>
          <p:cNvPr id="10315" name="TextBox 228"/>
          <p:cNvSpPr txBox="1">
            <a:spLocks noChangeArrowheads="1"/>
          </p:cNvSpPr>
          <p:nvPr/>
        </p:nvSpPr>
        <p:spPr bwMode="auto">
          <a:xfrm>
            <a:off x="217488" y="1612900"/>
            <a:ext cx="565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solidFill>
                  <a:srgbClr val="000000"/>
                </a:solidFill>
                <a:latin typeface="Calibri" charset="0"/>
              </a:rPr>
              <a:t>10/06</a:t>
            </a:r>
          </a:p>
        </p:txBody>
      </p:sp>
      <p:sp>
        <p:nvSpPr>
          <p:cNvPr id="10316" name="TextBox 249"/>
          <p:cNvSpPr txBox="1">
            <a:spLocks noChangeArrowheads="1"/>
          </p:cNvSpPr>
          <p:nvPr/>
        </p:nvSpPr>
        <p:spPr bwMode="auto">
          <a:xfrm>
            <a:off x="276225" y="2616200"/>
            <a:ext cx="485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solidFill>
                  <a:srgbClr val="000000"/>
                </a:solidFill>
                <a:latin typeface="Calibri" charset="0"/>
              </a:rPr>
              <a:t>6/99</a:t>
            </a:r>
          </a:p>
        </p:txBody>
      </p:sp>
      <p:grpSp>
        <p:nvGrpSpPr>
          <p:cNvPr id="124" name="Group 209"/>
          <p:cNvGrpSpPr/>
          <p:nvPr/>
        </p:nvGrpSpPr>
        <p:grpSpPr bwMode="auto">
          <a:xfrm>
            <a:off x="328613" y="6257366"/>
            <a:ext cx="1468631" cy="331644"/>
            <a:chOff x="888284" y="6210856"/>
            <a:chExt cx="1468625" cy="408411"/>
          </a:xfrm>
          <a:solidFill>
            <a:srgbClr val="7BAA49"/>
          </a:solidFill>
        </p:grpSpPr>
        <p:sp>
          <p:nvSpPr>
            <p:cNvPr id="125" name="Rectangle 161"/>
            <p:cNvSpPr>
              <a:spLocks noChangeArrowheads="1"/>
            </p:cNvSpPr>
            <p:nvPr/>
          </p:nvSpPr>
          <p:spPr bwMode="auto">
            <a:xfrm>
              <a:off x="888284" y="6210860"/>
              <a:ext cx="1468625" cy="381000"/>
            </a:xfrm>
            <a:prstGeom prst="rect">
              <a:avLst/>
            </a:prstGeom>
            <a:grpFill/>
            <a:ln w="9525">
              <a:noFill/>
              <a:miter lim="800000"/>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26" name="Rectangle 162"/>
            <p:cNvSpPr>
              <a:spLocks noChangeArrowheads="1"/>
            </p:cNvSpPr>
            <p:nvPr/>
          </p:nvSpPr>
          <p:spPr bwMode="auto">
            <a:xfrm>
              <a:off x="893998" y="6210856"/>
              <a:ext cx="1462911" cy="408411"/>
            </a:xfrm>
            <a:prstGeom prst="rect">
              <a:avLst/>
            </a:prstGeom>
            <a:grpFill/>
            <a:ln w="9525" cap="rnd">
              <a:solidFill>
                <a:srgbClr val="000000"/>
              </a:solidFill>
              <a:miter lim="800000"/>
              <a:headEnd/>
              <a:tailEnd/>
            </a:ln>
          </p:spPr>
          <p:txBody>
            <a:bodyPr anchor="ctr"/>
            <a:lstStyle/>
            <a:p>
              <a:pPr algn="ctr" fontAlgn="auto">
                <a:spcBef>
                  <a:spcPts val="0"/>
                </a:spcBef>
                <a:spcAft>
                  <a:spcPts val="0"/>
                </a:spcAft>
                <a:defRPr/>
              </a:pPr>
              <a:r>
                <a:rPr lang="en-US" dirty="0">
                  <a:solidFill>
                    <a:srgbClr val="000000"/>
                  </a:solidFill>
                  <a:latin typeface="Calibri"/>
                  <a:ea typeface="ＭＳ Ｐゴシック" charset="-128"/>
                  <a:cs typeface="Arial" charset="0"/>
                </a:rPr>
                <a:t>Design Life</a:t>
              </a:r>
            </a:p>
          </p:txBody>
        </p:sp>
      </p:grpSp>
      <p:grpSp>
        <p:nvGrpSpPr>
          <p:cNvPr id="127" name="Group 239"/>
          <p:cNvGrpSpPr/>
          <p:nvPr/>
        </p:nvGrpSpPr>
        <p:grpSpPr bwMode="auto">
          <a:xfrm>
            <a:off x="1788033" y="6257121"/>
            <a:ext cx="1468631" cy="331176"/>
            <a:chOff x="888284" y="6210859"/>
            <a:chExt cx="1468625" cy="381000"/>
          </a:xfrm>
          <a:solidFill>
            <a:schemeClr val="accent3">
              <a:lumMod val="75000"/>
            </a:schemeClr>
          </a:solidFill>
        </p:grpSpPr>
        <p:sp>
          <p:nvSpPr>
            <p:cNvPr id="128" name="Rectangle 161"/>
            <p:cNvSpPr>
              <a:spLocks noChangeArrowheads="1"/>
            </p:cNvSpPr>
            <p:nvPr/>
          </p:nvSpPr>
          <p:spPr bwMode="auto">
            <a:xfrm>
              <a:off x="888284" y="6210859"/>
              <a:ext cx="1468625" cy="381000"/>
            </a:xfrm>
            <a:prstGeom prst="rect">
              <a:avLst/>
            </a:prstGeom>
            <a:grpFill/>
            <a:ln w="9525">
              <a:solidFill>
                <a:schemeClr val="bg1"/>
              </a:solidFill>
              <a:miter lim="800000"/>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29" name="Rectangle 162"/>
            <p:cNvSpPr>
              <a:spLocks noChangeArrowheads="1"/>
            </p:cNvSpPr>
            <p:nvPr/>
          </p:nvSpPr>
          <p:spPr bwMode="auto">
            <a:xfrm>
              <a:off x="893998" y="6210859"/>
              <a:ext cx="1462911" cy="381000"/>
            </a:xfrm>
            <a:prstGeom prst="rect">
              <a:avLst/>
            </a:prstGeom>
            <a:solidFill>
              <a:srgbClr val="A6CF7C"/>
            </a:solidFill>
            <a:ln w="9525" cap="rnd">
              <a:solidFill>
                <a:schemeClr val="tx1"/>
              </a:solidFill>
              <a:miter lim="800000"/>
              <a:headEnd/>
              <a:tailEnd/>
            </a:ln>
          </p:spPr>
          <p:txBody>
            <a:bodyPr anchor="ctr"/>
            <a:lstStyle/>
            <a:p>
              <a:pPr algn="ctr" fontAlgn="auto">
                <a:spcBef>
                  <a:spcPts val="0"/>
                </a:spcBef>
                <a:spcAft>
                  <a:spcPts val="0"/>
                </a:spcAft>
                <a:defRPr/>
              </a:pPr>
              <a:r>
                <a:rPr lang="en-US" dirty="0">
                  <a:solidFill>
                    <a:srgbClr val="000000"/>
                  </a:solidFill>
                  <a:latin typeface="Calibri"/>
                  <a:ea typeface="ＭＳ Ｐゴシック" charset="-128"/>
                  <a:cs typeface="Arial" charset="0"/>
                </a:rPr>
                <a:t>Extended Life</a:t>
              </a:r>
            </a:p>
          </p:txBody>
        </p:sp>
      </p:grpSp>
      <p:grpSp>
        <p:nvGrpSpPr>
          <p:cNvPr id="130" name="Group 208"/>
          <p:cNvGrpSpPr/>
          <p:nvPr/>
        </p:nvGrpSpPr>
        <p:grpSpPr bwMode="auto">
          <a:xfrm>
            <a:off x="7322525" y="6300126"/>
            <a:ext cx="1468632" cy="331176"/>
            <a:chOff x="4817875" y="6210859"/>
            <a:chExt cx="1468625" cy="381000"/>
          </a:xfrm>
          <a:solidFill>
            <a:schemeClr val="accent2">
              <a:lumMod val="60000"/>
              <a:lumOff val="40000"/>
            </a:schemeClr>
          </a:solidFill>
        </p:grpSpPr>
        <p:sp>
          <p:nvSpPr>
            <p:cNvPr id="131" name="Rectangle 161"/>
            <p:cNvSpPr>
              <a:spLocks noChangeArrowheads="1"/>
            </p:cNvSpPr>
            <p:nvPr/>
          </p:nvSpPr>
          <p:spPr bwMode="auto">
            <a:xfrm>
              <a:off x="4817875" y="6210859"/>
              <a:ext cx="1468625" cy="381000"/>
            </a:xfrm>
            <a:prstGeom prst="rect">
              <a:avLst/>
            </a:prstGeom>
            <a:grpFill/>
            <a:ln w="9525">
              <a:noFill/>
              <a:miter lim="800000"/>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32" name="Rectangle 162"/>
            <p:cNvSpPr>
              <a:spLocks noChangeArrowheads="1"/>
            </p:cNvSpPr>
            <p:nvPr/>
          </p:nvSpPr>
          <p:spPr bwMode="auto">
            <a:xfrm>
              <a:off x="4823589" y="6210859"/>
              <a:ext cx="1462911" cy="381000"/>
            </a:xfrm>
            <a:prstGeom prst="rect">
              <a:avLst/>
            </a:prstGeom>
            <a:solidFill>
              <a:schemeClr val="accent2">
                <a:lumMod val="60000"/>
                <a:lumOff val="40000"/>
              </a:schemeClr>
            </a:solidFill>
            <a:ln w="9525" cap="rnd">
              <a:solidFill>
                <a:srgbClr val="000000"/>
              </a:solidFill>
              <a:miter lim="800000"/>
              <a:headEnd/>
              <a:tailEnd/>
            </a:ln>
          </p:spPr>
          <p:txBody>
            <a:bodyPr anchor="ctr"/>
            <a:lstStyle/>
            <a:p>
              <a:pPr algn="ctr" fontAlgn="auto">
                <a:spcBef>
                  <a:spcPts val="0"/>
                </a:spcBef>
                <a:spcAft>
                  <a:spcPts val="0"/>
                </a:spcAft>
                <a:defRPr/>
              </a:pPr>
              <a:r>
                <a:rPr lang="en-US" dirty="0">
                  <a:solidFill>
                    <a:srgbClr val="000000"/>
                  </a:solidFill>
                  <a:latin typeface="Calibri"/>
                  <a:ea typeface="ＭＳ Ｐゴシック" charset="-128"/>
                  <a:cs typeface="Arial" charset="0"/>
                </a:rPr>
                <a:t>Proposed</a:t>
              </a:r>
            </a:p>
          </p:txBody>
        </p:sp>
      </p:grpSp>
      <p:grpSp>
        <p:nvGrpSpPr>
          <p:cNvPr id="133" name="Group 215"/>
          <p:cNvGrpSpPr/>
          <p:nvPr/>
        </p:nvGrpSpPr>
        <p:grpSpPr bwMode="auto">
          <a:xfrm>
            <a:off x="3683264" y="6263608"/>
            <a:ext cx="1468631" cy="331177"/>
            <a:chOff x="2853283" y="6210859"/>
            <a:chExt cx="1468625" cy="381002"/>
          </a:xfrm>
          <a:solidFill>
            <a:srgbClr val="FFFF99"/>
          </a:solidFill>
        </p:grpSpPr>
        <p:sp>
          <p:nvSpPr>
            <p:cNvPr id="134" name="Rectangle 161"/>
            <p:cNvSpPr>
              <a:spLocks noChangeArrowheads="1"/>
            </p:cNvSpPr>
            <p:nvPr/>
          </p:nvSpPr>
          <p:spPr bwMode="auto">
            <a:xfrm>
              <a:off x="2853283" y="6210859"/>
              <a:ext cx="1468625" cy="381000"/>
            </a:xfrm>
            <a:prstGeom prst="rect">
              <a:avLst/>
            </a:prstGeom>
            <a:grpFill/>
            <a:ln w="9525">
              <a:noFill/>
              <a:miter lim="800000"/>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35" name="Rectangle 162"/>
            <p:cNvSpPr>
              <a:spLocks noChangeArrowheads="1"/>
            </p:cNvSpPr>
            <p:nvPr/>
          </p:nvSpPr>
          <p:spPr bwMode="auto">
            <a:xfrm>
              <a:off x="2858997" y="6210861"/>
              <a:ext cx="1462911" cy="381000"/>
            </a:xfrm>
            <a:prstGeom prst="rect">
              <a:avLst/>
            </a:prstGeom>
            <a:grpFill/>
            <a:ln w="9525" cap="rnd">
              <a:solidFill>
                <a:srgbClr val="000000"/>
              </a:solidFill>
              <a:miter lim="800000"/>
              <a:headEnd/>
              <a:tailEnd/>
            </a:ln>
          </p:spPr>
          <p:txBody>
            <a:bodyPr anchor="ctr"/>
            <a:lstStyle/>
            <a:p>
              <a:pPr algn="ctr" fontAlgn="auto">
                <a:spcBef>
                  <a:spcPts val="0"/>
                </a:spcBef>
                <a:spcAft>
                  <a:spcPts val="0"/>
                </a:spcAft>
                <a:defRPr/>
              </a:pPr>
              <a:r>
                <a:rPr lang="en-US" dirty="0">
                  <a:solidFill>
                    <a:srgbClr val="000000"/>
                  </a:solidFill>
                  <a:latin typeface="Calibri"/>
                  <a:ea typeface="ＭＳ Ｐゴシック" charset="-128"/>
                  <a:cs typeface="Arial" charset="0"/>
                </a:rPr>
                <a:t>Design </a:t>
              </a:r>
              <a:r>
                <a:rPr lang="en-US" dirty="0" err="1">
                  <a:solidFill>
                    <a:srgbClr val="000000"/>
                  </a:solidFill>
                  <a:latin typeface="Calibri"/>
                  <a:ea typeface="ＭＳ Ｐゴシック" charset="-128"/>
                  <a:cs typeface="Arial" charset="0"/>
                </a:rPr>
                <a:t>LIfe</a:t>
              </a:r>
              <a:endParaRPr lang="en-US" dirty="0">
                <a:solidFill>
                  <a:srgbClr val="000000"/>
                </a:solidFill>
                <a:latin typeface="Calibri"/>
                <a:ea typeface="ＭＳ Ｐゴシック" charset="-128"/>
                <a:cs typeface="Arial" charset="0"/>
              </a:endParaRPr>
            </a:p>
          </p:txBody>
        </p:sp>
      </p:grpSp>
      <p:sp>
        <p:nvSpPr>
          <p:cNvPr id="10321" name="TextBox 256"/>
          <p:cNvSpPr txBox="1">
            <a:spLocks noChangeArrowheads="1"/>
          </p:cNvSpPr>
          <p:nvPr/>
        </p:nvSpPr>
        <p:spPr bwMode="auto">
          <a:xfrm>
            <a:off x="1155700" y="6505575"/>
            <a:ext cx="123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Calibri" charset="0"/>
              </a:rPr>
              <a:t>Operating</a:t>
            </a:r>
          </a:p>
        </p:txBody>
      </p:sp>
      <p:sp>
        <p:nvSpPr>
          <p:cNvPr id="10322" name="Rectangle 15"/>
          <p:cNvSpPr>
            <a:spLocks noChangeArrowheads="1"/>
          </p:cNvSpPr>
          <p:nvPr/>
        </p:nvSpPr>
        <p:spPr bwMode="auto">
          <a:xfrm>
            <a:off x="8404225" y="1296988"/>
            <a:ext cx="536575" cy="4794250"/>
          </a:xfrm>
          <a:prstGeom prst="rect">
            <a:avLst/>
          </a:prstGeom>
          <a:noFill/>
          <a:ln w="3175" cap="rnd">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000000"/>
              </a:solidFill>
              <a:latin typeface="Calibri" charset="0"/>
            </a:endParaRPr>
          </a:p>
        </p:txBody>
      </p:sp>
      <p:grpSp>
        <p:nvGrpSpPr>
          <p:cNvPr id="138" name="Group 182"/>
          <p:cNvGrpSpPr>
            <a:grpSpLocks/>
          </p:cNvGrpSpPr>
          <p:nvPr/>
        </p:nvGrpSpPr>
        <p:grpSpPr bwMode="auto">
          <a:xfrm>
            <a:off x="4419600" y="3429000"/>
            <a:ext cx="1952006" cy="288099"/>
            <a:chOff x="657" y="1253"/>
            <a:chExt cx="1131" cy="200"/>
          </a:xfrm>
          <a:solidFill>
            <a:srgbClr val="FFFF99"/>
          </a:solidFill>
        </p:grpSpPr>
        <p:grpSp>
          <p:nvGrpSpPr>
            <p:cNvPr id="139" name="Group 183"/>
            <p:cNvGrpSpPr>
              <a:grpSpLocks/>
            </p:cNvGrpSpPr>
            <p:nvPr/>
          </p:nvGrpSpPr>
          <p:grpSpPr bwMode="auto">
            <a:xfrm>
              <a:off x="657" y="1253"/>
              <a:ext cx="1131" cy="200"/>
              <a:chOff x="3591" y="2296"/>
              <a:chExt cx="1131" cy="200"/>
            </a:xfrm>
            <a:grpFill/>
          </p:grpSpPr>
          <p:sp>
            <p:nvSpPr>
              <p:cNvPr id="141" name="Freeform 184"/>
              <p:cNvSpPr>
                <a:spLocks/>
              </p:cNvSpPr>
              <p:nvPr/>
            </p:nvSpPr>
            <p:spPr bwMode="auto">
              <a:xfrm>
                <a:off x="3591" y="2296"/>
                <a:ext cx="1131"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42" name="Freeform 185"/>
              <p:cNvSpPr>
                <a:spLocks/>
              </p:cNvSpPr>
              <p:nvPr/>
            </p:nvSpPr>
            <p:spPr bwMode="auto">
              <a:xfrm>
                <a:off x="3591" y="2296"/>
                <a:ext cx="1131"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cap="rnd">
                <a:solidFill>
                  <a:srgbClr val="000000"/>
                </a:solidFill>
                <a:prstDash val="solid"/>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sp>
          <p:nvSpPr>
            <p:cNvPr id="140" name="Rectangle 186"/>
            <p:cNvSpPr>
              <a:spLocks noChangeArrowheads="1"/>
            </p:cNvSpPr>
            <p:nvPr/>
          </p:nvSpPr>
          <p:spPr bwMode="auto">
            <a:xfrm>
              <a:off x="703" y="1264"/>
              <a:ext cx="851" cy="150"/>
            </a:xfrm>
            <a:prstGeom prst="rect">
              <a:avLst/>
            </a:prstGeom>
            <a:grpFill/>
            <a:ln w="9525">
              <a:noFill/>
              <a:miter lim="800000"/>
              <a:headEnd/>
              <a:tailEnd/>
            </a:ln>
          </p:spPr>
          <p:txBody>
            <a:bodyPr lIns="0" tIns="0" rIns="0" bIns="0">
              <a:spAutoFit/>
            </a:bodyPr>
            <a:lstStyle/>
            <a:p>
              <a:pPr fontAlgn="auto">
                <a:spcBef>
                  <a:spcPts val="0"/>
                </a:spcBef>
                <a:spcAft>
                  <a:spcPts val="0"/>
                </a:spcAft>
                <a:defRPr/>
              </a:pPr>
              <a:r>
                <a:rPr lang="en-US" sz="1400" b="1" dirty="0" err="1">
                  <a:solidFill>
                    <a:srgbClr val="000000"/>
                  </a:solidFill>
                  <a:latin typeface="Calibri"/>
                  <a:ea typeface="Arial Unicode MS" charset="0"/>
                  <a:cs typeface="Arial Unicode MS" charset="0"/>
                </a:rPr>
                <a:t>CFOSat</a:t>
              </a:r>
              <a:r>
                <a:rPr lang="en-US" sz="1400" b="1" dirty="0">
                  <a:solidFill>
                    <a:srgbClr val="000000"/>
                  </a:solidFill>
                  <a:latin typeface="Arial Unicode MS" charset="0"/>
                  <a:ea typeface="Arial Unicode MS" charset="0"/>
                  <a:cs typeface="Arial Unicode MS" charset="0"/>
                </a:rPr>
                <a:t> </a:t>
              </a:r>
              <a:r>
                <a:rPr lang="en-US" sz="1000" b="1" dirty="0">
                  <a:solidFill>
                    <a:srgbClr val="000000"/>
                  </a:solidFill>
                  <a:latin typeface="Calibri"/>
                  <a:ea typeface="Arial Unicode MS" charset="0"/>
                  <a:cs typeface="Arial Unicode MS" charset="0"/>
                </a:rPr>
                <a:t>China/France</a:t>
              </a:r>
              <a:endParaRPr lang="en-US" sz="1000" b="1" dirty="0">
                <a:solidFill>
                  <a:prstClr val="black"/>
                </a:solidFill>
                <a:latin typeface="Calibri"/>
                <a:ea typeface="ＭＳ Ｐゴシック" charset="-128"/>
                <a:cs typeface="Arial" charset="0"/>
              </a:endParaRPr>
            </a:p>
          </p:txBody>
        </p:sp>
      </p:grpSp>
      <p:grpSp>
        <p:nvGrpSpPr>
          <p:cNvPr id="143" name="Group 139"/>
          <p:cNvGrpSpPr>
            <a:grpSpLocks/>
          </p:cNvGrpSpPr>
          <p:nvPr/>
        </p:nvGrpSpPr>
        <p:grpSpPr bwMode="auto">
          <a:xfrm>
            <a:off x="5410200" y="4953000"/>
            <a:ext cx="3021623" cy="288099"/>
            <a:chOff x="1102" y="3140"/>
            <a:chExt cx="1903" cy="193"/>
          </a:xfrm>
          <a:solidFill>
            <a:schemeClr val="accent2">
              <a:lumMod val="60000"/>
              <a:lumOff val="40000"/>
            </a:schemeClr>
          </a:solidFill>
        </p:grpSpPr>
        <p:sp>
          <p:nvSpPr>
            <p:cNvPr id="144" name="Freeform 140"/>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45" name="Freeform 141"/>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a:lstStyle/>
            <a:p>
              <a:pPr fontAlgn="auto">
                <a:spcBef>
                  <a:spcPts val="0"/>
                </a:spcBef>
                <a:spcAft>
                  <a:spcPts val="0"/>
                </a:spcAft>
                <a:defRPr/>
              </a:pPr>
              <a:r>
                <a:rPr lang="en-US" sz="1400" b="1" dirty="0">
                  <a:solidFill>
                    <a:srgbClr val="000000"/>
                  </a:solidFill>
                  <a:latin typeface="Calibri"/>
                  <a:ea typeface="Arial Unicode MS" charset="0"/>
                  <a:cs typeface="Arial Unicode MS" charset="0"/>
                </a:rPr>
                <a:t>GCOM-W2, -W3 with DFS </a:t>
              </a:r>
              <a:r>
                <a:rPr lang="en-US" sz="1000" b="1" dirty="0">
                  <a:solidFill>
                    <a:srgbClr val="000000"/>
                  </a:solidFill>
                  <a:latin typeface="Calibri"/>
                  <a:ea typeface="Arial Unicode MS" charset="0"/>
                  <a:cs typeface="Arial Unicode MS" charset="0"/>
                </a:rPr>
                <a:t>Japan/USA</a:t>
              </a:r>
              <a:endParaRPr lang="en-US" sz="1000" b="1" dirty="0">
                <a:solidFill>
                  <a:prstClr val="black"/>
                </a:solidFill>
                <a:latin typeface="Calibri"/>
                <a:ea typeface="ＭＳ Ｐゴシック" charset="-128"/>
                <a:cs typeface="Arial" charset="0"/>
              </a:endParaRPr>
            </a:p>
            <a:p>
              <a:pPr fontAlgn="auto">
                <a:spcBef>
                  <a:spcPts val="0"/>
                </a:spcBef>
                <a:spcAft>
                  <a:spcPts val="0"/>
                </a:spcAft>
                <a:defRPr/>
              </a:pPr>
              <a:endParaRPr lang="en-US" b="1" dirty="0">
                <a:solidFill>
                  <a:prstClr val="black"/>
                </a:solidFill>
                <a:latin typeface="Calibri"/>
                <a:ea typeface="ＭＳ Ｐゴシック" charset="-128"/>
                <a:cs typeface="Arial" charset="0"/>
              </a:endParaRPr>
            </a:p>
          </p:txBody>
        </p:sp>
      </p:grpSp>
      <p:grpSp>
        <p:nvGrpSpPr>
          <p:cNvPr id="146" name="Group 177"/>
          <p:cNvGrpSpPr>
            <a:grpSpLocks/>
          </p:cNvGrpSpPr>
          <p:nvPr/>
        </p:nvGrpSpPr>
        <p:grpSpPr bwMode="auto">
          <a:xfrm>
            <a:off x="4711824" y="4495800"/>
            <a:ext cx="1752712" cy="292802"/>
            <a:chOff x="657" y="1253"/>
            <a:chExt cx="1131" cy="246"/>
          </a:xfrm>
          <a:solidFill>
            <a:schemeClr val="accent2">
              <a:lumMod val="60000"/>
              <a:lumOff val="40000"/>
            </a:schemeClr>
          </a:solidFill>
        </p:grpSpPr>
        <p:grpSp>
          <p:nvGrpSpPr>
            <p:cNvPr id="147" name="Group 178"/>
            <p:cNvGrpSpPr>
              <a:grpSpLocks/>
            </p:cNvGrpSpPr>
            <p:nvPr/>
          </p:nvGrpSpPr>
          <p:grpSpPr bwMode="auto">
            <a:xfrm>
              <a:off x="657" y="1253"/>
              <a:ext cx="1131" cy="246"/>
              <a:chOff x="3591" y="2296"/>
              <a:chExt cx="1131" cy="246"/>
            </a:xfrm>
            <a:grpFill/>
          </p:grpSpPr>
          <p:sp>
            <p:nvSpPr>
              <p:cNvPr id="149" name="Freeform 179"/>
              <p:cNvSpPr>
                <a:spLocks/>
              </p:cNvSpPr>
              <p:nvPr/>
            </p:nvSpPr>
            <p:spPr bwMode="auto">
              <a:xfrm>
                <a:off x="3591" y="2296"/>
                <a:ext cx="1131" cy="200"/>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50" name="Freeform 180"/>
              <p:cNvSpPr>
                <a:spLocks/>
              </p:cNvSpPr>
              <p:nvPr/>
            </p:nvSpPr>
            <p:spPr bwMode="auto">
              <a:xfrm>
                <a:off x="3591" y="2296"/>
                <a:ext cx="1131" cy="246"/>
              </a:xfrm>
              <a:custGeom>
                <a:avLst/>
                <a:gdLst>
                  <a:gd name="T0" fmla="*/ 959 w 1131"/>
                  <a:gd name="T1" fmla="*/ 0 h 200"/>
                  <a:gd name="T2" fmla="*/ 0 w 1131"/>
                  <a:gd name="T3" fmla="*/ 0 h 200"/>
                  <a:gd name="T4" fmla="*/ 0 w 1131"/>
                  <a:gd name="T5" fmla="*/ 200 h 200"/>
                  <a:gd name="T6" fmla="*/ 959 w 1131"/>
                  <a:gd name="T7" fmla="*/ 200 h 200"/>
                  <a:gd name="T8" fmla="*/ 1131 w 1131"/>
                  <a:gd name="T9" fmla="*/ 100 h 200"/>
                  <a:gd name="T10" fmla="*/ 959 w 1131"/>
                  <a:gd name="T11" fmla="*/ 0 h 200"/>
                  <a:gd name="T12" fmla="*/ 0 60000 65536"/>
                  <a:gd name="T13" fmla="*/ 0 60000 65536"/>
                  <a:gd name="T14" fmla="*/ 0 60000 65536"/>
                  <a:gd name="T15" fmla="*/ 0 60000 65536"/>
                  <a:gd name="T16" fmla="*/ 0 60000 65536"/>
                  <a:gd name="T17" fmla="*/ 0 60000 65536"/>
                  <a:gd name="T18" fmla="*/ 0 w 1131"/>
                  <a:gd name="T19" fmla="*/ 0 h 200"/>
                  <a:gd name="T20" fmla="*/ 1131 w 1131"/>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131" h="200">
                    <a:moveTo>
                      <a:pt x="959" y="0"/>
                    </a:moveTo>
                    <a:lnTo>
                      <a:pt x="0" y="0"/>
                    </a:lnTo>
                    <a:lnTo>
                      <a:pt x="0" y="200"/>
                    </a:lnTo>
                    <a:lnTo>
                      <a:pt x="959" y="200"/>
                    </a:lnTo>
                    <a:lnTo>
                      <a:pt x="1131" y="100"/>
                    </a:lnTo>
                    <a:lnTo>
                      <a:pt x="959" y="0"/>
                    </a:lnTo>
                    <a:close/>
                  </a:path>
                </a:pathLst>
              </a:custGeom>
              <a:grpFill/>
              <a:ln w="9525" cap="rnd">
                <a:solidFill>
                  <a:srgbClr val="000000"/>
                </a:solidFill>
                <a:prstDash val="solid"/>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sp>
          <p:nvSpPr>
            <p:cNvPr id="148" name="Rectangle 181"/>
            <p:cNvSpPr>
              <a:spLocks noChangeArrowheads="1"/>
            </p:cNvSpPr>
            <p:nvPr/>
          </p:nvSpPr>
          <p:spPr bwMode="auto">
            <a:xfrm>
              <a:off x="669" y="1273"/>
              <a:ext cx="884" cy="181"/>
            </a:xfrm>
            <a:prstGeom prst="rect">
              <a:avLst/>
            </a:prstGeom>
            <a:grpFill/>
            <a:ln w="9525">
              <a:noFill/>
              <a:miter lim="800000"/>
              <a:headEnd/>
              <a:tailEnd/>
            </a:ln>
          </p:spPr>
          <p:txBody>
            <a:bodyPr lIns="0" tIns="0" rIns="0" bIns="0"/>
            <a:lstStyle/>
            <a:p>
              <a:pPr fontAlgn="auto">
                <a:spcBef>
                  <a:spcPts val="0"/>
                </a:spcBef>
                <a:spcAft>
                  <a:spcPts val="0"/>
                </a:spcAft>
                <a:defRPr/>
              </a:pPr>
              <a:r>
                <a:rPr lang="en-US" sz="1400" b="1" dirty="0">
                  <a:solidFill>
                    <a:srgbClr val="000000"/>
                  </a:solidFill>
                  <a:latin typeface="Arial Unicode MS" charset="0"/>
                  <a:ea typeface="Arial Unicode MS" charset="0"/>
                  <a:cs typeface="Arial Unicode MS" charset="0"/>
                </a:rPr>
                <a:t> </a:t>
              </a:r>
              <a:r>
                <a:rPr lang="en-US" sz="1400" b="1" dirty="0">
                  <a:solidFill>
                    <a:srgbClr val="000000"/>
                  </a:solidFill>
                  <a:latin typeface="Calibri"/>
                  <a:ea typeface="Arial Unicode MS" charset="0"/>
                  <a:cs typeface="Arial Unicode MS" charset="0"/>
                </a:rPr>
                <a:t>Meteor-M3 </a:t>
              </a:r>
              <a:r>
                <a:rPr lang="en-US" sz="1000" b="1" dirty="0">
                  <a:solidFill>
                    <a:srgbClr val="000000"/>
                  </a:solidFill>
                  <a:latin typeface="Calibri"/>
                  <a:ea typeface="Arial Unicode MS" charset="0"/>
                  <a:cs typeface="Arial Unicode MS" charset="0"/>
                </a:rPr>
                <a:t>Russia</a:t>
              </a:r>
              <a:endParaRPr lang="en-US" sz="1000" b="1" dirty="0">
                <a:solidFill>
                  <a:prstClr val="black"/>
                </a:solidFill>
                <a:latin typeface="Calibri"/>
                <a:ea typeface="ＭＳ Ｐゴシック" charset="-128"/>
                <a:cs typeface="Arial" charset="0"/>
              </a:endParaRPr>
            </a:p>
          </p:txBody>
        </p:sp>
      </p:grpSp>
      <p:grpSp>
        <p:nvGrpSpPr>
          <p:cNvPr id="151" name="Group 123"/>
          <p:cNvGrpSpPr>
            <a:grpSpLocks/>
          </p:cNvGrpSpPr>
          <p:nvPr/>
        </p:nvGrpSpPr>
        <p:grpSpPr bwMode="auto">
          <a:xfrm>
            <a:off x="1749273" y="3080476"/>
            <a:ext cx="2927501" cy="292608"/>
            <a:chOff x="1102" y="3140"/>
            <a:chExt cx="1903" cy="193"/>
          </a:xfrm>
          <a:solidFill>
            <a:srgbClr val="7BAA49"/>
          </a:solidFill>
        </p:grpSpPr>
        <p:sp>
          <p:nvSpPr>
            <p:cNvPr id="152"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53"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solid"/>
              <a:round/>
              <a:headEnd/>
              <a:tailEnd/>
            </a:ln>
          </p:spPr>
          <p:txBody>
            <a:bodyPr anchor="b"/>
            <a:lstStyle/>
            <a:p>
              <a:pPr fontAlgn="auto">
                <a:spcBef>
                  <a:spcPts val="0"/>
                </a:spcBef>
                <a:spcAft>
                  <a:spcPts val="0"/>
                </a:spcAft>
                <a:defRPr/>
              </a:pPr>
              <a:r>
                <a:rPr lang="en-US" sz="1400" b="1" dirty="0">
                  <a:solidFill>
                    <a:prstClr val="black"/>
                  </a:solidFill>
                  <a:latin typeface="Calibri"/>
                  <a:ea typeface="ＭＳ Ｐゴシック" charset="-128"/>
                  <a:cs typeface="Arial" charset="0"/>
                </a:rPr>
                <a:t>Oceansat-2</a:t>
              </a:r>
              <a:r>
                <a:rPr lang="en-US" sz="1400" dirty="0">
                  <a:solidFill>
                    <a:prstClr val="black"/>
                  </a:solidFill>
                  <a:latin typeface="Calibri"/>
                  <a:ea typeface="ＭＳ Ｐゴシック" charset="-128"/>
                  <a:cs typeface="Arial" charset="0"/>
                </a:rPr>
                <a:t> </a:t>
              </a:r>
              <a:r>
                <a:rPr lang="en-US" sz="1000" b="1" dirty="0">
                  <a:solidFill>
                    <a:prstClr val="black"/>
                  </a:solidFill>
                  <a:latin typeface="Calibri"/>
                  <a:ea typeface="ＭＳ Ｐゴシック" charset="-128"/>
                  <a:cs typeface="Arial" charset="0"/>
                </a:rPr>
                <a:t>India</a:t>
              </a:r>
            </a:p>
          </p:txBody>
        </p:sp>
      </p:grpSp>
      <p:grpSp>
        <p:nvGrpSpPr>
          <p:cNvPr id="154" name="Group 139"/>
          <p:cNvGrpSpPr>
            <a:grpSpLocks/>
          </p:cNvGrpSpPr>
          <p:nvPr/>
        </p:nvGrpSpPr>
        <p:grpSpPr bwMode="auto">
          <a:xfrm>
            <a:off x="4694628" y="2667000"/>
            <a:ext cx="3021623" cy="288099"/>
            <a:chOff x="1102" y="3140"/>
            <a:chExt cx="1903" cy="193"/>
          </a:xfrm>
          <a:solidFill>
            <a:schemeClr val="accent2">
              <a:lumMod val="60000"/>
              <a:lumOff val="40000"/>
            </a:schemeClr>
          </a:solidFill>
        </p:grpSpPr>
        <p:sp>
          <p:nvSpPr>
            <p:cNvPr id="155" name="Freeform 140"/>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56" name="Freeform 141"/>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a:lstStyle/>
            <a:p>
              <a:pPr fontAlgn="auto">
                <a:spcBef>
                  <a:spcPts val="0"/>
                </a:spcBef>
                <a:spcAft>
                  <a:spcPts val="0"/>
                </a:spcAft>
                <a:defRPr/>
              </a:pPr>
              <a:r>
                <a:rPr lang="en-US" sz="1400" b="1">
                  <a:solidFill>
                    <a:srgbClr val="000000"/>
                  </a:solidFill>
                  <a:latin typeface="Calibri"/>
                  <a:ea typeface="Arial Unicode MS" charset="0"/>
                  <a:cs typeface="Arial Unicode MS" charset="0"/>
                </a:rPr>
                <a:t>OSCAT Follow-on </a:t>
              </a:r>
              <a:r>
                <a:rPr lang="en-US" sz="1000" b="1" dirty="0">
                  <a:solidFill>
                    <a:srgbClr val="000000"/>
                  </a:solidFill>
                  <a:latin typeface="Calibri"/>
                  <a:ea typeface="Arial Unicode MS" charset="0"/>
                  <a:cs typeface="Arial Unicode MS" charset="0"/>
                </a:rPr>
                <a:t>India</a:t>
              </a:r>
              <a:endParaRPr lang="en-US" sz="1000" b="1" dirty="0">
                <a:solidFill>
                  <a:prstClr val="black"/>
                </a:solidFill>
                <a:latin typeface="Calibri"/>
                <a:ea typeface="ＭＳ Ｐゴシック" charset="-128"/>
                <a:cs typeface="Arial" charset="0"/>
              </a:endParaRPr>
            </a:p>
            <a:p>
              <a:pPr fontAlgn="auto">
                <a:spcBef>
                  <a:spcPts val="0"/>
                </a:spcBef>
                <a:spcAft>
                  <a:spcPts val="0"/>
                </a:spcAft>
                <a:defRPr/>
              </a:pPr>
              <a:endParaRPr lang="en-US" b="1" dirty="0">
                <a:solidFill>
                  <a:prstClr val="black"/>
                </a:solidFill>
                <a:latin typeface="Calibri"/>
                <a:ea typeface="ＭＳ Ｐゴシック" charset="-128"/>
                <a:cs typeface="Arial" charset="0"/>
              </a:endParaRPr>
            </a:p>
          </p:txBody>
        </p:sp>
      </p:grpSp>
      <p:sp>
        <p:nvSpPr>
          <p:cNvPr id="10328" name="Rectangle 162"/>
          <p:cNvSpPr>
            <a:spLocks noChangeArrowheads="1"/>
          </p:cNvSpPr>
          <p:nvPr/>
        </p:nvSpPr>
        <p:spPr bwMode="auto">
          <a:xfrm>
            <a:off x="728663" y="2627313"/>
            <a:ext cx="1127125" cy="292100"/>
          </a:xfrm>
          <a:prstGeom prst="rect">
            <a:avLst/>
          </a:prstGeom>
          <a:solidFill>
            <a:srgbClr val="A9D181"/>
          </a:solidFill>
          <a:ln w="9525" cap="rnd">
            <a:solidFill>
              <a:schemeClr val="tx1"/>
            </a:solidFill>
            <a:miter lim="800000"/>
            <a:headEnd/>
            <a:tailEnd/>
          </a:ln>
        </p:spPr>
        <p:txBody>
          <a:bodyPr anchor="ctr"/>
          <a:lstStyle/>
          <a:p>
            <a:pPr algn="ctr"/>
            <a:r>
              <a:rPr lang="en-US" sz="1200" b="1">
                <a:solidFill>
                  <a:srgbClr val="000000"/>
                </a:solidFill>
                <a:latin typeface="Calibri" charset="0"/>
              </a:rPr>
              <a:t>QuikSCAT</a:t>
            </a:r>
            <a:r>
              <a:rPr lang="en-US" sz="1200">
                <a:solidFill>
                  <a:srgbClr val="000000"/>
                </a:solidFill>
                <a:latin typeface="Calibri" charset="0"/>
              </a:rPr>
              <a:t> </a:t>
            </a:r>
            <a:r>
              <a:rPr lang="en-US" sz="1000" b="1">
                <a:solidFill>
                  <a:srgbClr val="000000"/>
                </a:solidFill>
                <a:latin typeface="Calibri" charset="0"/>
              </a:rPr>
              <a:t>USA</a:t>
            </a:r>
          </a:p>
        </p:txBody>
      </p:sp>
      <p:sp>
        <p:nvSpPr>
          <p:cNvPr id="10329" name="TextBox 181"/>
          <p:cNvSpPr txBox="1">
            <a:spLocks noChangeArrowheads="1"/>
          </p:cNvSpPr>
          <p:nvPr/>
        </p:nvSpPr>
        <p:spPr bwMode="auto">
          <a:xfrm>
            <a:off x="8358188" y="6611938"/>
            <a:ext cx="842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sw 13apr11</a:t>
            </a:r>
          </a:p>
        </p:txBody>
      </p:sp>
      <p:sp>
        <p:nvSpPr>
          <p:cNvPr id="10330" name="TextBox 178"/>
          <p:cNvSpPr txBox="1">
            <a:spLocks noChangeArrowheads="1"/>
          </p:cNvSpPr>
          <p:nvPr/>
        </p:nvSpPr>
        <p:spPr bwMode="auto">
          <a:xfrm>
            <a:off x="252413" y="152400"/>
            <a:ext cx="8639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i="1">
                <a:solidFill>
                  <a:srgbClr val="1F497D"/>
                </a:solidFill>
                <a:latin typeface="Calibri" charset="0"/>
              </a:rPr>
              <a:t>GLOBAL SCATTEROMETER MISSIONS</a:t>
            </a:r>
          </a:p>
        </p:txBody>
      </p:sp>
      <p:sp>
        <p:nvSpPr>
          <p:cNvPr id="160" name="Freeform 141"/>
          <p:cNvSpPr>
            <a:spLocks/>
          </p:cNvSpPr>
          <p:nvPr/>
        </p:nvSpPr>
        <p:spPr bwMode="auto">
          <a:xfrm>
            <a:off x="5410200" y="5334000"/>
            <a:ext cx="2971800" cy="28733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a:lstStyle/>
          <a:p>
            <a:pPr fontAlgn="auto">
              <a:spcBef>
                <a:spcPts val="0"/>
              </a:spcBef>
              <a:spcAft>
                <a:spcPts val="0"/>
              </a:spcAft>
              <a:defRPr/>
            </a:pPr>
            <a:r>
              <a:rPr lang="en-US" sz="1400" b="1" dirty="0">
                <a:solidFill>
                  <a:srgbClr val="000000"/>
                </a:solidFill>
                <a:latin typeface="Calibri"/>
                <a:ea typeface="Arial Unicode MS" charset="0"/>
                <a:cs typeface="Arial Unicode MS" charset="0"/>
              </a:rPr>
              <a:t>FY-3E  with 2FS </a:t>
            </a:r>
            <a:r>
              <a:rPr lang="en-US" sz="1000" b="1" dirty="0">
                <a:solidFill>
                  <a:srgbClr val="000000"/>
                </a:solidFill>
                <a:latin typeface="Calibri"/>
                <a:ea typeface="Arial Unicode MS" charset="0"/>
                <a:cs typeface="Arial Unicode MS" charset="0"/>
              </a:rPr>
              <a:t>China</a:t>
            </a:r>
            <a:endParaRPr lang="en-US" sz="1000" b="1" dirty="0">
              <a:solidFill>
                <a:prstClr val="black"/>
              </a:solidFill>
              <a:latin typeface="Calibri"/>
              <a:ea typeface="ＭＳ Ｐゴシック" charset="-128"/>
              <a:cs typeface="Arial" charset="0"/>
            </a:endParaRPr>
          </a:p>
          <a:p>
            <a:pPr fontAlgn="auto">
              <a:spcBef>
                <a:spcPts val="0"/>
              </a:spcBef>
              <a:spcAft>
                <a:spcPts val="0"/>
              </a:spcAft>
              <a:defRPr/>
            </a:pPr>
            <a:endParaRPr lang="en-US" b="1" dirty="0">
              <a:solidFill>
                <a:prstClr val="black"/>
              </a:solidFill>
              <a:latin typeface="Calibri"/>
              <a:ea typeface="ＭＳ Ｐゴシック" charset="-128"/>
              <a:cs typeface="Arial" charset="0"/>
            </a:endParaRPr>
          </a:p>
        </p:txBody>
      </p:sp>
      <p:sp>
        <p:nvSpPr>
          <p:cNvPr id="161" name="Rectangle 160"/>
          <p:cNvSpPr/>
          <p:nvPr/>
        </p:nvSpPr>
        <p:spPr>
          <a:xfrm>
            <a:off x="0" y="0"/>
            <a:ext cx="9144000" cy="830263"/>
          </a:xfrm>
          <a:prstGeom prst="rect">
            <a:avLst/>
          </a:prstGeom>
        </p:spPr>
        <p:txBody>
          <a:bodyPr>
            <a:spAutoFit/>
          </a:bodyPr>
          <a:lstStyle/>
          <a:p>
            <a:pPr algn="ctr">
              <a:defRPr/>
            </a:pPr>
            <a:endParaRPr lang="en-US" sz="2400" b="1" dirty="0">
              <a:solidFill>
                <a:srgbClr val="9BBB59">
                  <a:lumMod val="50000"/>
                </a:srgbClr>
              </a:solidFill>
              <a:effectLst>
                <a:outerShdw blurRad="38100" dist="38100" dir="2700000" algn="tl">
                  <a:srgbClr val="000000">
                    <a:alpha val="43137"/>
                  </a:srgbClr>
                </a:outerShdw>
              </a:effectLst>
              <a:latin typeface="Calibri" pitchFamily="34" charset="0"/>
              <a:ea typeface="ＭＳ Ｐゴシック" charset="-128"/>
              <a:cs typeface="Arial" charset="0"/>
            </a:endParaRPr>
          </a:p>
          <a:p>
            <a:pPr algn="ctr">
              <a:defRPr/>
            </a:pPr>
            <a:endParaRPr lang="en-US" sz="2400" b="1" dirty="0">
              <a:solidFill>
                <a:srgbClr val="9BBB59">
                  <a:lumMod val="50000"/>
                </a:srgbClr>
              </a:solidFill>
              <a:effectLst>
                <a:outerShdw blurRad="38100" dist="38100" dir="2700000" algn="tl">
                  <a:srgbClr val="000000">
                    <a:alpha val="43137"/>
                  </a:srgbClr>
                </a:outerShdw>
              </a:effectLst>
              <a:latin typeface="Calibri" pitchFamily="34" charset="0"/>
              <a:ea typeface="ＭＳ Ｐゴシック" charset="-128"/>
              <a:cs typeface="Arial" charset="0"/>
            </a:endParaRPr>
          </a:p>
        </p:txBody>
      </p:sp>
      <p:sp>
        <p:nvSpPr>
          <p:cNvPr id="162" name="Rectangle 161"/>
          <p:cNvSpPr/>
          <p:nvPr/>
        </p:nvSpPr>
        <p:spPr>
          <a:xfrm>
            <a:off x="876300" y="0"/>
            <a:ext cx="7353300" cy="461963"/>
          </a:xfrm>
          <a:prstGeom prst="rect">
            <a:avLst/>
          </a:prstGeom>
        </p:spPr>
        <p:txBody>
          <a:bodyPr>
            <a:spAutoFit/>
          </a:bodyPr>
          <a:lstStyle/>
          <a:p>
            <a:pPr algn="ctr">
              <a:defRPr/>
            </a:pPr>
            <a:endParaRPr lang="en-US" sz="2400" b="1" dirty="0">
              <a:solidFill>
                <a:srgbClr val="FFC000"/>
              </a:solidFill>
              <a:effectLst>
                <a:outerShdw blurRad="38100" dist="38100" dir="2700000" algn="tl">
                  <a:srgbClr val="000000">
                    <a:alpha val="43137"/>
                  </a:srgbClr>
                </a:outerShdw>
              </a:effectLst>
              <a:latin typeface="Calibri" pitchFamily="34" charset="0"/>
              <a:ea typeface="ＭＳ Ｐゴシック" charset="-128"/>
              <a:cs typeface="Arial" charset="0"/>
            </a:endParaRPr>
          </a:p>
        </p:txBody>
      </p:sp>
      <p:sp>
        <p:nvSpPr>
          <p:cNvPr id="163" name="Rectangle 162"/>
          <p:cNvSpPr/>
          <p:nvPr/>
        </p:nvSpPr>
        <p:spPr>
          <a:xfrm>
            <a:off x="0" y="0"/>
            <a:ext cx="9144000" cy="830263"/>
          </a:xfrm>
          <a:prstGeom prst="rect">
            <a:avLst/>
          </a:prstGeom>
        </p:spPr>
        <p:txBody>
          <a:bodyPr>
            <a:spAutoFit/>
          </a:bodyPr>
          <a:lstStyle/>
          <a:p>
            <a:pPr algn="ctr">
              <a:defRPr/>
            </a:pPr>
            <a:endParaRPr lang="en-US" sz="2400" b="1" dirty="0">
              <a:solidFill>
                <a:srgbClr val="FFC000"/>
              </a:solidFill>
              <a:effectLst>
                <a:outerShdw blurRad="38100" dist="38100" dir="2700000" algn="tl">
                  <a:srgbClr val="000000">
                    <a:alpha val="43137"/>
                  </a:srgbClr>
                </a:outerShdw>
              </a:effectLst>
              <a:latin typeface="Calibri" pitchFamily="34" charset="0"/>
              <a:ea typeface="ＭＳ Ｐゴシック" charset="-128"/>
              <a:cs typeface="Arial" charset="0"/>
            </a:endParaRPr>
          </a:p>
          <a:p>
            <a:pPr algn="ctr">
              <a:defRPr/>
            </a:pPr>
            <a:endParaRPr lang="en-US" sz="2400" b="1" dirty="0">
              <a:solidFill>
                <a:srgbClr val="FFC000"/>
              </a:solidFill>
              <a:effectLst>
                <a:outerShdw blurRad="38100" dist="38100" dir="2700000" algn="tl">
                  <a:srgbClr val="000000">
                    <a:alpha val="43137"/>
                  </a:srgbClr>
                </a:outerShdw>
              </a:effectLst>
              <a:latin typeface="Calibri" pitchFamily="34" charset="0"/>
              <a:ea typeface="ＭＳ Ｐゴシック" charset="-128"/>
              <a:cs typeface="Arial" charset="0"/>
            </a:endParaRPr>
          </a:p>
        </p:txBody>
      </p:sp>
      <p:sp>
        <p:nvSpPr>
          <p:cNvPr id="10335" name="AutoShape 276"/>
          <p:cNvSpPr>
            <a:spLocks noChangeArrowheads="1"/>
          </p:cNvSpPr>
          <p:nvPr/>
        </p:nvSpPr>
        <p:spPr bwMode="auto">
          <a:xfrm>
            <a:off x="3124200" y="1620838"/>
            <a:ext cx="3124200" cy="269875"/>
          </a:xfrm>
          <a:prstGeom prst="homePlate">
            <a:avLst>
              <a:gd name="adj" fmla="val 256344"/>
            </a:avLst>
          </a:prstGeom>
          <a:solidFill>
            <a:srgbClr val="FFF5CC"/>
          </a:solidFill>
          <a:ln w="9525">
            <a:solidFill>
              <a:schemeClr val="tx1"/>
            </a:solidFill>
            <a:prstDash val="dash"/>
            <a:miter lim="800000"/>
            <a:headEnd/>
            <a:tailEnd/>
          </a:ln>
        </p:spPr>
        <p:txBody>
          <a:bodyPr wrap="none" anchor="ctr"/>
          <a:lstStyle/>
          <a:p>
            <a:endParaRPr lang="nl-NL">
              <a:solidFill>
                <a:srgbClr val="000000"/>
              </a:solidFill>
              <a:cs typeface="Arial" charset="0"/>
            </a:endParaRPr>
          </a:p>
        </p:txBody>
      </p:sp>
      <p:sp>
        <p:nvSpPr>
          <p:cNvPr id="165" name="Rectangle 164"/>
          <p:cNvSpPr/>
          <p:nvPr/>
        </p:nvSpPr>
        <p:spPr>
          <a:xfrm>
            <a:off x="0" y="0"/>
            <a:ext cx="9144000" cy="461963"/>
          </a:xfrm>
          <a:prstGeom prst="rect">
            <a:avLst/>
          </a:prstGeom>
        </p:spPr>
        <p:txBody>
          <a:bodyPr>
            <a:spAutoFit/>
          </a:bodyPr>
          <a:lstStyle/>
          <a:p>
            <a:pPr algn="ctr">
              <a:defRPr/>
            </a:pPr>
            <a:endParaRPr lang="en-US" sz="2400" b="1" dirty="0">
              <a:solidFill>
                <a:srgbClr val="0070C0"/>
              </a:solidFill>
              <a:effectLst>
                <a:outerShdw blurRad="38100" dist="38100" dir="2700000" algn="tl">
                  <a:srgbClr val="000000">
                    <a:alpha val="43137"/>
                  </a:srgbClr>
                </a:outerShdw>
              </a:effectLst>
              <a:latin typeface="Calibri" pitchFamily="34" charset="0"/>
              <a:ea typeface="ＭＳ Ｐゴシック" charset="-128"/>
              <a:cs typeface="Arial" charset="0"/>
            </a:endParaRPr>
          </a:p>
        </p:txBody>
      </p:sp>
      <p:sp>
        <p:nvSpPr>
          <p:cNvPr id="166" name="Rectangle 165"/>
          <p:cNvSpPr/>
          <p:nvPr/>
        </p:nvSpPr>
        <p:spPr>
          <a:xfrm>
            <a:off x="0" y="0"/>
            <a:ext cx="9144000" cy="461963"/>
          </a:xfrm>
          <a:prstGeom prst="rect">
            <a:avLst/>
          </a:prstGeom>
        </p:spPr>
        <p:txBody>
          <a:bodyPr>
            <a:spAutoFit/>
          </a:bodyPr>
          <a:lstStyle/>
          <a:p>
            <a:pPr algn="ctr">
              <a:defRPr/>
            </a:pPr>
            <a:endParaRPr lang="en-US" sz="2400" b="1" dirty="0">
              <a:solidFill>
                <a:srgbClr val="C00000"/>
              </a:solidFill>
              <a:effectLst>
                <a:outerShdw blurRad="38100" dist="38100" dir="2700000" algn="tl">
                  <a:srgbClr val="000000">
                    <a:alpha val="43137"/>
                  </a:srgbClr>
                </a:outerShdw>
              </a:effectLst>
              <a:latin typeface="Calibri" pitchFamily="34" charset="0"/>
              <a:ea typeface="ＭＳ Ｐゴシック" charset="-128"/>
              <a:cs typeface="Arial" charset="0"/>
            </a:endParaRPr>
          </a:p>
        </p:txBody>
      </p:sp>
      <p:sp>
        <p:nvSpPr>
          <p:cNvPr id="167" name="Rectangle 166"/>
          <p:cNvSpPr/>
          <p:nvPr/>
        </p:nvSpPr>
        <p:spPr>
          <a:xfrm>
            <a:off x="0" y="0"/>
            <a:ext cx="9144000" cy="830263"/>
          </a:xfrm>
          <a:prstGeom prst="rect">
            <a:avLst/>
          </a:prstGeom>
        </p:spPr>
        <p:txBody>
          <a:bodyPr>
            <a:spAutoFit/>
          </a:bodyPr>
          <a:lstStyle/>
          <a:p>
            <a:pPr algn="ctr">
              <a:defRPr/>
            </a:pPr>
            <a:endParaRPr lang="en-US" sz="2400" b="1" dirty="0">
              <a:solidFill>
                <a:srgbClr val="0070C0"/>
              </a:solidFill>
              <a:effectLst>
                <a:outerShdw blurRad="38100" dist="38100" dir="2700000" algn="tl">
                  <a:srgbClr val="000000">
                    <a:alpha val="43137"/>
                  </a:srgbClr>
                </a:outerShdw>
              </a:effectLst>
              <a:latin typeface="Calibri" pitchFamily="34" charset="0"/>
              <a:ea typeface="ＭＳ Ｐゴシック" charset="-128"/>
              <a:cs typeface="Arial" charset="0"/>
            </a:endParaRPr>
          </a:p>
          <a:p>
            <a:pPr algn="ctr">
              <a:defRPr/>
            </a:pPr>
            <a:endParaRPr lang="en-US" sz="2400" b="1" dirty="0">
              <a:solidFill>
                <a:srgbClr val="0070C0"/>
              </a:solidFill>
              <a:effectLst>
                <a:outerShdw blurRad="38100" dist="38100" dir="2700000" algn="tl">
                  <a:srgbClr val="000000">
                    <a:alpha val="43137"/>
                  </a:srgbClr>
                </a:outerShdw>
              </a:effectLst>
              <a:latin typeface="Calibri" pitchFamily="34" charset="0"/>
              <a:ea typeface="ＭＳ Ｐゴシック" charset="-128"/>
              <a:cs typeface="Arial" charset="0"/>
            </a:endParaRPr>
          </a:p>
        </p:txBody>
      </p:sp>
      <p:sp>
        <p:nvSpPr>
          <p:cNvPr id="168" name="Freeform 141"/>
          <p:cNvSpPr>
            <a:spLocks/>
          </p:cNvSpPr>
          <p:nvPr/>
        </p:nvSpPr>
        <p:spPr bwMode="auto">
          <a:xfrm>
            <a:off x="5410200" y="5715000"/>
            <a:ext cx="2971800" cy="28733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a:lstStyle/>
          <a:p>
            <a:pPr fontAlgn="auto">
              <a:spcBef>
                <a:spcPts val="0"/>
              </a:spcBef>
              <a:spcAft>
                <a:spcPts val="0"/>
              </a:spcAft>
              <a:defRPr/>
            </a:pPr>
            <a:r>
              <a:rPr lang="en-US" sz="1400" b="1" dirty="0">
                <a:solidFill>
                  <a:srgbClr val="000000"/>
                </a:solidFill>
                <a:latin typeface="Calibri"/>
                <a:ea typeface="Arial Unicode MS" charset="0"/>
                <a:cs typeface="Arial Unicode MS" charset="0"/>
              </a:rPr>
              <a:t>Operational  Series with 2FS </a:t>
            </a:r>
            <a:r>
              <a:rPr lang="en-US" sz="1000" b="1" dirty="0">
                <a:solidFill>
                  <a:srgbClr val="000000"/>
                </a:solidFill>
                <a:latin typeface="Calibri"/>
                <a:ea typeface="Arial Unicode MS" charset="0"/>
                <a:cs typeface="Arial Unicode MS" charset="0"/>
              </a:rPr>
              <a:t>India</a:t>
            </a:r>
            <a:endParaRPr lang="en-US" sz="1000" b="1" dirty="0">
              <a:solidFill>
                <a:prstClr val="black"/>
              </a:solidFill>
              <a:latin typeface="Calibri"/>
              <a:ea typeface="ＭＳ Ｐゴシック" charset="-128"/>
              <a:cs typeface="Arial" charset="0"/>
            </a:endParaRPr>
          </a:p>
          <a:p>
            <a:pPr fontAlgn="auto">
              <a:spcBef>
                <a:spcPts val="0"/>
              </a:spcBef>
              <a:spcAft>
                <a:spcPts val="0"/>
              </a:spcAft>
              <a:defRPr/>
            </a:pPr>
            <a:endParaRPr lang="en-US" b="1" dirty="0">
              <a:solidFill>
                <a:prstClr val="black"/>
              </a:solidFill>
              <a:latin typeface="Calibri"/>
              <a:ea typeface="ＭＳ Ｐゴシック" charset="-128"/>
              <a:cs typeface="Arial" charset="0"/>
            </a:endParaRPr>
          </a:p>
        </p:txBody>
      </p:sp>
      <p:grpSp>
        <p:nvGrpSpPr>
          <p:cNvPr id="169" name="Group 123"/>
          <p:cNvGrpSpPr>
            <a:grpSpLocks/>
          </p:cNvGrpSpPr>
          <p:nvPr/>
        </p:nvGrpSpPr>
        <p:grpSpPr bwMode="auto">
          <a:xfrm>
            <a:off x="763083" y="1612580"/>
            <a:ext cx="2731221" cy="292608"/>
            <a:chOff x="1102" y="3140"/>
            <a:chExt cx="1903" cy="193"/>
          </a:xfrm>
          <a:solidFill>
            <a:srgbClr val="7BAA49"/>
          </a:solidFill>
        </p:grpSpPr>
        <p:sp>
          <p:nvSpPr>
            <p:cNvPr id="170"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71"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solid"/>
              <a:round/>
              <a:headEnd/>
              <a:tailEnd/>
            </a:ln>
          </p:spPr>
          <p:txBody>
            <a:bodyPr anchor="b"/>
            <a:lstStyle/>
            <a:p>
              <a:pPr fontAlgn="auto">
                <a:spcBef>
                  <a:spcPts val="0"/>
                </a:spcBef>
                <a:spcAft>
                  <a:spcPts val="0"/>
                </a:spcAft>
                <a:defRPr/>
              </a:pPr>
              <a:r>
                <a:rPr lang="en-US" sz="1400" b="1" dirty="0">
                  <a:solidFill>
                    <a:prstClr val="black"/>
                  </a:solidFill>
                  <a:latin typeface="Calibri"/>
                  <a:ea typeface="ＭＳ Ｐゴシック" charset="-128"/>
                  <a:cs typeface="Arial" charset="0"/>
                </a:rPr>
                <a:t>METOP-A</a:t>
              </a:r>
              <a:r>
                <a:rPr lang="en-US" sz="1400" dirty="0">
                  <a:solidFill>
                    <a:prstClr val="black"/>
                  </a:solidFill>
                  <a:latin typeface="Calibri"/>
                  <a:ea typeface="ＭＳ Ｐゴシック" charset="-128"/>
                  <a:cs typeface="Arial" charset="0"/>
                </a:rPr>
                <a:t> </a:t>
              </a:r>
              <a:r>
                <a:rPr lang="en-US" sz="1000" b="1" dirty="0">
                  <a:solidFill>
                    <a:prstClr val="black"/>
                  </a:solidFill>
                  <a:latin typeface="Calibri"/>
                  <a:ea typeface="ＭＳ Ｐゴシック" charset="-128"/>
                  <a:cs typeface="Arial" charset="0"/>
                </a:rPr>
                <a:t>Europe</a:t>
              </a:r>
            </a:p>
          </p:txBody>
        </p:sp>
      </p:grpSp>
      <p:grpSp>
        <p:nvGrpSpPr>
          <p:cNvPr id="172" name="Group 187"/>
          <p:cNvGrpSpPr>
            <a:grpSpLocks/>
          </p:cNvGrpSpPr>
          <p:nvPr/>
        </p:nvGrpSpPr>
        <p:grpSpPr bwMode="auto">
          <a:xfrm>
            <a:off x="5849346" y="1619944"/>
            <a:ext cx="2992438" cy="287338"/>
            <a:chOff x="5955854" y="2000878"/>
            <a:chExt cx="3021093" cy="288099"/>
          </a:xfrm>
          <a:solidFill>
            <a:srgbClr val="FFFF99"/>
          </a:solidFill>
        </p:grpSpPr>
        <p:grpSp>
          <p:nvGrpSpPr>
            <p:cNvPr id="173" name="Group 133"/>
            <p:cNvGrpSpPr>
              <a:grpSpLocks/>
            </p:cNvGrpSpPr>
            <p:nvPr/>
          </p:nvGrpSpPr>
          <p:grpSpPr bwMode="auto">
            <a:xfrm>
              <a:off x="5955854" y="2000878"/>
              <a:ext cx="3021093" cy="288099"/>
              <a:chOff x="1102" y="3140"/>
              <a:chExt cx="1903" cy="193"/>
            </a:xfrm>
            <a:grpFill/>
          </p:grpSpPr>
          <p:sp>
            <p:nvSpPr>
              <p:cNvPr id="175" name="Freeform 13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76" name="Freeform 13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solid"/>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sp>
          <p:nvSpPr>
            <p:cNvPr id="174" name="Rectangle 136"/>
            <p:cNvSpPr>
              <a:spLocks noChangeArrowheads="1"/>
            </p:cNvSpPr>
            <p:nvPr/>
          </p:nvSpPr>
          <p:spPr bwMode="auto">
            <a:xfrm>
              <a:off x="6100321" y="2035111"/>
              <a:ext cx="2349866" cy="215444"/>
            </a:xfrm>
            <a:prstGeom prst="rect">
              <a:avLst/>
            </a:prstGeom>
            <a:grpFill/>
            <a:ln w="9525">
              <a:noFill/>
              <a:miter lim="800000"/>
              <a:headEnd/>
              <a:tailEnd/>
            </a:ln>
          </p:spPr>
          <p:txBody>
            <a:bodyPr lIns="0" tIns="0" rIns="0" bIns="0">
              <a:spAutoFit/>
            </a:bodyPr>
            <a:lstStyle/>
            <a:p>
              <a:pPr fontAlgn="auto">
                <a:spcBef>
                  <a:spcPts val="0"/>
                </a:spcBef>
                <a:spcAft>
                  <a:spcPts val="0"/>
                </a:spcAft>
                <a:defRPr/>
              </a:pPr>
              <a:r>
                <a:rPr lang="en-US" sz="1400" b="1" dirty="0">
                  <a:solidFill>
                    <a:srgbClr val="000000"/>
                  </a:solidFill>
                  <a:latin typeface="Calibri"/>
                  <a:ea typeface="Arial Unicode MS" charset="0"/>
                  <a:cs typeface="Arial Unicode MS" charset="0"/>
                </a:rPr>
                <a:t>METOP-C </a:t>
              </a:r>
              <a:r>
                <a:rPr lang="en-US" sz="1000" b="1" dirty="0">
                  <a:solidFill>
                    <a:srgbClr val="000000"/>
                  </a:solidFill>
                  <a:latin typeface="Calibri"/>
                  <a:ea typeface="Arial Unicode MS" charset="0"/>
                  <a:cs typeface="Arial Unicode MS" charset="0"/>
                </a:rPr>
                <a:t>Europe</a:t>
              </a:r>
              <a:endParaRPr lang="en-US" sz="1000" b="1" dirty="0">
                <a:solidFill>
                  <a:prstClr val="black"/>
                </a:solidFill>
                <a:latin typeface="Calibri"/>
                <a:ea typeface="ＭＳ Ｐゴシック" charset="-128"/>
                <a:cs typeface="Arial" charset="0"/>
              </a:endParaRPr>
            </a:p>
          </p:txBody>
        </p:sp>
      </p:grpSp>
      <p:sp>
        <p:nvSpPr>
          <p:cNvPr id="10342" name="AutoShape 277"/>
          <p:cNvSpPr>
            <a:spLocks noChangeArrowheads="1"/>
          </p:cNvSpPr>
          <p:nvPr/>
        </p:nvSpPr>
        <p:spPr bwMode="auto">
          <a:xfrm>
            <a:off x="5943600" y="1935163"/>
            <a:ext cx="1524000" cy="269875"/>
          </a:xfrm>
          <a:prstGeom prst="homePlate">
            <a:avLst>
              <a:gd name="adj" fmla="val 125046"/>
            </a:avLst>
          </a:prstGeom>
          <a:solidFill>
            <a:srgbClr val="FFF5CC"/>
          </a:solidFill>
          <a:ln w="9525">
            <a:solidFill>
              <a:schemeClr val="tx1"/>
            </a:solidFill>
            <a:prstDash val="dash"/>
            <a:miter lim="800000"/>
            <a:headEnd/>
            <a:tailEnd/>
          </a:ln>
        </p:spPr>
        <p:txBody>
          <a:bodyPr wrap="none" anchor="ctr"/>
          <a:lstStyle/>
          <a:p>
            <a:endParaRPr lang="nl-NL">
              <a:solidFill>
                <a:srgbClr val="000000"/>
              </a:solidFill>
              <a:cs typeface="Arial" charset="0"/>
            </a:endParaRPr>
          </a:p>
        </p:txBody>
      </p:sp>
      <p:grpSp>
        <p:nvGrpSpPr>
          <p:cNvPr id="178" name="Group 187"/>
          <p:cNvGrpSpPr>
            <a:grpSpLocks/>
          </p:cNvGrpSpPr>
          <p:nvPr/>
        </p:nvGrpSpPr>
        <p:grpSpPr bwMode="auto">
          <a:xfrm>
            <a:off x="3149039" y="1926582"/>
            <a:ext cx="3164019" cy="287338"/>
            <a:chOff x="5955854" y="2000878"/>
            <a:chExt cx="3021093" cy="288099"/>
          </a:xfrm>
          <a:solidFill>
            <a:srgbClr val="FFFF99"/>
          </a:solidFill>
        </p:grpSpPr>
        <p:grpSp>
          <p:nvGrpSpPr>
            <p:cNvPr id="179" name="Group 133"/>
            <p:cNvGrpSpPr>
              <a:grpSpLocks/>
            </p:cNvGrpSpPr>
            <p:nvPr/>
          </p:nvGrpSpPr>
          <p:grpSpPr bwMode="auto">
            <a:xfrm>
              <a:off x="5955854" y="2000878"/>
              <a:ext cx="3021093" cy="288099"/>
              <a:chOff x="1102" y="3140"/>
              <a:chExt cx="1903" cy="193"/>
            </a:xfrm>
            <a:grpFill/>
          </p:grpSpPr>
          <p:sp>
            <p:nvSpPr>
              <p:cNvPr id="181" name="Freeform 13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sp>
            <p:nvSpPr>
              <p:cNvPr id="182" name="Freeform 13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solid"/>
                <a:round/>
                <a:headEnd/>
                <a:tailEnd/>
              </a:ln>
            </p:spPr>
            <p:txBody>
              <a:bodyPr/>
              <a:lstStyle/>
              <a:p>
                <a:pPr fontAlgn="auto">
                  <a:spcBef>
                    <a:spcPts val="0"/>
                  </a:spcBef>
                  <a:spcAft>
                    <a:spcPts val="0"/>
                  </a:spcAft>
                  <a:defRPr/>
                </a:pPr>
                <a:endParaRPr lang="en-US">
                  <a:solidFill>
                    <a:prstClr val="black"/>
                  </a:solidFill>
                  <a:latin typeface="Calibri"/>
                  <a:ea typeface="ＭＳ Ｐゴシック" charset="-128"/>
                  <a:cs typeface="Arial" charset="0"/>
                </a:endParaRPr>
              </a:p>
            </p:txBody>
          </p:sp>
        </p:grpSp>
        <p:sp>
          <p:nvSpPr>
            <p:cNvPr id="180" name="Rectangle 136"/>
            <p:cNvSpPr>
              <a:spLocks noChangeArrowheads="1"/>
            </p:cNvSpPr>
            <p:nvPr/>
          </p:nvSpPr>
          <p:spPr bwMode="auto">
            <a:xfrm>
              <a:off x="6100321" y="2023240"/>
              <a:ext cx="2349866" cy="216015"/>
            </a:xfrm>
            <a:prstGeom prst="rect">
              <a:avLst/>
            </a:prstGeom>
            <a:grpFill/>
            <a:ln w="9525">
              <a:noFill/>
              <a:miter lim="800000"/>
              <a:headEnd/>
              <a:tailEnd/>
            </a:ln>
          </p:spPr>
          <p:txBody>
            <a:bodyPr lIns="0" tIns="0" rIns="0" bIns="0">
              <a:spAutoFit/>
            </a:bodyPr>
            <a:lstStyle/>
            <a:p>
              <a:pPr fontAlgn="auto">
                <a:spcBef>
                  <a:spcPts val="0"/>
                </a:spcBef>
                <a:spcAft>
                  <a:spcPts val="0"/>
                </a:spcAft>
                <a:defRPr/>
              </a:pPr>
              <a:r>
                <a:rPr lang="en-US" sz="1400" b="1" dirty="0">
                  <a:solidFill>
                    <a:srgbClr val="000000"/>
                  </a:solidFill>
                  <a:latin typeface="Calibri"/>
                  <a:ea typeface="Arial Unicode MS" charset="0"/>
                  <a:cs typeface="Arial Unicode MS" charset="0"/>
                </a:rPr>
                <a:t>METOP-B </a:t>
              </a:r>
              <a:r>
                <a:rPr lang="en-US" sz="1000" b="1" dirty="0">
                  <a:solidFill>
                    <a:srgbClr val="000000"/>
                  </a:solidFill>
                  <a:latin typeface="Calibri"/>
                  <a:ea typeface="Arial Unicode MS" charset="0"/>
                  <a:cs typeface="Arial Unicode MS" charset="0"/>
                </a:rPr>
                <a:t>Europe</a:t>
              </a:r>
              <a:endParaRPr lang="en-US" sz="1000" b="1" dirty="0">
                <a:solidFill>
                  <a:prstClr val="black"/>
                </a:solidFill>
                <a:latin typeface="Calibri"/>
                <a:ea typeface="ＭＳ Ｐゴシック" charset="-128"/>
                <a:cs typeface="Arial" charset="0"/>
              </a:endParaRPr>
            </a:p>
          </p:txBody>
        </p:sp>
      </p:grpSp>
      <p:sp>
        <p:nvSpPr>
          <p:cNvPr id="183" name="Freeform 141"/>
          <p:cNvSpPr>
            <a:spLocks/>
          </p:cNvSpPr>
          <p:nvPr/>
        </p:nvSpPr>
        <p:spPr bwMode="auto">
          <a:xfrm>
            <a:off x="7307263" y="1949450"/>
            <a:ext cx="1836737" cy="28892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a:lstStyle/>
          <a:p>
            <a:pPr>
              <a:defRPr/>
            </a:pPr>
            <a:r>
              <a:rPr lang="en-US" sz="1600" b="1">
                <a:solidFill>
                  <a:srgbClr val="000000"/>
                </a:solidFill>
                <a:latin typeface="Calibri" pitchFamily="34" charset="0"/>
                <a:ea typeface="ＭＳ Ｐゴシック" charset="-128"/>
                <a:cs typeface="Arial Unicode MS" pitchFamily="34" charset="-128"/>
              </a:rPr>
              <a:t>EPS SG</a:t>
            </a:r>
            <a:r>
              <a:rPr lang="en-US" sz="1200" b="1">
                <a:solidFill>
                  <a:srgbClr val="000000"/>
                </a:solidFill>
                <a:latin typeface="Calibri" pitchFamily="34" charset="0"/>
                <a:ea typeface="ＭＳ Ｐゴシック" charset="-128"/>
                <a:cs typeface="Arial Unicode MS" pitchFamily="34" charset="-128"/>
              </a:rPr>
              <a:t> </a:t>
            </a:r>
            <a:r>
              <a:rPr lang="en-US" sz="1000" b="1">
                <a:solidFill>
                  <a:srgbClr val="000000"/>
                </a:solidFill>
                <a:latin typeface="Calibri" pitchFamily="34" charset="0"/>
                <a:ea typeface="ＭＳ Ｐゴシック" charset="-128"/>
                <a:cs typeface="Arial Unicode MS" pitchFamily="34" charset="-128"/>
              </a:rPr>
              <a:t>Europe</a:t>
            </a:r>
          </a:p>
          <a:p>
            <a:pPr>
              <a:defRPr/>
            </a:pPr>
            <a:endParaRPr lang="en-US" b="1">
              <a:solidFill>
                <a:srgbClr val="000000"/>
              </a:solidFill>
              <a:latin typeface="Calibri" pitchFamily="34" charset="0"/>
              <a:ea typeface="ＭＳ Ｐゴシック" charset="-128"/>
              <a:cs typeface="Arial Unicode MS" pitchFamily="34" charset="-128"/>
            </a:endParaRPr>
          </a:p>
        </p:txBody>
      </p:sp>
      <p:sp>
        <p:nvSpPr>
          <p:cNvPr id="10345" name="Text Box 279"/>
          <p:cNvSpPr txBox="1">
            <a:spLocks noChangeArrowheads="1"/>
          </p:cNvSpPr>
          <p:nvPr/>
        </p:nvSpPr>
        <p:spPr bwMode="auto">
          <a:xfrm>
            <a:off x="5257800" y="6324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nl-NL" sz="1800">
              <a:solidFill>
                <a:srgbClr val="000000"/>
              </a:solidFill>
              <a:cs typeface="Arial" charset="0"/>
            </a:endParaRPr>
          </a:p>
        </p:txBody>
      </p:sp>
      <p:sp>
        <p:nvSpPr>
          <p:cNvPr id="10346" name="Text Box 280"/>
          <p:cNvSpPr txBox="1">
            <a:spLocks noChangeArrowheads="1"/>
          </p:cNvSpPr>
          <p:nvPr/>
        </p:nvSpPr>
        <p:spPr bwMode="auto">
          <a:xfrm>
            <a:off x="5156200" y="6262688"/>
            <a:ext cx="1235075" cy="322262"/>
          </a:xfrm>
          <a:prstGeom prst="rect">
            <a:avLst/>
          </a:prstGeom>
          <a:solidFill>
            <a:srgbClr val="FFF5CC"/>
          </a:solidFill>
          <a:ln w="9525">
            <a:solidFill>
              <a:schemeClr val="tx1"/>
            </a:solidFill>
            <a:prstDash val="dash"/>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l-NL" sz="1500">
                <a:solidFill>
                  <a:srgbClr val="000000"/>
                </a:solidFill>
                <a:cs typeface="Arial" charset="0"/>
              </a:rPr>
              <a:t>Extended</a:t>
            </a:r>
          </a:p>
        </p:txBody>
      </p:sp>
      <p:sp>
        <p:nvSpPr>
          <p:cNvPr id="10347" name="Text Box 280"/>
          <p:cNvSpPr txBox="1">
            <a:spLocks noChangeArrowheads="1"/>
          </p:cNvSpPr>
          <p:nvPr/>
        </p:nvSpPr>
        <p:spPr bwMode="auto">
          <a:xfrm>
            <a:off x="4495800" y="6534150"/>
            <a:ext cx="1235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l-NL" sz="1500">
                <a:solidFill>
                  <a:srgbClr val="000000"/>
                </a:solidFill>
                <a:cs typeface="Arial" charset="0"/>
              </a:rPr>
              <a:t>Approved</a:t>
            </a:r>
          </a:p>
        </p:txBody>
      </p:sp>
      <p:sp>
        <p:nvSpPr>
          <p:cNvPr id="10348" name="Text Box 280"/>
          <p:cNvSpPr txBox="1">
            <a:spLocks noChangeArrowheads="1"/>
          </p:cNvSpPr>
          <p:nvPr/>
        </p:nvSpPr>
        <p:spPr bwMode="auto">
          <a:xfrm>
            <a:off x="5165725" y="6262688"/>
            <a:ext cx="1235075" cy="322262"/>
          </a:xfrm>
          <a:prstGeom prst="rect">
            <a:avLst/>
          </a:prstGeom>
          <a:solidFill>
            <a:srgbClr val="FFF5CC"/>
          </a:solidFill>
          <a:ln w="9525">
            <a:solidFill>
              <a:schemeClr val="tx1"/>
            </a:solidFill>
            <a:prstDash val="dash"/>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l-NL" sz="1500">
                <a:solidFill>
                  <a:srgbClr val="000000"/>
                </a:solidFill>
                <a:cs typeface="Arial" charset="0"/>
              </a:rPr>
              <a:t>Extended</a:t>
            </a:r>
          </a:p>
        </p:txBody>
      </p:sp>
      <p:sp>
        <p:nvSpPr>
          <p:cNvPr id="10349" name="Title 1"/>
          <p:cNvSpPr txBox="1">
            <a:spLocks/>
          </p:cNvSpPr>
          <p:nvPr/>
        </p:nvSpPr>
        <p:spPr bwMode="auto">
          <a:xfrm>
            <a:off x="1320800" y="101600"/>
            <a:ext cx="77644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3200" b="1">
                <a:solidFill>
                  <a:schemeClr val="bg1"/>
                </a:solidFill>
                <a:latin typeface="Tahoma" charset="0"/>
                <a:cs typeface="Tahoma" charset="0"/>
              </a:rPr>
              <a:t>Status</a:t>
            </a:r>
          </a:p>
        </p:txBody>
      </p:sp>
    </p:spTree>
    <p:extLst>
      <p:ext uri="{BB962C8B-B14F-4D97-AF65-F5344CB8AC3E}">
        <p14:creationId xmlns:p14="http://schemas.microsoft.com/office/powerpoint/2010/main" val="3103897207"/>
      </p:ext>
    </p:extLst>
  </p:cSld>
  <p:clrMapOvr>
    <a:masterClrMapping/>
  </p:clrMapOvr>
  <p:transition xmlns:p14="http://schemas.microsoft.com/office/powerpoint/2010/mai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txBox="1">
            <a:spLocks noChangeArrowheads="1"/>
          </p:cNvSpPr>
          <p:nvPr/>
        </p:nvSpPr>
        <p:spPr bwMode="auto">
          <a:xfrm>
            <a:off x="1293813" y="0"/>
            <a:ext cx="59293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altLang="ja-JP" sz="2000" b="1">
                <a:solidFill>
                  <a:schemeClr val="bg1"/>
                </a:solidFill>
              </a:rPr>
              <a:t>2</a:t>
            </a:r>
            <a:r>
              <a:rPr lang="en-GB" altLang="ja-JP" sz="2000" b="1" baseline="30000">
                <a:solidFill>
                  <a:schemeClr val="bg1"/>
                </a:solidFill>
              </a:rPr>
              <a:t>nd</a:t>
            </a:r>
            <a:r>
              <a:rPr lang="en-GB" altLang="ja-JP" sz="2000" b="1">
                <a:solidFill>
                  <a:schemeClr val="bg1"/>
                </a:solidFill>
              </a:rPr>
              <a:t> and 3</a:t>
            </a:r>
            <a:r>
              <a:rPr lang="en-GB" altLang="ja-JP" sz="2000" b="1" baseline="30000">
                <a:solidFill>
                  <a:schemeClr val="bg1"/>
                </a:solidFill>
              </a:rPr>
              <a:t>rd</a:t>
            </a:r>
            <a:r>
              <a:rPr lang="en-GB" altLang="ja-JP" sz="2000" b="1">
                <a:solidFill>
                  <a:schemeClr val="bg1"/>
                </a:solidFill>
              </a:rPr>
              <a:t> Training Courses – </a:t>
            </a:r>
            <a:r>
              <a:rPr lang="en-GB" altLang="ja-JP" sz="2000" b="1" i="1">
                <a:solidFill>
                  <a:schemeClr val="bg1"/>
                </a:solidFill>
              </a:rPr>
              <a:t>Use of Satellite </a:t>
            </a:r>
            <a:br>
              <a:rPr lang="en-GB" altLang="ja-JP" sz="2000" b="1" i="1">
                <a:solidFill>
                  <a:schemeClr val="bg1"/>
                </a:solidFill>
              </a:rPr>
            </a:br>
            <a:r>
              <a:rPr lang="en-GB" altLang="ja-JP" sz="2000" b="1" i="1">
                <a:solidFill>
                  <a:schemeClr val="bg1"/>
                </a:solidFill>
              </a:rPr>
              <a:t>Wind &amp; Wave Products in Marine Forecasting </a:t>
            </a:r>
          </a:p>
          <a:p>
            <a:pPr algn="ctr"/>
            <a:r>
              <a:rPr lang="en-GB" altLang="ja-JP" sz="2000" b="1">
                <a:solidFill>
                  <a:schemeClr val="bg1"/>
                </a:solidFill>
              </a:rPr>
              <a:t>(User Outreach and Training)</a:t>
            </a:r>
          </a:p>
        </p:txBody>
      </p:sp>
      <p:sp>
        <p:nvSpPr>
          <p:cNvPr id="3" name="Rectangle 3"/>
          <p:cNvSpPr txBox="1">
            <a:spLocks noChangeArrowheads="1"/>
          </p:cNvSpPr>
          <p:nvPr/>
        </p:nvSpPr>
        <p:spPr bwMode="auto">
          <a:xfrm>
            <a:off x="457200" y="1382713"/>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20000"/>
              </a:spcBef>
              <a:buFont typeface="Arial" charset="0"/>
              <a:buChar char="•"/>
            </a:pPr>
            <a:r>
              <a:rPr lang="en-GB" altLang="ja-JP" sz="1800" b="1">
                <a:solidFill>
                  <a:schemeClr val="tx2"/>
                </a:solidFill>
              </a:rPr>
              <a:t>Operational centers in developing countries do not typically use satellite wind &amp; wave (SWH) products in marine forecasting  </a:t>
            </a:r>
          </a:p>
          <a:p>
            <a:pPr lvl="1">
              <a:lnSpc>
                <a:spcPct val="80000"/>
              </a:lnSpc>
              <a:spcBef>
                <a:spcPct val="20000"/>
              </a:spcBef>
              <a:buFont typeface="Arial" charset="0"/>
              <a:buChar char="•"/>
            </a:pPr>
            <a:r>
              <a:rPr lang="en-GB" altLang="ja-JP" sz="1600" b="1">
                <a:solidFill>
                  <a:schemeClr val="tx2"/>
                </a:solidFill>
              </a:rPr>
              <a:t>Lack of knowledge on availability and understanding of satellite data sets</a:t>
            </a:r>
          </a:p>
          <a:p>
            <a:pPr lvl="1">
              <a:lnSpc>
                <a:spcPct val="80000"/>
              </a:lnSpc>
              <a:spcBef>
                <a:spcPct val="20000"/>
              </a:spcBef>
              <a:buFont typeface="Arial" charset="0"/>
              <a:buChar char="•"/>
            </a:pPr>
            <a:r>
              <a:rPr lang="en-GB" altLang="ja-JP" sz="1600" b="1">
                <a:solidFill>
                  <a:schemeClr val="tx2"/>
                </a:solidFill>
              </a:rPr>
              <a:t>Difficulties in accessing, displaying and manipulating satellite data sets</a:t>
            </a:r>
          </a:p>
          <a:p>
            <a:pPr lvl="1">
              <a:lnSpc>
                <a:spcPct val="80000"/>
              </a:lnSpc>
              <a:spcBef>
                <a:spcPct val="20000"/>
              </a:spcBef>
            </a:pPr>
            <a:endParaRPr lang="en-GB" altLang="ja-JP" sz="1600" b="1">
              <a:solidFill>
                <a:schemeClr val="tx2"/>
              </a:solidFill>
            </a:endParaRPr>
          </a:p>
          <a:p>
            <a:pPr>
              <a:lnSpc>
                <a:spcPct val="80000"/>
              </a:lnSpc>
              <a:spcBef>
                <a:spcPct val="20000"/>
              </a:spcBef>
              <a:buFont typeface="Arial" charset="0"/>
              <a:buChar char="•"/>
            </a:pPr>
            <a:r>
              <a:rPr lang="en-GB" altLang="ja-JP" sz="1800" b="1">
                <a:solidFill>
                  <a:schemeClr val="tx2"/>
                </a:solidFill>
              </a:rPr>
              <a:t>A 2</a:t>
            </a:r>
            <a:r>
              <a:rPr lang="en-GB" altLang="ja-JP" sz="1800" b="1" baseline="30000">
                <a:solidFill>
                  <a:schemeClr val="tx2"/>
                </a:solidFill>
              </a:rPr>
              <a:t>nd</a:t>
            </a:r>
            <a:r>
              <a:rPr lang="en-GB" altLang="ja-JP" sz="1800" b="1">
                <a:solidFill>
                  <a:schemeClr val="tx2"/>
                </a:solidFill>
              </a:rPr>
              <a:t> training course was held 5-9 December in Oostende, Belgium at the International program on Oceanic Data Exchange (IODE) center sponsored by EUMETSAT with instructor support from NOAA, MeteoFrance and KNMI:</a:t>
            </a:r>
          </a:p>
          <a:p>
            <a:pPr lvl="1">
              <a:lnSpc>
                <a:spcPct val="80000"/>
              </a:lnSpc>
              <a:spcBef>
                <a:spcPct val="20000"/>
              </a:spcBef>
              <a:buFont typeface="Arial" charset="0"/>
              <a:buChar char="•"/>
            </a:pPr>
            <a:r>
              <a:rPr lang="en-GB" altLang="ja-JP" sz="1600" b="1">
                <a:solidFill>
                  <a:schemeClr val="tx2"/>
                </a:solidFill>
              </a:rPr>
              <a:t>The targeted students were European forecasters (mostly from the Mediterranean Sea region).</a:t>
            </a:r>
          </a:p>
          <a:p>
            <a:pPr lvl="1">
              <a:lnSpc>
                <a:spcPct val="80000"/>
              </a:lnSpc>
              <a:spcBef>
                <a:spcPct val="20000"/>
              </a:spcBef>
              <a:buFont typeface="Arial" charset="0"/>
              <a:buChar char="•"/>
            </a:pPr>
            <a:endParaRPr lang="en-GB" altLang="ja-JP" sz="1600" b="1">
              <a:solidFill>
                <a:schemeClr val="tx2"/>
              </a:solidFill>
            </a:endParaRPr>
          </a:p>
          <a:p>
            <a:pPr>
              <a:lnSpc>
                <a:spcPct val="80000"/>
              </a:lnSpc>
              <a:spcBef>
                <a:spcPct val="20000"/>
              </a:spcBef>
              <a:buFont typeface="Arial" charset="0"/>
              <a:buChar char="•"/>
            </a:pPr>
            <a:r>
              <a:rPr lang="en-GB" altLang="ja-JP" sz="1800" b="1">
                <a:solidFill>
                  <a:schemeClr val="tx2"/>
                </a:solidFill>
              </a:rPr>
              <a:t>A 3</a:t>
            </a:r>
            <a:r>
              <a:rPr lang="en-GB" altLang="ja-JP" sz="1800" b="1" baseline="30000">
                <a:solidFill>
                  <a:schemeClr val="tx2"/>
                </a:solidFill>
              </a:rPr>
              <a:t>rd</a:t>
            </a:r>
            <a:r>
              <a:rPr lang="en-GB" altLang="ja-JP" sz="1800" b="1">
                <a:solidFill>
                  <a:schemeClr val="tx2"/>
                </a:solidFill>
              </a:rPr>
              <a:t> training course will be held in May 2012 at CPTEC in Brazil sponsored by CPTEC and NASA with instructor support from EUMETSAT, NOAA, KNMI and MeteoFrance</a:t>
            </a:r>
          </a:p>
          <a:p>
            <a:pPr lvl="1">
              <a:lnSpc>
                <a:spcPct val="80000"/>
              </a:lnSpc>
              <a:spcBef>
                <a:spcPct val="20000"/>
              </a:spcBef>
              <a:buFont typeface="Arial" charset="0"/>
              <a:buChar char="•"/>
            </a:pPr>
            <a:r>
              <a:rPr lang="en-GB" altLang="ja-JP" sz="1600" b="1">
                <a:solidFill>
                  <a:schemeClr val="tx2"/>
                </a:solidFill>
              </a:rPr>
              <a:t>Focus on major South American forecast centers and researchers</a:t>
            </a:r>
          </a:p>
          <a:p>
            <a:pPr lvl="1">
              <a:lnSpc>
                <a:spcPct val="80000"/>
              </a:lnSpc>
              <a:spcBef>
                <a:spcPct val="20000"/>
              </a:spcBef>
              <a:buFont typeface="Arial" charset="0"/>
              <a:buChar char="•"/>
            </a:pPr>
            <a:r>
              <a:rPr lang="en-GB" altLang="ja-JP" sz="1600" b="1">
                <a:solidFill>
                  <a:schemeClr val="tx2"/>
                </a:solidFill>
              </a:rPr>
              <a:t>Promote knowledge on understanding and availability of wind and wave satellite datasets</a:t>
            </a:r>
          </a:p>
          <a:p>
            <a:pPr lvl="1">
              <a:lnSpc>
                <a:spcPct val="80000"/>
              </a:lnSpc>
              <a:spcBef>
                <a:spcPct val="20000"/>
              </a:spcBef>
              <a:buFont typeface="Arial" charset="0"/>
              <a:buChar char="•"/>
            </a:pPr>
            <a:r>
              <a:rPr lang="en-GB" altLang="ja-JP" sz="1600" b="1">
                <a:solidFill>
                  <a:schemeClr val="tx2"/>
                </a:solidFill>
              </a:rPr>
              <a:t>CPTEC utilizes GEMPAK/NAWIPS (NWS software platform) and is willing to support implementation in weather centers in other South American countries</a:t>
            </a:r>
            <a:r>
              <a:rPr lang="en-GB" altLang="ja-JP" sz="1800" b="1">
                <a:solidFill>
                  <a:schemeClr val="tx2"/>
                </a:solidFill>
              </a:rPr>
              <a:t>.</a:t>
            </a:r>
          </a:p>
          <a:p>
            <a:pPr>
              <a:lnSpc>
                <a:spcPct val="80000"/>
              </a:lnSpc>
              <a:spcBef>
                <a:spcPct val="20000"/>
              </a:spcBef>
              <a:buFont typeface="Arial" charset="0"/>
              <a:buChar char="•"/>
            </a:pPr>
            <a:endParaRPr lang="en-GB" altLang="ja-JP" sz="2000" b="1">
              <a:solidFill>
                <a:srgbClr val="C00000"/>
              </a:solidFill>
            </a:endParaRPr>
          </a:p>
          <a:p>
            <a:pPr>
              <a:lnSpc>
                <a:spcPct val="80000"/>
              </a:lnSpc>
              <a:spcBef>
                <a:spcPct val="20000"/>
              </a:spcBef>
              <a:buFont typeface="Arial" charset="0"/>
              <a:buChar char="•"/>
            </a:pPr>
            <a:endParaRPr lang="en-GB" altLang="ja-JP" sz="2000" b="1">
              <a:solidFill>
                <a:schemeClr val="tx2"/>
              </a:solidFill>
            </a:endParaRPr>
          </a:p>
        </p:txBody>
      </p:sp>
      <p:sp>
        <p:nvSpPr>
          <p:cNvPr id="11267" name="Title 1"/>
          <p:cNvSpPr txBox="1">
            <a:spLocks/>
          </p:cNvSpPr>
          <p:nvPr/>
        </p:nvSpPr>
        <p:spPr bwMode="auto">
          <a:xfrm>
            <a:off x="7467600" y="101600"/>
            <a:ext cx="16176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3200" b="1">
                <a:solidFill>
                  <a:schemeClr val="bg1"/>
                </a:solidFill>
                <a:latin typeface="Tahoma" charset="0"/>
                <a:cs typeface="Tahoma" charset="0"/>
              </a:rPr>
              <a:t>Status</a:t>
            </a:r>
          </a:p>
        </p:txBody>
      </p:sp>
    </p:spTree>
    <p:extLst>
      <p:ext uri="{BB962C8B-B14F-4D97-AF65-F5344CB8AC3E}">
        <p14:creationId xmlns:p14="http://schemas.microsoft.com/office/powerpoint/2010/main" val="212844159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B7B2CABF-4915-9044-B7F7-7C56BED5B0F1}" type="slidenum">
              <a:rPr lang="en-US" sz="1000">
                <a:solidFill>
                  <a:srgbClr val="002569"/>
                </a:solidFill>
                <a:latin typeface="Calibri" charset="0"/>
                <a:cs typeface="Calibri" charset="0"/>
              </a:rPr>
              <a:pPr eaLnBrk="1" hangingPunct="1">
                <a:spcBef>
                  <a:spcPct val="0"/>
                </a:spcBef>
              </a:pPr>
              <a:t>78</a:t>
            </a:fld>
            <a:endParaRPr lang="en-US" sz="1000">
              <a:solidFill>
                <a:srgbClr val="002569"/>
              </a:solidFill>
              <a:latin typeface="Calibri" charset="0"/>
              <a:cs typeface="Calibri" charset="0"/>
            </a:endParaRPr>
          </a:p>
        </p:txBody>
      </p:sp>
      <p:sp>
        <p:nvSpPr>
          <p:cNvPr id="12290"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Opportunities &amp; obstacles</a:t>
            </a:r>
          </a:p>
        </p:txBody>
      </p:sp>
      <p:sp>
        <p:nvSpPr>
          <p:cNvPr id="3" name="TextBox 2"/>
          <p:cNvSpPr txBox="1"/>
          <p:nvPr/>
        </p:nvSpPr>
        <p:spPr>
          <a:xfrm>
            <a:off x="303213" y="1762125"/>
            <a:ext cx="8610600" cy="4800600"/>
          </a:xfrm>
          <a:prstGeom prst="rect">
            <a:avLst/>
          </a:prstGeom>
          <a:noFill/>
        </p:spPr>
        <p:txBody>
          <a:bodyPr>
            <a:spAutoFit/>
          </a:bodyPr>
          <a:lstStyle/>
          <a:p>
            <a:pPr marL="285750" indent="-285750">
              <a:buFontTx/>
              <a:buChar char="-"/>
              <a:defRPr/>
            </a:pPr>
            <a:r>
              <a:rPr lang="en-US" i="1" dirty="0"/>
              <a:t>Approach, emphasis required by the OSVW-VC</a:t>
            </a:r>
            <a:r>
              <a:rPr lang="en-AU" dirty="0"/>
              <a:t> </a:t>
            </a:r>
          </a:p>
          <a:p>
            <a:pPr marL="742950" lvl="1" indent="-285750">
              <a:buFontTx/>
              <a:buChar char="-"/>
              <a:defRPr/>
            </a:pPr>
            <a:r>
              <a:rPr lang="en-AU" dirty="0"/>
              <a:t>Coordination of existing activities and advocate as appropriate for additional activities</a:t>
            </a:r>
          </a:p>
          <a:p>
            <a:pPr marL="1200150" lvl="2" indent="-285750">
              <a:buFontTx/>
              <a:buChar char="-"/>
              <a:defRPr/>
            </a:pPr>
            <a:r>
              <a:rPr lang="en-AU" dirty="0"/>
              <a:t>Planning OSVW-VC meeting during IOVWST meeting in June 2012 to engage larger OSVW community.</a:t>
            </a:r>
          </a:p>
          <a:p>
            <a:pPr marL="1200150" lvl="2" indent="-285750">
              <a:buFontTx/>
              <a:buChar char="-"/>
              <a:defRPr/>
            </a:pPr>
            <a:r>
              <a:rPr lang="en-AU" dirty="0"/>
              <a:t>Provide the international cooperation justification in helping members in seeking resources from their respective agencies</a:t>
            </a:r>
          </a:p>
          <a:p>
            <a:pPr marL="1200150" lvl="2" indent="-285750">
              <a:buFontTx/>
              <a:buChar char="-"/>
              <a:defRPr/>
            </a:pPr>
            <a:r>
              <a:rPr lang="en-AU" dirty="0"/>
              <a:t>Continue outreach and user training activities</a:t>
            </a:r>
          </a:p>
          <a:p>
            <a:pPr>
              <a:defRPr/>
            </a:pPr>
            <a:endParaRPr lang="en-US" i="1" dirty="0"/>
          </a:p>
          <a:p>
            <a:pPr>
              <a:defRPr/>
            </a:pPr>
            <a:r>
              <a:rPr lang="en-US" i="1" dirty="0"/>
              <a:t>- Any issues for SIT &amp; Principals to help resolve in relation to the OSVW-VC</a:t>
            </a:r>
          </a:p>
          <a:p>
            <a:pPr>
              <a:defRPr/>
            </a:pPr>
            <a:r>
              <a:rPr lang="en-US" i="1" dirty="0"/>
              <a:t>having the potential to fulfill the proposed role</a:t>
            </a:r>
          </a:p>
          <a:p>
            <a:pPr marL="285750" indent="-285750">
              <a:buFont typeface="Arial"/>
              <a:buChar char="•"/>
              <a:defRPr/>
            </a:pPr>
            <a:r>
              <a:rPr lang="en-US" dirty="0"/>
              <a:t>Continue to promote importance and encourage engagement of CEOS activities down within respective agencies</a:t>
            </a:r>
          </a:p>
          <a:p>
            <a:pPr marL="285750" indent="-285750">
              <a:buFont typeface="Arial"/>
              <a:buChar char="•"/>
              <a:defRPr/>
            </a:pPr>
            <a:r>
              <a:rPr lang="en-US" dirty="0"/>
              <a:t>Reach out to China (SOA and CMA) and Russia to encourage CEOS/SIT engagement with respect to their planned OSVW missions</a:t>
            </a:r>
            <a:endParaRPr lang="en-AU" dirty="0"/>
          </a:p>
          <a:p>
            <a:pPr marL="742950" lvl="1" indent="-285750">
              <a:buFont typeface="Arial"/>
              <a:buChar char="•"/>
              <a:defRPr/>
            </a:pPr>
            <a:endParaRPr lang="en-US" dirty="0"/>
          </a:p>
          <a:p>
            <a:pPr marL="285750" indent="-285750">
              <a:buFont typeface="Arial"/>
              <a:buChar char="•"/>
              <a:defRPr/>
            </a:pPr>
            <a:endParaRPr lang="en-US" dirty="0"/>
          </a:p>
        </p:txBody>
      </p:sp>
    </p:spTree>
    <p:extLst>
      <p:ext uri="{BB962C8B-B14F-4D97-AF65-F5344CB8AC3E}">
        <p14:creationId xmlns:p14="http://schemas.microsoft.com/office/powerpoint/2010/main" val="172160534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3EFB82D-2703-F841-B948-051371F89161}" type="slidenum">
              <a:rPr lang="en-US" sz="1000">
                <a:solidFill>
                  <a:srgbClr val="002569"/>
                </a:solidFill>
                <a:latin typeface="Calibri" charset="0"/>
                <a:cs typeface="Calibri" charset="0"/>
              </a:rPr>
              <a:pPr eaLnBrk="1" hangingPunct="1">
                <a:spcBef>
                  <a:spcPct val="0"/>
                </a:spcBef>
              </a:pPr>
              <a:t>79</a:t>
            </a:fld>
            <a:endParaRPr lang="en-US" sz="1000">
              <a:solidFill>
                <a:srgbClr val="002569"/>
              </a:solidFill>
              <a:latin typeface="Calibri" charset="0"/>
              <a:cs typeface="Calibri" charset="0"/>
            </a:endParaRPr>
          </a:p>
        </p:txBody>
      </p:sp>
      <p:sp>
        <p:nvSpPr>
          <p:cNvPr id="14338"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Needs &amp; issues for SIT attention</a:t>
            </a:r>
          </a:p>
        </p:txBody>
      </p:sp>
      <p:sp>
        <p:nvSpPr>
          <p:cNvPr id="13315" name="TextBox 2"/>
          <p:cNvSpPr txBox="1">
            <a:spLocks noChangeArrowheads="1"/>
          </p:cNvSpPr>
          <p:nvPr/>
        </p:nvSpPr>
        <p:spPr bwMode="auto">
          <a:xfrm>
            <a:off x="220663" y="1285875"/>
            <a:ext cx="8751887" cy="5632450"/>
          </a:xfrm>
          <a:prstGeom prst="rect">
            <a:avLst/>
          </a:prstGeom>
          <a:noFill/>
          <a:ln w="9525">
            <a:noFill/>
            <a:miter lim="800000"/>
            <a:headEnd/>
            <a:tailEnd/>
          </a:ln>
        </p:spPr>
        <p:txBody>
          <a:bodyPr>
            <a:spAutoFit/>
          </a:bodyPr>
          <a:lstStyle/>
          <a:p>
            <a:pPr marL="285750" indent="-285750">
              <a:buFontTx/>
              <a:buChar char="-"/>
              <a:defRPr/>
            </a:pPr>
            <a:r>
              <a:rPr lang="en-AU" i="1" dirty="0"/>
              <a:t>Skills, resources</a:t>
            </a:r>
          </a:p>
          <a:p>
            <a:pPr marL="285750" indent="-285750">
              <a:defRPr/>
            </a:pPr>
            <a:endParaRPr lang="en-AU" i="1" dirty="0">
              <a:solidFill>
                <a:schemeClr val="tx1">
                  <a:lumMod val="40000"/>
                  <a:lumOff val="60000"/>
                </a:schemeClr>
              </a:solidFill>
            </a:endParaRPr>
          </a:p>
          <a:p>
            <a:pPr marL="285750" indent="-285750">
              <a:defRPr/>
            </a:pPr>
            <a:r>
              <a:rPr lang="en-AU" i="1" dirty="0">
                <a:solidFill>
                  <a:schemeClr val="tx1">
                    <a:lumMod val="40000"/>
                    <a:lumOff val="60000"/>
                  </a:schemeClr>
                </a:solidFill>
              </a:rPr>
              <a:t>We have the right people in the OSVW VC group but we want to extend to include Russia and China.</a:t>
            </a:r>
          </a:p>
          <a:p>
            <a:pPr marL="285750" indent="-285750">
              <a:buFontTx/>
              <a:buChar char="-"/>
              <a:defRPr/>
            </a:pPr>
            <a:endParaRPr lang="en-AU" i="1" dirty="0"/>
          </a:p>
          <a:p>
            <a:pPr marL="285750" indent="-285750">
              <a:buFontTx/>
              <a:buChar char="-"/>
              <a:defRPr/>
            </a:pPr>
            <a:r>
              <a:rPr lang="en-US" i="1" dirty="0"/>
              <a:t>list particular concerns and issues that VCs/WGs wish to bring to attention of SIT &amp; CEOS Principals in moving forward to support CEOS implementation </a:t>
            </a:r>
            <a:endParaRPr lang="en-US" dirty="0"/>
          </a:p>
          <a:p>
            <a:pPr marL="285750" indent="-285750">
              <a:buFontTx/>
              <a:buChar char="-"/>
              <a:defRPr/>
            </a:pPr>
            <a:endParaRPr lang="en-US" dirty="0">
              <a:solidFill>
                <a:srgbClr val="FF0000"/>
              </a:solidFill>
            </a:endParaRPr>
          </a:p>
          <a:p>
            <a:pPr marL="285750" indent="-285750">
              <a:defRPr/>
            </a:pPr>
            <a:r>
              <a:rPr lang="en-US" dirty="0">
                <a:solidFill>
                  <a:schemeClr val="tx1">
                    <a:lumMod val="40000"/>
                    <a:lumOff val="60000"/>
                  </a:schemeClr>
                </a:solidFill>
              </a:rPr>
              <a:t>Regarding CEOS Implementation targets:</a:t>
            </a:r>
          </a:p>
          <a:p>
            <a:pPr marL="285750" indent="-285750">
              <a:defRPr/>
            </a:pPr>
            <a:r>
              <a:rPr lang="en-US" dirty="0">
                <a:solidFill>
                  <a:schemeClr val="tx1">
                    <a:lumMod val="40000"/>
                    <a:lumOff val="60000"/>
                  </a:schemeClr>
                </a:solidFill>
              </a:rPr>
              <a:t>	</a:t>
            </a:r>
          </a:p>
          <a:p>
            <a:pPr marL="285750" indent="-285750">
              <a:defRPr/>
            </a:pPr>
            <a:r>
              <a:rPr lang="en-US" dirty="0">
                <a:solidFill>
                  <a:schemeClr val="tx1">
                    <a:lumMod val="40000"/>
                    <a:lumOff val="60000"/>
                  </a:schemeClr>
                </a:solidFill>
              </a:rPr>
              <a:t>	SIT should work from an agreed implementation plan (see also SIT </a:t>
            </a:r>
            <a:r>
              <a:rPr lang="en-US" dirty="0" err="1">
                <a:solidFill>
                  <a:schemeClr val="tx1">
                    <a:lumMod val="40000"/>
                    <a:lumOff val="60000"/>
                  </a:schemeClr>
                </a:solidFill>
              </a:rPr>
              <a:t>ToR</a:t>
            </a:r>
            <a:r>
              <a:rPr lang="en-US" dirty="0">
                <a:solidFill>
                  <a:schemeClr val="tx1">
                    <a:lumMod val="40000"/>
                    <a:lumOff val="60000"/>
                  </a:schemeClr>
                </a:solidFill>
              </a:rPr>
              <a:t>) </a:t>
            </a:r>
          </a:p>
          <a:p>
            <a:pPr marL="742950" lvl="1" indent="-285750">
              <a:buFont typeface="Arial" pitchFamily="34" charset="0"/>
              <a:buChar char="•"/>
              <a:defRPr/>
            </a:pPr>
            <a:r>
              <a:rPr lang="en-US" dirty="0">
                <a:solidFill>
                  <a:schemeClr val="tx1">
                    <a:lumMod val="40000"/>
                    <a:lumOff val="60000"/>
                  </a:schemeClr>
                </a:solidFill>
              </a:rPr>
              <a:t>The plan should not address only climate goals as the daily operational services are at least equally important if not more so (perhaps agency dependent).</a:t>
            </a:r>
          </a:p>
          <a:p>
            <a:pPr marL="742950" lvl="1" indent="-285750">
              <a:buFont typeface="Arial" pitchFamily="34" charset="0"/>
              <a:buChar char="•"/>
              <a:defRPr/>
            </a:pPr>
            <a:r>
              <a:rPr lang="en-US" dirty="0">
                <a:solidFill>
                  <a:schemeClr val="tx1">
                    <a:lumMod val="40000"/>
                    <a:lumOff val="60000"/>
                  </a:schemeClr>
                </a:solidFill>
              </a:rPr>
              <a:t>The plan should address the envisaged roles of the VCs/WGs.</a:t>
            </a:r>
          </a:p>
          <a:p>
            <a:pPr marL="285750" indent="-285750">
              <a:defRPr/>
            </a:pPr>
            <a:endParaRPr lang="en-US" dirty="0">
              <a:solidFill>
                <a:schemeClr val="tx1">
                  <a:lumMod val="40000"/>
                  <a:lumOff val="60000"/>
                </a:schemeClr>
              </a:solidFill>
            </a:endParaRPr>
          </a:p>
          <a:p>
            <a:pPr marL="285750" indent="-285750">
              <a:defRPr/>
            </a:pPr>
            <a:r>
              <a:rPr lang="en-US" dirty="0">
                <a:solidFill>
                  <a:schemeClr val="tx1">
                    <a:lumMod val="40000"/>
                    <a:lumOff val="60000"/>
                  </a:schemeClr>
                </a:solidFill>
              </a:rPr>
              <a:t>Regarding implementation, the WGs can only be guiding as implementation is done </a:t>
            </a:r>
          </a:p>
          <a:p>
            <a:pPr marL="285750" indent="-285750">
              <a:defRPr/>
            </a:pPr>
            <a:r>
              <a:rPr lang="en-US" dirty="0">
                <a:solidFill>
                  <a:schemeClr val="tx1">
                    <a:lumMod val="40000"/>
                    <a:lumOff val="60000"/>
                  </a:schemeClr>
                </a:solidFill>
              </a:rPr>
              <a:t>in the VC. The constellations are virtual because </a:t>
            </a:r>
            <a:r>
              <a:rPr lang="en-GB" dirty="0">
                <a:solidFill>
                  <a:schemeClr val="tx1">
                    <a:lumMod val="40000"/>
                    <a:lumOff val="60000"/>
                  </a:schemeClr>
                </a:solidFill>
              </a:rPr>
              <a:t>individual agency activities focus on agency objectives. In this sense WG cannot task but only recommend and guide. </a:t>
            </a:r>
            <a:endParaRPr lang="en-US" dirty="0"/>
          </a:p>
        </p:txBody>
      </p:sp>
    </p:spTree>
    <p:extLst>
      <p:ext uri="{BB962C8B-B14F-4D97-AF65-F5344CB8AC3E}">
        <p14:creationId xmlns:p14="http://schemas.microsoft.com/office/powerpoint/2010/main" val="35714466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8</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CSS Recommendations (3/5)</a:t>
            </a:r>
            <a:endParaRPr lang="en-US" dirty="0">
              <a:latin typeface="Tahoma" charset="0"/>
              <a:ea typeface="ＭＳ Ｐゴシック" charset="0"/>
              <a:cs typeface="Tahoma" charset="0"/>
            </a:endParaRPr>
          </a:p>
        </p:txBody>
      </p:sp>
      <p:sp>
        <p:nvSpPr>
          <p:cNvPr id="6" name="Content Placeholder 2"/>
          <p:cNvSpPr txBox="1">
            <a:spLocks/>
          </p:cNvSpPr>
          <p:nvPr/>
        </p:nvSpPr>
        <p:spPr>
          <a:xfrm>
            <a:off x="457200" y="1600200"/>
            <a:ext cx="8229600" cy="4525963"/>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pPr>
            <a:r>
              <a:rPr lang="en-AU" sz="1800" b="0" dirty="0" smtClean="0"/>
              <a:t>VC report</a:t>
            </a:r>
            <a:endParaRPr lang="en-AU" sz="1800" b="0" dirty="0"/>
          </a:p>
          <a:p>
            <a:pPr marL="0" indent="0">
              <a:buNone/>
            </a:pPr>
            <a:endParaRPr lang="en-GB" sz="1400" b="0" dirty="0"/>
          </a:p>
          <a:p>
            <a:pPr marL="0" indent="0">
              <a:buNone/>
            </a:pPr>
            <a:r>
              <a:rPr lang="en-GB" sz="1400" b="0" dirty="0" smtClean="0"/>
              <a:t>10. The Constellation teams should have more direct representation on the CEOS SEC meetings to ensure that Constellation-related business stays on the management radar throughout the year. This could be via a nominated representative responsible for collating and distilling inputs from the Constellations to SEC.</a:t>
            </a:r>
          </a:p>
          <a:p>
            <a:pPr marL="0" indent="0">
              <a:buNone/>
            </a:pPr>
            <a:endParaRPr lang="en-GB" sz="1400" b="0" dirty="0"/>
          </a:p>
          <a:p>
            <a:pPr marL="0" indent="0">
              <a:buNone/>
            </a:pPr>
            <a:r>
              <a:rPr lang="en-GB" sz="1400" dirty="0" smtClean="0"/>
              <a:t>11. Constellation teams have catalogued their planned outputs for the next few years in the course of this CEOS Self Study. CEOS should review this output and determine whether these achievements reflect the organisation’s ambitions. A dialogue between SIT Chair and Constellations to this end would be a logical next step.</a:t>
            </a:r>
          </a:p>
          <a:p>
            <a:pPr marL="0" indent="0">
              <a:buNone/>
            </a:pPr>
            <a:endParaRPr lang="en-GB" sz="1200" b="0" dirty="0"/>
          </a:p>
          <a:p>
            <a:pPr marL="0" indent="0">
              <a:buNone/>
            </a:pPr>
            <a:r>
              <a:rPr lang="en-AU" sz="1800" b="0" dirty="0" smtClean="0"/>
              <a:t>WG &amp; SBA report</a:t>
            </a:r>
          </a:p>
          <a:p>
            <a:pPr marL="0" indent="0">
              <a:buNone/>
            </a:pPr>
            <a:endParaRPr lang="en-GB" sz="1200" b="0" dirty="0"/>
          </a:p>
          <a:p>
            <a:pPr marL="0" indent="0">
              <a:buNone/>
            </a:pPr>
            <a:r>
              <a:rPr lang="en-GB" sz="1400" b="0" dirty="0" smtClean="0"/>
              <a:t>WGISS and WGCV have changed from bottoms-up R&amp;D arrangements to contributing to CEOS satellite arm of GEOSS; however, integrally contributing activities are still formulated largely by the WGs with much autonomy. WGs respond to Tasks and Actions assigned from SIT/CEO.</a:t>
            </a:r>
            <a:endParaRPr lang="en-AU" sz="1400" b="0" dirty="0"/>
          </a:p>
          <a:p>
            <a:pPr marL="0" indent="0">
              <a:buNone/>
            </a:pPr>
            <a:endParaRPr lang="en-AU" sz="1400" b="0" dirty="0" smtClean="0"/>
          </a:p>
          <a:p>
            <a:pPr marL="0" indent="0">
              <a:buNone/>
            </a:pPr>
            <a:r>
              <a:rPr lang="en-GB" sz="1400" b="0" dirty="0" smtClean="0"/>
              <a:t>WGs lateral internal (other WGs, SBAs, VCs) and external coordination (GEO multiple Committees and Tasks, IGOS, etc.) has grown.</a:t>
            </a:r>
            <a:endParaRPr lang="en-AU" sz="1400" b="0" dirty="0"/>
          </a:p>
        </p:txBody>
      </p:sp>
    </p:spTree>
    <p:extLst>
      <p:ext uri="{BB962C8B-B14F-4D97-AF65-F5344CB8AC3E}">
        <p14:creationId xmlns:p14="http://schemas.microsoft.com/office/powerpoint/2010/main" val="18435688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21CA895C-A850-E64E-849D-053CDC3FA7F8}" type="slidenum">
              <a:rPr lang="en-US" sz="1000">
                <a:solidFill>
                  <a:srgbClr val="002569"/>
                </a:solidFill>
                <a:latin typeface="Calibri" charset="0"/>
                <a:cs typeface="Calibri" charset="0"/>
              </a:rPr>
              <a:pPr eaLnBrk="1" hangingPunct="1">
                <a:spcBef>
                  <a:spcPct val="0"/>
                </a:spcBef>
              </a:pPr>
              <a:t>80</a:t>
            </a:fld>
            <a:endParaRPr lang="en-US" sz="1000">
              <a:solidFill>
                <a:srgbClr val="002569"/>
              </a:solidFill>
              <a:latin typeface="Calibri" charset="0"/>
              <a:cs typeface="Calibri" charset="0"/>
            </a:endParaRPr>
          </a:p>
        </p:txBody>
      </p:sp>
      <p:sp>
        <p:nvSpPr>
          <p:cNvPr id="4098" name="TextBox 1"/>
          <p:cNvSpPr txBox="1">
            <a:spLocks noChangeArrowheads="1"/>
          </p:cNvSpPr>
          <p:nvPr/>
        </p:nvSpPr>
        <p:spPr bwMode="auto">
          <a:xfrm>
            <a:off x="2851150" y="4987925"/>
            <a:ext cx="3335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CEOS VC &amp; WG WORKSHOP</a:t>
            </a:r>
          </a:p>
          <a:p>
            <a:pPr algn="ctr" eaLnBrk="1" hangingPunct="1"/>
            <a:r>
              <a:rPr lang="en-US" sz="1800"/>
              <a:t>Mon 26</a:t>
            </a:r>
            <a:r>
              <a:rPr lang="en-US" sz="1800" baseline="30000"/>
              <a:t>th</a:t>
            </a:r>
            <a:r>
              <a:rPr lang="en-US" sz="1800"/>
              <a:t> March 2012</a:t>
            </a:r>
          </a:p>
          <a:p>
            <a:pPr algn="ctr" eaLnBrk="1" hangingPunct="1"/>
            <a:r>
              <a:rPr lang="en-US" sz="1800"/>
              <a:t>La Jolla</a:t>
            </a:r>
          </a:p>
        </p:txBody>
      </p:sp>
      <p:sp>
        <p:nvSpPr>
          <p:cNvPr id="4099" name="TextBox 5"/>
          <p:cNvSpPr txBox="1">
            <a:spLocks noChangeArrowheads="1"/>
          </p:cNvSpPr>
          <p:nvPr/>
        </p:nvSpPr>
        <p:spPr bwMode="auto">
          <a:xfrm>
            <a:off x="1706563" y="2500313"/>
            <a:ext cx="543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Implementation Targets &amp; Issues </a:t>
            </a:r>
          </a:p>
          <a:p>
            <a:pPr algn="ctr" eaLnBrk="1" hangingPunct="1"/>
            <a:endParaRPr lang="en-US" b="1"/>
          </a:p>
          <a:p>
            <a:pPr algn="ctr" eaLnBrk="1" hangingPunct="1"/>
            <a:r>
              <a:rPr lang="en-US" b="1"/>
              <a:t>Land Surface Imaging (LSI) VC</a:t>
            </a:r>
          </a:p>
        </p:txBody>
      </p:sp>
    </p:spTree>
    <p:extLst>
      <p:ext uri="{BB962C8B-B14F-4D97-AF65-F5344CB8AC3E}">
        <p14:creationId xmlns:p14="http://schemas.microsoft.com/office/powerpoint/2010/main" val="6244676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ED0B0933-4DAB-494A-B594-AE76B28AD32C}" type="slidenum">
              <a:rPr lang="en-US" sz="1000">
                <a:solidFill>
                  <a:srgbClr val="002569"/>
                </a:solidFill>
                <a:latin typeface="Calibri" charset="0"/>
                <a:cs typeface="Calibri" charset="0"/>
              </a:rPr>
              <a:pPr eaLnBrk="1" hangingPunct="1">
                <a:spcBef>
                  <a:spcPct val="0"/>
                </a:spcBef>
              </a:pPr>
              <a:t>81</a:t>
            </a:fld>
            <a:endParaRPr lang="en-US" sz="1000">
              <a:solidFill>
                <a:srgbClr val="002569"/>
              </a:solidFill>
              <a:latin typeface="Calibri" charset="0"/>
              <a:cs typeface="Calibri" charset="0"/>
            </a:endParaRPr>
          </a:p>
        </p:txBody>
      </p:sp>
      <p:sp>
        <p:nvSpPr>
          <p:cNvPr id="6146"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Specific Objectives</a:t>
            </a:r>
          </a:p>
        </p:txBody>
      </p:sp>
      <p:sp>
        <p:nvSpPr>
          <p:cNvPr id="6147" name="TextBox 2"/>
          <p:cNvSpPr txBox="1">
            <a:spLocks noChangeArrowheads="1"/>
          </p:cNvSpPr>
          <p:nvPr/>
        </p:nvSpPr>
        <p:spPr bwMode="auto">
          <a:xfrm>
            <a:off x="776288" y="1762125"/>
            <a:ext cx="77168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Background</a:t>
            </a:r>
            <a:r>
              <a:rPr lang="en-US" sz="2000"/>
              <a:t>: The CEOS Land Surface Imaging Virtual Constellation was established through a Declaration of Intent signed by seven CEOS agencies in 2007.</a:t>
            </a:r>
          </a:p>
          <a:p>
            <a:endParaRPr lang="en-US" sz="2000" b="1"/>
          </a:p>
          <a:p>
            <a:r>
              <a:rPr lang="en-US" sz="2000" b="1"/>
              <a:t>Purpose:</a:t>
            </a:r>
            <a:r>
              <a:rPr lang="en-US" sz="2000"/>
              <a:t> The LSI VC primary role is to promote the efficient, effective, and comprehensive collection, distribution, and application of EO data of the global land surface, especially to meet societal needs of the global population, such as those addressed by the Group on Earth Observations societal benefit areas.</a:t>
            </a:r>
          </a:p>
          <a:p>
            <a:endParaRPr lang="en-US" sz="2000" b="1"/>
          </a:p>
          <a:p>
            <a:r>
              <a:rPr lang="en-US" sz="2000" b="1"/>
              <a:t>Scope:</a:t>
            </a:r>
            <a:r>
              <a:rPr lang="en-US" sz="2000"/>
              <a:t> The remit of LSI VC is to coordinate and focus land EO contributions from CEOS agencies supporting CEOS and GEO initiatives.</a:t>
            </a:r>
          </a:p>
        </p:txBody>
      </p:sp>
    </p:spTree>
    <p:extLst>
      <p:ext uri="{BB962C8B-B14F-4D97-AF65-F5344CB8AC3E}">
        <p14:creationId xmlns:p14="http://schemas.microsoft.com/office/powerpoint/2010/main" val="31347163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86040B97-B332-DC49-9200-4ECED0E8DCF4}" type="slidenum">
              <a:rPr lang="en-US" sz="1000">
                <a:solidFill>
                  <a:srgbClr val="002569"/>
                </a:solidFill>
                <a:latin typeface="Calibri" charset="0"/>
                <a:cs typeface="Calibri" charset="0"/>
              </a:rPr>
              <a:pPr eaLnBrk="1" hangingPunct="1">
                <a:spcBef>
                  <a:spcPct val="0"/>
                </a:spcBef>
              </a:pPr>
              <a:t>82</a:t>
            </a:fld>
            <a:endParaRPr lang="en-US" sz="1000">
              <a:solidFill>
                <a:srgbClr val="002569"/>
              </a:solidFill>
              <a:latin typeface="Calibri" charset="0"/>
              <a:cs typeface="Calibri" charset="0"/>
            </a:endParaRPr>
          </a:p>
        </p:txBody>
      </p:sp>
      <p:sp>
        <p:nvSpPr>
          <p:cNvPr id="8194"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Target</a:t>
            </a:r>
          </a:p>
        </p:txBody>
      </p:sp>
      <p:sp>
        <p:nvSpPr>
          <p:cNvPr id="6147" name="TextBox 2"/>
          <p:cNvSpPr txBox="1">
            <a:spLocks noChangeArrowheads="1"/>
          </p:cNvSpPr>
          <p:nvPr/>
        </p:nvSpPr>
        <p:spPr bwMode="auto">
          <a:xfrm>
            <a:off x="776288" y="1762125"/>
            <a:ext cx="70072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buFont typeface="Arial" charset="0"/>
              <a:buChar char="•"/>
              <a:defRPr/>
            </a:pPr>
            <a:r>
              <a:rPr lang="en-US" dirty="0" smtClean="0"/>
              <a:t>Support towards the FCT/GFOI initiatives</a:t>
            </a:r>
          </a:p>
          <a:p>
            <a:pPr lvl="1" eaLnBrk="1" hangingPunct="1">
              <a:buFont typeface="Arial" charset="0"/>
              <a:buChar char="•"/>
              <a:defRPr/>
            </a:pPr>
            <a:r>
              <a:rPr lang="en-US" dirty="0" smtClean="0"/>
              <a:t>Land missions reference</a:t>
            </a:r>
          </a:p>
          <a:p>
            <a:pPr lvl="1" eaLnBrk="1" hangingPunct="1">
              <a:buFont typeface="Arial" charset="0"/>
              <a:buChar char="•"/>
              <a:defRPr/>
            </a:pPr>
            <a:r>
              <a:rPr lang="en-US" dirty="0" smtClean="0"/>
              <a:t>Data discoverability</a:t>
            </a:r>
          </a:p>
          <a:p>
            <a:pPr lvl="1" eaLnBrk="1" hangingPunct="1">
              <a:buFont typeface="Arial" charset="0"/>
              <a:buChar char="•"/>
              <a:defRPr/>
            </a:pPr>
            <a:r>
              <a:rPr lang="en-US" dirty="0" smtClean="0"/>
              <a:t>Direct data access</a:t>
            </a:r>
          </a:p>
          <a:p>
            <a:pPr lvl="2" eaLnBrk="1" hangingPunct="1">
              <a:buFont typeface="Arial" charset="0"/>
              <a:buChar char="•"/>
              <a:defRPr/>
            </a:pPr>
            <a:r>
              <a:rPr lang="en-US" dirty="0" smtClean="0"/>
              <a:t>Level 1 initially</a:t>
            </a:r>
          </a:p>
          <a:p>
            <a:pPr marL="914400" lvl="2" indent="0" eaLnBrk="1" hangingPunct="1">
              <a:defRPr/>
            </a:pPr>
            <a:endParaRPr lang="en-US" dirty="0" smtClean="0"/>
          </a:p>
          <a:p>
            <a:pPr eaLnBrk="1" hangingPunct="1">
              <a:buFont typeface="Arial" charset="0"/>
              <a:buChar char="•"/>
              <a:defRPr/>
            </a:pPr>
            <a:r>
              <a:rPr lang="en-US" dirty="0" smtClean="0"/>
              <a:t>Support to the JECAM/GEO-GLAM initiatives</a:t>
            </a:r>
          </a:p>
          <a:p>
            <a:pPr lvl="1" eaLnBrk="1" hangingPunct="1">
              <a:buFont typeface="Arial" charset="0"/>
              <a:buChar char="•"/>
              <a:defRPr/>
            </a:pPr>
            <a:r>
              <a:rPr lang="en-US" dirty="0" smtClean="0"/>
              <a:t>Land missions reference</a:t>
            </a:r>
          </a:p>
          <a:p>
            <a:pPr lvl="1" eaLnBrk="1" hangingPunct="1">
              <a:buFont typeface="Arial" charset="0"/>
              <a:buChar char="•"/>
              <a:defRPr/>
            </a:pPr>
            <a:r>
              <a:rPr lang="en-US" dirty="0" smtClean="0"/>
              <a:t>Data discoverability</a:t>
            </a:r>
          </a:p>
          <a:p>
            <a:pPr lvl="1" eaLnBrk="1" hangingPunct="1">
              <a:buFont typeface="Arial" charset="0"/>
              <a:buChar char="•"/>
              <a:defRPr/>
            </a:pPr>
            <a:r>
              <a:rPr lang="en-US" dirty="0" smtClean="0"/>
              <a:t>Direct data access</a:t>
            </a:r>
          </a:p>
          <a:p>
            <a:pPr lvl="2" eaLnBrk="1" hangingPunct="1">
              <a:buFont typeface="Arial" charset="0"/>
              <a:buChar char="•"/>
              <a:defRPr/>
            </a:pPr>
            <a:r>
              <a:rPr lang="en-US" dirty="0" smtClean="0"/>
              <a:t>Level 1 initially</a:t>
            </a:r>
          </a:p>
          <a:p>
            <a:pPr lvl="1" eaLnBrk="1" hangingPunct="1">
              <a:buFont typeface="Arial" charset="0"/>
              <a:buChar char="•"/>
              <a:defRPr/>
            </a:pPr>
            <a:endParaRPr lang="en-US" sz="1800" dirty="0" smtClean="0"/>
          </a:p>
          <a:p>
            <a:pPr eaLnBrk="1" hangingPunct="1">
              <a:buFont typeface="Arial" charset="0"/>
              <a:buChar char="•"/>
              <a:defRPr/>
            </a:pPr>
            <a:endParaRPr lang="en-US" sz="1800" dirty="0" smtClean="0"/>
          </a:p>
        </p:txBody>
      </p:sp>
    </p:spTree>
    <p:extLst>
      <p:ext uri="{BB962C8B-B14F-4D97-AF65-F5344CB8AC3E}">
        <p14:creationId xmlns:p14="http://schemas.microsoft.com/office/powerpoint/2010/main" val="32626134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9B62CE0-27A1-0941-BB5E-1BA004752193}" type="slidenum">
              <a:rPr lang="en-US" sz="1000">
                <a:solidFill>
                  <a:srgbClr val="002569"/>
                </a:solidFill>
                <a:latin typeface="Calibri" charset="0"/>
                <a:cs typeface="Calibri" charset="0"/>
              </a:rPr>
              <a:pPr eaLnBrk="1" hangingPunct="1">
                <a:spcBef>
                  <a:spcPct val="0"/>
                </a:spcBef>
              </a:pPr>
              <a:t>83</a:t>
            </a:fld>
            <a:endParaRPr lang="en-US" sz="1000">
              <a:solidFill>
                <a:srgbClr val="002569"/>
              </a:solidFill>
              <a:latin typeface="Calibri" charset="0"/>
              <a:cs typeface="Calibri" charset="0"/>
            </a:endParaRPr>
          </a:p>
        </p:txBody>
      </p:sp>
      <p:sp>
        <p:nvSpPr>
          <p:cNvPr id="10242"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Status</a:t>
            </a:r>
          </a:p>
        </p:txBody>
      </p:sp>
      <p:sp>
        <p:nvSpPr>
          <p:cNvPr id="10243" name="TextBox 2"/>
          <p:cNvSpPr txBox="1">
            <a:spLocks noChangeArrowheads="1"/>
          </p:cNvSpPr>
          <p:nvPr/>
        </p:nvSpPr>
        <p:spPr bwMode="auto">
          <a:xfrm>
            <a:off x="776288" y="1482725"/>
            <a:ext cx="696912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200150" indent="-28575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defRPr/>
            </a:pPr>
            <a:r>
              <a:rPr lang="en-US" sz="2000" b="1" dirty="0" smtClean="0"/>
              <a:t>Current status</a:t>
            </a:r>
          </a:p>
          <a:p>
            <a:pPr lvl="1" eaLnBrk="1" hangingPunct="1">
              <a:buFont typeface="Arial" charset="0"/>
              <a:buChar char="•"/>
              <a:defRPr/>
            </a:pPr>
            <a:r>
              <a:rPr lang="en-US" sz="1800" dirty="0" smtClean="0"/>
              <a:t>Terms of Reference updated and refocused</a:t>
            </a:r>
          </a:p>
          <a:p>
            <a:pPr lvl="1" eaLnBrk="1" hangingPunct="1">
              <a:buFont typeface="Arial" charset="0"/>
              <a:buChar char="•"/>
              <a:defRPr/>
            </a:pPr>
            <a:r>
              <a:rPr lang="en-US" sz="1800" dirty="0" smtClean="0"/>
              <a:t>2012 Work Plan Developed</a:t>
            </a:r>
          </a:p>
          <a:p>
            <a:pPr eaLnBrk="1" hangingPunct="1">
              <a:buFont typeface="Arial" charset="0"/>
              <a:buChar char="•"/>
              <a:defRPr/>
            </a:pPr>
            <a:r>
              <a:rPr lang="en-US" sz="2000" b="1" dirty="0" smtClean="0"/>
              <a:t>Known schedules</a:t>
            </a:r>
          </a:p>
          <a:p>
            <a:pPr lvl="1" eaLnBrk="1" hangingPunct="1">
              <a:buFont typeface="Arial" charset="0"/>
              <a:buChar char="•"/>
              <a:defRPr/>
            </a:pPr>
            <a:r>
              <a:rPr lang="en-US" sz="1800" dirty="0" smtClean="0"/>
              <a:t>April 2012 for TOR &amp; Work Plan approval</a:t>
            </a:r>
          </a:p>
          <a:p>
            <a:pPr lvl="1" eaLnBrk="1" hangingPunct="1">
              <a:buFont typeface="Arial" charset="0"/>
              <a:buChar char="•"/>
              <a:defRPr/>
            </a:pPr>
            <a:r>
              <a:rPr lang="en-US" sz="1800" dirty="0" smtClean="0"/>
              <a:t>Work Plan Schedule</a:t>
            </a:r>
          </a:p>
          <a:p>
            <a:pPr lvl="2" eaLnBrk="1" hangingPunct="1">
              <a:buFont typeface="Arial" charset="0"/>
              <a:buChar char="•"/>
              <a:defRPr/>
            </a:pPr>
            <a:r>
              <a:rPr lang="en-US" sz="1800" dirty="0" smtClean="0"/>
              <a:t>Throughout CY 2012</a:t>
            </a:r>
          </a:p>
          <a:p>
            <a:pPr lvl="2" eaLnBrk="1" hangingPunct="1">
              <a:buFont typeface="Arial" charset="0"/>
              <a:buChar char="•"/>
              <a:defRPr/>
            </a:pPr>
            <a:r>
              <a:rPr lang="en-US" sz="1800" dirty="0" smtClean="0"/>
              <a:t>Annual year basis following CEOS &amp; GEO Plenaries</a:t>
            </a:r>
          </a:p>
          <a:p>
            <a:pPr eaLnBrk="1" hangingPunct="1">
              <a:buFont typeface="Arial" charset="0"/>
              <a:buChar char="•"/>
              <a:defRPr/>
            </a:pPr>
            <a:r>
              <a:rPr lang="en-US" sz="2000" b="1" dirty="0" smtClean="0"/>
              <a:t>Key players, programs</a:t>
            </a:r>
          </a:p>
          <a:p>
            <a:pPr lvl="1" eaLnBrk="1" hangingPunct="1">
              <a:buFont typeface="Arial" charset="0"/>
              <a:buChar char="•"/>
              <a:defRPr/>
            </a:pPr>
            <a:r>
              <a:rPr lang="en-US" sz="1800" dirty="0" smtClean="0"/>
              <a:t>Julio Dalge, INPE</a:t>
            </a:r>
          </a:p>
          <a:p>
            <a:pPr lvl="1" eaLnBrk="1" hangingPunct="1">
              <a:buFont typeface="Arial" charset="0"/>
              <a:buChar char="•"/>
              <a:defRPr/>
            </a:pPr>
            <a:r>
              <a:rPr lang="en-US" sz="1800" dirty="0" smtClean="0"/>
              <a:t>John </a:t>
            </a:r>
            <a:r>
              <a:rPr lang="en-US" sz="1800" dirty="0" err="1" smtClean="0"/>
              <a:t>Faundeen</a:t>
            </a:r>
            <a:r>
              <a:rPr lang="en-US" sz="1800" dirty="0" smtClean="0"/>
              <a:t>, USGS</a:t>
            </a:r>
          </a:p>
          <a:p>
            <a:pPr eaLnBrk="1" hangingPunct="1">
              <a:buFont typeface="Arial" charset="0"/>
              <a:buChar char="•"/>
              <a:defRPr/>
            </a:pPr>
            <a:r>
              <a:rPr lang="en-US" sz="2000" b="1" dirty="0" smtClean="0"/>
              <a:t>Relevant budgets and resources in play</a:t>
            </a:r>
          </a:p>
          <a:p>
            <a:pPr lvl="1" eaLnBrk="1" hangingPunct="1">
              <a:buFont typeface="Arial" charset="0"/>
              <a:buChar char="•"/>
              <a:defRPr/>
            </a:pPr>
            <a:r>
              <a:rPr lang="en-US" sz="1800" dirty="0" err="1" smtClean="0"/>
              <a:t>Orthorectification</a:t>
            </a:r>
            <a:r>
              <a:rPr lang="en-US" sz="1800" dirty="0" smtClean="0"/>
              <a:t> Tool development (INPE)</a:t>
            </a:r>
          </a:p>
          <a:p>
            <a:pPr lvl="2" eaLnBrk="1" hangingPunct="1">
              <a:buFont typeface="Arial" charset="0"/>
              <a:buChar char="•"/>
              <a:defRPr/>
            </a:pPr>
            <a:r>
              <a:rPr lang="en-US" sz="1800" dirty="0" smtClean="0">
                <a:solidFill>
                  <a:schemeClr val="accent4"/>
                </a:solidFill>
              </a:rPr>
              <a:t>$70K</a:t>
            </a:r>
          </a:p>
          <a:p>
            <a:pPr lvl="1" eaLnBrk="1" hangingPunct="1">
              <a:buFont typeface="Arial" charset="0"/>
              <a:buChar char="•"/>
              <a:defRPr/>
            </a:pPr>
            <a:r>
              <a:rPr lang="en-US" sz="1800" dirty="0" smtClean="0"/>
              <a:t>Map Interface development (USGS)</a:t>
            </a:r>
          </a:p>
          <a:p>
            <a:pPr lvl="2" eaLnBrk="1" hangingPunct="1">
              <a:buFont typeface="Arial" charset="0"/>
              <a:buChar char="•"/>
              <a:defRPr/>
            </a:pPr>
            <a:r>
              <a:rPr lang="en-US" sz="1800" dirty="0" smtClean="0"/>
              <a:t>$38K</a:t>
            </a:r>
            <a:endParaRPr lang="en-AU" sz="1800" dirty="0" smtClean="0"/>
          </a:p>
          <a:p>
            <a:pPr eaLnBrk="1" hangingPunct="1">
              <a:buFont typeface="Arial" charset="0"/>
              <a:buChar char="•"/>
              <a:defRPr/>
            </a:pPr>
            <a:r>
              <a:rPr lang="en-US" sz="2000" b="1" dirty="0" smtClean="0"/>
              <a:t>Particular issues to note</a:t>
            </a:r>
          </a:p>
          <a:p>
            <a:pPr lvl="1" eaLnBrk="1" hangingPunct="1">
              <a:buFont typeface="Arial" charset="0"/>
              <a:buChar char="•"/>
              <a:defRPr/>
            </a:pPr>
            <a:r>
              <a:rPr lang="en-US" sz="1800" dirty="0" smtClean="0"/>
              <a:t>Initial concurrence from SDCG to liaise</a:t>
            </a:r>
            <a:endParaRPr lang="en-AU" sz="1800" dirty="0" smtClean="0"/>
          </a:p>
        </p:txBody>
      </p:sp>
    </p:spTree>
    <p:extLst>
      <p:ext uri="{BB962C8B-B14F-4D97-AF65-F5344CB8AC3E}">
        <p14:creationId xmlns:p14="http://schemas.microsoft.com/office/powerpoint/2010/main" val="40736835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E8D5B54D-E48F-E34E-B5F4-6D162FCDD31D}" type="slidenum">
              <a:rPr lang="en-US" sz="1000">
                <a:solidFill>
                  <a:srgbClr val="002569"/>
                </a:solidFill>
                <a:latin typeface="Calibri" charset="0"/>
                <a:cs typeface="Calibri" charset="0"/>
              </a:rPr>
              <a:pPr eaLnBrk="1" hangingPunct="1">
                <a:spcBef>
                  <a:spcPct val="0"/>
                </a:spcBef>
              </a:pPr>
              <a:t>84</a:t>
            </a:fld>
            <a:endParaRPr lang="en-US" sz="1000">
              <a:solidFill>
                <a:srgbClr val="002569"/>
              </a:solidFill>
              <a:latin typeface="Calibri" charset="0"/>
              <a:cs typeface="Calibri" charset="0"/>
            </a:endParaRPr>
          </a:p>
        </p:txBody>
      </p:sp>
      <p:sp>
        <p:nvSpPr>
          <p:cNvPr id="12290"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Opportunities &amp; obstacles</a:t>
            </a:r>
          </a:p>
        </p:txBody>
      </p:sp>
      <p:sp>
        <p:nvSpPr>
          <p:cNvPr id="12291" name="TextBox 2"/>
          <p:cNvSpPr txBox="1">
            <a:spLocks noChangeArrowheads="1"/>
          </p:cNvSpPr>
          <p:nvPr/>
        </p:nvSpPr>
        <p:spPr bwMode="auto">
          <a:xfrm>
            <a:off x="776288" y="1762125"/>
            <a:ext cx="841692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200150" indent="-28575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000" b="1"/>
              <a:t>The role open for CEOS</a:t>
            </a:r>
          </a:p>
          <a:p>
            <a:pPr lvl="1" eaLnBrk="1" hangingPunct="1">
              <a:buFont typeface="Arial" charset="0"/>
              <a:buChar char="•"/>
            </a:pPr>
            <a:r>
              <a:rPr lang="en-US" sz="1800"/>
              <a:t>Approval of TOR &amp; Work Plan</a:t>
            </a:r>
            <a:endParaRPr lang="en-AU" sz="1800"/>
          </a:p>
          <a:p>
            <a:pPr eaLnBrk="1" hangingPunct="1">
              <a:buFont typeface="Arial" charset="0"/>
              <a:buChar char="•"/>
            </a:pPr>
            <a:r>
              <a:rPr lang="en-US" sz="2000" b="1"/>
              <a:t>Approach, emphasis required by the VC/WG</a:t>
            </a:r>
          </a:p>
          <a:p>
            <a:pPr lvl="1" eaLnBrk="1" hangingPunct="1">
              <a:buFont typeface="Arial" charset="0"/>
              <a:buChar char="•"/>
            </a:pPr>
            <a:r>
              <a:rPr lang="en-US" sz="1800"/>
              <a:t>Address CSS points through Work Plan</a:t>
            </a:r>
          </a:p>
          <a:p>
            <a:pPr lvl="2" eaLnBrk="1" hangingPunct="1">
              <a:buFont typeface="Courier New" charset="0"/>
              <a:buChar char="o"/>
            </a:pPr>
            <a:r>
              <a:rPr lang="en-US" sz="1800"/>
              <a:t>No real-time data access (Oct)</a:t>
            </a:r>
          </a:p>
          <a:p>
            <a:pPr lvl="2" eaLnBrk="1" hangingPunct="1">
              <a:buFont typeface="Courier New" charset="0"/>
              <a:buChar char="o"/>
            </a:pPr>
            <a:r>
              <a:rPr lang="en-US" sz="1800"/>
              <a:t>No data products provided (Oct)</a:t>
            </a:r>
          </a:p>
          <a:p>
            <a:pPr lvl="2" eaLnBrk="1" hangingPunct="1">
              <a:buFont typeface="Courier New" charset="0"/>
              <a:buChar char="o"/>
            </a:pPr>
            <a:r>
              <a:rPr lang="en-US" sz="1800"/>
              <a:t>Services and tools not provided (July)</a:t>
            </a:r>
          </a:p>
          <a:p>
            <a:pPr lvl="2" eaLnBrk="1" hangingPunct="1">
              <a:buFont typeface="Courier New" charset="0"/>
              <a:buChar char="o"/>
            </a:pPr>
            <a:r>
              <a:rPr lang="en-US" sz="1800"/>
              <a:t>Portal could use organizational/aesthetic improvements (Oct)</a:t>
            </a:r>
          </a:p>
          <a:p>
            <a:pPr lvl="2" eaLnBrk="1" hangingPunct="1">
              <a:buFont typeface="Courier New" charset="0"/>
              <a:buChar char="o"/>
            </a:pPr>
            <a:r>
              <a:rPr lang="en-US" sz="1800"/>
              <a:t>Participation patchy (Dec)</a:t>
            </a:r>
          </a:p>
          <a:p>
            <a:pPr lvl="2" eaLnBrk="1" hangingPunct="1">
              <a:buFont typeface="Courier New" charset="0"/>
              <a:buChar char="o"/>
            </a:pPr>
            <a:r>
              <a:rPr lang="en-US" sz="1800"/>
              <a:t>Radar systems not included (Nov)</a:t>
            </a:r>
          </a:p>
          <a:p>
            <a:pPr lvl="1" eaLnBrk="1" hangingPunct="1">
              <a:buFont typeface="Arial" charset="0"/>
              <a:buChar char="•"/>
            </a:pPr>
            <a:r>
              <a:rPr lang="en-US" sz="1800"/>
              <a:t>Partnership with SDCG Needed</a:t>
            </a:r>
            <a:endParaRPr lang="en-AU" sz="1800"/>
          </a:p>
          <a:p>
            <a:pPr lvl="1" eaLnBrk="1" hangingPunct="1">
              <a:buFont typeface="Arial" charset="0"/>
              <a:buChar char="•"/>
            </a:pPr>
            <a:r>
              <a:rPr lang="en-AU" sz="1800"/>
              <a:t>Outreach to FCT/GFOI and JECAM/GEO-GLAM initiatives</a:t>
            </a:r>
          </a:p>
          <a:p>
            <a:pPr lvl="1" eaLnBrk="1" hangingPunct="1">
              <a:buFont typeface="Arial" charset="0"/>
              <a:buChar char="•"/>
            </a:pPr>
            <a:r>
              <a:rPr lang="en-AU" sz="1800"/>
              <a:t>Interaction with WGCV, WGISS, and WGClimate</a:t>
            </a:r>
            <a:endParaRPr lang="en-US" sz="1800"/>
          </a:p>
          <a:p>
            <a:pPr eaLnBrk="1" hangingPunct="1">
              <a:buFont typeface="Arial" charset="0"/>
              <a:buChar char="•"/>
            </a:pPr>
            <a:r>
              <a:rPr lang="en-US" sz="2000" b="1"/>
              <a:t>Any issues for SIT &amp; Principals to help resolve</a:t>
            </a:r>
          </a:p>
          <a:p>
            <a:pPr lvl="1" eaLnBrk="1" hangingPunct="1">
              <a:buFont typeface="Arial" charset="0"/>
              <a:buChar char="•"/>
            </a:pPr>
            <a:r>
              <a:rPr lang="en-AU" sz="1800"/>
              <a:t>Broader support from CEOS Agencies having land-related missions</a:t>
            </a:r>
          </a:p>
        </p:txBody>
      </p:sp>
    </p:spTree>
    <p:extLst>
      <p:ext uri="{BB962C8B-B14F-4D97-AF65-F5344CB8AC3E}">
        <p14:creationId xmlns:p14="http://schemas.microsoft.com/office/powerpoint/2010/main" val="40286604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A119323F-834C-0C45-BCBE-DF5D31727221}" type="slidenum">
              <a:rPr lang="en-US" sz="1000">
                <a:solidFill>
                  <a:srgbClr val="002569"/>
                </a:solidFill>
                <a:latin typeface="Calibri" charset="0"/>
                <a:cs typeface="Calibri" charset="0"/>
              </a:rPr>
              <a:pPr eaLnBrk="1" hangingPunct="1">
                <a:spcBef>
                  <a:spcPct val="0"/>
                </a:spcBef>
              </a:pPr>
              <a:t>85</a:t>
            </a:fld>
            <a:endParaRPr lang="en-US" sz="1000">
              <a:solidFill>
                <a:srgbClr val="002569"/>
              </a:solidFill>
              <a:latin typeface="Calibri" charset="0"/>
              <a:cs typeface="Calibri" charset="0"/>
            </a:endParaRPr>
          </a:p>
        </p:txBody>
      </p:sp>
      <p:sp>
        <p:nvSpPr>
          <p:cNvPr id="14338"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Needs &amp; issues for SIT attention</a:t>
            </a:r>
          </a:p>
        </p:txBody>
      </p:sp>
      <p:sp>
        <p:nvSpPr>
          <p:cNvPr id="12291" name="TextBox 2"/>
          <p:cNvSpPr txBox="1">
            <a:spLocks noChangeArrowheads="1"/>
          </p:cNvSpPr>
          <p:nvPr/>
        </p:nvSpPr>
        <p:spPr bwMode="auto">
          <a:xfrm>
            <a:off x="776288" y="1762125"/>
            <a:ext cx="81788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buFont typeface="Arial"/>
              <a:buChar char="•"/>
              <a:defRPr/>
            </a:pPr>
            <a:r>
              <a:rPr lang="en-AU" sz="2000" b="1" dirty="0" smtClean="0"/>
              <a:t>Skills, resources</a:t>
            </a:r>
          </a:p>
          <a:p>
            <a:pPr lvl="1" eaLnBrk="1" hangingPunct="1">
              <a:buFont typeface="Arial"/>
              <a:buChar char="•"/>
              <a:defRPr/>
            </a:pPr>
            <a:r>
              <a:rPr lang="en-AU" sz="1800" dirty="0" smtClean="0"/>
              <a:t>Good, initial discussions with SDCG, WGCV</a:t>
            </a:r>
          </a:p>
          <a:p>
            <a:pPr lvl="1" eaLnBrk="1" hangingPunct="1">
              <a:buFont typeface="Arial"/>
              <a:buChar char="•"/>
              <a:defRPr/>
            </a:pPr>
            <a:r>
              <a:rPr lang="en-AU" sz="1800" dirty="0" smtClean="0"/>
              <a:t>Strong INPE-USGS support</a:t>
            </a:r>
          </a:p>
          <a:p>
            <a:pPr marL="1200150" lvl="2" indent="-285750" eaLnBrk="1" hangingPunct="1">
              <a:buFont typeface="Arial"/>
              <a:buChar char="•"/>
              <a:defRPr/>
            </a:pPr>
            <a:r>
              <a:rPr lang="en-AU" sz="1800" dirty="0" smtClean="0"/>
              <a:t>Confirmed future involvement</a:t>
            </a:r>
          </a:p>
          <a:p>
            <a:pPr lvl="1" eaLnBrk="1" hangingPunct="1">
              <a:buFont typeface="Arial"/>
              <a:buChar char="•"/>
              <a:defRPr/>
            </a:pPr>
            <a:r>
              <a:rPr lang="en-AU" sz="1800" dirty="0" smtClean="0"/>
              <a:t>Extensive mission knowledge</a:t>
            </a:r>
          </a:p>
          <a:p>
            <a:pPr lvl="1" eaLnBrk="1" hangingPunct="1">
              <a:buFont typeface="Arial"/>
              <a:buChar char="•"/>
              <a:defRPr/>
            </a:pPr>
            <a:r>
              <a:rPr lang="en-AU" sz="1800" dirty="0" smtClean="0"/>
              <a:t>Highly leveraging WGISS CWIC efforts</a:t>
            </a:r>
          </a:p>
          <a:p>
            <a:pPr marL="0" indent="0" eaLnBrk="1" hangingPunct="1">
              <a:defRPr/>
            </a:pPr>
            <a:endParaRPr lang="en-AU" sz="1800" dirty="0" smtClean="0"/>
          </a:p>
          <a:p>
            <a:pPr eaLnBrk="1" hangingPunct="1">
              <a:buFont typeface="Arial"/>
              <a:buChar char="•"/>
              <a:defRPr/>
            </a:pPr>
            <a:r>
              <a:rPr lang="en-US" sz="2000" b="1" dirty="0" smtClean="0"/>
              <a:t>List particular concerns and issues that VCs/WGs</a:t>
            </a:r>
          </a:p>
          <a:p>
            <a:pPr lvl="1" eaLnBrk="1" hangingPunct="1">
              <a:buFont typeface="Arial"/>
              <a:buChar char="•"/>
              <a:defRPr/>
            </a:pPr>
            <a:r>
              <a:rPr lang="en-US" sz="1800" dirty="0" smtClean="0"/>
              <a:t>Amount of work ahead versus the timetables perceived</a:t>
            </a:r>
          </a:p>
          <a:p>
            <a:pPr lvl="1" eaLnBrk="1" hangingPunct="1">
              <a:buFont typeface="Arial"/>
              <a:buChar char="•"/>
              <a:defRPr/>
            </a:pPr>
            <a:r>
              <a:rPr lang="en-US" sz="1800" dirty="0" smtClean="0"/>
              <a:t>Significant interactions needed between SDCG, FCT/GFOI, JECAM/GEO-GLAM, WGCV, </a:t>
            </a:r>
            <a:r>
              <a:rPr lang="en-US" sz="1800" dirty="0" err="1" smtClean="0"/>
              <a:t>WGClimate</a:t>
            </a:r>
            <a:r>
              <a:rPr lang="en-US" sz="1800" dirty="0" smtClean="0"/>
              <a:t>, and WGISS</a:t>
            </a:r>
          </a:p>
          <a:p>
            <a:pPr eaLnBrk="1" hangingPunct="1">
              <a:buFont typeface="Arial"/>
              <a:buChar char="•"/>
              <a:defRPr/>
            </a:pPr>
            <a:endParaRPr lang="en-US" sz="1800" dirty="0"/>
          </a:p>
          <a:p>
            <a:pPr eaLnBrk="1" hangingPunct="1">
              <a:buFont typeface="Arial"/>
              <a:buChar char="•"/>
              <a:defRPr/>
            </a:pPr>
            <a:r>
              <a:rPr lang="en-US" sz="1800" b="1" dirty="0" smtClean="0"/>
              <a:t>Specific CEOS Role for LSI Requested</a:t>
            </a:r>
            <a:endParaRPr lang="en-AU" sz="1800" b="1" dirty="0" smtClean="0"/>
          </a:p>
          <a:p>
            <a:pPr lvl="1" eaLnBrk="1" hangingPunct="1">
              <a:buFont typeface="Arial" charset="0"/>
              <a:buChar char="•"/>
              <a:defRPr/>
            </a:pPr>
            <a:endParaRPr lang="en-US" sz="1800" dirty="0" smtClean="0"/>
          </a:p>
          <a:p>
            <a:pPr eaLnBrk="1" hangingPunct="1">
              <a:buFont typeface="Arial" charset="0"/>
              <a:buChar char="•"/>
              <a:defRPr/>
            </a:pPr>
            <a:endParaRPr lang="en-US" sz="1800" dirty="0" smtClean="0"/>
          </a:p>
        </p:txBody>
      </p:sp>
    </p:spTree>
    <p:extLst>
      <p:ext uri="{BB962C8B-B14F-4D97-AF65-F5344CB8AC3E}">
        <p14:creationId xmlns:p14="http://schemas.microsoft.com/office/powerpoint/2010/main" val="800865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9B5C2289-A3D9-154D-AED1-762EFAFD9713}" type="slidenum">
              <a:rPr lang="en-US">
                <a:solidFill>
                  <a:srgbClr val="002569"/>
                </a:solidFill>
                <a:latin typeface="Calibri" charset="0"/>
                <a:cs typeface="Calibri" charset="0"/>
              </a:rPr>
              <a:pPr eaLnBrk="1" hangingPunct="1">
                <a:spcBef>
                  <a:spcPct val="0"/>
                </a:spcBef>
              </a:pPr>
              <a:t>86</a:t>
            </a:fld>
            <a:endParaRPr lang="en-US">
              <a:solidFill>
                <a:srgbClr val="002569"/>
              </a:solidFill>
              <a:latin typeface="Calibri" charset="0"/>
              <a:cs typeface="Calibri" charset="0"/>
            </a:endParaRPr>
          </a:p>
        </p:txBody>
      </p:sp>
      <p:sp>
        <p:nvSpPr>
          <p:cNvPr id="3075" name="TextBox 1"/>
          <p:cNvSpPr txBox="1">
            <a:spLocks noChangeArrowheads="1"/>
          </p:cNvSpPr>
          <p:nvPr/>
        </p:nvSpPr>
        <p:spPr bwMode="auto">
          <a:xfrm>
            <a:off x="2851150" y="4987925"/>
            <a:ext cx="3335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t>CEOS VC &amp; WG WORKSHOP</a:t>
            </a:r>
          </a:p>
          <a:p>
            <a:pPr algn="ctr" eaLnBrk="1" hangingPunct="1"/>
            <a:r>
              <a:rPr lang="en-US"/>
              <a:t>Mon 26</a:t>
            </a:r>
            <a:r>
              <a:rPr lang="en-US" baseline="30000"/>
              <a:t>th</a:t>
            </a:r>
            <a:r>
              <a:rPr lang="en-US"/>
              <a:t> March 2012</a:t>
            </a:r>
          </a:p>
          <a:p>
            <a:pPr algn="ctr" eaLnBrk="1" hangingPunct="1"/>
            <a:r>
              <a:rPr lang="en-US"/>
              <a:t>La Jolla</a:t>
            </a:r>
          </a:p>
        </p:txBody>
      </p:sp>
      <p:sp>
        <p:nvSpPr>
          <p:cNvPr id="3076" name="TextBox 5"/>
          <p:cNvSpPr txBox="1">
            <a:spLocks noChangeArrowheads="1"/>
          </p:cNvSpPr>
          <p:nvPr/>
        </p:nvSpPr>
        <p:spPr bwMode="auto">
          <a:xfrm>
            <a:off x="912300" y="2500313"/>
            <a:ext cx="7024129"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dirty="0"/>
              <a:t>Implementation Targets &amp; Issues </a:t>
            </a:r>
          </a:p>
          <a:p>
            <a:pPr algn="ctr" eaLnBrk="1" hangingPunct="1"/>
            <a:endParaRPr lang="en-US" sz="2400" b="1" dirty="0"/>
          </a:p>
          <a:p>
            <a:pPr algn="ctr" eaLnBrk="1" hangingPunct="1"/>
            <a:r>
              <a:rPr lang="en-US" sz="2400" b="1" dirty="0"/>
              <a:t>Atmospheric Composition </a:t>
            </a:r>
            <a:r>
              <a:rPr lang="en-US" sz="2400" b="1" dirty="0" smtClean="0"/>
              <a:t>Constellation (ACC)</a:t>
            </a:r>
            <a:endParaRPr lang="en-US" sz="2400" b="1" dirty="0"/>
          </a:p>
        </p:txBody>
      </p:sp>
    </p:spTree>
    <p:extLst>
      <p:ext uri="{BB962C8B-B14F-4D97-AF65-F5344CB8AC3E}">
        <p14:creationId xmlns:p14="http://schemas.microsoft.com/office/powerpoint/2010/main" val="27507248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50E90F73-8D6B-C14E-8F8A-B370104755BF}" type="slidenum">
              <a:rPr lang="en-US">
                <a:solidFill>
                  <a:srgbClr val="002569"/>
                </a:solidFill>
                <a:latin typeface="Calibri" charset="0"/>
                <a:cs typeface="Calibri" charset="0"/>
              </a:rPr>
              <a:pPr eaLnBrk="1" hangingPunct="1">
                <a:spcBef>
                  <a:spcPct val="0"/>
                </a:spcBef>
              </a:pPr>
              <a:t>87</a:t>
            </a:fld>
            <a:endParaRPr lang="en-US">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Target</a:t>
            </a:r>
          </a:p>
        </p:txBody>
      </p:sp>
      <p:sp>
        <p:nvSpPr>
          <p:cNvPr id="4100" name="TextBox 2"/>
          <p:cNvSpPr txBox="1">
            <a:spLocks noChangeArrowheads="1"/>
          </p:cNvSpPr>
          <p:nvPr/>
        </p:nvSpPr>
        <p:spPr bwMode="auto">
          <a:xfrm>
            <a:off x="776288" y="1762125"/>
            <a:ext cx="804386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200150" indent="-28575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a:t>Support towards the Total Ozone ECV</a:t>
            </a:r>
          </a:p>
          <a:p>
            <a:pPr eaLnBrk="1" hangingPunct="1"/>
            <a:endParaRPr lang="en-US"/>
          </a:p>
          <a:p>
            <a:pPr lvl="1" eaLnBrk="1" hangingPunct="1">
              <a:buFont typeface="Arial" charset="0"/>
              <a:buChar char="•"/>
            </a:pPr>
            <a:r>
              <a:rPr lang="en-US"/>
              <a:t>ACC-7 workshop (June 2011) discussed potential harmonization of total O3 records</a:t>
            </a:r>
          </a:p>
          <a:p>
            <a:pPr lvl="2" eaLnBrk="1" hangingPunct="1">
              <a:buFont typeface="Arial" charset="0"/>
              <a:buChar char="•"/>
            </a:pPr>
            <a:r>
              <a:rPr lang="en-US"/>
              <a:t>Inconclusive outcome: no consensus on scientific utility of project (does the climate modeling community really need a harmonized long term total ozone data set or prefers to use different/independent data sets?)</a:t>
            </a:r>
          </a:p>
          <a:p>
            <a:pPr lvl="2" eaLnBrk="1" hangingPunct="1">
              <a:buFont typeface="Arial" charset="0"/>
              <a:buChar char="•"/>
            </a:pPr>
            <a:r>
              <a:rPr lang="en-US"/>
              <a:t>Useful discussions on algorithms, and error characterization of key long-term datasets</a:t>
            </a:r>
          </a:p>
          <a:p>
            <a:pPr lvl="1" eaLnBrk="1" hangingPunct="1">
              <a:buFont typeface="Arial" charset="0"/>
              <a:buChar char="•"/>
            </a:pPr>
            <a:r>
              <a:rPr lang="en-US"/>
              <a:t>ACC-8 workshop (April 2012) to revisit issue with more players and modelers (i.e. potential users)</a:t>
            </a:r>
          </a:p>
          <a:p>
            <a:pPr lvl="2" eaLnBrk="1" hangingPunct="1">
              <a:buFont typeface="Arial" charset="0"/>
              <a:buChar char="•"/>
            </a:pPr>
            <a:r>
              <a:rPr lang="en-US"/>
              <a:t>Pre-meeting discussions with key groups</a:t>
            </a:r>
          </a:p>
          <a:p>
            <a:pPr lvl="2" eaLnBrk="1" hangingPunct="1">
              <a:buFont typeface="Arial" charset="0"/>
              <a:buChar char="•"/>
            </a:pPr>
            <a:r>
              <a:rPr lang="en-US"/>
              <a:t>Improved potential for agreement to move forward</a:t>
            </a:r>
          </a:p>
          <a:p>
            <a:pPr lvl="2" eaLnBrk="1" hangingPunct="1">
              <a:buFont typeface="Arial" charset="0"/>
              <a:buChar char="•"/>
            </a:pPr>
            <a:r>
              <a:rPr lang="en-US"/>
              <a:t>Many issues remain: particularly, methodologies for combining datasets. Role of data assimilation?</a:t>
            </a:r>
          </a:p>
          <a:p>
            <a:pPr lvl="1" eaLnBrk="1" hangingPunct="1">
              <a:buFont typeface="Arial" charset="0"/>
              <a:buChar char="•"/>
            </a:pPr>
            <a:endParaRPr lang="en-US"/>
          </a:p>
          <a:p>
            <a:pPr eaLnBrk="1" hangingPunct="1">
              <a:buFont typeface="Arial" charset="0"/>
              <a:buChar char="•"/>
            </a:pPr>
            <a:endParaRPr lang="en-US"/>
          </a:p>
        </p:txBody>
      </p:sp>
    </p:spTree>
    <p:extLst>
      <p:ext uri="{BB962C8B-B14F-4D97-AF65-F5344CB8AC3E}">
        <p14:creationId xmlns:p14="http://schemas.microsoft.com/office/powerpoint/2010/main" val="26518423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5F8A7DB3-43CD-924B-BD72-0EA497FFFC2C}" type="slidenum">
              <a:rPr lang="en-US">
                <a:solidFill>
                  <a:srgbClr val="002569"/>
                </a:solidFill>
                <a:latin typeface="Calibri" charset="0"/>
                <a:cs typeface="Calibri" charset="0"/>
              </a:rPr>
              <a:pPr eaLnBrk="1" hangingPunct="1">
                <a:spcBef>
                  <a:spcPct val="0"/>
                </a:spcBef>
              </a:pPr>
              <a:t>88</a:t>
            </a:fld>
            <a:endParaRPr lang="en-US">
              <a:solidFill>
                <a:srgbClr val="002569"/>
              </a:solidFill>
              <a:latin typeface="Calibri" charset="0"/>
              <a:cs typeface="Calibri" charset="0"/>
            </a:endParaRPr>
          </a:p>
        </p:txBody>
      </p:sp>
      <p:sp>
        <p:nvSpPr>
          <p:cNvPr id="5123"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Status</a:t>
            </a:r>
          </a:p>
        </p:txBody>
      </p:sp>
      <p:sp>
        <p:nvSpPr>
          <p:cNvPr id="3" name="TextBox 2"/>
          <p:cNvSpPr txBox="1"/>
          <p:nvPr/>
        </p:nvSpPr>
        <p:spPr>
          <a:xfrm>
            <a:off x="776288" y="1762125"/>
            <a:ext cx="7967662" cy="5354638"/>
          </a:xfrm>
          <a:prstGeom prst="rect">
            <a:avLst/>
          </a:prstGeom>
          <a:noFill/>
        </p:spPr>
        <p:txBody>
          <a:bodyPr>
            <a:spAutoFit/>
          </a:bodyPr>
          <a:lstStyle/>
          <a:p>
            <a:pPr>
              <a:buFontTx/>
              <a:buChar char="-"/>
              <a:defRPr/>
            </a:pPr>
            <a:r>
              <a:rPr lang="en-US" dirty="0"/>
              <a:t>Current status, known schedules</a:t>
            </a:r>
          </a:p>
          <a:p>
            <a:pPr lvl="1">
              <a:buFontTx/>
              <a:buChar char="-"/>
              <a:defRPr/>
            </a:pPr>
            <a:r>
              <a:rPr lang="en-US" dirty="0"/>
              <a:t> Individual  funded efforts are ongoing across multiple agencies for total 	ozone data sets, e.g., SBUV, TOMS, OMI, GOME1-2, SCIAMACHY</a:t>
            </a:r>
            <a:br>
              <a:rPr lang="en-US" dirty="0"/>
            </a:br>
            <a:r>
              <a:rPr lang="en-US" dirty="0"/>
              <a:t>- Key players</a:t>
            </a:r>
          </a:p>
          <a:p>
            <a:pPr lvl="1">
              <a:defRPr/>
            </a:pPr>
            <a:r>
              <a:rPr lang="en-US" dirty="0"/>
              <a:t>	BIRA, DLR, ESA, FMI, Eumetsat, KNMI, NASA, NOAA</a:t>
            </a:r>
          </a:p>
          <a:p>
            <a:pPr marL="457200" lvl="2">
              <a:defRPr/>
            </a:pPr>
            <a:r>
              <a:rPr lang="en-US" dirty="0"/>
              <a:t>- Programs</a:t>
            </a:r>
          </a:p>
          <a:p>
            <a:pPr marL="914400" lvl="3">
              <a:defRPr/>
            </a:pPr>
            <a:r>
              <a:rPr lang="en-US" dirty="0" err="1"/>
              <a:t>ESA_cci</a:t>
            </a:r>
            <a:r>
              <a:rPr lang="en-US" dirty="0"/>
              <a:t>, NASA </a:t>
            </a:r>
            <a:r>
              <a:rPr lang="en-US" dirty="0" err="1"/>
              <a:t>MEaSUREs</a:t>
            </a:r>
            <a:r>
              <a:rPr lang="en-US" dirty="0"/>
              <a:t>, </a:t>
            </a:r>
            <a:r>
              <a:rPr lang="en-US" dirty="0" err="1"/>
              <a:t>Eumetsat</a:t>
            </a:r>
            <a:r>
              <a:rPr lang="en-US" dirty="0"/>
              <a:t>  O3 SAF, NOAA Climate Program,?, Instrument science teams,</a:t>
            </a:r>
          </a:p>
          <a:p>
            <a:pPr marL="457200" lvl="2">
              <a:defRPr/>
            </a:pPr>
            <a:r>
              <a:rPr lang="en-US" dirty="0"/>
              <a:t>- Relevant budgets and resources in play</a:t>
            </a:r>
          </a:p>
          <a:p>
            <a:pPr>
              <a:defRPr/>
            </a:pPr>
            <a:r>
              <a:rPr lang="en-US" dirty="0"/>
              <a:t>		See programs, above</a:t>
            </a:r>
          </a:p>
          <a:p>
            <a:pPr>
              <a:defRPr/>
            </a:pPr>
            <a:endParaRPr lang="en-AU" dirty="0"/>
          </a:p>
          <a:p>
            <a:pPr>
              <a:buFontTx/>
              <a:buChar char="-"/>
              <a:defRPr/>
            </a:pPr>
            <a:r>
              <a:rPr lang="en-US" dirty="0"/>
              <a:t>Particular issues to note</a:t>
            </a:r>
          </a:p>
          <a:p>
            <a:pPr lvl="1">
              <a:buFontTx/>
              <a:buChar char="-"/>
              <a:defRPr/>
            </a:pPr>
            <a:r>
              <a:rPr lang="en-US" dirty="0"/>
              <a:t>Resources, manpower are serious concerns: individual agencies would need to support these increasingly collaborative efforts</a:t>
            </a:r>
          </a:p>
          <a:p>
            <a:pPr lvl="1">
              <a:buFontTx/>
              <a:buChar char="-"/>
              <a:defRPr/>
            </a:pPr>
            <a:r>
              <a:rPr lang="en-US" dirty="0"/>
              <a:t>Typical funding required would be ~$250K/year per group (i.e. typical research &amp; analysis project)</a:t>
            </a:r>
          </a:p>
          <a:p>
            <a:pPr lvl="1">
              <a:buFontTx/>
              <a:buChar char="-"/>
              <a:defRPr/>
            </a:pPr>
            <a:endParaRPr lang="en-AU" dirty="0"/>
          </a:p>
          <a:p>
            <a:pPr marL="742950" lvl="1" indent="-285750">
              <a:buFont typeface="Arial"/>
              <a:buChar char="•"/>
              <a:defRPr/>
            </a:pPr>
            <a:endParaRPr lang="en-US" dirty="0"/>
          </a:p>
          <a:p>
            <a:pPr marL="285750" indent="-285750">
              <a:buFont typeface="Arial"/>
              <a:buChar char="•"/>
              <a:defRPr/>
            </a:pPr>
            <a:endParaRPr lang="en-US" dirty="0"/>
          </a:p>
        </p:txBody>
      </p:sp>
    </p:spTree>
    <p:extLst>
      <p:ext uri="{BB962C8B-B14F-4D97-AF65-F5344CB8AC3E}">
        <p14:creationId xmlns:p14="http://schemas.microsoft.com/office/powerpoint/2010/main" val="5589332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73738EA2-685F-5348-B6D4-88C8A43E10E1}" type="slidenum">
              <a:rPr lang="en-US">
                <a:solidFill>
                  <a:srgbClr val="002569"/>
                </a:solidFill>
                <a:latin typeface="Calibri" charset="0"/>
                <a:cs typeface="Calibri" charset="0"/>
              </a:rPr>
              <a:pPr eaLnBrk="1" hangingPunct="1">
                <a:spcBef>
                  <a:spcPct val="0"/>
                </a:spcBef>
              </a:pPr>
              <a:t>89</a:t>
            </a:fld>
            <a:endParaRPr lang="en-US">
              <a:solidFill>
                <a:srgbClr val="002569"/>
              </a:solidFill>
              <a:latin typeface="Calibri" charset="0"/>
              <a:cs typeface="Calibri" charset="0"/>
            </a:endParaRPr>
          </a:p>
        </p:txBody>
      </p:sp>
      <p:sp>
        <p:nvSpPr>
          <p:cNvPr id="6147"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Opportunities &amp; obstacles</a:t>
            </a:r>
          </a:p>
        </p:txBody>
      </p:sp>
      <p:sp>
        <p:nvSpPr>
          <p:cNvPr id="3" name="TextBox 2"/>
          <p:cNvSpPr txBox="1"/>
          <p:nvPr/>
        </p:nvSpPr>
        <p:spPr>
          <a:xfrm>
            <a:off x="776288" y="1762125"/>
            <a:ext cx="7910512" cy="4246563"/>
          </a:xfrm>
          <a:prstGeom prst="rect">
            <a:avLst/>
          </a:prstGeom>
          <a:noFill/>
        </p:spPr>
        <p:txBody>
          <a:bodyPr>
            <a:spAutoFit/>
          </a:bodyPr>
          <a:lstStyle>
            <a:lvl1pPr eaLnBrk="0" hangingPunct="0">
              <a:defRPr>
                <a:solidFill>
                  <a:schemeClr val="tx1"/>
                </a:solidFill>
                <a:latin typeface="Arial" charset="0"/>
                <a:ea typeface="ＭＳ Ｐゴシック" charset="0"/>
                <a:cs typeface="ＭＳ Ｐゴシック" charset="0"/>
              </a:defRPr>
            </a:lvl1pPr>
            <a:lvl2pPr eaLnBrk="0" hangingPunct="0">
              <a:defRPr>
                <a:solidFill>
                  <a:schemeClr val="tx1"/>
                </a:solidFill>
                <a:latin typeface="Arial" charset="0"/>
                <a:ea typeface="ＭＳ Ｐゴシック" charset="0"/>
              </a:defRPr>
            </a:lvl2pPr>
            <a:lvl3pPr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Char char="-"/>
            </a:pPr>
            <a:r>
              <a:rPr lang="en-US"/>
              <a:t>The role open for CEOS</a:t>
            </a:r>
          </a:p>
          <a:p>
            <a:pPr lvl="1" eaLnBrk="1" hangingPunct="1">
              <a:buFontTx/>
              <a:buChar char="-"/>
            </a:pPr>
            <a:r>
              <a:rPr lang="en-US"/>
              <a:t>CEOS could provide the framework to perform these collaborative  activities by providing high-level agency direction and resource augmentation </a:t>
            </a:r>
          </a:p>
          <a:p>
            <a:pPr eaLnBrk="1" hangingPunct="1"/>
            <a:endParaRPr lang="en-AU"/>
          </a:p>
          <a:p>
            <a:pPr eaLnBrk="1" hangingPunct="1">
              <a:buFontTx/>
              <a:buChar char="-"/>
            </a:pPr>
            <a:r>
              <a:rPr lang="en-US"/>
              <a:t>Approach, emphasis required by the VC/WG</a:t>
            </a:r>
            <a:r>
              <a:rPr lang="en-AU"/>
              <a:t> </a:t>
            </a:r>
          </a:p>
          <a:p>
            <a:pPr lvl="1" eaLnBrk="1" hangingPunct="1">
              <a:buFontTx/>
              <a:buChar char="-"/>
            </a:pPr>
            <a:r>
              <a:rPr lang="en-AU"/>
              <a:t>ACC needs to reach a firm agreement on a path forward, recognizing the scientific utility/need (particularly from the modeling community) for a harmonized total ozone record</a:t>
            </a:r>
          </a:p>
          <a:p>
            <a:pPr lvl="1" eaLnBrk="1" hangingPunct="1">
              <a:buFontTx/>
              <a:buChar char="-"/>
            </a:pPr>
            <a:r>
              <a:rPr lang="en-AU"/>
              <a:t>ACC has other ongoing and emerging activities that shouldn’t be sidelined as a result of new CSS emphasis on product generation</a:t>
            </a:r>
          </a:p>
          <a:p>
            <a:pPr lvl="2" eaLnBrk="1" hangingPunct="1">
              <a:buFontTx/>
              <a:buChar char="-"/>
            </a:pPr>
            <a:r>
              <a:rPr lang="en-AU"/>
              <a:t>e.g., AQ constellation, volcanic ash, support to limb scattering observation coordination efforts (SPARC, IO3C)</a:t>
            </a:r>
          </a:p>
          <a:p>
            <a:pPr eaLnBrk="1" hangingPunct="1"/>
            <a:endParaRPr lang="en-US"/>
          </a:p>
          <a:p>
            <a:pPr eaLnBrk="1" hangingPunct="1">
              <a:buFont typeface="Arial" charset="0"/>
              <a:buChar char="•"/>
            </a:pPr>
            <a:endParaRPr lang="en-US"/>
          </a:p>
        </p:txBody>
      </p:sp>
    </p:spTree>
    <p:extLst>
      <p:ext uri="{BB962C8B-B14F-4D97-AF65-F5344CB8AC3E}">
        <p14:creationId xmlns:p14="http://schemas.microsoft.com/office/powerpoint/2010/main" val="8123696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F934E7E1-B2AA-DB46-8F63-07E78563D9CE}" type="slidenum">
              <a:rPr lang="en-US" sz="1000">
                <a:solidFill>
                  <a:srgbClr val="002569"/>
                </a:solidFill>
                <a:latin typeface="Calibri" charset="0"/>
                <a:cs typeface="Calibri" charset="0"/>
              </a:rPr>
              <a:pPr eaLnBrk="1" hangingPunct="1">
                <a:spcBef>
                  <a:spcPct val="0"/>
                </a:spcBef>
              </a:pPr>
              <a:t>9</a:t>
            </a:fld>
            <a:endParaRPr lang="en-US" sz="1000">
              <a:solidFill>
                <a:srgbClr val="002569"/>
              </a:solidFill>
              <a:latin typeface="Calibri" charset="0"/>
              <a:cs typeface="Calibri" charset="0"/>
            </a:endParaRPr>
          </a:p>
        </p:txBody>
      </p:sp>
      <p:sp>
        <p:nvSpPr>
          <p:cNvPr id="4099"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CSS Recommendations (4/5)</a:t>
            </a:r>
            <a:endParaRPr lang="en-US" dirty="0">
              <a:latin typeface="Tahoma" charset="0"/>
              <a:ea typeface="ＭＳ Ｐゴシック" charset="0"/>
              <a:cs typeface="Tahoma" charset="0"/>
            </a:endParaRPr>
          </a:p>
        </p:txBody>
      </p:sp>
      <p:sp>
        <p:nvSpPr>
          <p:cNvPr id="6" name="Content Placeholder 2"/>
          <p:cNvSpPr txBox="1">
            <a:spLocks/>
          </p:cNvSpPr>
          <p:nvPr/>
        </p:nvSpPr>
        <p:spPr>
          <a:xfrm>
            <a:off x="457200" y="1600200"/>
            <a:ext cx="8229600" cy="4525963"/>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pPr>
            <a:r>
              <a:rPr lang="en-AU" sz="1800" b="0" dirty="0" smtClean="0"/>
              <a:t>Synthesis Report</a:t>
            </a:r>
            <a:endParaRPr lang="en-AU" sz="1800" b="0" dirty="0"/>
          </a:p>
          <a:p>
            <a:pPr marL="0" indent="0">
              <a:buNone/>
            </a:pPr>
            <a:endParaRPr lang="en-GB" sz="1200" b="0" dirty="0"/>
          </a:p>
          <a:p>
            <a:pPr marL="0" indent="0">
              <a:buNone/>
            </a:pPr>
            <a:r>
              <a:rPr lang="en-US" sz="1600" dirty="0"/>
              <a:t>RECOMMENDATION #4: CEOS should develop a concise, yet complete, 5-year Strategic Plan and a schedule for review and update of future Strategic Plans. The Strategic Plan should be accompanied by appropriate Work Plans to ensure progress toward established goals. The plan should not only consider GEO Work Plan goals, but should address primary CEOS goals, and it should contain inputs from the CEOS Constellations, Working Groups, and SBA Teams.</a:t>
            </a:r>
            <a:endParaRPr lang="en-AU" sz="1600" dirty="0"/>
          </a:p>
          <a:p>
            <a:pPr marL="0" indent="0">
              <a:buNone/>
            </a:pPr>
            <a:endParaRPr lang="en-US" sz="1600" b="0" dirty="0" smtClean="0"/>
          </a:p>
          <a:p>
            <a:pPr marL="0" indent="0">
              <a:buNone/>
            </a:pPr>
            <a:r>
              <a:rPr lang="en-US" sz="1600" b="0" dirty="0" smtClean="0"/>
              <a:t>RECOMMENDATION </a:t>
            </a:r>
            <a:r>
              <a:rPr lang="en-US" sz="1600" b="0" dirty="0"/>
              <a:t>#9: </a:t>
            </a:r>
            <a:r>
              <a:rPr lang="en-US" sz="1600" dirty="0"/>
              <a:t>Strengthen working relationships among Working Groups, SBA Coordinators, and VCs to support common CEOS objectives around high-level CEOS initiatives and their cross-WG/</a:t>
            </a:r>
            <a:r>
              <a:rPr lang="en-US" sz="1600" dirty="0" smtClean="0"/>
              <a:t>SBA (VC) </a:t>
            </a:r>
            <a:r>
              <a:rPr lang="en-US" sz="1600" dirty="0"/>
              <a:t>synergies, rather than on a project-by-project (or even SBA-by-SBA) basis. </a:t>
            </a:r>
            <a:r>
              <a:rPr lang="en-US" sz="1600" b="0" dirty="0"/>
              <a:t>Encourage the CEO and DCEO and other leadership as appropriate to attend WG meetings to help communicate CEOS priorities on a cross-WG and cross-SBA basis. Utilize the CEOS website more effectively for lateral CEOS communications and initiative/task coordination across Working Groups, SBAs, and VCs. Rebalance the task load to more effectively utilize and leverage existing resources.</a:t>
            </a:r>
            <a:r>
              <a:rPr lang="en-AU" sz="1600" b="0" dirty="0"/>
              <a:t> </a:t>
            </a:r>
          </a:p>
        </p:txBody>
      </p:sp>
    </p:spTree>
    <p:extLst>
      <p:ext uri="{BB962C8B-B14F-4D97-AF65-F5344CB8AC3E}">
        <p14:creationId xmlns:p14="http://schemas.microsoft.com/office/powerpoint/2010/main" val="16845777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4DFEBF1A-47C9-754A-825A-7C22C9A8D823}" type="slidenum">
              <a:rPr lang="en-US">
                <a:solidFill>
                  <a:srgbClr val="002569"/>
                </a:solidFill>
                <a:latin typeface="Calibri" charset="0"/>
                <a:cs typeface="Calibri" charset="0"/>
              </a:rPr>
              <a:pPr eaLnBrk="1" hangingPunct="1">
                <a:spcBef>
                  <a:spcPct val="0"/>
                </a:spcBef>
              </a:pPr>
              <a:t>90</a:t>
            </a:fld>
            <a:endParaRPr lang="en-US">
              <a:solidFill>
                <a:srgbClr val="002569"/>
              </a:solidFill>
              <a:latin typeface="Calibri" charset="0"/>
              <a:cs typeface="Calibri" charset="0"/>
            </a:endParaRPr>
          </a:p>
        </p:txBody>
      </p:sp>
      <p:sp>
        <p:nvSpPr>
          <p:cNvPr id="7171"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Opportunities &amp; obstacles</a:t>
            </a:r>
          </a:p>
        </p:txBody>
      </p:sp>
      <p:sp>
        <p:nvSpPr>
          <p:cNvPr id="3" name="TextBox 2"/>
          <p:cNvSpPr txBox="1"/>
          <p:nvPr/>
        </p:nvSpPr>
        <p:spPr>
          <a:xfrm>
            <a:off x="776288" y="1762125"/>
            <a:ext cx="7910512" cy="3140075"/>
          </a:xfrm>
          <a:prstGeom prst="rect">
            <a:avLst/>
          </a:prstGeom>
          <a:noFill/>
        </p:spPr>
        <p:txBody>
          <a:bodyPr>
            <a:spAutoFit/>
          </a:bodyPr>
          <a:lstStyle/>
          <a:p>
            <a:pPr>
              <a:defRPr/>
            </a:pPr>
            <a:r>
              <a:rPr lang="en-US" dirty="0"/>
              <a:t>- Any issues for SIT &amp; Principals to help resolve in relation to the VC/WG</a:t>
            </a:r>
          </a:p>
          <a:p>
            <a:pPr>
              <a:defRPr/>
            </a:pPr>
            <a:r>
              <a:rPr lang="en-US" dirty="0"/>
              <a:t>having the potential to fulfill the proposed role</a:t>
            </a:r>
          </a:p>
          <a:p>
            <a:pPr>
              <a:defRPr/>
            </a:pPr>
            <a:endParaRPr lang="en-US" dirty="0"/>
          </a:p>
          <a:p>
            <a:pPr>
              <a:buFont typeface="Arial" pitchFamily="34" charset="0"/>
              <a:buChar char="•"/>
              <a:defRPr/>
            </a:pPr>
            <a:r>
              <a:rPr lang="en-US" dirty="0"/>
              <a:t> Need clearer understanding of how resources (financial and manpower) may be forthcoming at individual CEOS-member agency level to support total ozone harmonization activities</a:t>
            </a:r>
          </a:p>
          <a:p>
            <a:pPr>
              <a:defRPr/>
            </a:pPr>
            <a:endParaRPr lang="en-US" dirty="0"/>
          </a:p>
          <a:p>
            <a:pPr lvl="1">
              <a:buFont typeface="Arial" pitchFamily="34" charset="0"/>
              <a:buChar char="•"/>
              <a:defRPr/>
            </a:pPr>
            <a:r>
              <a:rPr lang="en-US" dirty="0"/>
              <a:t>E.g., augmentation to existing grants, new competitive or </a:t>
            </a:r>
            <a:r>
              <a:rPr lang="en-US"/>
              <a:t>directed opportunities?</a:t>
            </a:r>
            <a:endParaRPr lang="en-AU" dirty="0"/>
          </a:p>
          <a:p>
            <a:pPr marL="742950" lvl="1" indent="-285750">
              <a:buFont typeface="Arial"/>
              <a:buChar char="•"/>
              <a:defRPr/>
            </a:pPr>
            <a:endParaRPr lang="en-US" dirty="0"/>
          </a:p>
          <a:p>
            <a:pPr marL="285750" indent="-285750">
              <a:buFont typeface="Arial"/>
              <a:buChar char="•"/>
              <a:defRPr/>
            </a:pPr>
            <a:endParaRPr lang="en-US" dirty="0"/>
          </a:p>
        </p:txBody>
      </p:sp>
    </p:spTree>
    <p:extLst>
      <p:ext uri="{BB962C8B-B14F-4D97-AF65-F5344CB8AC3E}">
        <p14:creationId xmlns:p14="http://schemas.microsoft.com/office/powerpoint/2010/main" val="21291760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0"/>
              </a:spcBef>
            </a:pPr>
            <a:fld id="{1A03352B-841A-864E-B4DC-EE294A1E1683}" type="slidenum">
              <a:rPr lang="en-US">
                <a:solidFill>
                  <a:srgbClr val="002569"/>
                </a:solidFill>
                <a:latin typeface="Calibri" charset="0"/>
                <a:cs typeface="Calibri" charset="0"/>
              </a:rPr>
              <a:pPr eaLnBrk="1" hangingPunct="1">
                <a:spcBef>
                  <a:spcPct val="0"/>
                </a:spcBef>
              </a:pPr>
              <a:t>91</a:t>
            </a:fld>
            <a:endParaRPr lang="en-US">
              <a:solidFill>
                <a:srgbClr val="002569"/>
              </a:solidFill>
              <a:latin typeface="Calibri" charset="0"/>
              <a:cs typeface="Calibri" charset="0"/>
            </a:endParaRPr>
          </a:p>
        </p:txBody>
      </p:sp>
      <p:sp>
        <p:nvSpPr>
          <p:cNvPr id="8195"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Needs &amp; issues for SIT attention</a:t>
            </a:r>
          </a:p>
        </p:txBody>
      </p:sp>
      <p:sp>
        <p:nvSpPr>
          <p:cNvPr id="8196" name="TextBox 2"/>
          <p:cNvSpPr txBox="1">
            <a:spLocks noChangeArrowheads="1"/>
          </p:cNvSpPr>
          <p:nvPr/>
        </p:nvSpPr>
        <p:spPr bwMode="auto">
          <a:xfrm>
            <a:off x="776288" y="1762125"/>
            <a:ext cx="70770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Char char="-"/>
            </a:pPr>
            <a:r>
              <a:rPr lang="en-AU" i="1"/>
              <a:t>Skills, resources</a:t>
            </a:r>
          </a:p>
          <a:p>
            <a:pPr eaLnBrk="1" hangingPunct="1">
              <a:buFontTx/>
              <a:buChar char="-"/>
            </a:pPr>
            <a:endParaRPr lang="en-AU" i="1"/>
          </a:p>
          <a:p>
            <a:pPr eaLnBrk="1" hangingPunct="1">
              <a:buFontTx/>
              <a:buChar char="-"/>
            </a:pPr>
            <a:r>
              <a:rPr lang="en-AU" i="1"/>
              <a:t>See previous slides</a:t>
            </a:r>
          </a:p>
          <a:p>
            <a:pPr eaLnBrk="1" hangingPunct="1">
              <a:buFontTx/>
              <a:buChar char="-"/>
            </a:pPr>
            <a:endParaRPr lang="en-AU" i="1"/>
          </a:p>
          <a:p>
            <a:pPr eaLnBrk="1" hangingPunct="1">
              <a:buFontTx/>
              <a:buChar char="-"/>
            </a:pPr>
            <a:endParaRPr lang="en-AU" i="1"/>
          </a:p>
          <a:p>
            <a:pPr eaLnBrk="1" hangingPunct="1">
              <a:buFontTx/>
              <a:buChar char="-"/>
            </a:pPr>
            <a:endParaRPr lang="en-AU" i="1"/>
          </a:p>
          <a:p>
            <a:pPr eaLnBrk="1" hangingPunct="1">
              <a:buFontTx/>
              <a:buChar char="-"/>
            </a:pPr>
            <a:endParaRPr lang="en-AU" i="1"/>
          </a:p>
          <a:p>
            <a:pPr eaLnBrk="1" hangingPunct="1">
              <a:buFontTx/>
              <a:buChar char="-"/>
            </a:pPr>
            <a:r>
              <a:rPr lang="en-US" i="1"/>
              <a:t>list particular concerns and issues that VCs/WGs wish to bring to</a:t>
            </a:r>
            <a:br>
              <a:rPr lang="en-US" i="1"/>
            </a:br>
            <a:r>
              <a:rPr lang="en-US" i="1"/>
              <a:t>attention of SIT &amp; CEOS Principals in moving forward to support</a:t>
            </a:r>
            <a:br>
              <a:rPr lang="en-US" i="1"/>
            </a:br>
            <a:r>
              <a:rPr lang="en-US" i="1"/>
              <a:t>CEOS implementation </a:t>
            </a:r>
          </a:p>
          <a:p>
            <a:pPr eaLnBrk="1" hangingPunct="1">
              <a:buFontTx/>
              <a:buChar char="-"/>
            </a:pPr>
            <a:endParaRPr lang="en-US" i="1"/>
          </a:p>
          <a:p>
            <a:pPr eaLnBrk="1" hangingPunct="1">
              <a:buFontTx/>
              <a:buChar char="-"/>
            </a:pPr>
            <a:r>
              <a:rPr lang="en-US" i="1"/>
              <a:t>See previous slides</a:t>
            </a:r>
            <a:endParaRPr lang="en-AU"/>
          </a:p>
          <a:p>
            <a:pPr lvl="1" eaLnBrk="1" hangingPunct="1">
              <a:buFont typeface="Arial" charset="0"/>
              <a:buChar char="•"/>
            </a:pPr>
            <a:endParaRPr lang="en-US"/>
          </a:p>
          <a:p>
            <a:pPr eaLnBrk="1" hangingPunct="1">
              <a:buFont typeface="Arial" charset="0"/>
              <a:buChar char="•"/>
            </a:pPr>
            <a:endParaRPr lang="en-US"/>
          </a:p>
        </p:txBody>
      </p:sp>
    </p:spTree>
    <p:extLst>
      <p:ext uri="{BB962C8B-B14F-4D97-AF65-F5344CB8AC3E}">
        <p14:creationId xmlns:p14="http://schemas.microsoft.com/office/powerpoint/2010/main" val="39843714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21CA895C-A850-E64E-849D-053CDC3FA7F8}" type="slidenum">
              <a:rPr lang="en-US" sz="1000">
                <a:solidFill>
                  <a:srgbClr val="002569"/>
                </a:solidFill>
                <a:latin typeface="Calibri" charset="0"/>
                <a:cs typeface="Calibri" charset="0"/>
              </a:rPr>
              <a:pPr eaLnBrk="1" hangingPunct="1">
                <a:spcBef>
                  <a:spcPct val="0"/>
                </a:spcBef>
              </a:pPr>
              <a:t>92</a:t>
            </a:fld>
            <a:endParaRPr lang="en-US" sz="1000">
              <a:solidFill>
                <a:srgbClr val="002569"/>
              </a:solidFill>
              <a:latin typeface="Calibri" charset="0"/>
              <a:cs typeface="Calibri" charset="0"/>
            </a:endParaRPr>
          </a:p>
        </p:txBody>
      </p:sp>
      <p:sp>
        <p:nvSpPr>
          <p:cNvPr id="4098" name="TextBox 1"/>
          <p:cNvSpPr txBox="1">
            <a:spLocks noChangeArrowheads="1"/>
          </p:cNvSpPr>
          <p:nvPr/>
        </p:nvSpPr>
        <p:spPr bwMode="auto">
          <a:xfrm>
            <a:off x="2851150" y="4987925"/>
            <a:ext cx="3335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CEOS VC &amp; WG WORKSHOP</a:t>
            </a:r>
          </a:p>
          <a:p>
            <a:pPr algn="ctr" eaLnBrk="1" hangingPunct="1"/>
            <a:r>
              <a:rPr lang="en-US" sz="1800" dirty="0"/>
              <a:t>Mon 26</a:t>
            </a:r>
            <a:r>
              <a:rPr lang="en-US" sz="1800" baseline="30000" dirty="0"/>
              <a:t>th</a:t>
            </a:r>
            <a:r>
              <a:rPr lang="en-US" sz="1800" dirty="0"/>
              <a:t> March 2012</a:t>
            </a:r>
          </a:p>
          <a:p>
            <a:pPr algn="ctr" eaLnBrk="1" hangingPunct="1"/>
            <a:r>
              <a:rPr lang="en-US" sz="1800" dirty="0"/>
              <a:t>La </a:t>
            </a:r>
            <a:r>
              <a:rPr lang="en-US" sz="1800" dirty="0" smtClean="0"/>
              <a:t>Jolla, California USA</a:t>
            </a:r>
            <a:endParaRPr lang="en-US" sz="1800" dirty="0"/>
          </a:p>
        </p:txBody>
      </p:sp>
      <p:sp>
        <p:nvSpPr>
          <p:cNvPr id="4099" name="TextBox 5"/>
          <p:cNvSpPr txBox="1">
            <a:spLocks noChangeArrowheads="1"/>
          </p:cNvSpPr>
          <p:nvPr/>
        </p:nvSpPr>
        <p:spPr bwMode="auto">
          <a:xfrm>
            <a:off x="1890047" y="2500313"/>
            <a:ext cx="5068632"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Implementation Targets &amp; Issues </a:t>
            </a:r>
          </a:p>
          <a:p>
            <a:pPr algn="ctr" eaLnBrk="1" hangingPunct="1"/>
            <a:endParaRPr lang="en-US" b="1" dirty="0"/>
          </a:p>
          <a:p>
            <a:pPr algn="ctr" eaLnBrk="1" hangingPunct="1"/>
            <a:r>
              <a:rPr lang="en-US" b="1" dirty="0" smtClean="0"/>
              <a:t>Precipitation Constellation (PC)</a:t>
            </a:r>
          </a:p>
          <a:p>
            <a:pPr algn="ctr" eaLnBrk="1" hangingPunct="1"/>
            <a:endParaRPr lang="en-US" b="1" dirty="0" smtClean="0"/>
          </a:p>
          <a:p>
            <a:pPr algn="ctr" eaLnBrk="1" hangingPunct="1"/>
            <a:r>
              <a:rPr lang="en-US" sz="2000" dirty="0" smtClean="0"/>
              <a:t>Steven P. Neeck, NASA</a:t>
            </a:r>
          </a:p>
          <a:p>
            <a:pPr algn="ctr" eaLnBrk="1" hangingPunct="1"/>
            <a:r>
              <a:rPr lang="en-US" sz="2000" dirty="0" smtClean="0"/>
              <a:t>Riko Oki, JAXA</a:t>
            </a:r>
            <a:endParaRPr lang="en-US" sz="2000" dirty="0"/>
          </a:p>
        </p:txBody>
      </p:sp>
    </p:spTree>
    <p:extLst>
      <p:ext uri="{BB962C8B-B14F-4D97-AF65-F5344CB8AC3E}">
        <p14:creationId xmlns:p14="http://schemas.microsoft.com/office/powerpoint/2010/main" val="35171560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ED0B0933-4DAB-494A-B594-AE76B28AD32C}" type="slidenum">
              <a:rPr lang="en-US" sz="1000">
                <a:solidFill>
                  <a:srgbClr val="002569"/>
                </a:solidFill>
                <a:latin typeface="Calibri" charset="0"/>
                <a:cs typeface="Calibri" charset="0"/>
              </a:rPr>
              <a:pPr eaLnBrk="1" hangingPunct="1">
                <a:spcBef>
                  <a:spcPct val="0"/>
                </a:spcBef>
              </a:pPr>
              <a:t>93</a:t>
            </a:fld>
            <a:endParaRPr lang="en-US" sz="1000">
              <a:solidFill>
                <a:srgbClr val="002569"/>
              </a:solidFill>
              <a:latin typeface="Calibri" charset="0"/>
              <a:cs typeface="Calibri" charset="0"/>
            </a:endParaRPr>
          </a:p>
        </p:txBody>
      </p:sp>
      <p:sp>
        <p:nvSpPr>
          <p:cNvPr id="6146"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Introduction</a:t>
            </a:r>
            <a:endParaRPr lang="en-US" dirty="0">
              <a:latin typeface="Tahoma" charset="0"/>
              <a:ea typeface="ＭＳ Ｐゴシック" charset="0"/>
              <a:cs typeface="Tahoma" charset="0"/>
            </a:endParaRPr>
          </a:p>
        </p:txBody>
      </p:sp>
      <p:sp>
        <p:nvSpPr>
          <p:cNvPr id="6147" name="TextBox 2"/>
          <p:cNvSpPr txBox="1">
            <a:spLocks noChangeArrowheads="1"/>
          </p:cNvSpPr>
          <p:nvPr/>
        </p:nvSpPr>
        <p:spPr bwMode="auto">
          <a:xfrm>
            <a:off x="776288" y="1398341"/>
            <a:ext cx="7716837"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t>Background</a:t>
            </a:r>
            <a:r>
              <a:rPr lang="en-US" sz="1800" dirty="0"/>
              <a:t>: The CEOS </a:t>
            </a:r>
            <a:r>
              <a:rPr lang="en-US" sz="1800" dirty="0" smtClean="0"/>
              <a:t>Precipitation Constellation </a:t>
            </a:r>
            <a:r>
              <a:rPr lang="en-US" sz="1800" dirty="0"/>
              <a:t>was established </a:t>
            </a:r>
            <a:r>
              <a:rPr lang="en-US" sz="1800" dirty="0" smtClean="0"/>
              <a:t>in 2007 with the participation of seven CEOS members as one of the four prototype CEOS Constellations.  </a:t>
            </a:r>
            <a:endParaRPr lang="en-US" sz="1800" dirty="0"/>
          </a:p>
          <a:p>
            <a:endParaRPr lang="en-US" sz="1800" b="1" dirty="0"/>
          </a:p>
          <a:p>
            <a:r>
              <a:rPr lang="en-US" sz="1800" b="1" dirty="0"/>
              <a:t>Purpose:</a:t>
            </a:r>
            <a:r>
              <a:rPr lang="en-US" sz="1800" dirty="0"/>
              <a:t> </a:t>
            </a:r>
            <a:r>
              <a:rPr lang="en-US" sz="1800" dirty="0" smtClean="0"/>
              <a:t>Its primary </a:t>
            </a:r>
            <a:r>
              <a:rPr lang="en-US" sz="1800" dirty="0"/>
              <a:t>role is to </a:t>
            </a:r>
            <a:r>
              <a:rPr lang="en-US" sz="1800" dirty="0" smtClean="0"/>
              <a:t>establish an international framework to guide, facilitate, and coordinate the continued advancement of multi-satellite global precipitation missions.</a:t>
            </a:r>
          </a:p>
          <a:p>
            <a:endParaRPr lang="en-US" sz="2000" dirty="0" smtClean="0"/>
          </a:p>
          <a:p>
            <a:pPr marL="457200" indent="-457200">
              <a:buFont typeface="+mj-lt"/>
              <a:buAutoNum type="arabicPeriod"/>
            </a:pPr>
            <a:r>
              <a:rPr lang="en-US" sz="1400" dirty="0" smtClean="0"/>
              <a:t>To provide a framework for implementation and monitoring of GEO task AR-06-10 (subsequently merged into DA-07-03, AR-09-02, IN-01-C2).</a:t>
            </a:r>
          </a:p>
          <a:p>
            <a:pPr marL="457200" indent="-457200"/>
            <a:r>
              <a:rPr lang="en-US" sz="1800" dirty="0" smtClean="0"/>
              <a:t>       </a:t>
            </a:r>
            <a:r>
              <a:rPr lang="en-US" sz="1200" b="1" i="1" dirty="0" smtClean="0"/>
              <a:t>Advocate and facilitate the timely implementation of the Global Precipitation Measurement (GPM) mission and encourage more nations to contribute to the GPM constellation</a:t>
            </a:r>
          </a:p>
          <a:p>
            <a:pPr marL="457200" indent="-457200"/>
            <a:endParaRPr lang="en-US" sz="1200" b="1" i="1" dirty="0" smtClean="0"/>
          </a:p>
          <a:p>
            <a:pPr marL="457200" indent="-457200">
              <a:buFont typeface="+mj-lt"/>
              <a:buAutoNum type="arabicPeriod" startAt="2"/>
            </a:pPr>
            <a:r>
              <a:rPr lang="en-US" sz="1400" dirty="0" smtClean="0"/>
              <a:t>To sustain and enhance an accurate and timely global precipitation data record including a Fundamental Climate Data Record essential for understanding the integrated weather/climate/ecological system, managing freshwater resources, and monitoring and predicting high-impact natural hazard events. </a:t>
            </a:r>
          </a:p>
          <a:p>
            <a:pPr marL="457200" indent="-457200"/>
            <a:r>
              <a:rPr lang="en-US" sz="1600" dirty="0" smtClean="0"/>
              <a:t>	</a:t>
            </a:r>
            <a:r>
              <a:rPr lang="en-US" sz="1200" b="1" i="1" dirty="0" smtClean="0"/>
              <a:t>This data record should be fit for the purpose specified by GCOS for the monitoring of Precipitation as an essential climate variable (ECV)</a:t>
            </a:r>
          </a:p>
          <a:p>
            <a:pPr marL="457200" indent="-457200"/>
            <a:r>
              <a:rPr lang="en-US" sz="1200" b="1" i="1" dirty="0" smtClean="0"/>
              <a:t>	</a:t>
            </a:r>
          </a:p>
          <a:p>
            <a:endParaRPr lang="en-US" sz="1600" dirty="0" smtClean="0"/>
          </a:p>
          <a:p>
            <a:r>
              <a:rPr lang="en-US" sz="1600" dirty="0" smtClean="0"/>
              <a:t> </a:t>
            </a:r>
          </a:p>
          <a:p>
            <a:endParaRPr lang="en-US" sz="1600" dirty="0"/>
          </a:p>
          <a:p>
            <a:endParaRPr lang="en-US" sz="1600" b="1" dirty="0"/>
          </a:p>
        </p:txBody>
      </p:sp>
    </p:spTree>
    <p:extLst>
      <p:ext uri="{BB962C8B-B14F-4D97-AF65-F5344CB8AC3E}">
        <p14:creationId xmlns:p14="http://schemas.microsoft.com/office/powerpoint/2010/main" val="1109622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ED0B0933-4DAB-494A-B594-AE76B28AD32C}" type="slidenum">
              <a:rPr lang="en-US" sz="1000">
                <a:solidFill>
                  <a:srgbClr val="002569"/>
                </a:solidFill>
                <a:latin typeface="Calibri" charset="0"/>
                <a:cs typeface="Calibri" charset="0"/>
              </a:rPr>
              <a:pPr eaLnBrk="1" hangingPunct="1">
                <a:spcBef>
                  <a:spcPct val="0"/>
                </a:spcBef>
              </a:pPr>
              <a:t>94</a:t>
            </a:fld>
            <a:endParaRPr lang="en-US" sz="1000">
              <a:solidFill>
                <a:srgbClr val="002569"/>
              </a:solidFill>
              <a:latin typeface="Calibri" charset="0"/>
              <a:cs typeface="Calibri" charset="0"/>
            </a:endParaRPr>
          </a:p>
        </p:txBody>
      </p:sp>
      <p:sp>
        <p:nvSpPr>
          <p:cNvPr id="6146" name="Title 1"/>
          <p:cNvSpPr>
            <a:spLocks noGrp="1"/>
          </p:cNvSpPr>
          <p:nvPr>
            <p:ph type="title" idx="4294967295"/>
          </p:nvPr>
        </p:nvSpPr>
        <p:spPr>
          <a:xfrm>
            <a:off x="1320800" y="101600"/>
            <a:ext cx="7764463" cy="609600"/>
          </a:xfrm>
        </p:spPr>
        <p:txBody>
          <a:bodyPr/>
          <a:lstStyle/>
          <a:p>
            <a:pPr eaLnBrk="1" hangingPunct="1"/>
            <a:r>
              <a:rPr lang="en-US" dirty="0" smtClean="0">
                <a:latin typeface="Tahoma" charset="0"/>
                <a:ea typeface="ＭＳ Ｐゴシック" charset="0"/>
                <a:cs typeface="Tahoma" charset="0"/>
              </a:rPr>
              <a:t>Introduction (cont.)</a:t>
            </a:r>
            <a:endParaRPr lang="en-US" dirty="0">
              <a:latin typeface="Tahoma" charset="0"/>
              <a:ea typeface="ＭＳ Ｐゴシック" charset="0"/>
              <a:cs typeface="Tahoma" charset="0"/>
            </a:endParaRPr>
          </a:p>
        </p:txBody>
      </p:sp>
      <p:sp>
        <p:nvSpPr>
          <p:cNvPr id="6147" name="TextBox 2"/>
          <p:cNvSpPr txBox="1">
            <a:spLocks noChangeArrowheads="1"/>
          </p:cNvSpPr>
          <p:nvPr/>
        </p:nvSpPr>
        <p:spPr bwMode="auto">
          <a:xfrm>
            <a:off x="776288" y="1398341"/>
            <a:ext cx="7716837"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81000" indent="-381000">
              <a:lnSpc>
                <a:spcPct val="90000"/>
              </a:lnSpc>
            </a:pPr>
            <a:r>
              <a:rPr lang="en-US" sz="1800" b="1" dirty="0" smtClean="0"/>
              <a:t>CEOS PC is unique in having:</a:t>
            </a:r>
          </a:p>
          <a:p>
            <a:pPr marL="381000" indent="-381000">
              <a:lnSpc>
                <a:spcPct val="90000"/>
              </a:lnSpc>
            </a:pPr>
            <a:endParaRPr lang="en-US" sz="1800" dirty="0" smtClean="0"/>
          </a:p>
          <a:p>
            <a:pPr marL="838200" lvl="1" indent="-381000">
              <a:lnSpc>
                <a:spcPct val="90000"/>
              </a:lnSpc>
              <a:buFontTx/>
              <a:buAutoNum type="arabicPeriod"/>
            </a:pPr>
            <a:r>
              <a:rPr lang="en-US" sz="1800" u="sng" dirty="0" smtClean="0"/>
              <a:t>An existing constellation</a:t>
            </a:r>
            <a:r>
              <a:rPr lang="en-US" sz="1800" dirty="0" smtClean="0"/>
              <a:t> of precipitation sensors using TRMM as a reference for providing multiple merged multi-satellite global precipitation products for research and applications, </a:t>
            </a:r>
          </a:p>
          <a:p>
            <a:pPr marL="838200" lvl="1" indent="-381000">
              <a:lnSpc>
                <a:spcPct val="90000"/>
              </a:lnSpc>
              <a:buFontTx/>
              <a:buAutoNum type="arabicPeriod"/>
            </a:pPr>
            <a:endParaRPr lang="en-US" sz="1800" dirty="0" smtClean="0"/>
          </a:p>
          <a:p>
            <a:pPr marL="838200" lvl="1" indent="-381000">
              <a:lnSpc>
                <a:spcPct val="90000"/>
              </a:lnSpc>
              <a:buFontTx/>
              <a:buAutoNum type="arabicPeriod"/>
            </a:pPr>
            <a:r>
              <a:rPr lang="en-US" sz="1800" u="sng" dirty="0" smtClean="0"/>
              <a:t>An international constellation satellite mission in implementation</a:t>
            </a:r>
            <a:r>
              <a:rPr lang="en-US" sz="1800" dirty="0" smtClean="0"/>
              <a:t>, the Global Precipitation Measurement (GPM) mission envisioned to be a realization of the CEOS PC,</a:t>
            </a:r>
          </a:p>
          <a:p>
            <a:pPr marL="838200" lvl="1" indent="-381000">
              <a:lnSpc>
                <a:spcPct val="90000"/>
              </a:lnSpc>
              <a:buFontTx/>
              <a:buAutoNum type="arabicPeriod"/>
            </a:pPr>
            <a:endParaRPr lang="en-US" sz="1800" dirty="0" smtClean="0"/>
          </a:p>
          <a:p>
            <a:pPr marL="838200" lvl="1" indent="-381000">
              <a:lnSpc>
                <a:spcPct val="90000"/>
              </a:lnSpc>
              <a:buFontTx/>
              <a:buAutoNum type="arabicPeriod"/>
            </a:pPr>
            <a:r>
              <a:rPr lang="en-US" sz="1800" dirty="0" smtClean="0"/>
              <a:t>Other existing and planned missions capable of observing precipitation.</a:t>
            </a:r>
          </a:p>
          <a:p>
            <a:endParaRPr lang="en-US" sz="1800" dirty="0"/>
          </a:p>
          <a:p>
            <a:endParaRPr lang="en-US" sz="1800" b="1" dirty="0"/>
          </a:p>
        </p:txBody>
      </p:sp>
    </p:spTree>
    <p:extLst>
      <p:ext uri="{BB962C8B-B14F-4D97-AF65-F5344CB8AC3E}">
        <p14:creationId xmlns:p14="http://schemas.microsoft.com/office/powerpoint/2010/main" val="390624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86040B97-B332-DC49-9200-4ECED0E8DCF4}" type="slidenum">
              <a:rPr lang="en-US" sz="1000">
                <a:solidFill>
                  <a:srgbClr val="002569"/>
                </a:solidFill>
                <a:latin typeface="Calibri" charset="0"/>
                <a:cs typeface="Calibri" charset="0"/>
              </a:rPr>
              <a:pPr eaLnBrk="1" hangingPunct="1">
                <a:spcBef>
                  <a:spcPct val="0"/>
                </a:spcBef>
              </a:pPr>
              <a:t>95</a:t>
            </a:fld>
            <a:endParaRPr lang="en-US" sz="1000">
              <a:solidFill>
                <a:srgbClr val="002569"/>
              </a:solidFill>
              <a:latin typeface="Calibri" charset="0"/>
              <a:cs typeface="Calibri" charset="0"/>
            </a:endParaRPr>
          </a:p>
        </p:txBody>
      </p:sp>
      <p:sp>
        <p:nvSpPr>
          <p:cNvPr id="8194"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Target</a:t>
            </a:r>
          </a:p>
        </p:txBody>
      </p:sp>
      <p:sp>
        <p:nvSpPr>
          <p:cNvPr id="6147" name="TextBox 2"/>
          <p:cNvSpPr txBox="1">
            <a:spLocks noChangeArrowheads="1"/>
          </p:cNvSpPr>
          <p:nvPr/>
        </p:nvSpPr>
        <p:spPr bwMode="auto">
          <a:xfrm>
            <a:off x="776288" y="1514168"/>
            <a:ext cx="787534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buFont typeface="Arial" charset="0"/>
              <a:buChar char="•"/>
              <a:defRPr/>
            </a:pPr>
            <a:r>
              <a:rPr lang="en-US" sz="1800" b="1" dirty="0" smtClean="0"/>
              <a:t>Support towards the Precipitation ECV</a:t>
            </a:r>
          </a:p>
          <a:p>
            <a:pPr lvl="1" eaLnBrk="1" hangingPunct="1">
              <a:buFont typeface="Arial" charset="0"/>
              <a:buChar char="•"/>
              <a:defRPr/>
            </a:pPr>
            <a:r>
              <a:rPr lang="en-US" sz="1800" dirty="0" smtClean="0"/>
              <a:t>Response to GCOS Action A8 - </a:t>
            </a:r>
            <a:r>
              <a:rPr lang="en-US" sz="1800" i="1" dirty="0" smtClean="0"/>
              <a:t>Ensure continuity of satellite precipitation products</a:t>
            </a:r>
          </a:p>
          <a:p>
            <a:pPr lvl="2" eaLnBrk="1" hangingPunct="1">
              <a:buFont typeface="Arial" charset="0"/>
              <a:buChar char="•"/>
              <a:defRPr/>
            </a:pPr>
            <a:r>
              <a:rPr lang="en-US" sz="1600" dirty="0" smtClean="0"/>
              <a:t>Sustainment and enhancement of constellation of satellites carrying microwave radiometers (both imagers and sounders) and moderate inclination satellite carrying microwave imager and precipitation radar.</a:t>
            </a:r>
          </a:p>
          <a:p>
            <a:pPr lvl="2" eaLnBrk="1" hangingPunct="1">
              <a:buFont typeface="Arial" charset="0"/>
              <a:buChar char="•"/>
              <a:defRPr/>
            </a:pPr>
            <a:r>
              <a:rPr lang="en-US" sz="1600" dirty="0" smtClean="0"/>
              <a:t>Well characterized and stable Level 1B calibrated, </a:t>
            </a:r>
            <a:r>
              <a:rPr lang="en-US" sz="1600" dirty="0" err="1" smtClean="0"/>
              <a:t>geolocated</a:t>
            </a:r>
            <a:r>
              <a:rPr lang="en-US" sz="1600" dirty="0" smtClean="0"/>
              <a:t> brightness temperature (T</a:t>
            </a:r>
            <a:r>
              <a:rPr lang="en-US" sz="1600" baseline="-25000" dirty="0" smtClean="0"/>
              <a:t>b</a:t>
            </a:r>
            <a:r>
              <a:rPr lang="en-US" sz="1600" dirty="0" smtClean="0"/>
              <a:t>) products from each PC radiometer.</a:t>
            </a:r>
          </a:p>
          <a:p>
            <a:pPr lvl="2" eaLnBrk="1" hangingPunct="1">
              <a:buFont typeface="Arial" charset="0"/>
              <a:buChar char="•"/>
              <a:defRPr/>
            </a:pPr>
            <a:r>
              <a:rPr lang="en-US" sz="1600" dirty="0" smtClean="0"/>
              <a:t>Inter-calibrated brightness temperature (</a:t>
            </a:r>
            <a:r>
              <a:rPr lang="en-US" sz="1600" dirty="0" err="1" smtClean="0"/>
              <a:t>T</a:t>
            </a:r>
            <a:r>
              <a:rPr lang="en-US" sz="1600" baseline="-25000" dirty="0" err="1" smtClean="0"/>
              <a:t>c</a:t>
            </a:r>
            <a:r>
              <a:rPr lang="en-US" sz="1600" dirty="0" smtClean="0"/>
              <a:t>) products by applying the GPM core observatory reference standard.</a:t>
            </a:r>
          </a:p>
          <a:p>
            <a:pPr lvl="2" eaLnBrk="1" hangingPunct="1">
              <a:buFont typeface="Arial" charset="0"/>
              <a:buChar char="•"/>
              <a:defRPr/>
            </a:pPr>
            <a:r>
              <a:rPr lang="en-US" sz="1600" dirty="0" smtClean="0"/>
              <a:t>Precipitation retrievals using physically based a-priori database constructed from combined radiometer/radar measurement.</a:t>
            </a:r>
          </a:p>
          <a:p>
            <a:pPr lvl="2" eaLnBrk="1" hangingPunct="1">
              <a:buFont typeface="Arial" charset="0"/>
              <a:buChar char="•"/>
              <a:defRPr/>
            </a:pPr>
            <a:r>
              <a:rPr lang="en-US" sz="1600" dirty="0" smtClean="0"/>
              <a:t>Global monthly PDF of precipitation intensity based on the above.</a:t>
            </a:r>
          </a:p>
          <a:p>
            <a:pPr lvl="2" eaLnBrk="1" hangingPunct="1">
              <a:buFont typeface="Arial" charset="0"/>
              <a:buChar char="•"/>
              <a:defRPr/>
            </a:pPr>
            <a:endParaRPr lang="en-US" sz="1800" dirty="0" smtClean="0"/>
          </a:p>
          <a:p>
            <a:pPr eaLnBrk="1" hangingPunct="1">
              <a:buFont typeface="Arial" charset="0"/>
              <a:buChar char="•"/>
              <a:defRPr/>
            </a:pPr>
            <a:r>
              <a:rPr lang="en-US" sz="1800" b="1" dirty="0" smtClean="0"/>
              <a:t>Support related to GEOS Water Strategy initiatives</a:t>
            </a:r>
          </a:p>
          <a:p>
            <a:pPr lvl="1" eaLnBrk="1" hangingPunct="1">
              <a:buFont typeface="Arial" charset="0"/>
              <a:buChar char="•"/>
              <a:defRPr/>
            </a:pPr>
            <a:r>
              <a:rPr lang="en-US" sz="1800" dirty="0" smtClean="0"/>
              <a:t>Development and implementation of PC Data Portal with interface to Water Portal. </a:t>
            </a:r>
          </a:p>
          <a:p>
            <a:pPr eaLnBrk="1" hangingPunct="1">
              <a:buFont typeface="Arial" charset="0"/>
              <a:buChar char="•"/>
              <a:defRPr/>
            </a:pPr>
            <a:endParaRPr lang="en-US" sz="1400" dirty="0" smtClean="0"/>
          </a:p>
        </p:txBody>
      </p:sp>
    </p:spTree>
    <p:extLst>
      <p:ext uri="{BB962C8B-B14F-4D97-AF65-F5344CB8AC3E}">
        <p14:creationId xmlns:p14="http://schemas.microsoft.com/office/powerpoint/2010/main" val="37935842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9B62CE0-27A1-0941-BB5E-1BA004752193}" type="slidenum">
              <a:rPr lang="en-US" sz="1000">
                <a:solidFill>
                  <a:srgbClr val="002569"/>
                </a:solidFill>
                <a:latin typeface="Calibri" charset="0"/>
                <a:cs typeface="Calibri" charset="0"/>
              </a:rPr>
              <a:pPr eaLnBrk="1" hangingPunct="1">
                <a:spcBef>
                  <a:spcPct val="0"/>
                </a:spcBef>
              </a:pPr>
              <a:t>96</a:t>
            </a:fld>
            <a:endParaRPr lang="en-US" sz="1000">
              <a:solidFill>
                <a:srgbClr val="002569"/>
              </a:solidFill>
              <a:latin typeface="Calibri" charset="0"/>
              <a:cs typeface="Calibri" charset="0"/>
            </a:endParaRPr>
          </a:p>
        </p:txBody>
      </p:sp>
      <p:sp>
        <p:nvSpPr>
          <p:cNvPr id="10242"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Status</a:t>
            </a:r>
          </a:p>
        </p:txBody>
      </p:sp>
      <p:sp>
        <p:nvSpPr>
          <p:cNvPr id="10243" name="TextBox 2"/>
          <p:cNvSpPr txBox="1">
            <a:spLocks noChangeArrowheads="1"/>
          </p:cNvSpPr>
          <p:nvPr/>
        </p:nvSpPr>
        <p:spPr bwMode="auto">
          <a:xfrm>
            <a:off x="776288" y="1440193"/>
            <a:ext cx="8005971"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200150" indent="-28575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defRPr/>
            </a:pPr>
            <a:r>
              <a:rPr lang="en-US" sz="1800" b="1" dirty="0" smtClean="0"/>
              <a:t>Current status</a:t>
            </a:r>
          </a:p>
          <a:p>
            <a:pPr lvl="1" eaLnBrk="1" hangingPunct="1">
              <a:buFont typeface="Arial" charset="0"/>
              <a:buChar char="•"/>
              <a:defRPr/>
            </a:pPr>
            <a:r>
              <a:rPr lang="en-US" sz="1600" dirty="0" smtClean="0"/>
              <a:t>2011-2013 Work Plan approved at 4</a:t>
            </a:r>
            <a:r>
              <a:rPr lang="en-US" sz="1600" baseline="30000" dirty="0" smtClean="0"/>
              <a:t>th</a:t>
            </a:r>
            <a:r>
              <a:rPr lang="en-US" sz="1600" dirty="0" smtClean="0"/>
              <a:t> PC WS</a:t>
            </a:r>
          </a:p>
          <a:p>
            <a:pPr lvl="1" eaLnBrk="1" hangingPunct="1">
              <a:buFont typeface="Arial" charset="0"/>
              <a:buChar char="•"/>
              <a:defRPr/>
            </a:pPr>
            <a:r>
              <a:rPr lang="en-US" sz="1600" dirty="0" smtClean="0"/>
              <a:t>PC response to GCOS IP Action A8 in review</a:t>
            </a:r>
          </a:p>
          <a:p>
            <a:pPr lvl="1" eaLnBrk="1" hangingPunct="1">
              <a:buFont typeface="Arial" charset="0"/>
              <a:buChar char="•"/>
              <a:defRPr/>
            </a:pPr>
            <a:r>
              <a:rPr lang="en-US" sz="1600" dirty="0" smtClean="0"/>
              <a:t>M-T and </a:t>
            </a:r>
            <a:r>
              <a:rPr lang="en-US" sz="1600" dirty="0" err="1" smtClean="0"/>
              <a:t>Suomi</a:t>
            </a:r>
            <a:r>
              <a:rPr lang="en-US" sz="1600" dirty="0" smtClean="0"/>
              <a:t> NPP are new additions to PC</a:t>
            </a:r>
          </a:p>
          <a:p>
            <a:pPr lvl="1" eaLnBrk="1" hangingPunct="1">
              <a:buFont typeface="Arial" charset="0"/>
              <a:buChar char="•"/>
              <a:defRPr/>
            </a:pPr>
            <a:r>
              <a:rPr lang="en-US" sz="1600" dirty="0" smtClean="0"/>
              <a:t>CEOS-GEO Action WA-01-C1_3</a:t>
            </a:r>
            <a:endParaRPr lang="en-US" sz="1800" b="1" dirty="0" smtClean="0"/>
          </a:p>
          <a:p>
            <a:pPr eaLnBrk="1" hangingPunct="1">
              <a:buFont typeface="Arial" charset="0"/>
              <a:buChar char="•"/>
              <a:defRPr/>
            </a:pPr>
            <a:r>
              <a:rPr lang="en-US" sz="1800" b="1" dirty="0" smtClean="0"/>
              <a:t>Known schedules</a:t>
            </a:r>
          </a:p>
          <a:p>
            <a:pPr lvl="1" eaLnBrk="1" hangingPunct="1">
              <a:buFont typeface="Arial" charset="0"/>
              <a:buChar char="•"/>
              <a:defRPr/>
            </a:pPr>
            <a:r>
              <a:rPr lang="en-US" sz="1600" dirty="0" smtClean="0"/>
              <a:t>2011-2013 Work Plan</a:t>
            </a:r>
          </a:p>
          <a:p>
            <a:pPr lvl="1" eaLnBrk="1" hangingPunct="1">
              <a:buFont typeface="Arial" charset="0"/>
              <a:buChar char="•"/>
              <a:defRPr/>
            </a:pPr>
            <a:r>
              <a:rPr lang="en-US" sz="1600" dirty="0" smtClean="0"/>
              <a:t>GCOS IP Action A8 submission in mid-April</a:t>
            </a:r>
          </a:p>
          <a:p>
            <a:pPr lvl="1" eaLnBrk="1" hangingPunct="1">
              <a:buFont typeface="Arial" charset="0"/>
              <a:buChar char="•"/>
              <a:defRPr/>
            </a:pPr>
            <a:r>
              <a:rPr lang="en-US" sz="1600" dirty="0" smtClean="0"/>
              <a:t>2012 PC Data Portal schedule per WA-01-C1_3 </a:t>
            </a:r>
          </a:p>
          <a:p>
            <a:pPr eaLnBrk="1" hangingPunct="1">
              <a:buFont typeface="Arial" charset="0"/>
              <a:buChar char="•"/>
              <a:defRPr/>
            </a:pPr>
            <a:r>
              <a:rPr lang="en-US" sz="1800" b="1" dirty="0" smtClean="0"/>
              <a:t>Key players, programs</a:t>
            </a:r>
          </a:p>
          <a:p>
            <a:pPr lvl="1" eaLnBrk="1" hangingPunct="1">
              <a:buFont typeface="Arial" charset="0"/>
              <a:buChar char="•"/>
              <a:defRPr/>
            </a:pPr>
            <a:r>
              <a:rPr lang="en-US" sz="1600" dirty="0" smtClean="0"/>
              <a:t>NASA ESD Flight &amp; Research Programs, JAXA GPM/DPR &amp; GCOM-W1 Projects, NOAA NESDIS, CNES/ISRO M-T Projects &amp; Joint Science Team, INPE GPM-Br, EUMETSAT Ops &amp; LEO </a:t>
            </a:r>
            <a:r>
              <a:rPr lang="en-US" sz="1600" dirty="0" err="1" smtClean="0"/>
              <a:t>Programmes</a:t>
            </a:r>
            <a:endParaRPr lang="en-US" sz="1800" b="1" dirty="0" smtClean="0"/>
          </a:p>
          <a:p>
            <a:pPr eaLnBrk="1" hangingPunct="1">
              <a:buFont typeface="Arial" charset="0"/>
              <a:buChar char="•"/>
              <a:defRPr/>
            </a:pPr>
            <a:r>
              <a:rPr lang="en-US" sz="1800" b="1" dirty="0" smtClean="0"/>
              <a:t>Relevant budgets and resources in play</a:t>
            </a:r>
          </a:p>
          <a:p>
            <a:pPr lvl="1" eaLnBrk="1" hangingPunct="1">
              <a:buFont typeface="Arial" charset="0"/>
              <a:buChar char="•"/>
              <a:defRPr/>
            </a:pPr>
            <a:r>
              <a:rPr lang="en-US" sz="1600" dirty="0" smtClean="0"/>
              <a:t>See above programs</a:t>
            </a:r>
            <a:endParaRPr lang="en-AU" sz="1600" dirty="0" smtClean="0"/>
          </a:p>
          <a:p>
            <a:pPr eaLnBrk="1" hangingPunct="1">
              <a:buFont typeface="Arial" charset="0"/>
              <a:buChar char="•"/>
              <a:defRPr/>
            </a:pPr>
            <a:r>
              <a:rPr lang="en-US" sz="1800" b="1" dirty="0" smtClean="0"/>
              <a:t>Particular issues to note</a:t>
            </a:r>
          </a:p>
          <a:p>
            <a:pPr lvl="1" eaLnBrk="1" hangingPunct="1">
              <a:buFont typeface="Arial" charset="0"/>
              <a:buChar char="•"/>
              <a:defRPr/>
            </a:pPr>
            <a:r>
              <a:rPr lang="en-US" sz="1600" dirty="0" smtClean="0"/>
              <a:t>ECV support centers on space-based measurements</a:t>
            </a:r>
          </a:p>
          <a:p>
            <a:pPr lvl="1" eaLnBrk="1" hangingPunct="1">
              <a:buFont typeface="Arial" charset="0"/>
              <a:buChar char="•"/>
              <a:defRPr/>
            </a:pPr>
            <a:r>
              <a:rPr lang="en-US" sz="1600" dirty="0" smtClean="0"/>
              <a:t>Resources and Subject Matter Expert (SME) support may be inadequate</a:t>
            </a:r>
          </a:p>
          <a:p>
            <a:pPr lvl="1" eaLnBrk="1" hangingPunct="1">
              <a:buFont typeface="Arial" charset="0"/>
              <a:buChar char="•"/>
              <a:defRPr/>
            </a:pPr>
            <a:r>
              <a:rPr lang="en-US" sz="1600" dirty="0" smtClean="0"/>
              <a:t>Potential MI shortfall in post-GPM era </a:t>
            </a:r>
          </a:p>
          <a:p>
            <a:pPr lvl="1" eaLnBrk="1" hangingPunct="1">
              <a:buFont typeface="Arial" charset="0"/>
              <a:buChar char="•"/>
              <a:defRPr/>
            </a:pPr>
            <a:r>
              <a:rPr lang="en-US" sz="1600" dirty="0" smtClean="0"/>
              <a:t>L</a:t>
            </a:r>
            <a:r>
              <a:rPr lang="en-GB" sz="1600" dirty="0" err="1" smtClean="0"/>
              <a:t>ight</a:t>
            </a:r>
            <a:r>
              <a:rPr lang="en-GB" sz="1600" dirty="0" smtClean="0"/>
              <a:t> and solid precipitation measurements at high latitudes</a:t>
            </a:r>
            <a:endParaRPr lang="en-US" sz="1600" dirty="0" smtClean="0"/>
          </a:p>
          <a:p>
            <a:pPr lvl="1" eaLnBrk="1" hangingPunct="1">
              <a:buFont typeface="Arial" charset="0"/>
              <a:buChar char="•"/>
              <a:defRPr/>
            </a:pPr>
            <a:endParaRPr lang="en-AU" sz="1600" dirty="0" smtClean="0"/>
          </a:p>
        </p:txBody>
      </p:sp>
    </p:spTree>
    <p:extLst>
      <p:ext uri="{BB962C8B-B14F-4D97-AF65-F5344CB8AC3E}">
        <p14:creationId xmlns:p14="http://schemas.microsoft.com/office/powerpoint/2010/main" val="37150108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E8D5B54D-E48F-E34E-B5F4-6D162FCDD31D}" type="slidenum">
              <a:rPr lang="en-US" sz="1000">
                <a:solidFill>
                  <a:srgbClr val="002569"/>
                </a:solidFill>
                <a:latin typeface="Calibri" charset="0"/>
                <a:cs typeface="Calibri" charset="0"/>
              </a:rPr>
              <a:pPr eaLnBrk="1" hangingPunct="1">
                <a:spcBef>
                  <a:spcPct val="0"/>
                </a:spcBef>
              </a:pPr>
              <a:t>97</a:t>
            </a:fld>
            <a:endParaRPr lang="en-US" sz="1000">
              <a:solidFill>
                <a:srgbClr val="002569"/>
              </a:solidFill>
              <a:latin typeface="Calibri" charset="0"/>
              <a:cs typeface="Calibri" charset="0"/>
            </a:endParaRPr>
          </a:p>
        </p:txBody>
      </p:sp>
      <p:sp>
        <p:nvSpPr>
          <p:cNvPr id="12290"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Opportunities &amp; obstacles</a:t>
            </a:r>
          </a:p>
        </p:txBody>
      </p:sp>
      <p:sp>
        <p:nvSpPr>
          <p:cNvPr id="12291" name="TextBox 2"/>
          <p:cNvSpPr txBox="1">
            <a:spLocks noChangeArrowheads="1"/>
          </p:cNvSpPr>
          <p:nvPr/>
        </p:nvSpPr>
        <p:spPr bwMode="auto">
          <a:xfrm>
            <a:off x="776289" y="1627833"/>
            <a:ext cx="8126552"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200150" indent="-28575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000" b="1" dirty="0"/>
              <a:t>The role open for CEOS</a:t>
            </a:r>
          </a:p>
          <a:p>
            <a:pPr lvl="1" eaLnBrk="1" hangingPunct="1">
              <a:buFont typeface="Arial" charset="0"/>
              <a:buChar char="•"/>
            </a:pPr>
            <a:r>
              <a:rPr lang="en-US" sz="1800" dirty="0" smtClean="0"/>
              <a:t>CEOS provides an essential framework for supporting both the PC’s data products and ECV and the sustainment and enhancement of the space-based primary data acquisition (PDA) systems</a:t>
            </a:r>
          </a:p>
          <a:p>
            <a:pPr lvl="1" eaLnBrk="1" hangingPunct="1">
              <a:buFont typeface="Arial" charset="0"/>
              <a:buChar char="•"/>
            </a:pPr>
            <a:endParaRPr lang="en-AU" sz="1800" dirty="0"/>
          </a:p>
          <a:p>
            <a:pPr eaLnBrk="1" hangingPunct="1">
              <a:buFont typeface="Arial" charset="0"/>
              <a:buChar char="•"/>
            </a:pPr>
            <a:r>
              <a:rPr lang="en-US" sz="2000" b="1" dirty="0"/>
              <a:t>Approach, emphasis required by the VC/WG</a:t>
            </a:r>
          </a:p>
          <a:p>
            <a:pPr lvl="1" eaLnBrk="1" hangingPunct="1">
              <a:buFont typeface="Arial" charset="0"/>
              <a:buChar char="•"/>
            </a:pPr>
            <a:r>
              <a:rPr lang="en-US" sz="1800" dirty="0" smtClean="0"/>
              <a:t>PC is at an early stage in aligning with CSS recommendations and new CEOS strategic direction</a:t>
            </a:r>
          </a:p>
          <a:p>
            <a:pPr lvl="1" eaLnBrk="1" hangingPunct="1">
              <a:buFont typeface="Arial" charset="0"/>
              <a:buChar char="•"/>
            </a:pPr>
            <a:r>
              <a:rPr lang="en-US" sz="1800" dirty="0" smtClean="0"/>
              <a:t>PC Work Plans and Implementation Plan updates</a:t>
            </a:r>
          </a:p>
          <a:p>
            <a:pPr lvl="1" eaLnBrk="1" hangingPunct="1">
              <a:buFont typeface="Arial" charset="0"/>
              <a:buChar char="•"/>
            </a:pPr>
            <a:r>
              <a:rPr lang="en-US" sz="1800" dirty="0" smtClean="0"/>
              <a:t>Increased interaction with </a:t>
            </a:r>
            <a:r>
              <a:rPr lang="en-US" sz="1800" dirty="0" err="1" smtClean="0"/>
              <a:t>WGClimate</a:t>
            </a:r>
            <a:r>
              <a:rPr lang="en-US" sz="1800" dirty="0" smtClean="0"/>
              <a:t>, WGCV, WGISS</a:t>
            </a:r>
          </a:p>
          <a:p>
            <a:pPr lvl="1" eaLnBrk="1" hangingPunct="1"/>
            <a:endParaRPr lang="en-US" sz="1800" dirty="0"/>
          </a:p>
          <a:p>
            <a:pPr eaLnBrk="1" hangingPunct="1">
              <a:buFont typeface="Arial" charset="0"/>
              <a:buChar char="•"/>
            </a:pPr>
            <a:r>
              <a:rPr lang="en-US" sz="2000" b="1" dirty="0" smtClean="0"/>
              <a:t>Any </a:t>
            </a:r>
            <a:r>
              <a:rPr lang="en-US" sz="2000" b="1" dirty="0"/>
              <a:t>issues for SIT &amp; Principals to help resolve</a:t>
            </a:r>
          </a:p>
          <a:p>
            <a:pPr lvl="1" eaLnBrk="1" hangingPunct="1">
              <a:buFont typeface="Arial" charset="0"/>
              <a:buChar char="•"/>
            </a:pPr>
            <a:r>
              <a:rPr lang="en-AU" sz="1800" dirty="0" smtClean="0"/>
              <a:t>Resources and SMEs</a:t>
            </a:r>
          </a:p>
          <a:p>
            <a:pPr lvl="1" eaLnBrk="1" hangingPunct="1">
              <a:buFont typeface="Arial" charset="0"/>
              <a:buChar char="•"/>
            </a:pPr>
            <a:r>
              <a:rPr lang="en-AU" sz="1800" dirty="0" smtClean="0"/>
              <a:t>Support in promoting solutions to PDA system shortfalls/gaps</a:t>
            </a:r>
          </a:p>
          <a:p>
            <a:pPr lvl="1" eaLnBrk="1" hangingPunct="1">
              <a:buFont typeface="Arial" charset="0"/>
              <a:buChar char="•"/>
            </a:pPr>
            <a:r>
              <a:rPr lang="en-AU" sz="1800" dirty="0" smtClean="0"/>
              <a:t>Non-participation of CEOS members with significant space-based observing capabilities (e.g. China, etc.)</a:t>
            </a:r>
            <a:endParaRPr lang="en-AU" sz="1800" dirty="0"/>
          </a:p>
        </p:txBody>
      </p:sp>
    </p:spTree>
    <p:extLst>
      <p:ext uri="{BB962C8B-B14F-4D97-AF65-F5344CB8AC3E}">
        <p14:creationId xmlns:p14="http://schemas.microsoft.com/office/powerpoint/2010/main" val="7504451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A119323F-834C-0C45-BCBE-DF5D31727221}" type="slidenum">
              <a:rPr lang="en-US" sz="1000">
                <a:solidFill>
                  <a:srgbClr val="002569"/>
                </a:solidFill>
                <a:latin typeface="Calibri" charset="0"/>
                <a:cs typeface="Calibri" charset="0"/>
              </a:rPr>
              <a:pPr eaLnBrk="1" hangingPunct="1">
                <a:spcBef>
                  <a:spcPct val="0"/>
                </a:spcBef>
              </a:pPr>
              <a:t>98</a:t>
            </a:fld>
            <a:endParaRPr lang="en-US" sz="1000">
              <a:solidFill>
                <a:srgbClr val="002569"/>
              </a:solidFill>
              <a:latin typeface="Calibri" charset="0"/>
              <a:cs typeface="Calibri" charset="0"/>
            </a:endParaRPr>
          </a:p>
        </p:txBody>
      </p:sp>
      <p:sp>
        <p:nvSpPr>
          <p:cNvPr id="14338" name="Title 1"/>
          <p:cNvSpPr>
            <a:spLocks noGrp="1"/>
          </p:cNvSpPr>
          <p:nvPr>
            <p:ph type="title" idx="4294967295"/>
          </p:nvPr>
        </p:nvSpPr>
        <p:spPr>
          <a:xfrm>
            <a:off x="1320800" y="101600"/>
            <a:ext cx="7764463" cy="609600"/>
          </a:xfrm>
        </p:spPr>
        <p:txBody>
          <a:bodyPr/>
          <a:lstStyle/>
          <a:p>
            <a:pPr eaLnBrk="1" hangingPunct="1"/>
            <a:r>
              <a:rPr lang="en-US">
                <a:latin typeface="Tahoma" charset="0"/>
                <a:ea typeface="ＭＳ Ｐゴシック" charset="0"/>
                <a:cs typeface="Tahoma" charset="0"/>
              </a:rPr>
              <a:t>Needs &amp; issues for SIT attention</a:t>
            </a:r>
          </a:p>
        </p:txBody>
      </p:sp>
      <p:sp>
        <p:nvSpPr>
          <p:cNvPr id="12291" name="TextBox 2"/>
          <p:cNvSpPr txBox="1">
            <a:spLocks noChangeArrowheads="1"/>
          </p:cNvSpPr>
          <p:nvPr/>
        </p:nvSpPr>
        <p:spPr bwMode="auto">
          <a:xfrm>
            <a:off x="776288" y="1762125"/>
            <a:ext cx="81788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buFont typeface="Arial"/>
              <a:buChar char="•"/>
              <a:defRPr/>
            </a:pPr>
            <a:r>
              <a:rPr lang="en-AU" sz="2000" b="1" dirty="0" smtClean="0"/>
              <a:t>Skills, resources</a:t>
            </a:r>
          </a:p>
          <a:p>
            <a:pPr lvl="1" eaLnBrk="1" hangingPunct="1">
              <a:buFont typeface="Arial"/>
              <a:buChar char="•"/>
              <a:defRPr/>
            </a:pPr>
            <a:r>
              <a:rPr lang="en-AU" sz="1800" dirty="0" smtClean="0"/>
              <a:t>See previous slide</a:t>
            </a:r>
          </a:p>
          <a:p>
            <a:pPr marL="0" indent="0" eaLnBrk="1" hangingPunct="1">
              <a:defRPr/>
            </a:pPr>
            <a:endParaRPr lang="en-AU" sz="1800" dirty="0" smtClean="0"/>
          </a:p>
          <a:p>
            <a:pPr eaLnBrk="1" hangingPunct="1">
              <a:buFont typeface="Arial"/>
              <a:buChar char="•"/>
              <a:defRPr/>
            </a:pPr>
            <a:r>
              <a:rPr lang="en-US" sz="2000" b="1" dirty="0" smtClean="0"/>
              <a:t>List particular concerns and issues that VCs/WGs wish to bring to attention of SIT &amp; CEOS Principals </a:t>
            </a:r>
          </a:p>
          <a:p>
            <a:pPr lvl="1" eaLnBrk="1" hangingPunct="1">
              <a:buFont typeface="Arial"/>
              <a:buChar char="•"/>
              <a:defRPr/>
            </a:pPr>
            <a:r>
              <a:rPr lang="en-US" sz="1800" dirty="0" smtClean="0"/>
              <a:t>See previous slide</a:t>
            </a:r>
          </a:p>
          <a:p>
            <a:pPr eaLnBrk="1" hangingPunct="1">
              <a:buFont typeface="Arial"/>
              <a:buChar char="•"/>
              <a:defRPr/>
            </a:pPr>
            <a:endParaRPr lang="en-US" sz="1800" dirty="0"/>
          </a:p>
          <a:p>
            <a:pPr eaLnBrk="1" hangingPunct="1">
              <a:buFont typeface="Arial"/>
              <a:buChar char="•"/>
              <a:defRPr/>
            </a:pPr>
            <a:r>
              <a:rPr lang="en-US" sz="2000" b="1" dirty="0" smtClean="0"/>
              <a:t>Specific CEOS Role for PC Requested</a:t>
            </a:r>
          </a:p>
          <a:p>
            <a:pPr lvl="1" eaLnBrk="1" hangingPunct="1">
              <a:buFont typeface="Arial"/>
              <a:buChar char="•"/>
              <a:defRPr/>
            </a:pPr>
            <a:r>
              <a:rPr lang="en-US" sz="1800" dirty="0" smtClean="0"/>
              <a:t>See previous slide</a:t>
            </a:r>
            <a:endParaRPr lang="en-AU" sz="1800" dirty="0" smtClean="0"/>
          </a:p>
          <a:p>
            <a:pPr lvl="1" eaLnBrk="1" hangingPunct="1">
              <a:buFont typeface="Arial" charset="0"/>
              <a:buChar char="•"/>
              <a:defRPr/>
            </a:pPr>
            <a:endParaRPr lang="en-US" sz="1800" dirty="0" smtClean="0"/>
          </a:p>
          <a:p>
            <a:pPr eaLnBrk="1" hangingPunct="1">
              <a:buFont typeface="Arial" charset="0"/>
              <a:buChar char="•"/>
              <a:defRPr/>
            </a:pPr>
            <a:endParaRPr lang="en-US" sz="1800" dirty="0" smtClean="0"/>
          </a:p>
        </p:txBody>
      </p:sp>
    </p:spTree>
    <p:extLst>
      <p:ext uri="{BB962C8B-B14F-4D97-AF65-F5344CB8AC3E}">
        <p14:creationId xmlns:p14="http://schemas.microsoft.com/office/powerpoint/2010/main" val="20252421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398D7E33-034A-40E7-B223-40F6F51688D1}" type="slidenum">
              <a:rPr lang="en-US" altLang="ja-JP"/>
              <a:pPr eaLnBrk="1" hangingPunct="1">
                <a:spcBef>
                  <a:spcPct val="0"/>
                </a:spcBef>
              </a:pPr>
              <a:t>99</a:t>
            </a:fld>
            <a:endParaRPr lang="en-US" altLang="ja-JP"/>
          </a:p>
        </p:txBody>
      </p:sp>
      <p:sp>
        <p:nvSpPr>
          <p:cNvPr id="4098" name="TextBox 1"/>
          <p:cNvSpPr txBox="1">
            <a:spLocks noChangeArrowheads="1"/>
          </p:cNvSpPr>
          <p:nvPr/>
        </p:nvSpPr>
        <p:spPr bwMode="auto">
          <a:xfrm>
            <a:off x="2851150" y="4987925"/>
            <a:ext cx="3335338" cy="923925"/>
          </a:xfrm>
          <a:prstGeom prst="rect">
            <a:avLst/>
          </a:prstGeom>
          <a:noFill/>
          <a:ln w="9525">
            <a:noFill/>
            <a:miter lim="800000"/>
            <a:headEnd/>
            <a:tailEnd/>
          </a:ln>
        </p:spPr>
        <p:txBody>
          <a:bodyPr wrap="none">
            <a:spAutoFit/>
          </a:bodyPr>
          <a:lstStyle/>
          <a:p>
            <a:pPr algn="ctr"/>
            <a:r>
              <a:rPr lang="en-US" altLang="ja-JP"/>
              <a:t>CEOS VC &amp; WG WORKSHOP</a:t>
            </a:r>
          </a:p>
          <a:p>
            <a:pPr algn="ctr"/>
            <a:r>
              <a:rPr lang="en-US" altLang="ja-JP"/>
              <a:t>Mon 26</a:t>
            </a:r>
            <a:r>
              <a:rPr lang="en-US" altLang="ja-JP" baseline="30000"/>
              <a:t>th</a:t>
            </a:r>
            <a:r>
              <a:rPr lang="en-US" altLang="ja-JP"/>
              <a:t> March 2012</a:t>
            </a:r>
          </a:p>
          <a:p>
            <a:pPr algn="ctr"/>
            <a:r>
              <a:rPr lang="en-US" altLang="ja-JP"/>
              <a:t>La Jolla</a:t>
            </a:r>
          </a:p>
        </p:txBody>
      </p:sp>
      <p:sp>
        <p:nvSpPr>
          <p:cNvPr id="4099" name="TextBox 5"/>
          <p:cNvSpPr txBox="1">
            <a:spLocks noChangeArrowheads="1"/>
          </p:cNvSpPr>
          <p:nvPr/>
        </p:nvSpPr>
        <p:spPr bwMode="auto">
          <a:xfrm>
            <a:off x="1890047" y="2500313"/>
            <a:ext cx="5068632" cy="1200329"/>
          </a:xfrm>
          <a:prstGeom prst="rect">
            <a:avLst/>
          </a:prstGeom>
          <a:noFill/>
          <a:ln w="9525">
            <a:noFill/>
            <a:miter lim="800000"/>
            <a:headEnd/>
            <a:tailEnd/>
          </a:ln>
        </p:spPr>
        <p:txBody>
          <a:bodyPr wrap="none">
            <a:spAutoFit/>
          </a:bodyPr>
          <a:lstStyle/>
          <a:p>
            <a:pPr algn="ctr"/>
            <a:r>
              <a:rPr lang="en-US" altLang="ja-JP" sz="2400" b="1" dirty="0"/>
              <a:t>Implementation Targets &amp; Issues </a:t>
            </a:r>
          </a:p>
          <a:p>
            <a:pPr algn="ctr"/>
            <a:endParaRPr lang="en-US" altLang="ja-JP" sz="2400" b="1" dirty="0"/>
          </a:p>
          <a:p>
            <a:pPr algn="ctr"/>
            <a:r>
              <a:rPr lang="en-US" altLang="ja-JP" sz="2400" b="1" dirty="0" smtClean="0"/>
              <a:t>WGISS</a:t>
            </a:r>
            <a:endParaRPr lang="en-US" altLang="ja-JP" sz="2400" b="1" dirty="0"/>
          </a:p>
        </p:txBody>
      </p:sp>
    </p:spTree>
    <p:extLst>
      <p:ext uri="{BB962C8B-B14F-4D97-AF65-F5344CB8AC3E}">
        <p14:creationId xmlns:p14="http://schemas.microsoft.com/office/powerpoint/2010/main" val="17566738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19520</TotalTime>
  <Words>11577</Words>
  <Application>Microsoft Macintosh PowerPoint</Application>
  <PresentationFormat>On-screen Show (4:3)</PresentationFormat>
  <Paragraphs>1778</Paragraphs>
  <Slides>137</Slides>
  <Notes>117</Notes>
  <HiddenSlides>0</HiddenSlides>
  <MMClips>0</MMClips>
  <ScaleCrop>false</ScaleCrop>
  <HeadingPairs>
    <vt:vector size="4" baseType="variant">
      <vt:variant>
        <vt:lpstr>Theme</vt:lpstr>
      </vt:variant>
      <vt:variant>
        <vt:i4>1</vt:i4>
      </vt:variant>
      <vt:variant>
        <vt:lpstr>Slide Titles</vt:lpstr>
      </vt:variant>
      <vt:variant>
        <vt:i4>137</vt:i4>
      </vt:variant>
    </vt:vector>
  </HeadingPairs>
  <TitlesOfParts>
    <vt:vector size="138" baseType="lpstr">
      <vt:lpstr>4_EUM_template_v03</vt:lpstr>
      <vt:lpstr>PowerPoint Presentation</vt:lpstr>
      <vt:lpstr>Objectives</vt:lpstr>
      <vt:lpstr>Workshop content</vt:lpstr>
      <vt:lpstr>PowerPoint Presentation</vt:lpstr>
      <vt:lpstr>CEOS Self Study</vt:lpstr>
      <vt:lpstr>CSS Recommendations (1/5)</vt:lpstr>
      <vt:lpstr>CSS Recommendations (2/5)</vt:lpstr>
      <vt:lpstr>CSS Recommendations (3/5)</vt:lpstr>
      <vt:lpstr>CSS Recommendations (4/5)</vt:lpstr>
      <vt:lpstr>CSS Recommendations (5/5)</vt:lpstr>
      <vt:lpstr>SIT Team Response</vt:lpstr>
      <vt:lpstr>Discussion</vt:lpstr>
      <vt:lpstr>PowerPoint Presentation</vt:lpstr>
      <vt:lpstr>PowerPoint Presentation</vt:lpstr>
      <vt:lpstr>Implementation targets - drivers</vt:lpstr>
      <vt:lpstr>Implementation targets - drivers</vt:lpstr>
      <vt:lpstr>Implementation targets - drivers</vt:lpstr>
      <vt:lpstr>Implementation targets</vt:lpstr>
      <vt:lpstr>Implementation targets</vt:lpstr>
      <vt:lpstr>PowerPoint Presentation</vt:lpstr>
      <vt:lpstr> WGClimate Terms of Reference</vt:lpstr>
      <vt:lpstr>PowerPoint Presentation</vt:lpstr>
      <vt:lpstr>Why do we need a Climate Monitoring Architecture?</vt:lpstr>
      <vt:lpstr>Logical representation of CMA</vt:lpstr>
      <vt:lpstr>Way Forward</vt:lpstr>
      <vt:lpstr>ECV Inventory Questionnaire</vt:lpstr>
      <vt:lpstr>Priorities: Output and Activities</vt:lpstr>
      <vt:lpstr>Support for WGClimate</vt:lpstr>
      <vt:lpstr>WGClimate’s current VC “understanding”</vt:lpstr>
      <vt:lpstr>Scale of Effort Our requests through SIT to CEOS member Agencies </vt:lpstr>
      <vt:lpstr>VC role with ECVs</vt:lpstr>
      <vt:lpstr>PowerPoint Presentation</vt:lpstr>
      <vt:lpstr>SST-VC Background</vt:lpstr>
      <vt:lpstr>SST-VC Lessons Learned</vt:lpstr>
      <vt:lpstr>SST-VC ECV Status</vt:lpstr>
      <vt:lpstr>PowerPoint Presentation</vt:lpstr>
      <vt:lpstr>PowerPoint Presentation</vt:lpstr>
      <vt:lpstr>PowerPoint Presentation</vt:lpstr>
      <vt:lpstr>PowerPoint Presentation</vt:lpstr>
      <vt:lpstr>GFOI presentation</vt:lpstr>
      <vt:lpstr>PowerPoint Presentation</vt:lpstr>
      <vt:lpstr>Main CEOS expectations  w.r.t. to GCI and Data CORE</vt:lpstr>
      <vt:lpstr>Other CEOS Priorities</vt:lpstr>
      <vt:lpstr>CSS VC report – 3 year targets</vt:lpstr>
      <vt:lpstr>BREAK</vt:lpstr>
      <vt:lpstr>PowerPoint Presentation</vt:lpstr>
      <vt:lpstr>VC &amp; WG reports</vt:lpstr>
      <vt:lpstr>PowerPoint Presentation</vt:lpstr>
      <vt:lpstr>Target</vt:lpstr>
      <vt:lpstr>PowerPoint Presentation</vt:lpstr>
      <vt:lpstr>Target</vt:lpstr>
      <vt:lpstr>Status</vt:lpstr>
      <vt:lpstr>Opportunities &amp; obstacles</vt:lpstr>
      <vt:lpstr>Opportunities &amp; obstacles</vt:lpstr>
      <vt:lpstr>Opportunities &amp; obstacles</vt:lpstr>
      <vt:lpstr>Needs &amp; issues for SIT attention</vt:lpstr>
      <vt:lpstr>PowerPoint Presentation</vt:lpstr>
      <vt:lpstr>Background on SST-VC</vt:lpstr>
      <vt:lpstr>Target</vt:lpstr>
      <vt:lpstr>Status</vt:lpstr>
      <vt:lpstr>Opportunities &amp; obstacles</vt:lpstr>
      <vt:lpstr>Needs &amp; issues for SIT attention</vt:lpstr>
      <vt:lpstr>PowerPoint Presentation</vt:lpstr>
      <vt:lpstr>PowerPoint Presentation</vt:lpstr>
      <vt:lpstr>PowerPoint Presentation</vt:lpstr>
      <vt:lpstr>Target</vt:lpstr>
      <vt:lpstr>Status</vt:lpstr>
      <vt:lpstr>PowerPoint Presentation</vt:lpstr>
      <vt:lpstr>Precision Altimetry Missions</vt:lpstr>
      <vt:lpstr>Status</vt:lpstr>
      <vt:lpstr>Opportunities &amp; obstacles</vt:lpstr>
      <vt:lpstr>Needs &amp; issues for SIT attention</vt:lpstr>
      <vt:lpstr>PowerPoint Presentation</vt:lpstr>
      <vt:lpstr>Target</vt:lpstr>
      <vt:lpstr>Status</vt:lpstr>
      <vt:lpstr>PowerPoint Presentation</vt:lpstr>
      <vt:lpstr>PowerPoint Presentation</vt:lpstr>
      <vt:lpstr>Opportunities &amp; obstacles</vt:lpstr>
      <vt:lpstr>Needs &amp; issues for SIT attention</vt:lpstr>
      <vt:lpstr>PowerPoint Presentation</vt:lpstr>
      <vt:lpstr>Specific Objectives</vt:lpstr>
      <vt:lpstr>Target</vt:lpstr>
      <vt:lpstr>Status</vt:lpstr>
      <vt:lpstr>Opportunities &amp; obstacles</vt:lpstr>
      <vt:lpstr>Needs &amp; issues for SIT attention</vt:lpstr>
      <vt:lpstr>PowerPoint Presentation</vt:lpstr>
      <vt:lpstr>Target</vt:lpstr>
      <vt:lpstr>Status</vt:lpstr>
      <vt:lpstr>Opportunities &amp; obstacles</vt:lpstr>
      <vt:lpstr>Opportunities &amp; obstacles</vt:lpstr>
      <vt:lpstr>Needs &amp; issues for SIT attention</vt:lpstr>
      <vt:lpstr>PowerPoint Presentation</vt:lpstr>
      <vt:lpstr>Introduction</vt:lpstr>
      <vt:lpstr>Introduction (cont.)</vt:lpstr>
      <vt:lpstr>Target</vt:lpstr>
      <vt:lpstr>Status</vt:lpstr>
      <vt:lpstr>Opportunities &amp; obstacles</vt:lpstr>
      <vt:lpstr>Needs &amp; issues for SIT attention</vt:lpstr>
      <vt:lpstr>PowerPoint Presentation</vt:lpstr>
      <vt:lpstr>PowerPoint Presentation</vt:lpstr>
      <vt:lpstr>PowerPoint Presentation</vt:lpstr>
      <vt:lpstr>Target 1</vt:lpstr>
      <vt:lpstr>Target 1 : Status</vt:lpstr>
      <vt:lpstr>Target 1 : Opportunities &amp; Obstacles</vt:lpstr>
      <vt:lpstr>Target1:  Needs &amp; issues for SIT attention</vt:lpstr>
      <vt:lpstr>Target 2</vt:lpstr>
      <vt:lpstr>Target 2: Status</vt:lpstr>
      <vt:lpstr>PowerPoint Presentation</vt:lpstr>
      <vt:lpstr>Target 2 : Opportunities &amp; obstacles</vt:lpstr>
      <vt:lpstr>Target2:  Needs &amp; issues for SIT attention</vt:lpstr>
      <vt:lpstr>PowerPoint Presentation</vt:lpstr>
      <vt:lpstr>PowerPoint Presentation</vt:lpstr>
      <vt:lpstr>WGCapD Focus</vt:lpstr>
      <vt:lpstr>WGCapD Activity Criteria</vt:lpstr>
      <vt:lpstr>WGCapD Priorities &amp; Activities</vt:lpstr>
      <vt:lpstr>Support for WGCapD</vt:lpstr>
      <vt:lpstr>PowerPoint Presentation</vt:lpstr>
      <vt:lpstr>WGCV Specific Objectives</vt:lpstr>
      <vt:lpstr>WGCV Subgroups</vt:lpstr>
      <vt:lpstr>WGCV Competences</vt:lpstr>
      <vt:lpstr>Collaboration and Communication</vt:lpstr>
      <vt:lpstr>WGCV to WGs/VCs</vt:lpstr>
      <vt:lpstr>WGCV to VCs</vt:lpstr>
      <vt:lpstr>WGCV to WGs</vt:lpstr>
      <vt:lpstr>How do VCs &amp; WGs fit in the existing effort?</vt:lpstr>
      <vt:lpstr>Opportunities &amp; obstacles</vt:lpstr>
      <vt:lpstr>Needs &amp; issues for SIT attention</vt:lpstr>
      <vt:lpstr>PowerPoint Presentation</vt:lpstr>
      <vt:lpstr>Opportunities &amp; obstacles</vt:lpstr>
      <vt:lpstr>Opportunities &amp; obstacles</vt:lpstr>
      <vt:lpstr>PowerPoint Presentation</vt:lpstr>
      <vt:lpstr>PowerPoint Presentation</vt:lpstr>
      <vt:lpstr>Management framework</vt:lpstr>
      <vt:lpstr>Management framework</vt:lpstr>
      <vt:lpstr>PowerPoint Presentation</vt:lpstr>
      <vt:lpstr>Next steps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Stephen Ward</cp:lastModifiedBy>
  <cp:revision>125</cp:revision>
  <dcterms:created xsi:type="dcterms:W3CDTF">2011-11-16T09:23:13Z</dcterms:created>
  <dcterms:modified xsi:type="dcterms:W3CDTF">2012-03-26T20:51:27Z</dcterms:modified>
</cp:coreProperties>
</file>