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Montserrat ExtraBold"/>
      <p:bold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586F9FA-DD71-4300-8F48-40383AB7D4F1}">
  <a:tblStyle styleId="{0586F9FA-DD71-4300-8F48-40383AB7D4F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2B368FB1-78BB-42C6-B764-D9FBB56B43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24" Type="http://schemas.openxmlformats.org/officeDocument/2006/relationships/font" Target="fonts/MontserratExtraBold-boldItalic.fntdata"/><Relationship Id="rId12" Type="http://schemas.openxmlformats.org/officeDocument/2006/relationships/slide" Target="slides/slide7.xml"/><Relationship Id="rId23" Type="http://schemas.openxmlformats.org/officeDocument/2006/relationships/font" Target="fonts/MontserratExtraBol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45533dc95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f45533dc9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4316cb218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f4316cb21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45533dc9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45533dc9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0633fe5fd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0633fe5f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4316cb21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4316cb2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4316cb218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f4316cb21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45533dc9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45533dc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56841f0b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56841f0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61897abb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61897a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0633fe5fd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0633fe5f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61897abb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61897abb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45533dc9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45533dc9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eoportal.org/about-eoporta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atabase.eohandbook.com" TargetMode="External"/><Relationship Id="rId4" Type="http://schemas.openxmlformats.org/officeDocument/2006/relationships/hyperlink" Target="http://database.eohandbook.com/ghg" TargetMode="External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eos.org/mim-reports-archive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eos.org/mim-database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739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5500"/>
              <a:t>CEOS Mission, Instruments &amp; Measurements Database</a:t>
            </a:r>
            <a:endParaRPr sz="5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400"/>
              <a:t>2024 Update</a:t>
            </a:r>
            <a:endParaRPr i="1"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72909" y="414855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George Dyke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MIM Database Team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9.5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18th - 19th September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/>
          <p:nvPr>
            <p:ph idx="1" type="body"/>
          </p:nvPr>
        </p:nvSpPr>
        <p:spPr>
          <a:xfrm>
            <a:off x="324225" y="1177525"/>
            <a:ext cx="48441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Clear adjacency - different mandates and </a:t>
            </a:r>
            <a:r>
              <a:rPr lang="en-GB"/>
              <a:t>constituencies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Continuing periodic </a:t>
            </a:r>
            <a:r>
              <a:rPr lang="en-GB"/>
              <a:t>correspondence</a:t>
            </a:r>
            <a:r>
              <a:rPr lang="en-GB"/>
              <a:t> with the OSCAR team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Sharing information and the updates from the quarterly report process</a:t>
            </a:r>
            <a:endParaRPr/>
          </a:p>
        </p:txBody>
      </p:sp>
      <p:sp>
        <p:nvSpPr>
          <p:cNvPr id="138" name="Google Shape;138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OSCAR</a:t>
            </a:r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675" y="878849"/>
            <a:ext cx="6143550" cy="30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276" y="3791725"/>
            <a:ext cx="6652651" cy="30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 txBox="1"/>
          <p:nvPr>
            <p:ph idx="1" type="body"/>
          </p:nvPr>
        </p:nvSpPr>
        <p:spPr>
          <a:xfrm>
            <a:off x="324225" y="1101325"/>
            <a:ext cx="81102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The Database has been the principal  reference the ESA Science Strategy </a:t>
            </a:r>
            <a:r>
              <a:rPr lang="en-GB"/>
              <a:t>foundational</a:t>
            </a:r>
            <a:r>
              <a:rPr lang="en-GB"/>
              <a:t> study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Providing the ‘program of </a:t>
            </a:r>
            <a:r>
              <a:rPr lang="en-GB"/>
              <a:t>record</a:t>
            </a:r>
            <a:r>
              <a:rPr lang="en-GB"/>
              <a:t>’ - current and future </a:t>
            </a:r>
            <a:r>
              <a:rPr lang="en-GB"/>
              <a:t>planned</a:t>
            </a:r>
            <a:r>
              <a:rPr lang="en-GB"/>
              <a:t> capabilities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Similar to the role the CEOS Database played for the NASA </a:t>
            </a:r>
            <a:r>
              <a:rPr lang="en-GB"/>
              <a:t>Decadal</a:t>
            </a:r>
            <a:r>
              <a:rPr lang="en-GB"/>
              <a:t> Survey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GB"/>
              <a:t>Fulfilling its mandate: providing capabilities to undertake informed coordination decisions</a:t>
            </a:r>
            <a:endParaRPr b="1"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1"/>
          </a:p>
        </p:txBody>
      </p:sp>
      <p:sp>
        <p:nvSpPr>
          <p:cNvPr id="146" name="Google Shape;14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ESA Science Strategy</a:t>
            </a:r>
            <a:endParaRPr/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3">
            <a:alphaModFix/>
          </a:blip>
          <a:srcRect b="0" l="50104" r="0" t="0"/>
          <a:stretch/>
        </p:blipFill>
        <p:spPr>
          <a:xfrm>
            <a:off x="8434350" y="1404875"/>
            <a:ext cx="3621400" cy="44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/>
          <p:nvPr>
            <p:ph idx="1" type="body"/>
          </p:nvPr>
        </p:nvSpPr>
        <p:spPr>
          <a:xfrm>
            <a:off x="176053" y="1194950"/>
            <a:ext cx="76551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EO Portal metadata powered by the CEOS Database</a:t>
            </a:r>
            <a:endParaRPr sz="2500"/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Independant ‘sister site’ - with more in depth information about the missions, in particular spacecraft and instrument structure</a:t>
            </a:r>
            <a:endParaRPr sz="2500"/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Scope of EO Portal broader that CEOS Database - includes information about commercial and non-governmental missions alongside CEOS Agency missions</a:t>
            </a:r>
            <a:endParaRPr sz="2500"/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 u="sng">
                <a:solidFill>
                  <a:schemeClr val="hlink"/>
                </a:solidFill>
                <a:hlinkClick r:id="rId3"/>
              </a:rPr>
              <a:t>eoportal.org/about-eoportal</a:t>
            </a:r>
            <a:r>
              <a:rPr lang="en-GB" sz="2500"/>
              <a:t> </a:t>
            </a:r>
            <a:endParaRPr sz="2500"/>
          </a:p>
        </p:txBody>
      </p:sp>
      <p:sp>
        <p:nvSpPr>
          <p:cNvPr id="153" name="Google Shape;153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 Portal</a:t>
            </a:r>
            <a:endParaRPr/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7353" y="1336039"/>
            <a:ext cx="4056047" cy="471522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176058" y="1194958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Questions welcome now, after, or via email</a:t>
            </a:r>
            <a:endParaRPr sz="2500"/>
          </a:p>
        </p:txBody>
      </p:sp>
      <p:sp>
        <p:nvSpPr>
          <p:cNvPr id="160" name="Google Shape;160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Thanks!</a:t>
            </a: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3300550" y="2359250"/>
            <a:ext cx="52464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300">
                <a:latin typeface="Montserrat ExtraBold"/>
                <a:ea typeface="Montserrat ExtraBold"/>
                <a:cs typeface="Montserrat ExtraBold"/>
                <a:sym typeface="Montserrat ExtraBold"/>
              </a:rPr>
              <a:t>Thanks to agencies and contacts for your support in making this community resource possible</a:t>
            </a:r>
            <a:endParaRPr i="1" sz="23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idx="1" type="body"/>
          </p:nvPr>
        </p:nvSpPr>
        <p:spPr>
          <a:xfrm>
            <a:off x="248025" y="1253725"/>
            <a:ext cx="8115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Database online at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database.eohandbook.com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2024 update survey in progress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Quarterly Reports </a:t>
            </a:r>
            <a:r>
              <a:rPr lang="en-GB"/>
              <a:t>regularly</a:t>
            </a:r>
            <a:r>
              <a:rPr lang="en-GB"/>
              <a:t> generated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Considering plans for website enhancements (visual)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Refresh of GHG mission portal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database.eohandbook.com/ghg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Engaging with the broader community - OSCAR, EO Portal, etc.</a:t>
            </a:r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Status - Summary</a:t>
            </a:r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8176" y="1888481"/>
            <a:ext cx="3763376" cy="34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Website Audience - 2024</a:t>
            </a:r>
            <a:endParaRPr/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3">
            <a:alphaModFix/>
          </a:blip>
          <a:srcRect b="0" l="2208" r="2198" t="5123"/>
          <a:stretch/>
        </p:blipFill>
        <p:spPr>
          <a:xfrm>
            <a:off x="9950" y="1092650"/>
            <a:ext cx="6786423" cy="3507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9"/>
          <p:cNvPicPr preferRelativeResize="0"/>
          <p:nvPr/>
        </p:nvPicPr>
        <p:blipFill rotWithShape="1">
          <a:blip r:embed="rId4">
            <a:alphaModFix/>
          </a:blip>
          <a:srcRect b="3239" l="3442" r="1995" t="16173"/>
          <a:stretch/>
        </p:blipFill>
        <p:spPr>
          <a:xfrm>
            <a:off x="6199375" y="3535025"/>
            <a:ext cx="5891901" cy="32679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9"/>
          <p:cNvSpPr txBox="1"/>
          <p:nvPr>
            <p:ph idx="1" type="body"/>
          </p:nvPr>
        </p:nvSpPr>
        <p:spPr>
          <a:xfrm>
            <a:off x="99850" y="4676025"/>
            <a:ext cx="6040200" cy="1613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Steady and slightly </a:t>
            </a:r>
            <a:r>
              <a:rPr lang="en-GB"/>
              <a:t>increasing</a:t>
            </a:r>
            <a:r>
              <a:rPr lang="en-GB"/>
              <a:t> traffic numbers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26,000 users since January</a:t>
            </a:r>
            <a:endParaRPr/>
          </a:p>
        </p:txBody>
      </p:sp>
      <p:sp>
        <p:nvSpPr>
          <p:cNvPr id="83" name="Google Shape;83;p9"/>
          <p:cNvSpPr txBox="1"/>
          <p:nvPr>
            <p:ph idx="1" type="body"/>
          </p:nvPr>
        </p:nvSpPr>
        <p:spPr>
          <a:xfrm>
            <a:off x="6888275" y="1135700"/>
            <a:ext cx="5074500" cy="106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International audience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Users up across highest use countries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3925" y="1137850"/>
            <a:ext cx="7713000" cy="513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28/40 agencies have responded</a:t>
            </a:r>
            <a:endParaRPr sz="27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One</a:t>
            </a:r>
            <a:r>
              <a:rPr lang="en-GB" sz="2100"/>
              <a:t> partial response </a:t>
            </a:r>
            <a:r>
              <a:rPr lang="en-GB" sz="2100"/>
              <a:t>received (ESA)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Four more expected (NOAA, SNSA, PTSpace, NSAU)</a:t>
            </a:r>
            <a:endParaRPr sz="21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No response from these agencies:</a:t>
            </a:r>
            <a:endParaRPr sz="27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AEM, CONAE, CRESDA, NASRDA, NRSCC / CAST / CNSA, SANSA, UAE SA</a:t>
            </a:r>
            <a:endParaRPr sz="21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en-GB" sz="2300"/>
              <a:t>Final reminders sent on Monday</a:t>
            </a:r>
            <a:endParaRPr sz="23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On track to release ahead of CEOS Plenary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89" name="Google Shape;89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2024 Survey</a:t>
            </a:r>
            <a:endParaRPr/>
          </a:p>
        </p:txBody>
      </p:sp>
      <p:sp>
        <p:nvSpPr>
          <p:cNvPr id="90" name="Google Shape;90;p10"/>
          <p:cNvSpPr txBox="1"/>
          <p:nvPr>
            <p:ph idx="1" type="body"/>
          </p:nvPr>
        </p:nvSpPr>
        <p:spPr>
          <a:xfrm>
            <a:off x="7846150" y="1615975"/>
            <a:ext cx="4019100" cy="351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2600"/>
              <a:t>Early Stats</a:t>
            </a:r>
            <a:endParaRPr b="1" sz="26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3"/>
                </a:solidFill>
              </a:rPr>
              <a:t>240+ missions updated</a:t>
            </a:r>
            <a:endParaRPr b="1" sz="21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3"/>
                </a:solidFill>
              </a:rPr>
              <a:t>4 new missions</a:t>
            </a:r>
            <a:endParaRPr b="1" sz="21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5"/>
                </a:solidFill>
              </a:rPr>
              <a:t>150+ instruments updated</a:t>
            </a:r>
            <a:endParaRPr b="1" sz="210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5"/>
                </a:solidFill>
              </a:rPr>
              <a:t>24 new instruments</a:t>
            </a:r>
            <a:endParaRPr b="1" sz="210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1"/>
                </a:solidFill>
              </a:rPr>
              <a:t>4037 </a:t>
            </a:r>
            <a:r>
              <a:rPr b="1" lang="en-GB" sz="2000">
                <a:solidFill>
                  <a:schemeClr val="accent1"/>
                </a:solidFill>
              </a:rPr>
              <a:t>instrument - measurement pairs</a:t>
            </a:r>
            <a:r>
              <a:rPr b="1" lang="en-GB" sz="2100">
                <a:solidFill>
                  <a:schemeClr val="accent5"/>
                </a:solidFill>
              </a:rPr>
              <a:t> </a:t>
            </a:r>
            <a:endParaRPr b="1" sz="2100">
              <a:solidFill>
                <a:schemeClr val="accent5"/>
              </a:solidFill>
            </a:endParaRPr>
          </a:p>
        </p:txBody>
      </p:sp>
      <p:sp>
        <p:nvSpPr>
          <p:cNvPr id="91" name="Google Shape;91;p10"/>
          <p:cNvSpPr txBox="1"/>
          <p:nvPr/>
        </p:nvSpPr>
        <p:spPr>
          <a:xfrm>
            <a:off x="3700825" y="5392975"/>
            <a:ext cx="52464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300">
                <a:latin typeface="Montserrat ExtraBold"/>
                <a:ea typeface="Montserrat ExtraBold"/>
                <a:cs typeface="Montserrat ExtraBold"/>
                <a:sym typeface="Montserrat ExtraBold"/>
              </a:rPr>
              <a:t>Thanks to agencies and contacts for your </a:t>
            </a:r>
            <a:r>
              <a:rPr i="1" lang="en-GB" sz="2300">
                <a:latin typeface="Montserrat ExtraBold"/>
                <a:ea typeface="Montserrat ExtraBold"/>
                <a:cs typeface="Montserrat ExtraBold"/>
                <a:sym typeface="Montserrat ExtraBold"/>
              </a:rPr>
              <a:t>contributions</a:t>
            </a:r>
            <a:r>
              <a:rPr i="1" lang="en-GB" sz="2300">
                <a:latin typeface="Montserrat ExtraBold"/>
                <a:ea typeface="Montserrat ExtraBold"/>
                <a:cs typeface="Montserrat ExtraBold"/>
                <a:sym typeface="Montserrat ExtraBold"/>
              </a:rPr>
              <a:t>!</a:t>
            </a:r>
            <a:endParaRPr i="1" sz="23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348308" y="12068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Published once every three months</a:t>
            </a:r>
            <a:endParaRPr sz="27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en-GB" sz="2300"/>
              <a:t>Recent launches &amp; mission completions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en-GB" sz="2300"/>
              <a:t>Upcoming launches</a:t>
            </a:r>
            <a:endParaRPr sz="23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Distributed to CEOS mailing lists &amp; </a:t>
            </a:r>
            <a:r>
              <a:rPr lang="en-GB" sz="2700"/>
              <a:t>available</a:t>
            </a:r>
            <a:r>
              <a:rPr lang="en-GB" sz="2700"/>
              <a:t> on the CEOS website: </a:t>
            </a:r>
            <a:r>
              <a:rPr lang="en-GB" sz="2700" u="sng">
                <a:solidFill>
                  <a:schemeClr val="hlink"/>
                </a:solidFill>
                <a:hlinkClick r:id="rId3"/>
              </a:rPr>
              <a:t>ceos.org/mim-reports-archive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GB" sz="2700"/>
              <a:t>Helps lighten the load at survey time, and keep the database a current &amp; accurate resource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97" name="Google Shape;97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Quarterly Reports</a:t>
            </a:r>
            <a:endParaRPr/>
          </a:p>
        </p:txBody>
      </p:sp>
      <p:pic>
        <p:nvPicPr>
          <p:cNvPr id="98" name="Google Shape;9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7150" y="4489100"/>
            <a:ext cx="7717699" cy="19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H1 2024 Launch Highlights</a:t>
            </a:r>
            <a:endParaRPr/>
          </a:p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304704" y="1226375"/>
            <a:ext cx="5742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PACE</a:t>
            </a:r>
            <a:r>
              <a:rPr lang="en-GB" sz="1900"/>
              <a:t>: February 08, 2024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INSAT-3DS</a:t>
            </a:r>
            <a:r>
              <a:rPr lang="en-GB" sz="1900"/>
              <a:t>:</a:t>
            </a:r>
            <a:r>
              <a:rPr b="1" lang="en-GB" sz="1900"/>
              <a:t> </a:t>
            </a:r>
            <a:r>
              <a:rPr lang="en-GB" sz="1900"/>
              <a:t>February 17,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Meteor-M N2-4</a:t>
            </a:r>
            <a:r>
              <a:rPr lang="en-GB" sz="1900"/>
              <a:t>: February 29,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MethaneSAT</a:t>
            </a:r>
            <a:r>
              <a:rPr lang="en-GB" sz="1900"/>
              <a:t>: March 04,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Resurs-P N4</a:t>
            </a:r>
            <a:r>
              <a:rPr lang="en-GB" sz="1900"/>
              <a:t>: March 31, 2024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WSF-M (US DoD)</a:t>
            </a:r>
            <a:r>
              <a:rPr lang="en-GB" sz="1900"/>
              <a:t>: April 11, 2024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WorldView Legion</a:t>
            </a:r>
            <a:r>
              <a:rPr lang="en-GB" sz="1900"/>
              <a:t>: May 02, 2024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PREFIRE</a:t>
            </a:r>
            <a:r>
              <a:rPr lang="en-GB" sz="1900"/>
              <a:t>: May 25, 2024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EarthCARE</a:t>
            </a:r>
            <a:r>
              <a:rPr lang="en-GB" sz="1900"/>
              <a:t>: May 28,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GOES-U</a:t>
            </a:r>
            <a:r>
              <a:rPr lang="en-GB" sz="1900"/>
              <a:t>: June 25,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b="1" lang="en-GB" sz="1900"/>
              <a:t>ALOS-4</a:t>
            </a:r>
            <a:r>
              <a:rPr lang="en-GB" sz="1900"/>
              <a:t>: July 01, 2024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❖"/>
            </a:pPr>
            <a:r>
              <a:rPr b="1" lang="en-GB" sz="1900"/>
              <a:t>+ Sentinel-2 C</a:t>
            </a:r>
            <a:r>
              <a:rPr lang="en-GB" sz="1900"/>
              <a:t>: September 04, 2024</a:t>
            </a:r>
            <a:endParaRPr sz="1900"/>
          </a:p>
        </p:txBody>
      </p:sp>
      <p:pic>
        <p:nvPicPr>
          <p:cNvPr id="105" name="Google Shape;10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2665" y="1204453"/>
            <a:ext cx="2188106" cy="2185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"/>
          <p:cNvSpPr txBox="1"/>
          <p:nvPr/>
        </p:nvSpPr>
        <p:spPr>
          <a:xfrm>
            <a:off x="8915038" y="3361063"/>
            <a:ext cx="278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First light image from INSAT-3DS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137" y="1204451"/>
            <a:ext cx="2084887" cy="2185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"/>
          <p:cNvSpPr txBox="1"/>
          <p:nvPr/>
        </p:nvSpPr>
        <p:spPr>
          <a:xfrm>
            <a:off x="6221998" y="3361063"/>
            <a:ext cx="240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First light image from PACE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4196" y="4032399"/>
            <a:ext cx="2936899" cy="195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0840" y="4032399"/>
            <a:ext cx="2936888" cy="1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/>
        </p:nvSpPr>
        <p:spPr>
          <a:xfrm>
            <a:off x="6288100" y="6045575"/>
            <a:ext cx="51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Mt Fuji &amp; Central Tokyo - first images from ALOS-4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2024 Launches - Measurements</a:t>
            </a:r>
            <a:endParaRPr/>
          </a:p>
        </p:txBody>
      </p:sp>
      <p:graphicFrame>
        <p:nvGraphicFramePr>
          <p:cNvPr id="117" name="Google Shape;117;p13"/>
          <p:cNvGraphicFramePr/>
          <p:nvPr/>
        </p:nvGraphicFramePr>
        <p:xfrm>
          <a:off x="241225" y="138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{0586F9FA-DD71-4300-8F48-40383AB7D4F1}</a:tableStyleId>
              </a:tblPr>
              <a:tblGrid>
                <a:gridCol w="3865800"/>
                <a:gridCol w="422025"/>
                <a:gridCol w="4293375"/>
                <a:gridCol w="404650"/>
              </a:tblGrid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Parameter</a:t>
                      </a:r>
                      <a:endParaRPr b="1"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</a:t>
                      </a:r>
                      <a:endParaRPr b="1"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Parameter</a:t>
                      </a:r>
                      <a:endParaRPr b="1"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</a:t>
                      </a:r>
                      <a:endParaRPr b="1"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121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Aerosols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 temperature (ocean)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Cloud type, amount and cloud top temperature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Atmospheric Temperature Fields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Multi-purpose imagery (land)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Atmospheric Humidity Fields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 ice cover, edge and thickness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Multi-purpose imagery (ocean)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Vegetation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Gravity, Magnetic and Geodynamic measurements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2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Snow cover, edge and depth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Liquid water and precipitation rate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Albedo and reflectance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 surface winds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Cloud particle properties and profile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Ozone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4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 colour/biology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Trace gases (excluding ozone)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Radiation budget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Landscape topography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 temperature (land)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3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8" name="Google Shape;118;p13"/>
          <p:cNvSpPr txBox="1"/>
          <p:nvPr/>
        </p:nvSpPr>
        <p:spPr>
          <a:xfrm>
            <a:off x="9392075" y="1386525"/>
            <a:ext cx="27999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instruments measuring each parameter launched in 2024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Excludes commercial capabilities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Upcoming launches</a:t>
            </a:r>
            <a:endParaRPr sz="3900"/>
          </a:p>
        </p:txBody>
      </p:sp>
      <p:graphicFrame>
        <p:nvGraphicFramePr>
          <p:cNvPr id="124" name="Google Shape;124;p14"/>
          <p:cNvGraphicFramePr/>
          <p:nvPr/>
        </p:nvGraphicFramePr>
        <p:xfrm>
          <a:off x="1230925" y="151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{2B368FB1-78BB-42C6-B764-D9FBB56B438A}</a:tableStyleId>
              </a:tblPr>
              <a:tblGrid>
                <a:gridCol w="3243400"/>
                <a:gridCol w="1890800"/>
                <a:gridCol w="4595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Mission</a:t>
                      </a:r>
                      <a:endParaRPr b="1" sz="2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Launch</a:t>
                      </a:r>
                      <a:endParaRPr b="1" sz="2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Agency</a:t>
                      </a:r>
                      <a:endParaRPr b="1" sz="21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NORSAT-4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Oct 2024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NOSA / NDRE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THEOS-2 Small Satellite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Oct 2024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GISTDA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Ionosphera-M N1 &amp; N2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Nov 2024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ROSKOSMOS / ROSHYDROMET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CSG-3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Nov 2024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ASI / MoD (Italy)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Sentinel-1 C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Dec 2024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ESA / COM</a:t>
                      </a:r>
                      <a:endParaRPr sz="2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5" name="Google Shape;125;p14"/>
          <p:cNvSpPr txBox="1"/>
          <p:nvPr/>
        </p:nvSpPr>
        <p:spPr>
          <a:xfrm>
            <a:off x="1025775" y="5607525"/>
            <a:ext cx="1040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Look out for the full report on Q3 2024 activity coming early October!</a:t>
            </a:r>
            <a:endParaRPr b="1" sz="21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>
            <p:ph idx="1" type="body"/>
          </p:nvPr>
        </p:nvSpPr>
        <p:spPr>
          <a:xfrm>
            <a:off x="324225" y="1558525"/>
            <a:ext cx="66318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Added: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ceos.org/mim-database/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Currently undertaking a set of visual enhancements of the current website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Improve the look, feel, and performance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Relatively modest effort but hopefully a nice refresh</a:t>
            </a:r>
            <a:endParaRPr/>
          </a:p>
        </p:txBody>
      </p:sp>
      <p:sp>
        <p:nvSpPr>
          <p:cNvPr id="131" name="Google Shape;131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Enhancements</a:t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6775" y="883225"/>
            <a:ext cx="4975227" cy="5766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