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f3edc44be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CEOS has been formalising its strategies for various aspects of carbon and climate in all three domains: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In 2020: Greenhouse Gas Roadmap has been agreed.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In 2021: Strategy to Support the Global Stocktake.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In 2023: Agriculture, Forestry and Other Land Use (AFOLU) Roadmap in 2023.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In 2024: Aquatic Carbon Roadmap is under development. Also an AFOLU Roadmap actions supplement.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WMO regularly engages with the implementation of the CEOS Greenhouse Gas Roadmap, through the CEOS-CGMS Working Group on Climate Greenhouse Gas Task Team. This is a key area for CEOS and WMO collaboration.</a:t>
            </a:r>
            <a:endParaRPr/>
          </a:p>
        </p:txBody>
      </p:sp>
      <p:sp>
        <p:nvSpPr>
          <p:cNvPr id="74" name="Google Shape;74;g2f3edc44be7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3edc44be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2f3edc44be7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3edc44be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g2f3edc44be7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141a670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8141a6703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3edc44be7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f3edc44be7_0_2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141a6703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8141a67036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9" Type="http://schemas.openxmlformats.org/officeDocument/2006/relationships/hyperlink" Target="http://www.ceos.org/gst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9.jpg"/><Relationship Id="rId7" Type="http://schemas.openxmlformats.org/officeDocument/2006/relationships/hyperlink" Target="https://ceos.org/observations/" TargetMode="External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Carbon Roadmap Integration</a:t>
            </a:r>
            <a:endParaRPr i="1" sz="4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7500"/>
          </a:p>
        </p:txBody>
      </p:sp>
      <p:sp>
        <p:nvSpPr>
          <p:cNvPr id="71" name="Google Shape;71;p8"/>
          <p:cNvSpPr/>
          <p:nvPr/>
        </p:nvSpPr>
        <p:spPr>
          <a:xfrm>
            <a:off x="7272909" y="414855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Osamu Ochiai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 SIT Chair team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8.1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September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0497" y="2736323"/>
            <a:ext cx="2195098" cy="29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9"/>
          <p:cNvSpPr txBox="1"/>
          <p:nvPr/>
        </p:nvSpPr>
        <p:spPr>
          <a:xfrm>
            <a:off x="4229400" y="1189775"/>
            <a:ext cx="405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CEOS Global Stocktake Strategy Paper and Global Stocktake Portal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8092" y="1175600"/>
            <a:ext cx="1639685" cy="264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19926" y="1175600"/>
            <a:ext cx="1589750" cy="26499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/>
          <p:cNvSpPr/>
          <p:nvPr/>
        </p:nvSpPr>
        <p:spPr>
          <a:xfrm>
            <a:off x="9592350" y="4057101"/>
            <a:ext cx="1695000" cy="23067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Aquatic Carbon Roadmap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 development!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18639" y="1208836"/>
            <a:ext cx="1442383" cy="179758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9"/>
          <p:cNvSpPr txBox="1"/>
          <p:nvPr/>
        </p:nvSpPr>
        <p:spPr>
          <a:xfrm>
            <a:off x="357350" y="206948"/>
            <a:ext cx="9234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Support Carbon monitoring in all domains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4992600" y="5712425"/>
            <a:ext cx="452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Summary of CEOS thematic observing strategies: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https://ceos.org/observations/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7350" y="1099400"/>
            <a:ext cx="3498324" cy="472072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 txBox="1"/>
          <p:nvPr/>
        </p:nvSpPr>
        <p:spPr>
          <a:xfrm>
            <a:off x="1172200" y="6080225"/>
            <a:ext cx="452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&lt;&lt; </a:t>
            </a:r>
            <a:r>
              <a:rPr b="0" i="0" lang="en-GB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www.ceos.org/gst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9"/>
          <p:cNvSpPr txBox="1"/>
          <p:nvPr/>
        </p:nvSpPr>
        <p:spPr>
          <a:xfrm>
            <a:off x="136101" y="5712425"/>
            <a:ext cx="39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Demonstrate the value of Earth Observation satellite datasets to support the Global Stocktake process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/>
          <p:nvPr>
            <p:ph idx="1" type="body"/>
          </p:nvPr>
        </p:nvSpPr>
        <p:spPr>
          <a:xfrm>
            <a:off x="392713" y="1097550"/>
            <a:ext cx="113733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Roadmap </a:t>
            </a:r>
            <a:r>
              <a:rPr b="1" lang="en-GB" sz="1900"/>
              <a:t>being</a:t>
            </a: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updated in 2024 - reflecting context changes like G3W and IMEO</a:t>
            </a:r>
            <a:endParaRPr sz="2900"/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AFOLU Roadmap actions being finalised - draft presented at SIT-39 aiming for TW</a:t>
            </a:r>
            <a:endParaRPr sz="2900"/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Aquatic Carbon Roadmap started, aiming for Q4 2025 finalisation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900"/>
          </a:p>
        </p:txBody>
      </p:sp>
      <p:sp>
        <p:nvSpPr>
          <p:cNvPr id="92" name="Google Shape;92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SIT-39 decision and action</a:t>
            </a:r>
            <a:endParaRPr/>
          </a:p>
        </p:txBody>
      </p:sp>
      <p:pic>
        <p:nvPicPr>
          <p:cNvPr id="93" name="Google Shape;9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135" y="2803793"/>
            <a:ext cx="11059329" cy="3800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80912" y="5448359"/>
            <a:ext cx="11290200" cy="8226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72205" y="5448363"/>
            <a:ext cx="1320900" cy="82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67850" y="3567316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59144" y="2687737"/>
            <a:ext cx="11290200" cy="8226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1"/>
          <p:cNvSpPr/>
          <p:nvPr/>
        </p:nvSpPr>
        <p:spPr>
          <a:xfrm>
            <a:off x="63500" y="2213122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63500" y="2213122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1"/>
          <p:cNvSpPr txBox="1"/>
          <p:nvPr/>
        </p:nvSpPr>
        <p:spPr>
          <a:xfrm>
            <a:off x="72205" y="2321813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GST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1"/>
          <p:cNvSpPr txBox="1"/>
          <p:nvPr/>
        </p:nvSpPr>
        <p:spPr>
          <a:xfrm>
            <a:off x="5285824" y="2471406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3372928" y="2247884"/>
            <a:ext cx="23955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1"/>
          <p:cNvSpPr txBox="1"/>
          <p:nvPr/>
        </p:nvSpPr>
        <p:spPr>
          <a:xfrm>
            <a:off x="3760265" y="2251356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GST 1 LESSONS LEARNED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1"/>
          <p:cNvCxnSpPr/>
          <p:nvPr/>
        </p:nvCxnSpPr>
        <p:spPr>
          <a:xfrm>
            <a:off x="9801521" y="2592324"/>
            <a:ext cx="0" cy="18300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29409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" name="Google Shape;109;p11"/>
          <p:cNvSpPr/>
          <p:nvPr/>
        </p:nvSpPr>
        <p:spPr>
          <a:xfrm>
            <a:off x="2699520" y="1679590"/>
            <a:ext cx="228600" cy="231000"/>
          </a:xfrm>
          <a:prstGeom prst="triangle">
            <a:avLst>
              <a:gd fmla="val 50000" name="adj"/>
            </a:avLst>
          </a:prstGeom>
          <a:solidFill>
            <a:srgbClr val="1AAA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2655604" y="1944820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SIT-39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1"/>
          <p:cNvSpPr/>
          <p:nvPr/>
        </p:nvSpPr>
        <p:spPr>
          <a:xfrm>
            <a:off x="1509267" y="1422528"/>
            <a:ext cx="9842400" cy="183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p11"/>
          <p:cNvCxnSpPr/>
          <p:nvPr/>
        </p:nvCxnSpPr>
        <p:spPr>
          <a:xfrm>
            <a:off x="6535995" y="1428227"/>
            <a:ext cx="0" cy="18300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29409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p11"/>
          <p:cNvSpPr txBox="1"/>
          <p:nvPr/>
        </p:nvSpPr>
        <p:spPr>
          <a:xfrm>
            <a:off x="3993354" y="1414275"/>
            <a:ext cx="60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1"/>
          <p:cNvSpPr txBox="1"/>
          <p:nvPr/>
        </p:nvSpPr>
        <p:spPr>
          <a:xfrm>
            <a:off x="8854365" y="1406050"/>
            <a:ext cx="558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1"/>
          <p:cNvSpPr/>
          <p:nvPr/>
        </p:nvSpPr>
        <p:spPr>
          <a:xfrm>
            <a:off x="5281617" y="1657810"/>
            <a:ext cx="228600" cy="2310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1"/>
          <p:cNvSpPr/>
          <p:nvPr/>
        </p:nvSpPr>
        <p:spPr>
          <a:xfrm>
            <a:off x="5703986" y="1653454"/>
            <a:ext cx="228600" cy="231000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1"/>
          <p:cNvSpPr/>
          <p:nvPr/>
        </p:nvSpPr>
        <p:spPr>
          <a:xfrm>
            <a:off x="7511028" y="1657810"/>
            <a:ext cx="228600" cy="231000"/>
          </a:xfrm>
          <a:prstGeom prst="triangle">
            <a:avLst>
              <a:gd fmla="val 50000" name="adj"/>
            </a:avLst>
          </a:prstGeom>
          <a:solidFill>
            <a:srgbClr val="1AAA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"/>
          <p:cNvSpPr txBox="1"/>
          <p:nvPr/>
        </p:nvSpPr>
        <p:spPr>
          <a:xfrm>
            <a:off x="7467112" y="1923040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1"/>
          <p:cNvSpPr/>
          <p:nvPr/>
        </p:nvSpPr>
        <p:spPr>
          <a:xfrm>
            <a:off x="9962494" y="1644745"/>
            <a:ext cx="228600" cy="2310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/>
          <p:cNvSpPr txBox="1"/>
          <p:nvPr/>
        </p:nvSpPr>
        <p:spPr>
          <a:xfrm>
            <a:off x="9918578" y="1909975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SIT-TW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1"/>
          <p:cNvSpPr/>
          <p:nvPr/>
        </p:nvSpPr>
        <p:spPr>
          <a:xfrm>
            <a:off x="10384863" y="1640389"/>
            <a:ext cx="228600" cy="231000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1"/>
          <p:cNvSpPr txBox="1"/>
          <p:nvPr/>
        </p:nvSpPr>
        <p:spPr>
          <a:xfrm>
            <a:off x="10262567" y="1913736"/>
            <a:ext cx="467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Plenary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UK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1"/>
          <p:cNvSpPr/>
          <p:nvPr/>
        </p:nvSpPr>
        <p:spPr>
          <a:xfrm>
            <a:off x="6181449" y="2243527"/>
            <a:ext cx="43212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1"/>
          <p:cNvSpPr txBox="1"/>
          <p:nvPr/>
        </p:nvSpPr>
        <p:spPr>
          <a:xfrm>
            <a:off x="7761863" y="2246999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GST STRATEGY UPDATE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1"/>
          <p:cNvSpPr txBox="1"/>
          <p:nvPr/>
        </p:nvSpPr>
        <p:spPr>
          <a:xfrm>
            <a:off x="7232196" y="2450095"/>
            <a:ext cx="1129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 &amp; CEOS WP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1"/>
          <p:cNvSpPr/>
          <p:nvPr/>
        </p:nvSpPr>
        <p:spPr>
          <a:xfrm>
            <a:off x="50437" y="2687741"/>
            <a:ext cx="1320900" cy="82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1"/>
          <p:cNvSpPr txBox="1"/>
          <p:nvPr/>
        </p:nvSpPr>
        <p:spPr>
          <a:xfrm>
            <a:off x="72205" y="2796432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CARBON ROADMAPS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1"/>
          <p:cNvSpPr/>
          <p:nvPr/>
        </p:nvSpPr>
        <p:spPr>
          <a:xfrm>
            <a:off x="3359865" y="2809585"/>
            <a:ext cx="23955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1"/>
          <p:cNvSpPr txBox="1"/>
          <p:nvPr/>
        </p:nvSpPr>
        <p:spPr>
          <a:xfrm>
            <a:off x="3747202" y="2813057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GHG ROADMAP UPDATE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1"/>
          <p:cNvSpPr txBox="1"/>
          <p:nvPr/>
        </p:nvSpPr>
        <p:spPr>
          <a:xfrm>
            <a:off x="5298888" y="2676060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3371145" y="3040250"/>
            <a:ext cx="2060400" cy="226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1"/>
          <p:cNvSpPr txBox="1"/>
          <p:nvPr/>
        </p:nvSpPr>
        <p:spPr>
          <a:xfrm>
            <a:off x="3523650" y="3049519"/>
            <a:ext cx="1869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AFOLU ROADMAP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3364216" y="3319038"/>
            <a:ext cx="7138500" cy="197400"/>
          </a:xfrm>
          <a:prstGeom prst="chevron">
            <a:avLst>
              <a:gd fmla="val 50000" name="adj"/>
            </a:avLst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 txBox="1"/>
          <p:nvPr/>
        </p:nvSpPr>
        <p:spPr>
          <a:xfrm>
            <a:off x="4796585" y="3322510"/>
            <a:ext cx="3984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AQUATIC CARBON ROADMAP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1"/>
          <p:cNvSpPr txBox="1"/>
          <p:nvPr/>
        </p:nvSpPr>
        <p:spPr>
          <a:xfrm>
            <a:off x="5973803" y="3072764"/>
            <a:ext cx="187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 CHAIR TO ENSURE LINKAGES NEEDED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9146" y="3576008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 txBox="1"/>
          <p:nvPr/>
        </p:nvSpPr>
        <p:spPr>
          <a:xfrm>
            <a:off x="72205" y="3684699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IMEO &amp; G3W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3368575" y="3654315"/>
            <a:ext cx="1065900" cy="1839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 txBox="1"/>
          <p:nvPr/>
        </p:nvSpPr>
        <p:spPr>
          <a:xfrm>
            <a:off x="3120184" y="3666496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INTERFACES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1"/>
          <p:cNvSpPr/>
          <p:nvPr/>
        </p:nvSpPr>
        <p:spPr>
          <a:xfrm>
            <a:off x="4638239" y="3645506"/>
            <a:ext cx="5864400" cy="226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1"/>
          <p:cNvSpPr txBox="1"/>
          <p:nvPr/>
        </p:nvSpPr>
        <p:spPr>
          <a:xfrm>
            <a:off x="6166699" y="3654775"/>
            <a:ext cx="3172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PROGRESS IMEO &amp; G3W TOPICS/challenges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80909" y="4490426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72205" y="4499118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1"/>
          <p:cNvSpPr txBox="1"/>
          <p:nvPr/>
        </p:nvSpPr>
        <p:spPr>
          <a:xfrm>
            <a:off x="72205" y="4607809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GCOS 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1"/>
          <p:cNvSpPr/>
          <p:nvPr/>
        </p:nvSpPr>
        <p:spPr>
          <a:xfrm>
            <a:off x="1509267" y="4577425"/>
            <a:ext cx="7416900" cy="1920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 txBox="1"/>
          <p:nvPr/>
        </p:nvSpPr>
        <p:spPr>
          <a:xfrm>
            <a:off x="3954434" y="4577425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CEOS RESPONSE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1"/>
          <p:cNvSpPr txBox="1"/>
          <p:nvPr/>
        </p:nvSpPr>
        <p:spPr>
          <a:xfrm>
            <a:off x="8216645" y="4775098"/>
            <a:ext cx="1320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Mid-2025 for CEOS &amp; CGMS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76552" y="4965049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67848" y="4973741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 txBox="1"/>
          <p:nvPr/>
        </p:nvSpPr>
        <p:spPr>
          <a:xfrm>
            <a:off x="67848" y="5082432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ECV INVENTORY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1504910" y="5035667"/>
            <a:ext cx="4939500" cy="2082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 txBox="1"/>
          <p:nvPr/>
        </p:nvSpPr>
        <p:spPr>
          <a:xfrm>
            <a:off x="3950077" y="5052048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VERSION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6368662" y="5040018"/>
            <a:ext cx="4939500" cy="2082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/>
          <p:nvPr/>
        </p:nvSpPr>
        <p:spPr>
          <a:xfrm>
            <a:off x="8813829" y="5056399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VERSION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 txBox="1"/>
          <p:nvPr/>
        </p:nvSpPr>
        <p:spPr>
          <a:xfrm>
            <a:off x="59140" y="5591894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</a:t>
            </a:r>
            <a:b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 txBox="1"/>
          <p:nvPr/>
        </p:nvSpPr>
        <p:spPr>
          <a:xfrm>
            <a:off x="6583071" y="5522650"/>
            <a:ext cx="219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NEW CEOS WP ACTIONS  RE GST2</a:t>
            </a:r>
            <a:endParaRPr b="1" i="0" sz="1200" u="none" cap="none" strike="noStrik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IPCC TSU engagement</a:t>
            </a:r>
            <a:endParaRPr b="1" sz="12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1"/>
          <p:cNvSpPr txBox="1"/>
          <p:nvPr/>
        </p:nvSpPr>
        <p:spPr>
          <a:xfrm>
            <a:off x="3996650" y="6071758"/>
            <a:ext cx="2198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NATIONAL ENGAGEMENT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3157185" y="5830649"/>
            <a:ext cx="3024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INTEGRATED PLANNING FOR COP &amp; SBSTA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1"/>
          <p:cNvSpPr txBox="1"/>
          <p:nvPr/>
        </p:nvSpPr>
        <p:spPr>
          <a:xfrm>
            <a:off x="3554454" y="5575069"/>
            <a:ext cx="3024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NEW PATHWAYS/TARGETS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1"/>
          <p:cNvSpPr txBox="1"/>
          <p:nvPr/>
        </p:nvSpPr>
        <p:spPr>
          <a:xfrm>
            <a:off x="394700" y="194475"/>
            <a:ext cx="374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 Term Overview</a:t>
            </a:r>
            <a:endParaRPr b="1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67850" y="4024516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1"/>
          <p:cNvSpPr/>
          <p:nvPr/>
        </p:nvSpPr>
        <p:spPr>
          <a:xfrm>
            <a:off x="59146" y="4033208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72205" y="4141899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GHG Best Practices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3368575" y="4111525"/>
            <a:ext cx="2489100" cy="1839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1"/>
          <p:cNvSpPr txBox="1"/>
          <p:nvPr/>
        </p:nvSpPr>
        <p:spPr>
          <a:xfrm>
            <a:off x="3715526" y="4101525"/>
            <a:ext cx="2060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CEOS GHG BEST PRACTICES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11"/>
          <p:cNvCxnSpPr/>
          <p:nvPr/>
        </p:nvCxnSpPr>
        <p:spPr>
          <a:xfrm>
            <a:off x="5402850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167" name="Google Shape;167;p11"/>
          <p:cNvCxnSpPr/>
          <p:nvPr/>
        </p:nvCxnSpPr>
        <p:spPr>
          <a:xfrm>
            <a:off x="5817588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sp>
        <p:nvSpPr>
          <p:cNvPr id="168" name="Google Shape;168;p11"/>
          <p:cNvSpPr/>
          <p:nvPr/>
        </p:nvSpPr>
        <p:spPr>
          <a:xfrm>
            <a:off x="5961957" y="4107050"/>
            <a:ext cx="4939500" cy="226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7333650" y="4116319"/>
            <a:ext cx="1869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UKSA COP-30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10765863" y="1640389"/>
            <a:ext cx="228600" cy="231000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10643567" y="1913736"/>
            <a:ext cx="4677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COP-30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 txBox="1"/>
          <p:nvPr/>
        </p:nvSpPr>
        <p:spPr>
          <a:xfrm>
            <a:off x="5581690" y="1926801"/>
            <a:ext cx="467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Plenary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Canada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5237701" y="1923040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SIT-TW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5285824" y="4300206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5743024" y="4300206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11"/>
          <p:cNvCxnSpPr/>
          <p:nvPr/>
        </p:nvCxnSpPr>
        <p:spPr>
          <a:xfrm>
            <a:off x="7625113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177" name="Google Shape;177;p11"/>
          <p:cNvCxnSpPr/>
          <p:nvPr/>
        </p:nvCxnSpPr>
        <p:spPr>
          <a:xfrm>
            <a:off x="10077313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/>
          <p:nvPr/>
        </p:nvSpPr>
        <p:spPr>
          <a:xfrm>
            <a:off x="357105" y="1290957"/>
            <a:ext cx="11112000" cy="3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60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coordination calls (11 June and 24 July) featuring the leads for the 3 CEOS Roadmaps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60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Connecting the teams and sharing updates on progress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Roadmap being updated this year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AFOLU Roadmap actions being finalised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Aquatic Carbon Roadmap outlined and being started - aim late 2025 target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Guest speaker, Richard Engelen (ECMWF) on inversion modelling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12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Progress to date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/>
        </p:nvSpPr>
        <p:spPr>
          <a:xfrm>
            <a:off x="357105" y="1290957"/>
            <a:ext cx="111120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Need more integration with the inverse modelling community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WMO G3W is a potential gateway to the policy world - there is an opportunity for us to guide G3W. Need to be aligned internally to do so with exchanges between the roadmap teams 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GOOS may be helpful for the ACR effort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team considering linkages needed with others in update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Potentially useful linkages via the Global Carbon Project?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Could the 3 roadmaps together study what will be needed from them in future by the inversion modelling community as a strategic endeavour?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Could WGClimate consider this?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13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Issues arising… for discussion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/>
          <p:nvPr/>
        </p:nvSpPr>
        <p:spPr>
          <a:xfrm>
            <a:off x="357100" y="1290950"/>
            <a:ext cx="114738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 Chair team will continue to offer </a:t>
            </a: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coordination</a:t>
            </a: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calls among the 3 Roadmap lead teams to facilitate necessary communication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WGClimate may look at how to connect their CDR work to needs of the inversion modelling community 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Ensure ACR contents reflect </a:t>
            </a: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integration</a:t>
            </a: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needs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Way Forward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