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3"/>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6858000" cx="12192000"/>
  <p:notesSz cx="6858000" cy="9144000"/>
  <p:embeddedFontLst>
    <p:embeddedFont>
      <p:font typeface="Helvetica Neue"/>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HelveticaNeue-regular.fntdata"/><Relationship Id="rId11" Type="http://schemas.openxmlformats.org/officeDocument/2006/relationships/slide" Target="slides/slide6.xml"/><Relationship Id="rId22" Type="http://schemas.openxmlformats.org/officeDocument/2006/relationships/font" Target="fonts/HelveticaNeue-italic.fntdata"/><Relationship Id="rId10" Type="http://schemas.openxmlformats.org/officeDocument/2006/relationships/slide" Target="slides/slide5.xml"/><Relationship Id="rId21" Type="http://schemas.openxmlformats.org/officeDocument/2006/relationships/font" Target="fonts/HelveticaNeue-bold.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HelveticaNeue-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bd0899a28d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2bd0899a28d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fdf1f7c1e0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fdf1f7c1e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fdf1f7c1e0_0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fdf1f7c1e0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fdf1f7c1e0_0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fdf1f7c1e0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6d7064d95a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6d7064d95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1d56a54271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11d56a54271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23713aac91_1_4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23713aac91_1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Easing the use of satellite EO data to reach new non-expert users and increase data uptake and use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GB"/>
              <a:t>geophysical measurements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GB"/>
              <a:t>Reduce pre-processing burden for users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GB"/>
              <a:t>Facilitate analysis in the cloud - Reduce egress and processing</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GB"/>
              <a:t>Provide a first step for interoperability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Promote clear documentation of processing steps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GB"/>
              <a:t>Capitalise on space agency expertise and experience</a:t>
            </a:r>
            <a:endParaRPr/>
          </a:p>
          <a:p>
            <a:pPr indent="0" lvl="0" marL="0" rtl="0" algn="l">
              <a:spcBef>
                <a:spcPts val="0"/>
              </a:spcBef>
              <a:spcAft>
                <a:spcPts val="0"/>
              </a:spcAft>
              <a:buNone/>
            </a:pPr>
            <a:r>
              <a:t/>
            </a:r>
            <a:endParaRPr/>
          </a:p>
        </p:txBody>
      </p:sp>
      <p:sp>
        <p:nvSpPr>
          <p:cNvPr id="92" name="Google Shape;92;g123713aac91_1_455: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bd0899a28d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bd0899a28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fdf1f7c1e0_0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fdf1f7c1e0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bd0899a28d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bd0899a28d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bd0899a28d_0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bd0899a28d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6ca997ed2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6ca997ed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fdf1f7c1e0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fdf1f7c1e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fdf1f7c1e0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fdf1f7c1e0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1.png"/><Relationship Id="rId6"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6.png"/><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b="0" l="0" r="0" t="0"/>
          <a:stretch/>
        </p:blipFill>
        <p:spPr>
          <a:xfrm>
            <a:off x="3301750" y="2265730"/>
            <a:ext cx="8288156" cy="2756714"/>
          </a:xfrm>
          <a:prstGeom prst="rect">
            <a:avLst/>
          </a:prstGeom>
          <a:noFill/>
          <a:ln>
            <a:noFill/>
          </a:ln>
        </p:spPr>
      </p:pic>
      <p:pic>
        <p:nvPicPr>
          <p:cNvPr id="13" name="Google Shape;13;p2"/>
          <p:cNvPicPr preferRelativeResize="0"/>
          <p:nvPr/>
        </p:nvPicPr>
        <p:blipFill rotWithShape="1">
          <a:blip r:embed="rId3">
            <a:alphaModFix/>
          </a:blip>
          <a:srcRect b="-110"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2"/>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 name="Google Shape;16;p2"/>
          <p:cNvSpPr/>
          <p:nvPr/>
        </p:nvSpPr>
        <p:spPr>
          <a:xfrm flipH="1">
            <a:off x="-21101" y="-14542"/>
            <a:ext cx="12215481" cy="6870483"/>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2"/>
          <p:cNvPicPr preferRelativeResize="0"/>
          <p:nvPr/>
        </p:nvPicPr>
        <p:blipFill rotWithShape="1">
          <a:blip r:embed="rId6">
            <a:alphaModFix amt="34000"/>
          </a:blip>
          <a:srcRect b="-8775" l="32581" r="8553" t="2403"/>
          <a:stretch/>
        </p:blipFill>
        <p:spPr>
          <a:xfrm rot="5400000">
            <a:off x="5734365" y="-1016162"/>
            <a:ext cx="5455200" cy="7480800"/>
          </a:xfrm>
          <a:prstGeom prst="rtTriangle">
            <a:avLst/>
          </a:prstGeom>
          <a:noFill/>
          <a:ln>
            <a:noFill/>
          </a:ln>
        </p:spPr>
      </p:pic>
      <p:pic>
        <p:nvPicPr>
          <p:cNvPr id="19" name="Google Shape;19;p2"/>
          <p:cNvPicPr preferRelativeResize="0"/>
          <p:nvPr/>
        </p:nvPicPr>
        <p:blipFill rotWithShape="1">
          <a:blip r:embed="rId6">
            <a:alphaModFix amt="34000"/>
          </a:blip>
          <a:srcRect b="676" l="54016" r="11354" t="36080"/>
          <a:stretch/>
        </p:blipFill>
        <p:spPr>
          <a:xfrm rot="-5400000">
            <a:off x="5792644" y="4820060"/>
            <a:ext cx="1719600" cy="2366700"/>
          </a:xfrm>
          <a:prstGeom prst="rtTriangle">
            <a:avLst/>
          </a:prstGeom>
          <a:noFill/>
          <a:ln>
            <a:noFill/>
          </a:ln>
        </p:spPr>
      </p:pic>
      <p:sp>
        <p:nvSpPr>
          <p:cNvPr id="20" name="Google Shape;20;p2"/>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83" name="Shape 8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24" name="Google Shape;24;p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3"/>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26" name="Google Shape;26;p3"/>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27" name="Google Shape;27;p3"/>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3"/>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 name="Google Shape;29;p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0" name="Shape 30"/>
        <p:cNvGrpSpPr/>
        <p:nvPr/>
      </p:nvGrpSpPr>
      <p:grpSpPr>
        <a:xfrm>
          <a:off x="0" y="0"/>
          <a:ext cx="0" cy="0"/>
          <a:chOff x="0" y="0"/>
          <a:chExt cx="0" cy="0"/>
        </a:xfrm>
      </p:grpSpPr>
      <p:sp>
        <p:nvSpPr>
          <p:cNvPr id="31" name="Google Shape;31;p4"/>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32" name="Google Shape;32;p4"/>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33" name="Google Shape;33;p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4" name="Google Shape;34;p4"/>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35" name="Google Shape;35;p4"/>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36" name="Google Shape;36;p4"/>
          <p:cNvSpPr txBox="1"/>
          <p:nvPr>
            <p:ph idx="1" type="body"/>
          </p:nvPr>
        </p:nvSpPr>
        <p:spPr>
          <a:xfrm>
            <a:off x="386632"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7" name="Google Shape;37;p4"/>
          <p:cNvSpPr txBox="1"/>
          <p:nvPr>
            <p:ph idx="2" type="body"/>
          </p:nvPr>
        </p:nvSpPr>
        <p:spPr>
          <a:xfrm>
            <a:off x="6296361"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8" name="Google Shape;38;p4"/>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39" name="Google Shape;39;p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0" name="Shape 40"/>
        <p:cNvGrpSpPr/>
        <p:nvPr/>
      </p:nvGrpSpPr>
      <p:grpSpPr>
        <a:xfrm>
          <a:off x="0" y="0"/>
          <a:ext cx="0" cy="0"/>
          <a:chOff x="0" y="0"/>
          <a:chExt cx="0" cy="0"/>
        </a:xfrm>
      </p:grpSpPr>
      <p:sp>
        <p:nvSpPr>
          <p:cNvPr id="41" name="Google Shape;41;p5"/>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42" name="Google Shape;42;p5"/>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43" name="Google Shape;43;p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4" name="Google Shape;44;p5"/>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5" name="Google Shape;45;p5"/>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6" name="Google Shape;46;p5"/>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47" name="Google Shape;47;p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48" name="Shape 48"/>
        <p:cNvGrpSpPr/>
        <p:nvPr/>
      </p:nvGrpSpPr>
      <p:grpSpPr>
        <a:xfrm>
          <a:off x="0" y="0"/>
          <a:ext cx="0" cy="0"/>
          <a:chOff x="0" y="0"/>
          <a:chExt cx="0" cy="0"/>
        </a:xfrm>
      </p:grpSpPr>
      <p:sp>
        <p:nvSpPr>
          <p:cNvPr id="49" name="Google Shape;49;p6"/>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50" name="Google Shape;50;p6"/>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51" name="Google Shape;51;p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2" name="Google Shape;52;p6"/>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53" name="Google Shape;53;p6"/>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54" name="Google Shape;54;p6"/>
          <p:cNvSpPr txBox="1"/>
          <p:nvPr>
            <p:ph idx="1" type="body"/>
          </p:nvPr>
        </p:nvSpPr>
        <p:spPr>
          <a:xfrm>
            <a:off x="5180012" y="1373852"/>
            <a:ext cx="6172200" cy="4694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5" name="Google Shape;55;p6"/>
          <p:cNvSpPr txBox="1"/>
          <p:nvPr>
            <p:ph idx="2" type="body"/>
          </p:nvPr>
        </p:nvSpPr>
        <p:spPr>
          <a:xfrm>
            <a:off x="839788" y="1373852"/>
            <a:ext cx="3932100" cy="4630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56" name="Google Shape;56;p6"/>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57" name="Google Shape;57;p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58" name="Shape 58"/>
        <p:cNvGrpSpPr/>
        <p:nvPr/>
      </p:nvGrpSpPr>
      <p:grpSpPr>
        <a:xfrm>
          <a:off x="0" y="0"/>
          <a:ext cx="0" cy="0"/>
          <a:chOff x="0" y="0"/>
          <a:chExt cx="0" cy="0"/>
        </a:xfrm>
      </p:grpSpPr>
      <p:sp>
        <p:nvSpPr>
          <p:cNvPr id="59" name="Google Shape;59;p7"/>
          <p:cNvSpPr/>
          <p:nvPr>
            <p:ph idx="12" type="sldNum"/>
          </p:nvPr>
        </p:nvSpPr>
        <p:spPr>
          <a:xfrm>
            <a:off x="11684000" y="6629400"/>
            <a:ext cx="406500" cy="187200"/>
          </a:xfrm>
          <a:prstGeom prst="roundRect">
            <a:avLst>
              <a:gd fmla="val 16667" name="adj"/>
            </a:avLst>
          </a:prstGeom>
          <a:solidFill>
            <a:schemeClr val="lt1">
              <a:alpha val="4863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rtl="0" algn="ctr">
              <a:spcBef>
                <a:spcPts val="0"/>
              </a:spcBef>
              <a:buNone/>
              <a:defRPr b="0" i="1" sz="1100" u="none" cap="none" strike="noStrike">
                <a:solidFill>
                  <a:schemeClr val="dk2"/>
                </a:solidFill>
                <a:latin typeface="Helvetica Neue"/>
                <a:ea typeface="Helvetica Neue"/>
                <a:cs typeface="Helvetica Neue"/>
                <a:sym typeface="Helvetica Neue"/>
              </a:defRPr>
            </a:lvl1pPr>
            <a:lvl2pPr indent="0" lvl="1" marL="0" marR="0" rtl="0" algn="ctr">
              <a:spcBef>
                <a:spcPts val="0"/>
              </a:spcBef>
              <a:buNone/>
              <a:defRPr b="0" i="1" sz="1100" u="none" cap="none" strike="noStrike">
                <a:solidFill>
                  <a:schemeClr val="dk2"/>
                </a:solidFill>
                <a:latin typeface="Helvetica Neue"/>
                <a:ea typeface="Helvetica Neue"/>
                <a:cs typeface="Helvetica Neue"/>
                <a:sym typeface="Helvetica Neue"/>
              </a:defRPr>
            </a:lvl2pPr>
            <a:lvl3pPr indent="0" lvl="2" marL="0" marR="0" rtl="0" algn="ctr">
              <a:spcBef>
                <a:spcPts val="0"/>
              </a:spcBef>
              <a:buNone/>
              <a:defRPr b="0" i="1" sz="1100" u="none" cap="none" strike="noStrike">
                <a:solidFill>
                  <a:schemeClr val="dk2"/>
                </a:solidFill>
                <a:latin typeface="Helvetica Neue"/>
                <a:ea typeface="Helvetica Neue"/>
                <a:cs typeface="Helvetica Neue"/>
                <a:sym typeface="Helvetica Neue"/>
              </a:defRPr>
            </a:lvl3pPr>
            <a:lvl4pPr indent="0" lvl="3" marL="0" marR="0" rtl="0" algn="ctr">
              <a:spcBef>
                <a:spcPts val="0"/>
              </a:spcBef>
              <a:buNone/>
              <a:defRPr b="0" i="1" sz="1100" u="none" cap="none" strike="noStrike">
                <a:solidFill>
                  <a:schemeClr val="dk2"/>
                </a:solidFill>
                <a:latin typeface="Helvetica Neue"/>
                <a:ea typeface="Helvetica Neue"/>
                <a:cs typeface="Helvetica Neue"/>
                <a:sym typeface="Helvetica Neue"/>
              </a:defRPr>
            </a:lvl4pPr>
            <a:lvl5pPr indent="0" lvl="4" marL="0" marR="0" rtl="0" algn="ctr">
              <a:spcBef>
                <a:spcPts val="0"/>
              </a:spcBef>
              <a:buNone/>
              <a:defRPr b="0" i="1" sz="1100" u="none" cap="none" strike="noStrike">
                <a:solidFill>
                  <a:schemeClr val="dk2"/>
                </a:solidFill>
                <a:latin typeface="Helvetica Neue"/>
                <a:ea typeface="Helvetica Neue"/>
                <a:cs typeface="Helvetica Neue"/>
                <a:sym typeface="Helvetica Neue"/>
              </a:defRPr>
            </a:lvl5pPr>
            <a:lvl6pPr indent="0" lvl="5" marL="0" marR="0" rtl="0" algn="ctr">
              <a:spcBef>
                <a:spcPts val="0"/>
              </a:spcBef>
              <a:buNone/>
              <a:defRPr b="0" i="1" sz="1100" u="none" cap="none" strike="noStrike">
                <a:solidFill>
                  <a:schemeClr val="dk2"/>
                </a:solidFill>
                <a:latin typeface="Helvetica Neue"/>
                <a:ea typeface="Helvetica Neue"/>
                <a:cs typeface="Helvetica Neue"/>
                <a:sym typeface="Helvetica Neue"/>
              </a:defRPr>
            </a:lvl6pPr>
            <a:lvl7pPr indent="0" lvl="6" marL="0" marR="0" rtl="0" algn="ctr">
              <a:spcBef>
                <a:spcPts val="0"/>
              </a:spcBef>
              <a:buNone/>
              <a:defRPr b="0" i="1" sz="1100" u="none" cap="none" strike="noStrike">
                <a:solidFill>
                  <a:schemeClr val="dk2"/>
                </a:solidFill>
                <a:latin typeface="Helvetica Neue"/>
                <a:ea typeface="Helvetica Neue"/>
                <a:cs typeface="Helvetica Neue"/>
                <a:sym typeface="Helvetica Neue"/>
              </a:defRPr>
            </a:lvl7pPr>
            <a:lvl8pPr indent="0" lvl="7" marL="0" marR="0" rtl="0" algn="ctr">
              <a:spcBef>
                <a:spcPts val="0"/>
              </a:spcBef>
              <a:buNone/>
              <a:defRPr b="0" i="1" sz="1100" u="none" cap="none" strike="noStrike">
                <a:solidFill>
                  <a:schemeClr val="dk2"/>
                </a:solidFill>
                <a:latin typeface="Helvetica Neue"/>
                <a:ea typeface="Helvetica Neue"/>
                <a:cs typeface="Helvetica Neue"/>
                <a:sym typeface="Helvetica Neue"/>
              </a:defRPr>
            </a:lvl8pPr>
            <a:lvl9pPr indent="0" lvl="8" marL="0" marR="0" rtl="0" algn="ctr">
              <a:spcBef>
                <a:spcPts val="0"/>
              </a:spcBef>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
        <p:nvSpPr>
          <p:cNvPr id="60" name="Google Shape;60;p7"/>
          <p:cNvSpPr txBox="1"/>
          <p:nvPr>
            <p:ph idx="1" type="body"/>
          </p:nvPr>
        </p:nvSpPr>
        <p:spPr>
          <a:xfrm>
            <a:off x="101600" y="1219200"/>
            <a:ext cx="11988900" cy="5257800"/>
          </a:xfrm>
          <a:prstGeom prst="rect">
            <a:avLst/>
          </a:prstGeom>
          <a:noFill/>
          <a:ln>
            <a:noFill/>
          </a:ln>
        </p:spPr>
        <p:txBody>
          <a:bodyPr anchorCtr="0" anchor="t" bIns="45700" lIns="91425" spcFirstLastPara="1" rIns="91425" wrap="square" tIns="45700">
            <a:noAutofit/>
          </a:bodyPr>
          <a:lstStyle>
            <a:lvl1pPr indent="-355600" lvl="0" marL="457200" marR="0" rtl="0" algn="l">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6pPr>
            <a:lvl7pPr indent="-228600" lvl="6" marL="32004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7pPr>
            <a:lvl8pPr indent="-228600" lvl="7" marL="36576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8pPr>
            <a:lvl9pPr indent="-228600" lvl="8" marL="41148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9pPr>
          </a:lstStyle>
          <a:p/>
        </p:txBody>
      </p:sp>
      <p:sp>
        <p:nvSpPr>
          <p:cNvPr id="61" name="Google Shape;61;p7"/>
          <p:cNvSpPr txBox="1"/>
          <p:nvPr>
            <p:ph idx="2" type="body"/>
          </p:nvPr>
        </p:nvSpPr>
        <p:spPr>
          <a:xfrm>
            <a:off x="2641600" y="76200"/>
            <a:ext cx="6603900" cy="914400"/>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6pPr>
            <a:lvl7pPr indent="-228600" lvl="6" marL="32004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7pPr>
            <a:lvl8pPr indent="-228600" lvl="7" marL="36576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8pPr>
            <a:lvl9pPr indent="-228600" lvl="8" marL="41148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3">
  <p:cSld name="1_CLEAR3">
    <p:spTree>
      <p:nvGrpSpPr>
        <p:cNvPr id="62" name="Shape 62"/>
        <p:cNvGrpSpPr/>
        <p:nvPr/>
      </p:nvGrpSpPr>
      <p:grpSpPr>
        <a:xfrm>
          <a:off x="0" y="0"/>
          <a:ext cx="0" cy="0"/>
          <a:chOff x="0" y="0"/>
          <a:chExt cx="0" cy="0"/>
        </a:xfrm>
      </p:grpSpPr>
      <p:sp>
        <p:nvSpPr>
          <p:cNvPr id="63" name="Google Shape;63;p8"/>
          <p:cNvSpPr txBox="1"/>
          <p:nvPr>
            <p:ph type="title"/>
          </p:nvPr>
        </p:nvSpPr>
        <p:spPr>
          <a:xfrm>
            <a:off x="215411" y="154800"/>
            <a:ext cx="10081200" cy="565200"/>
          </a:xfrm>
          <a:prstGeom prst="rect">
            <a:avLst/>
          </a:prstGeom>
          <a:noFill/>
          <a:ln>
            <a:noFill/>
          </a:ln>
        </p:spPr>
        <p:txBody>
          <a:bodyPr anchorCtr="0" anchor="ctr" bIns="45700" lIns="91425" spcFirstLastPara="1" rIns="91425" wrap="square" tIns="4570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4" name="Google Shape;64;p8"/>
          <p:cNvSpPr txBox="1"/>
          <p:nvPr>
            <p:ph idx="1" type="body"/>
          </p:nvPr>
        </p:nvSpPr>
        <p:spPr>
          <a:xfrm>
            <a:off x="219001" y="882193"/>
            <a:ext cx="11732700" cy="532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9000"/>
              </a:lnSpc>
              <a:spcBef>
                <a:spcPts val="36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19000"/>
              </a:lnSpc>
              <a:spcBef>
                <a:spcPts val="36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19000"/>
              </a:lnSpc>
              <a:spcBef>
                <a:spcPts val="36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19000"/>
              </a:lnSpc>
              <a:spcBef>
                <a:spcPts val="36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19000"/>
              </a:lnSpc>
              <a:spcBef>
                <a:spcPts val="36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indent="-342900" lvl="5" marL="2743200" marR="0" rtl="0" algn="l">
              <a:lnSpc>
                <a:spcPct val="119000"/>
              </a:lnSpc>
              <a:spcBef>
                <a:spcPts val="36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19000"/>
              </a:lnSpc>
              <a:spcBef>
                <a:spcPts val="36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19000"/>
              </a:lnSpc>
              <a:spcBef>
                <a:spcPts val="36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19000"/>
              </a:lnSpc>
              <a:spcBef>
                <a:spcPts val="36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9pPr>
          </a:lstStyle>
          <a:p/>
        </p:txBody>
      </p:sp>
      <p:cxnSp>
        <p:nvCxnSpPr>
          <p:cNvPr id="65" name="Google Shape;65;p8"/>
          <p:cNvCxnSpPr/>
          <p:nvPr/>
        </p:nvCxnSpPr>
        <p:spPr>
          <a:xfrm>
            <a:off x="220831" y="6422971"/>
            <a:ext cx="11703900" cy="0"/>
          </a:xfrm>
          <a:prstGeom prst="straightConnector1">
            <a:avLst/>
          </a:prstGeom>
          <a:noFill/>
          <a:ln cap="flat" cmpd="sng" w="9525">
            <a:solidFill>
              <a:srgbClr val="003249"/>
            </a:solidFill>
            <a:prstDash val="solid"/>
            <a:round/>
            <a:headEnd len="sm" w="sm" type="none"/>
            <a:tailEnd len="sm" w="sm" type="none"/>
          </a:ln>
        </p:spPr>
      </p:cxnSp>
      <p:cxnSp>
        <p:nvCxnSpPr>
          <p:cNvPr id="66" name="Google Shape;66;p8"/>
          <p:cNvCxnSpPr/>
          <p:nvPr/>
        </p:nvCxnSpPr>
        <p:spPr>
          <a:xfrm>
            <a:off x="217667" y="882193"/>
            <a:ext cx="117363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2" name="Shape 72"/>
        <p:cNvGrpSpPr/>
        <p:nvPr/>
      </p:nvGrpSpPr>
      <p:grpSpPr>
        <a:xfrm>
          <a:off x="0" y="0"/>
          <a:ext cx="0" cy="0"/>
          <a:chOff x="0" y="0"/>
          <a:chExt cx="0" cy="0"/>
        </a:xfrm>
      </p:grpSpPr>
      <p:pic>
        <p:nvPicPr>
          <p:cNvPr id="73" name="Google Shape;73;p10"/>
          <p:cNvPicPr preferRelativeResize="0"/>
          <p:nvPr/>
        </p:nvPicPr>
        <p:blipFill rotWithShape="1">
          <a:blip r:embed="rId2">
            <a:alphaModFix/>
          </a:blip>
          <a:srcRect b="0" l="0" r="0" t="0"/>
          <a:stretch/>
        </p:blipFill>
        <p:spPr>
          <a:xfrm>
            <a:off x="772076" y="924"/>
            <a:ext cx="2682324" cy="6858000"/>
          </a:xfrm>
          <a:prstGeom prst="rect">
            <a:avLst/>
          </a:prstGeom>
          <a:noFill/>
          <a:ln>
            <a:noFill/>
          </a:ln>
        </p:spPr>
      </p:pic>
      <p:pic>
        <p:nvPicPr>
          <p:cNvPr id="74" name="Google Shape;74;p10"/>
          <p:cNvPicPr preferRelativeResize="0"/>
          <p:nvPr/>
        </p:nvPicPr>
        <p:blipFill rotWithShape="1">
          <a:blip r:embed="rId2">
            <a:alphaModFix/>
          </a:blip>
          <a:srcRect b="0" l="0" r="0" t="0"/>
          <a:stretch/>
        </p:blipFill>
        <p:spPr>
          <a:xfrm>
            <a:off x="0" y="0"/>
            <a:ext cx="2682324" cy="6858000"/>
          </a:xfrm>
          <a:prstGeom prst="rect">
            <a:avLst/>
          </a:prstGeom>
          <a:noFill/>
          <a:ln>
            <a:noFill/>
          </a:ln>
        </p:spPr>
      </p:pic>
      <p:pic>
        <p:nvPicPr>
          <p:cNvPr id="75" name="Google Shape;75;p10"/>
          <p:cNvPicPr preferRelativeResize="0"/>
          <p:nvPr/>
        </p:nvPicPr>
        <p:blipFill rotWithShape="1">
          <a:blip r:embed="rId3">
            <a:alphaModFix/>
          </a:blip>
          <a:srcRect b="0" l="0" r="0" t="0"/>
          <a:stretch/>
        </p:blipFill>
        <p:spPr>
          <a:xfrm>
            <a:off x="3066288" y="0"/>
            <a:ext cx="9144000" cy="6858000"/>
          </a:xfrm>
          <a:prstGeom prst="rect">
            <a:avLst/>
          </a:prstGeom>
          <a:noFill/>
          <a:ln>
            <a:noFill/>
          </a:ln>
        </p:spPr>
      </p:pic>
      <p:sp>
        <p:nvSpPr>
          <p:cNvPr id="76" name="Google Shape;76;p10"/>
          <p:cNvSpPr txBox="1"/>
          <p:nvPr>
            <p:ph type="ctrTitle"/>
          </p:nvPr>
        </p:nvSpPr>
        <p:spPr>
          <a:xfrm>
            <a:off x="657345" y="2135011"/>
            <a:ext cx="11332800" cy="11280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Clr>
                <a:schemeClr val="lt1"/>
              </a:buClr>
              <a:buSzPts val="4800"/>
              <a:buFont typeface="Helvetica Neue"/>
              <a:buNone/>
              <a:defRPr sz="4800">
                <a:solidFill>
                  <a:schemeClr val="lt1"/>
                </a:solidFill>
                <a:latin typeface="Helvetica Neue"/>
                <a:ea typeface="Helvetica Neue"/>
                <a:cs typeface="Helvetica Neue"/>
                <a:sym typeface="Helvetica Neu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77" name="Google Shape;77;p10"/>
          <p:cNvSpPr txBox="1"/>
          <p:nvPr>
            <p:ph idx="1" type="subTitle"/>
          </p:nvPr>
        </p:nvSpPr>
        <p:spPr>
          <a:xfrm>
            <a:off x="657345" y="3639009"/>
            <a:ext cx="8115300" cy="2988900"/>
          </a:xfrm>
          <a:prstGeom prst="rect">
            <a:avLst/>
          </a:prstGeom>
          <a:noFill/>
          <a:ln>
            <a:noFill/>
          </a:ln>
        </p:spPr>
        <p:txBody>
          <a:bodyPr anchorCtr="0" anchor="t" bIns="60925" lIns="121900" spcFirstLastPara="1" rIns="121900" wrap="square" tIns="60925">
            <a:noAutofit/>
          </a:bodyPr>
          <a:lstStyle>
            <a:lvl1pPr lvl="0" rtl="0" algn="l">
              <a:spcBef>
                <a:spcPts val="600"/>
              </a:spcBef>
              <a:spcAft>
                <a:spcPts val="0"/>
              </a:spcAft>
              <a:buClr>
                <a:srgbClr val="FFFFFF"/>
              </a:buClr>
              <a:buSzPts val="3200"/>
              <a:buNone/>
              <a:defRPr sz="3200">
                <a:solidFill>
                  <a:srgbClr val="FFFFFF"/>
                </a:solidFill>
                <a:latin typeface="Helvetica Neue"/>
                <a:ea typeface="Helvetica Neue"/>
                <a:cs typeface="Helvetica Neue"/>
                <a:sym typeface="Helvetica Neue"/>
              </a:defRPr>
            </a:lvl1pPr>
            <a:lvl2pPr lvl="1" rtl="0" algn="ctr">
              <a:spcBef>
                <a:spcPts val="500"/>
              </a:spcBef>
              <a:spcAft>
                <a:spcPts val="0"/>
              </a:spcAft>
              <a:buClr>
                <a:srgbClr val="888888"/>
              </a:buClr>
              <a:buSzPts val="2700"/>
              <a:buNone/>
              <a:defRPr>
                <a:solidFill>
                  <a:srgbClr val="888888"/>
                </a:solidFill>
              </a:defRPr>
            </a:lvl2pPr>
            <a:lvl3pPr lvl="2" rtl="0" algn="ctr">
              <a:spcBef>
                <a:spcPts val="50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100"/>
              <a:buNone/>
              <a:defRPr>
                <a:solidFill>
                  <a:srgbClr val="888888"/>
                </a:solidFill>
              </a:defRPr>
            </a:lvl4pPr>
            <a:lvl5pPr lvl="4" rtl="0" algn="ctr">
              <a:spcBef>
                <a:spcPts val="400"/>
              </a:spcBef>
              <a:spcAft>
                <a:spcPts val="0"/>
              </a:spcAft>
              <a:buClr>
                <a:srgbClr val="888888"/>
              </a:buClr>
              <a:buSzPts val="2100"/>
              <a:buNone/>
              <a:defRPr>
                <a:solidFill>
                  <a:srgbClr val="888888"/>
                </a:solidFill>
              </a:defRPr>
            </a:lvl5pPr>
            <a:lvl6pPr lvl="5" rtl="0" algn="ctr">
              <a:spcBef>
                <a:spcPts val="500"/>
              </a:spcBef>
              <a:spcAft>
                <a:spcPts val="0"/>
              </a:spcAft>
              <a:buClr>
                <a:srgbClr val="888888"/>
              </a:buClr>
              <a:buSzPts val="2700"/>
              <a:buNone/>
              <a:defRPr>
                <a:solidFill>
                  <a:srgbClr val="888888"/>
                </a:solidFill>
              </a:defRPr>
            </a:lvl6pPr>
            <a:lvl7pPr lvl="6" rtl="0" algn="ctr">
              <a:spcBef>
                <a:spcPts val="500"/>
              </a:spcBef>
              <a:spcAft>
                <a:spcPts val="0"/>
              </a:spcAft>
              <a:buClr>
                <a:srgbClr val="888888"/>
              </a:buClr>
              <a:buSzPts val="2700"/>
              <a:buNone/>
              <a:defRPr>
                <a:solidFill>
                  <a:srgbClr val="888888"/>
                </a:solidFill>
              </a:defRPr>
            </a:lvl7pPr>
            <a:lvl8pPr lvl="7" rtl="0" algn="ctr">
              <a:spcBef>
                <a:spcPts val="500"/>
              </a:spcBef>
              <a:spcAft>
                <a:spcPts val="0"/>
              </a:spcAft>
              <a:buClr>
                <a:srgbClr val="888888"/>
              </a:buClr>
              <a:buSzPts val="2700"/>
              <a:buNone/>
              <a:defRPr>
                <a:solidFill>
                  <a:srgbClr val="888888"/>
                </a:solidFill>
              </a:defRPr>
            </a:lvl8pPr>
            <a:lvl9pPr lvl="8" rtl="0" algn="ctr">
              <a:spcBef>
                <a:spcPts val="500"/>
              </a:spcBef>
              <a:spcAft>
                <a:spcPts val="0"/>
              </a:spcAft>
              <a:buClr>
                <a:srgbClr val="888888"/>
              </a:buClr>
              <a:buSzPts val="2700"/>
              <a:buNone/>
              <a:defRPr>
                <a:solidFill>
                  <a:srgbClr val="888888"/>
                </a:solidFill>
              </a:defRPr>
            </a:lvl9pPr>
          </a:lstStyle>
          <a:p/>
        </p:txBody>
      </p:sp>
      <p:pic>
        <p:nvPicPr>
          <p:cNvPr id="78" name="Google Shape;78;p10"/>
          <p:cNvPicPr preferRelativeResize="0"/>
          <p:nvPr/>
        </p:nvPicPr>
        <p:blipFill rotWithShape="1">
          <a:blip r:embed="rId4">
            <a:alphaModFix/>
          </a:blip>
          <a:srcRect b="0" l="0" r="0" t="0"/>
          <a:stretch/>
        </p:blipFill>
        <p:spPr>
          <a:xfrm>
            <a:off x="657345" y="313047"/>
            <a:ext cx="3343875" cy="1324176"/>
          </a:xfrm>
          <a:prstGeom prst="rect">
            <a:avLst/>
          </a:prstGeom>
          <a:noFill/>
          <a:ln>
            <a:noFill/>
          </a:ln>
        </p:spPr>
      </p:pic>
      <p:sp>
        <p:nvSpPr>
          <p:cNvPr id="79" name="Google Shape;79;p10"/>
          <p:cNvSpPr txBox="1"/>
          <p:nvPr/>
        </p:nvSpPr>
        <p:spPr>
          <a:xfrm>
            <a:off x="657345" y="1685352"/>
            <a:ext cx="3741600" cy="28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GB" sz="1400" u="none" cap="none" strike="noStrike">
                <a:solidFill>
                  <a:schemeClr val="lt1"/>
                </a:solidFill>
                <a:latin typeface="Calibri"/>
                <a:ea typeface="Calibri"/>
                <a:cs typeface="Calibri"/>
                <a:sym typeface="Calibri"/>
              </a:rPr>
              <a:t>Committee on Earth Observation Satellites</a:t>
            </a:r>
            <a:endParaRPr sz="19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0" name="Shape 80"/>
        <p:cNvGrpSpPr/>
        <p:nvPr/>
      </p:nvGrpSpPr>
      <p:grpSpPr>
        <a:xfrm>
          <a:off x="0" y="0"/>
          <a:ext cx="0" cy="0"/>
          <a:chOff x="0" y="0"/>
          <a:chExt cx="0" cy="0"/>
        </a:xfrm>
      </p:grpSpPr>
      <p:sp>
        <p:nvSpPr>
          <p:cNvPr id="81" name="Google Shape;81;p11"/>
          <p:cNvSpPr txBox="1"/>
          <p:nvPr>
            <p:ph type="title"/>
          </p:nvPr>
        </p:nvSpPr>
        <p:spPr>
          <a:xfrm>
            <a:off x="2374232" y="163399"/>
            <a:ext cx="7819200" cy="11433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Clr>
                <a:srgbClr val="FFFFFF"/>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2" name="Google Shape;82;p11"/>
          <p:cNvSpPr txBox="1"/>
          <p:nvPr>
            <p:ph idx="1" type="body"/>
          </p:nvPr>
        </p:nvSpPr>
        <p:spPr>
          <a:xfrm>
            <a:off x="128337" y="1600201"/>
            <a:ext cx="11944500" cy="4871700"/>
          </a:xfrm>
          <a:prstGeom prst="rect">
            <a:avLst/>
          </a:prstGeom>
          <a:noFill/>
          <a:ln>
            <a:noFill/>
          </a:ln>
        </p:spPr>
        <p:txBody>
          <a:bodyPr anchorCtr="0" anchor="t" bIns="60925" lIns="121900" spcFirstLastPara="1" rIns="121900" wrap="square" tIns="60925">
            <a:noAutofit/>
          </a:bodyPr>
          <a:lstStyle>
            <a:lvl1pPr indent="-381000" lvl="0" marL="457200" rtl="0" algn="l">
              <a:spcBef>
                <a:spcPts val="500"/>
              </a:spcBef>
              <a:spcAft>
                <a:spcPts val="0"/>
              </a:spcAft>
              <a:buClr>
                <a:srgbClr val="002569"/>
              </a:buClr>
              <a:buSzPts val="2400"/>
              <a:buChar char="•"/>
              <a:defRPr/>
            </a:lvl1pPr>
            <a:lvl2pPr indent="-381000" lvl="1" marL="914400" rtl="0" algn="l">
              <a:spcBef>
                <a:spcPts val="500"/>
              </a:spcBef>
              <a:spcAft>
                <a:spcPts val="0"/>
              </a:spcAft>
              <a:buClr>
                <a:srgbClr val="002569"/>
              </a:buClr>
              <a:buSzPts val="2400"/>
              <a:buChar char="–"/>
              <a:defRPr/>
            </a:lvl2pPr>
            <a:lvl3pPr indent="-381000" lvl="2" marL="1371600" rtl="0" algn="l">
              <a:spcBef>
                <a:spcPts val="500"/>
              </a:spcBef>
              <a:spcAft>
                <a:spcPts val="0"/>
              </a:spcAft>
              <a:buClr>
                <a:srgbClr val="002569"/>
              </a:buClr>
              <a:buSzPts val="2400"/>
              <a:buChar char="•"/>
              <a:defRPr/>
            </a:lvl3pPr>
            <a:lvl4pPr indent="-381000" lvl="3" marL="1828800" rtl="0" algn="l">
              <a:spcBef>
                <a:spcPts val="500"/>
              </a:spcBef>
              <a:spcAft>
                <a:spcPts val="0"/>
              </a:spcAft>
              <a:buClr>
                <a:srgbClr val="002569"/>
              </a:buClr>
              <a:buSzPts val="2400"/>
              <a:buChar char="–"/>
              <a:defRPr/>
            </a:lvl4pPr>
            <a:lvl5pPr indent="-381000" lvl="4" marL="2286000" rtl="0" algn="l">
              <a:spcBef>
                <a:spcPts val="500"/>
              </a:spcBef>
              <a:spcAft>
                <a:spcPts val="0"/>
              </a:spcAft>
              <a:buClr>
                <a:srgbClr val="002569"/>
              </a:buClr>
              <a:buSzPts val="2400"/>
              <a:buChar char="»"/>
              <a:defRPr/>
            </a:lvl5pPr>
            <a:lvl6pPr indent="-381000" lvl="5" marL="2743200" rtl="0" algn="l">
              <a:spcBef>
                <a:spcPts val="500"/>
              </a:spcBef>
              <a:spcAft>
                <a:spcPts val="0"/>
              </a:spcAft>
              <a:buClr>
                <a:schemeClr val="dk1"/>
              </a:buClr>
              <a:buSzPts val="2400"/>
              <a:buChar char="•"/>
              <a:defRPr/>
            </a:lvl6pPr>
            <a:lvl7pPr indent="-381000" lvl="6" marL="3200400" rtl="0" algn="l">
              <a:spcBef>
                <a:spcPts val="500"/>
              </a:spcBef>
              <a:spcAft>
                <a:spcPts val="0"/>
              </a:spcAft>
              <a:buClr>
                <a:schemeClr val="dk1"/>
              </a:buClr>
              <a:buSzPts val="2400"/>
              <a:buChar char="•"/>
              <a:defRPr/>
            </a:lvl7pPr>
            <a:lvl8pPr indent="-381000" lvl="7" marL="3657600" rtl="0" algn="l">
              <a:spcBef>
                <a:spcPts val="500"/>
              </a:spcBef>
              <a:spcAft>
                <a:spcPts val="0"/>
              </a:spcAft>
              <a:buClr>
                <a:schemeClr val="dk1"/>
              </a:buClr>
              <a:buSzPts val="2400"/>
              <a:buChar char="•"/>
              <a:defRPr/>
            </a:lvl8pPr>
            <a:lvl9pPr indent="-381000" lvl="8" marL="4114800" rtl="0" algn="l">
              <a:spcBef>
                <a:spcPts val="500"/>
              </a:spcBef>
              <a:spcAft>
                <a:spcPts val="0"/>
              </a:spcAft>
              <a:buClr>
                <a:schemeClr val="dk1"/>
              </a:buClr>
              <a:buSzPts val="24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5.png"/><Relationship Id="rId3" Type="http://schemas.openxmlformats.org/officeDocument/2006/relationships/slideLayout" Target="../slideLayouts/slideLayout1.xml"/><Relationship Id="rId4" Type="http://schemas.openxmlformats.org/officeDocument/2006/relationships/slideLayout" Target="../slideLayouts/slideLayout2.xml"/><Relationship Id="rId10" Type="http://schemas.openxmlformats.org/officeDocument/2006/relationships/theme" Target="../theme/theme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8.png"/><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7" name="Google Shape;7;p1"/>
          <p:cNvPicPr preferRelativeResize="0"/>
          <p:nvPr/>
        </p:nvPicPr>
        <p:blipFill rotWithShape="1">
          <a:blip r:embed="rId1">
            <a:alphaModFix amt="34000"/>
          </a:blip>
          <a:srcRect b="35419" l="51341" r="-2842" t="39268"/>
          <a:stretch/>
        </p:blipFill>
        <p:spPr>
          <a:xfrm flipH="1">
            <a:off x="9304423" y="0"/>
            <a:ext cx="2887577" cy="1037492"/>
          </a:xfrm>
          <a:prstGeom prst="rect">
            <a:avLst/>
          </a:prstGeom>
          <a:noFill/>
          <a:ln>
            <a:noFill/>
          </a:ln>
        </p:spPr>
      </p:pic>
      <p:pic>
        <p:nvPicPr>
          <p:cNvPr id="8" name="Google Shape;8;p1"/>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10" name="Google Shape;10;p1"/>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 name="Shape 67"/>
        <p:cNvGrpSpPr/>
        <p:nvPr/>
      </p:nvGrpSpPr>
      <p:grpSpPr>
        <a:xfrm>
          <a:off x="0" y="0"/>
          <a:ext cx="0" cy="0"/>
          <a:chOff x="0" y="0"/>
          <a:chExt cx="0" cy="0"/>
        </a:xfrm>
      </p:grpSpPr>
      <p:pic>
        <p:nvPicPr>
          <p:cNvPr id="68" name="Google Shape;68;p9"/>
          <p:cNvPicPr preferRelativeResize="0"/>
          <p:nvPr/>
        </p:nvPicPr>
        <p:blipFill rotWithShape="1">
          <a:blip r:embed="rId1">
            <a:alphaModFix/>
          </a:blip>
          <a:srcRect b="0" l="0" r="0" t="0"/>
          <a:stretch/>
        </p:blipFill>
        <p:spPr>
          <a:xfrm>
            <a:off x="3984695" y="1"/>
            <a:ext cx="8207305" cy="1462785"/>
          </a:xfrm>
          <a:prstGeom prst="rect">
            <a:avLst/>
          </a:prstGeom>
          <a:noFill/>
          <a:ln>
            <a:noFill/>
          </a:ln>
        </p:spPr>
      </p:pic>
      <p:pic>
        <p:nvPicPr>
          <p:cNvPr id="69" name="Google Shape;69;p9"/>
          <p:cNvPicPr preferRelativeResize="0"/>
          <p:nvPr/>
        </p:nvPicPr>
        <p:blipFill rotWithShape="1">
          <a:blip r:embed="rId2">
            <a:alphaModFix/>
          </a:blip>
          <a:srcRect b="0" l="0" r="0" t="0"/>
          <a:stretch/>
        </p:blipFill>
        <p:spPr>
          <a:xfrm>
            <a:off x="1" y="1"/>
            <a:ext cx="8207311" cy="1462785"/>
          </a:xfrm>
          <a:prstGeom prst="rect">
            <a:avLst/>
          </a:prstGeom>
          <a:noFill/>
          <a:ln>
            <a:noFill/>
          </a:ln>
        </p:spPr>
      </p:pic>
      <p:sp>
        <p:nvSpPr>
          <p:cNvPr id="70" name="Google Shape;70;p9"/>
          <p:cNvSpPr txBox="1"/>
          <p:nvPr>
            <p:ph type="title"/>
          </p:nvPr>
        </p:nvSpPr>
        <p:spPr>
          <a:xfrm>
            <a:off x="2374232" y="163399"/>
            <a:ext cx="7819200" cy="1143300"/>
          </a:xfrm>
          <a:prstGeom prst="rect">
            <a:avLst/>
          </a:prstGeom>
          <a:noFill/>
          <a:ln>
            <a:noFill/>
          </a:ln>
        </p:spPr>
        <p:txBody>
          <a:bodyPr anchorCtr="0" anchor="ctr" bIns="60925" lIns="121900" spcFirstLastPara="1" rIns="121900" wrap="square" tIns="60925">
            <a:noAutofit/>
          </a:bodyPr>
          <a:lstStyle>
            <a:lvl1pPr lvl="0" marR="0" rtl="0" algn="ctr">
              <a:spcBef>
                <a:spcPts val="0"/>
              </a:spcBef>
              <a:spcAft>
                <a:spcPts val="0"/>
              </a:spcAft>
              <a:buClr>
                <a:srgbClr val="FFFFFF"/>
              </a:buClr>
              <a:buSzPts val="3200"/>
              <a:buFont typeface="Helvetica Neue"/>
              <a:buNone/>
              <a:defRPr b="1" i="0" sz="3200" u="none" cap="none" strike="noStrike">
                <a:solidFill>
                  <a:srgbClr val="FFFFFF"/>
                </a:solidFill>
                <a:latin typeface="Helvetica Neue"/>
                <a:ea typeface="Helvetica Neue"/>
                <a:cs typeface="Helvetica Neue"/>
                <a:sym typeface="Helvetica Neue"/>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sp>
        <p:nvSpPr>
          <p:cNvPr id="71" name="Google Shape;71;p9"/>
          <p:cNvSpPr txBox="1"/>
          <p:nvPr>
            <p:ph idx="1" type="body"/>
          </p:nvPr>
        </p:nvSpPr>
        <p:spPr>
          <a:xfrm>
            <a:off x="128337" y="1600201"/>
            <a:ext cx="11944500" cy="4871700"/>
          </a:xfrm>
          <a:prstGeom prst="rect">
            <a:avLst/>
          </a:prstGeom>
          <a:noFill/>
          <a:ln>
            <a:noFill/>
          </a:ln>
        </p:spPr>
        <p:txBody>
          <a:bodyPr anchorCtr="0" anchor="t" bIns="60925" lIns="121900" spcFirstLastPara="1" rIns="121900" wrap="square" tIns="60925">
            <a:noAutofit/>
          </a:bodyPr>
          <a:lstStyle>
            <a:lvl1pPr indent="-431800" lvl="0" marL="457200" marR="0" rtl="0" algn="l">
              <a:spcBef>
                <a:spcPts val="600"/>
              </a:spcBef>
              <a:spcAft>
                <a:spcPts val="0"/>
              </a:spcAft>
              <a:buClr>
                <a:srgbClr val="002569"/>
              </a:buClr>
              <a:buSzPts val="3200"/>
              <a:buFont typeface="Arial"/>
              <a:buChar char="•"/>
              <a:defRPr b="1" i="0" sz="3200" u="none" cap="none" strike="noStrike">
                <a:solidFill>
                  <a:srgbClr val="002569"/>
                </a:solidFill>
                <a:latin typeface="Calibri"/>
                <a:ea typeface="Calibri"/>
                <a:cs typeface="Calibri"/>
                <a:sym typeface="Calibri"/>
              </a:defRPr>
            </a:lvl1pPr>
            <a:lvl2pPr indent="-400050" lvl="1" marL="914400" marR="0" rtl="0" algn="l">
              <a:spcBef>
                <a:spcPts val="500"/>
              </a:spcBef>
              <a:spcAft>
                <a:spcPts val="0"/>
              </a:spcAft>
              <a:buClr>
                <a:srgbClr val="002569"/>
              </a:buClr>
              <a:buSzPts val="2700"/>
              <a:buFont typeface="Arial"/>
              <a:buChar char="–"/>
              <a:defRPr b="0" i="0" sz="2700" u="none" cap="none" strike="noStrike">
                <a:solidFill>
                  <a:srgbClr val="002569"/>
                </a:solidFill>
                <a:latin typeface="Calibri"/>
                <a:ea typeface="Calibri"/>
                <a:cs typeface="Calibri"/>
                <a:sym typeface="Calibri"/>
              </a:defRPr>
            </a:lvl2pPr>
            <a:lvl3pPr indent="-381000" lvl="2" marL="1371600" marR="0" rtl="0" algn="l">
              <a:spcBef>
                <a:spcPts val="500"/>
              </a:spcBef>
              <a:spcAft>
                <a:spcPts val="0"/>
              </a:spcAft>
              <a:buClr>
                <a:srgbClr val="002569"/>
              </a:buClr>
              <a:buSzPts val="2400"/>
              <a:buFont typeface="Arial"/>
              <a:buChar char="•"/>
              <a:defRPr b="0" i="0" sz="2400" u="none" cap="none" strike="noStrike">
                <a:solidFill>
                  <a:srgbClr val="002569"/>
                </a:solidFill>
                <a:latin typeface="Calibri"/>
                <a:ea typeface="Calibri"/>
                <a:cs typeface="Calibri"/>
                <a:sym typeface="Calibri"/>
              </a:defRPr>
            </a:lvl3pPr>
            <a:lvl4pPr indent="-361950" lvl="3" marL="1828800" marR="0" rtl="0" algn="l">
              <a:spcBef>
                <a:spcPts val="400"/>
              </a:spcBef>
              <a:spcAft>
                <a:spcPts val="0"/>
              </a:spcAft>
              <a:buClr>
                <a:srgbClr val="002569"/>
              </a:buClr>
              <a:buSzPts val="2100"/>
              <a:buFont typeface="Arial"/>
              <a:buChar char="–"/>
              <a:defRPr b="0" i="0" sz="2100" u="none" cap="none" strike="noStrike">
                <a:solidFill>
                  <a:srgbClr val="002569"/>
                </a:solidFill>
                <a:latin typeface="Calibri"/>
                <a:ea typeface="Calibri"/>
                <a:cs typeface="Calibri"/>
                <a:sym typeface="Calibri"/>
              </a:defRPr>
            </a:lvl4pPr>
            <a:lvl5pPr indent="-361950" lvl="4" marL="2286000" marR="0" rtl="0" algn="l">
              <a:spcBef>
                <a:spcPts val="400"/>
              </a:spcBef>
              <a:spcAft>
                <a:spcPts val="0"/>
              </a:spcAft>
              <a:buClr>
                <a:srgbClr val="002569"/>
              </a:buClr>
              <a:buSzPts val="2100"/>
              <a:buFont typeface="Arial"/>
              <a:buChar char="»"/>
              <a:defRPr b="0" i="0" sz="2100" u="none" cap="none" strike="noStrike">
                <a:solidFill>
                  <a:srgbClr val="002569"/>
                </a:solidFill>
                <a:latin typeface="Calibri"/>
                <a:ea typeface="Calibri"/>
                <a:cs typeface="Calibri"/>
                <a:sym typeface="Calibri"/>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5" r:id="rId3"/>
    <p:sldLayoutId id="2147483656" r:id="rId4"/>
    <p:sldLayoutId id="2147483657"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31.png"/><Relationship Id="rId5" Type="http://schemas.openxmlformats.org/officeDocument/2006/relationships/image" Target="../media/image3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3.png"/><Relationship Id="rId13" Type="http://schemas.openxmlformats.org/officeDocument/2006/relationships/image" Target="../media/image34.png"/><Relationship Id="rId12"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ceos.org/ard/" TargetMode="External"/><Relationship Id="rId4" Type="http://schemas.openxmlformats.org/officeDocument/2006/relationships/hyperlink" Target="https://github.com/libbyrose/ceos-ard/issues" TargetMode="External"/><Relationship Id="rId9" Type="http://schemas.openxmlformats.org/officeDocument/2006/relationships/hyperlink" Target="mailto:matthew@symbioscomms.com" TargetMode="External"/><Relationship Id="rId5" Type="http://schemas.openxmlformats.org/officeDocument/2006/relationships/hyperlink" Target="https://symbioscomms.us14.list-manage.com/subscribe/post?u=c4c07c06d4b307673b7f99198&amp;id=38db60f953" TargetMode="External"/><Relationship Id="rId6" Type="http://schemas.openxmlformats.org/officeDocument/2006/relationships/hyperlink" Target="https://ceos.org/ceos-ard-newsletter/" TargetMode="External"/><Relationship Id="rId7" Type="http://schemas.openxmlformats.org/officeDocument/2006/relationships/hyperlink" Target="https://twitter.com/CEOSARD" TargetMode="External"/><Relationship Id="rId8" Type="http://schemas.openxmlformats.org/officeDocument/2006/relationships/hyperlink" Target="mailto:Ferran.Gascon@esa.in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image" Target="../media/image13.png"/><Relationship Id="rId13" Type="http://schemas.openxmlformats.org/officeDocument/2006/relationships/image" Target="../media/image22.png"/><Relationship Id="rId12"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8.png"/><Relationship Id="rId9" Type="http://schemas.openxmlformats.org/officeDocument/2006/relationships/image" Target="../media/image19.png"/><Relationship Id="rId15" Type="http://schemas.openxmlformats.org/officeDocument/2006/relationships/image" Target="../media/image32.png"/><Relationship Id="rId14" Type="http://schemas.openxmlformats.org/officeDocument/2006/relationships/image" Target="../media/image27.png"/><Relationship Id="rId16" Type="http://schemas.openxmlformats.org/officeDocument/2006/relationships/image" Target="../media/image24.png"/><Relationship Id="rId5" Type="http://schemas.openxmlformats.org/officeDocument/2006/relationships/image" Target="../media/image11.png"/><Relationship Id="rId6" Type="http://schemas.openxmlformats.org/officeDocument/2006/relationships/image" Target="../media/image14.png"/><Relationship Id="rId7" Type="http://schemas.openxmlformats.org/officeDocument/2006/relationships/image" Target="../media/image23.png"/><Relationship Id="rId8"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docs.google.com/document/d/18C-Uu5pT5CXfmD4kNZaAdzWRBLL4u966HRxqMn3vWUI/edit?usp=sharing" TargetMode="Externa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docs.google.com/document/d/18C-Uu5pT5CXfmD4kNZaAdzWRBLL4u966HRxqMn3vWUI/edit?usp=sharin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35.png"/><Relationship Id="rId5" Type="http://schemas.openxmlformats.org/officeDocument/2006/relationships/image" Target="../media/image41.png"/><Relationship Id="rId6"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txBox="1"/>
          <p:nvPr>
            <p:ph type="title"/>
          </p:nvPr>
        </p:nvSpPr>
        <p:spPr>
          <a:xfrm>
            <a:off x="252247" y="556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7500"/>
              <a:t>CEOS-ARD Strategy 2024</a:t>
            </a:r>
            <a:endParaRPr sz="7500"/>
          </a:p>
          <a:p>
            <a:pPr indent="0" lvl="0" marL="0" rtl="0" algn="l">
              <a:spcBef>
                <a:spcPts val="0"/>
              </a:spcBef>
              <a:spcAft>
                <a:spcPts val="0"/>
              </a:spcAft>
              <a:buClr>
                <a:schemeClr val="lt1"/>
              </a:buClr>
              <a:buSzPts val="8000"/>
              <a:buFont typeface="Arial"/>
              <a:buNone/>
            </a:pPr>
            <a:r>
              <a:t/>
            </a:r>
            <a:endParaRPr sz="1900"/>
          </a:p>
          <a:p>
            <a:pPr indent="0" lvl="0" marL="0" rtl="0" algn="l">
              <a:spcBef>
                <a:spcPts val="0"/>
              </a:spcBef>
              <a:spcAft>
                <a:spcPts val="0"/>
              </a:spcAft>
              <a:buClr>
                <a:schemeClr val="lt1"/>
              </a:buClr>
              <a:buSzPts val="8000"/>
              <a:buFont typeface="Arial"/>
              <a:buNone/>
            </a:pPr>
            <a:r>
              <a:rPr lang="en-GB" sz="2100"/>
              <a:t>Ferran Gascon</a:t>
            </a:r>
            <a:endParaRPr sz="1900"/>
          </a:p>
          <a:p>
            <a:pPr indent="0" lvl="0" marL="0" rtl="0" algn="l">
              <a:spcBef>
                <a:spcPts val="0"/>
              </a:spcBef>
              <a:spcAft>
                <a:spcPts val="0"/>
              </a:spcAft>
              <a:buClr>
                <a:schemeClr val="lt1"/>
              </a:buClr>
              <a:buSzPts val="8000"/>
              <a:buFont typeface="Arial"/>
              <a:buNone/>
            </a:pPr>
            <a:r>
              <a:rPr i="1" lang="en-GB" sz="1600"/>
              <a:t>ESA, CEOS-ARD Oversight Group Lead</a:t>
            </a:r>
            <a:endParaRPr i="1" sz="1600"/>
          </a:p>
          <a:p>
            <a:pPr indent="0" lvl="0" marL="0" rtl="0" algn="l">
              <a:spcBef>
                <a:spcPts val="0"/>
              </a:spcBef>
              <a:spcAft>
                <a:spcPts val="0"/>
              </a:spcAft>
              <a:buClr>
                <a:schemeClr val="lt1"/>
              </a:buClr>
              <a:buSzPts val="8000"/>
              <a:buFont typeface="Arial"/>
              <a:buNone/>
            </a:pPr>
            <a:r>
              <a:t/>
            </a:r>
            <a:endParaRPr sz="1900"/>
          </a:p>
          <a:p>
            <a:pPr indent="0" lvl="0" marL="0" rtl="0" algn="l">
              <a:spcBef>
                <a:spcPts val="0"/>
              </a:spcBef>
              <a:spcAft>
                <a:spcPts val="0"/>
              </a:spcAft>
              <a:buClr>
                <a:schemeClr val="lt1"/>
              </a:buClr>
              <a:buSzPts val="8000"/>
              <a:buFont typeface="Arial"/>
              <a:buNone/>
            </a:pPr>
            <a:r>
              <a:rPr lang="en-GB" sz="1900"/>
              <a:t>Matt Steventon</a:t>
            </a:r>
            <a:endParaRPr sz="1900"/>
          </a:p>
          <a:p>
            <a:pPr indent="0" lvl="0" marL="0" rtl="0" algn="l">
              <a:spcBef>
                <a:spcPts val="0"/>
              </a:spcBef>
              <a:spcAft>
                <a:spcPts val="0"/>
              </a:spcAft>
              <a:buClr>
                <a:schemeClr val="lt1"/>
              </a:buClr>
              <a:buSzPts val="8000"/>
              <a:buFont typeface="Arial"/>
              <a:buNone/>
            </a:pPr>
            <a:r>
              <a:rPr i="1" lang="en-GB" sz="1600"/>
              <a:t>CEOS-ARD &amp; LSI-VC Secretariat</a:t>
            </a:r>
            <a:endParaRPr i="1" sz="1600"/>
          </a:p>
          <a:p>
            <a:pPr indent="0" lvl="0" marL="0" rtl="0" algn="l">
              <a:spcBef>
                <a:spcPts val="0"/>
              </a:spcBef>
              <a:spcAft>
                <a:spcPts val="0"/>
              </a:spcAft>
              <a:buClr>
                <a:schemeClr val="lt1"/>
              </a:buClr>
              <a:buSzPts val="8000"/>
              <a:buFont typeface="Arial"/>
              <a:buNone/>
            </a:pPr>
            <a:r>
              <a:t/>
            </a:r>
            <a:endParaRPr sz="1900"/>
          </a:p>
          <a:p>
            <a:pPr indent="0" lvl="0" marL="0" rtl="0" algn="l">
              <a:spcBef>
                <a:spcPts val="0"/>
              </a:spcBef>
              <a:spcAft>
                <a:spcPts val="0"/>
              </a:spcAft>
              <a:buClr>
                <a:schemeClr val="lt1"/>
              </a:buClr>
              <a:buSzPts val="8000"/>
              <a:buFont typeface="Arial"/>
              <a:buNone/>
            </a:pPr>
            <a:r>
              <a:rPr lang="en-GB" sz="1900"/>
              <a:t>2024 CEOS SIT Technical Workshop</a:t>
            </a:r>
            <a:endParaRPr sz="1900"/>
          </a:p>
          <a:p>
            <a:pPr indent="0" lvl="0" marL="0" rtl="0" algn="l">
              <a:spcBef>
                <a:spcPts val="0"/>
              </a:spcBef>
              <a:spcAft>
                <a:spcPts val="0"/>
              </a:spcAft>
              <a:buClr>
                <a:schemeClr val="lt1"/>
              </a:buClr>
              <a:buSzPts val="8000"/>
              <a:buFont typeface="Arial"/>
              <a:buNone/>
            </a:pPr>
            <a:r>
              <a:rPr lang="en-GB" sz="1900"/>
              <a:t>Item 9.10</a:t>
            </a:r>
            <a:endParaRPr sz="1900"/>
          </a:p>
          <a:p>
            <a:pPr indent="0" lvl="0" marL="0" rtl="0" algn="l">
              <a:spcBef>
                <a:spcPts val="0"/>
              </a:spcBef>
              <a:spcAft>
                <a:spcPts val="0"/>
              </a:spcAft>
              <a:buClr>
                <a:schemeClr val="lt1"/>
              </a:buClr>
              <a:buSzPts val="8000"/>
              <a:buFont typeface="Arial"/>
              <a:buNone/>
            </a:pPr>
            <a:r>
              <a:rPr lang="en-GB" sz="1900"/>
              <a:t>19 September 2024</a:t>
            </a:r>
            <a:endParaRPr sz="7500"/>
          </a:p>
          <a:p>
            <a:pPr indent="0" lvl="0" marL="0" rtl="0" algn="l">
              <a:lnSpc>
                <a:spcPct val="90000"/>
              </a:lnSpc>
              <a:spcBef>
                <a:spcPts val="0"/>
              </a:spcBef>
              <a:spcAft>
                <a:spcPts val="0"/>
              </a:spcAft>
              <a:buClr>
                <a:schemeClr val="lt1"/>
              </a:buClr>
              <a:buSzPts val="8000"/>
              <a:buFont typeface="Arial"/>
              <a:buNone/>
            </a:pPr>
            <a:r>
              <a:t/>
            </a:r>
            <a:endParaRPr sz="75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2"/>
          <p:cNvSpPr txBox="1"/>
          <p:nvPr>
            <p:ph idx="1" type="body"/>
          </p:nvPr>
        </p:nvSpPr>
        <p:spPr>
          <a:xfrm>
            <a:off x="324225" y="1253725"/>
            <a:ext cx="6883800" cy="4662900"/>
          </a:xfrm>
          <a:prstGeom prst="rect">
            <a:avLst/>
          </a:prstGeom>
        </p:spPr>
        <p:txBody>
          <a:bodyPr anchorCtr="0" anchor="t" bIns="45700" lIns="91425" spcFirstLastPara="1" rIns="91425" wrap="square" tIns="45700">
            <a:noAutofit/>
          </a:bodyPr>
          <a:lstStyle/>
          <a:p>
            <a:pPr indent="-361950" lvl="0" marL="457200" rtl="0" algn="l">
              <a:spcBef>
                <a:spcPts val="1000"/>
              </a:spcBef>
              <a:spcAft>
                <a:spcPts val="0"/>
              </a:spcAft>
              <a:buSzPts val="2100"/>
              <a:buChar char="❖"/>
            </a:pPr>
            <a:r>
              <a:rPr b="1" lang="en-GB" sz="2100"/>
              <a:t>4.1: </a:t>
            </a:r>
            <a:r>
              <a:rPr b="1" lang="en-GB" sz="2100"/>
              <a:t>Monitor, guide and advise community efforts to define broader geospatial ARD standards, ensuring compatibility and consistency with CEOS-ARD</a:t>
            </a:r>
            <a:endParaRPr b="1" sz="2100"/>
          </a:p>
          <a:p>
            <a:pPr indent="-361950" lvl="0" marL="457200" rtl="0" algn="l">
              <a:spcBef>
                <a:spcPts val="1000"/>
              </a:spcBef>
              <a:spcAft>
                <a:spcPts val="0"/>
              </a:spcAft>
              <a:buSzPts val="2100"/>
              <a:buChar char="❖"/>
            </a:pPr>
            <a:r>
              <a:rPr lang="en-GB" sz="2100"/>
              <a:t>4.2: Support higher level products for CEOS priority areas</a:t>
            </a:r>
            <a:endParaRPr sz="2100"/>
          </a:p>
          <a:p>
            <a:pPr indent="-361950" lvl="0" marL="457200" rtl="0" algn="l">
              <a:spcBef>
                <a:spcPts val="1000"/>
              </a:spcBef>
              <a:spcAft>
                <a:spcPts val="0"/>
              </a:spcAft>
              <a:buSzPts val="2100"/>
              <a:buChar char="❖"/>
            </a:pPr>
            <a:r>
              <a:rPr lang="en-GB" sz="2100"/>
              <a:t>5.1: Support and use the CEOS Analytics Lab as a key platform for pilot studies of CEOS-ARD and interoperability</a:t>
            </a:r>
            <a:endParaRPr sz="2100"/>
          </a:p>
          <a:p>
            <a:pPr indent="-336550" lvl="1" marL="914400" rtl="0" algn="l">
              <a:spcBef>
                <a:spcPts val="1000"/>
              </a:spcBef>
              <a:spcAft>
                <a:spcPts val="0"/>
              </a:spcAft>
              <a:buSzPts val="1700"/>
              <a:buChar char="▪"/>
            </a:pPr>
            <a:r>
              <a:rPr lang="en-GB" sz="1700"/>
              <a:t>Working with other CEOS entities to explore opportunities for pilots and feedback</a:t>
            </a:r>
            <a:endParaRPr sz="1700"/>
          </a:p>
          <a:p>
            <a:pPr indent="-361950" lvl="0" marL="457200" rtl="0" algn="l">
              <a:spcBef>
                <a:spcPts val="1000"/>
              </a:spcBef>
              <a:spcAft>
                <a:spcPts val="0"/>
              </a:spcAft>
              <a:buSzPts val="2100"/>
              <a:buChar char="❖"/>
            </a:pPr>
            <a:r>
              <a:rPr lang="en-GB" sz="2100"/>
              <a:t>6.1: CEOS-Industry ARD workshops alongside key CEOS meetings</a:t>
            </a:r>
            <a:endParaRPr sz="2100"/>
          </a:p>
          <a:p>
            <a:pPr indent="-361950" lvl="0" marL="457200" rtl="0" algn="l">
              <a:spcBef>
                <a:spcPts val="1000"/>
              </a:spcBef>
              <a:spcAft>
                <a:spcPts val="1000"/>
              </a:spcAft>
              <a:buSzPts val="2100"/>
              <a:buChar char="❖"/>
            </a:pPr>
            <a:r>
              <a:rPr lang="en-GB" sz="2100"/>
              <a:t>6.2: Conduct trial CEOS-ARD self-assessments with commercial data</a:t>
            </a:r>
            <a:endParaRPr sz="2100"/>
          </a:p>
        </p:txBody>
      </p:sp>
      <p:sp>
        <p:nvSpPr>
          <p:cNvPr id="167" name="Google Shape;167;p22"/>
          <p:cNvSpPr txBox="1"/>
          <p:nvPr>
            <p:ph type="title"/>
          </p:nvPr>
        </p:nvSpPr>
        <p:spPr>
          <a:xfrm>
            <a:off x="176048" y="997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200"/>
              <a:t>Other key items…</a:t>
            </a:r>
            <a:endParaRPr sz="3200"/>
          </a:p>
        </p:txBody>
      </p:sp>
      <p:pic>
        <p:nvPicPr>
          <p:cNvPr id="168" name="Google Shape;168;p22"/>
          <p:cNvPicPr preferRelativeResize="0"/>
          <p:nvPr/>
        </p:nvPicPr>
        <p:blipFill rotWithShape="1">
          <a:blip r:embed="rId3">
            <a:alphaModFix/>
          </a:blip>
          <a:srcRect b="0" l="0" r="0" t="0"/>
          <a:stretch/>
        </p:blipFill>
        <p:spPr>
          <a:xfrm>
            <a:off x="7806300" y="2553872"/>
            <a:ext cx="3469079" cy="2578102"/>
          </a:xfrm>
          <a:prstGeom prst="rect">
            <a:avLst/>
          </a:prstGeom>
          <a:noFill/>
          <a:ln>
            <a:noFill/>
          </a:ln>
          <a:effectLst>
            <a:outerShdw blurRad="57150" rotWithShape="0" algn="bl" dir="5400000" dist="19050">
              <a:srgbClr val="000000">
                <a:alpha val="50000"/>
              </a:srgbClr>
            </a:outerShdw>
          </a:effectLst>
        </p:spPr>
      </p:pic>
      <p:pic>
        <p:nvPicPr>
          <p:cNvPr id="169" name="Google Shape;169;p22"/>
          <p:cNvPicPr preferRelativeResize="0"/>
          <p:nvPr/>
        </p:nvPicPr>
        <p:blipFill>
          <a:blip r:embed="rId4">
            <a:alphaModFix/>
          </a:blip>
          <a:stretch>
            <a:fillRect/>
          </a:stretch>
        </p:blipFill>
        <p:spPr>
          <a:xfrm>
            <a:off x="9154636" y="1216600"/>
            <a:ext cx="2632062" cy="2935982"/>
          </a:xfrm>
          <a:prstGeom prst="rect">
            <a:avLst/>
          </a:prstGeom>
          <a:noFill/>
          <a:ln>
            <a:noFill/>
          </a:ln>
        </p:spPr>
      </p:pic>
      <p:pic>
        <p:nvPicPr>
          <p:cNvPr id="170" name="Google Shape;170;p22"/>
          <p:cNvPicPr preferRelativeResize="0"/>
          <p:nvPr/>
        </p:nvPicPr>
        <p:blipFill rotWithShape="1">
          <a:blip r:embed="rId5">
            <a:alphaModFix/>
          </a:blip>
          <a:srcRect b="3463" l="10177" r="3421" t="50169"/>
          <a:stretch/>
        </p:blipFill>
        <p:spPr>
          <a:xfrm>
            <a:off x="8124599" y="4817924"/>
            <a:ext cx="3730801" cy="15017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3"/>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A word on standards…</a:t>
            </a:r>
            <a:endParaRPr/>
          </a:p>
        </p:txBody>
      </p:sp>
      <p:sp>
        <p:nvSpPr>
          <p:cNvPr id="176" name="Google Shape;176;p23"/>
          <p:cNvSpPr txBox="1"/>
          <p:nvPr>
            <p:ph idx="1" type="body"/>
          </p:nvPr>
        </p:nvSpPr>
        <p:spPr>
          <a:xfrm>
            <a:off x="176050" y="1143850"/>
            <a:ext cx="11600700" cy="5112600"/>
          </a:xfrm>
          <a:prstGeom prst="rect">
            <a:avLst/>
          </a:prstGeom>
        </p:spPr>
        <p:txBody>
          <a:bodyPr anchorCtr="0" anchor="t" bIns="45700" lIns="91425" spcFirstLastPara="1" rIns="91425" wrap="square" tIns="45700">
            <a:noAutofit/>
          </a:bodyPr>
          <a:lstStyle/>
          <a:p>
            <a:pPr indent="-317500" lvl="0" marL="457200" rtl="0" algn="l">
              <a:lnSpc>
                <a:spcPct val="100000"/>
              </a:lnSpc>
              <a:spcBef>
                <a:spcPts val="1200"/>
              </a:spcBef>
              <a:spcAft>
                <a:spcPts val="0"/>
              </a:spcAft>
              <a:buSzPts val="1400"/>
              <a:buChar char="❖"/>
            </a:pPr>
            <a:r>
              <a:rPr lang="en-GB" sz="1400"/>
              <a:t>Over a year of Joint OGC-ISO ARD SWG teleconferences</a:t>
            </a:r>
            <a:endParaRPr sz="1400"/>
          </a:p>
          <a:p>
            <a:pPr indent="-317500" lvl="0" marL="457200" rtl="0" algn="l">
              <a:lnSpc>
                <a:spcPct val="100000"/>
              </a:lnSpc>
              <a:spcBef>
                <a:spcPts val="1200"/>
              </a:spcBef>
              <a:spcAft>
                <a:spcPts val="0"/>
              </a:spcAft>
              <a:buSzPts val="1400"/>
              <a:buChar char="❖"/>
            </a:pPr>
            <a:r>
              <a:rPr lang="en-GB" sz="1400"/>
              <a:t>Pace of progress incompatible with the expectations, deadlines, and processes imposed upon it. </a:t>
            </a:r>
            <a:endParaRPr sz="1400"/>
          </a:p>
          <a:p>
            <a:pPr indent="-317500" lvl="0" marL="457200" rtl="0" algn="l">
              <a:lnSpc>
                <a:spcPct val="100000"/>
              </a:lnSpc>
              <a:spcBef>
                <a:spcPts val="1200"/>
              </a:spcBef>
              <a:spcAft>
                <a:spcPts val="0"/>
              </a:spcAft>
              <a:buSzPts val="1400"/>
              <a:buChar char="❖"/>
            </a:pPr>
            <a:r>
              <a:rPr lang="en-GB" sz="1400"/>
              <a:t>SWG has experienced multiple core challenges that include: </a:t>
            </a:r>
            <a:endParaRPr sz="1400"/>
          </a:p>
          <a:p>
            <a:pPr indent="-317500" lvl="1" marL="914400" rtl="0" algn="l">
              <a:lnSpc>
                <a:spcPct val="100000"/>
              </a:lnSpc>
              <a:spcBef>
                <a:spcPts val="1200"/>
              </a:spcBef>
              <a:spcAft>
                <a:spcPts val="0"/>
              </a:spcAft>
              <a:buSzPts val="1400"/>
              <a:buChar char="▪"/>
            </a:pPr>
            <a:r>
              <a:rPr lang="en-GB" sz="1400"/>
              <a:t>a lack of distinct progress on a geospatial ARD standard</a:t>
            </a:r>
            <a:endParaRPr sz="1400"/>
          </a:p>
          <a:p>
            <a:pPr indent="-317500" lvl="1" marL="914400" rtl="0" algn="l">
              <a:lnSpc>
                <a:spcPct val="100000"/>
              </a:lnSpc>
              <a:spcBef>
                <a:spcPts val="1200"/>
              </a:spcBef>
              <a:spcAft>
                <a:spcPts val="0"/>
              </a:spcAft>
              <a:buSzPts val="1400"/>
              <a:buChar char="▪"/>
            </a:pPr>
            <a:r>
              <a:rPr lang="en-GB" sz="1400"/>
              <a:t>insufficient diversity in contributors</a:t>
            </a:r>
            <a:endParaRPr sz="1400"/>
          </a:p>
          <a:p>
            <a:pPr indent="-317500" lvl="1" marL="914400" rtl="0" algn="l">
              <a:lnSpc>
                <a:spcPct val="100000"/>
              </a:lnSpc>
              <a:spcBef>
                <a:spcPts val="1200"/>
              </a:spcBef>
              <a:spcAft>
                <a:spcPts val="0"/>
              </a:spcAft>
              <a:buSzPts val="1400"/>
              <a:buChar char="▪"/>
            </a:pPr>
            <a:r>
              <a:rPr lang="en-GB" sz="1400"/>
              <a:t>inadequate consensus among active contributors.</a:t>
            </a:r>
            <a:endParaRPr sz="1400"/>
          </a:p>
          <a:p>
            <a:pPr indent="-317500" lvl="0" marL="457200" rtl="0" algn="l">
              <a:lnSpc>
                <a:spcPct val="100000"/>
              </a:lnSpc>
              <a:spcBef>
                <a:spcPts val="1200"/>
              </a:spcBef>
              <a:spcAft>
                <a:spcPts val="0"/>
              </a:spcAft>
              <a:buSzPts val="1400"/>
              <a:buChar char="❖"/>
            </a:pPr>
            <a:r>
              <a:rPr lang="en-GB" sz="1400"/>
              <a:t>Proposal to strategically pause the Joint OGC-ISO ARD SWG activities has been tabled</a:t>
            </a:r>
            <a:endParaRPr sz="1400"/>
          </a:p>
          <a:p>
            <a:pPr indent="-317500" lvl="0" marL="457200" rtl="0" algn="l">
              <a:lnSpc>
                <a:spcPct val="100000"/>
              </a:lnSpc>
              <a:spcBef>
                <a:spcPts val="1200"/>
              </a:spcBef>
              <a:spcAft>
                <a:spcPts val="0"/>
              </a:spcAft>
              <a:buSzPts val="1400"/>
              <a:buChar char="❖"/>
            </a:pPr>
            <a:r>
              <a:rPr lang="en-GB" sz="1400"/>
              <a:t>It does not question the importance and relevance of the ARD concept</a:t>
            </a:r>
            <a:endParaRPr sz="1400"/>
          </a:p>
          <a:p>
            <a:pPr indent="-317500" lvl="0" marL="457200" rtl="0" algn="l">
              <a:lnSpc>
                <a:spcPct val="100000"/>
              </a:lnSpc>
              <a:spcBef>
                <a:spcPts val="1200"/>
              </a:spcBef>
              <a:spcAft>
                <a:spcPts val="0"/>
              </a:spcAft>
              <a:buSzPts val="1400"/>
              <a:buChar char="❖"/>
            </a:pPr>
            <a:r>
              <a:rPr lang="en-GB" sz="1400"/>
              <a:t>Due to rapid technological development, current efforts to define ARD broadly would benefit greatly by shifting from a standards approach to a more open source specification approach.</a:t>
            </a:r>
            <a:endParaRPr sz="1400"/>
          </a:p>
          <a:p>
            <a:pPr indent="-317500" lvl="1" marL="914400" rtl="0" algn="l">
              <a:lnSpc>
                <a:spcPct val="100000"/>
              </a:lnSpc>
              <a:spcBef>
                <a:spcPts val="1200"/>
              </a:spcBef>
              <a:spcAft>
                <a:spcPts val="0"/>
              </a:spcAft>
              <a:buSzPts val="1400"/>
              <a:buChar char="▪"/>
            </a:pPr>
            <a:r>
              <a:rPr lang="en-GB" sz="1400"/>
              <a:t>Allows agile development on an unrestricted timeline which can be reintroduced to OGC and ISO standards processes after it has been iteratively improved, implemented, and has seen adoption by real-world user communities and data providers.</a:t>
            </a:r>
            <a:endParaRPr sz="1400"/>
          </a:p>
          <a:p>
            <a:pPr indent="-317500" lvl="1" marL="914400" rtl="0" algn="l">
              <a:lnSpc>
                <a:spcPct val="100000"/>
              </a:lnSpc>
              <a:spcBef>
                <a:spcPts val="1200"/>
              </a:spcBef>
              <a:spcAft>
                <a:spcPts val="0"/>
              </a:spcAft>
              <a:buSzPts val="1400"/>
              <a:buChar char="▪"/>
            </a:pPr>
            <a:r>
              <a:rPr lang="en-GB" sz="1400"/>
              <a:t>To ensure that diverging, and conflicting, standards development efforts do not proceed prematurely, both the OGC and ISO aspects of the Joint SWG should be suspended for now, allowing this agile and open source specification effort to mature</a:t>
            </a:r>
            <a:endParaRPr sz="1400"/>
          </a:p>
          <a:p>
            <a:pPr indent="-317500" lvl="0" marL="457200" rtl="0" algn="l">
              <a:lnSpc>
                <a:spcPct val="100000"/>
              </a:lnSpc>
              <a:spcBef>
                <a:spcPts val="1200"/>
              </a:spcBef>
              <a:spcAft>
                <a:spcPts val="1200"/>
              </a:spcAft>
              <a:buSzPts val="1400"/>
              <a:buChar char="❖"/>
            </a:pPr>
            <a:r>
              <a:rPr b="1" lang="en-GB" sz="1400">
                <a:solidFill>
                  <a:srgbClr val="CC0000"/>
                </a:solidFill>
              </a:rPr>
              <a:t>With the CEOS-ARD Strategy we seek to maintain leadership of the satellite Earth observation Analysis Ready Data concept through CEOS-ARD, which should serve as the basis for more formal standards </a:t>
            </a:r>
            <a:r>
              <a:rPr b="1" lang="en-GB" sz="1400" u="sng">
                <a:solidFill>
                  <a:srgbClr val="CC0000"/>
                </a:solidFill>
              </a:rPr>
              <a:t>at the appropriate time</a:t>
            </a:r>
            <a:r>
              <a:rPr b="1" lang="en-GB" sz="1400">
                <a:solidFill>
                  <a:srgbClr val="CC0000"/>
                </a:solidFill>
              </a:rPr>
              <a:t>.</a:t>
            </a:r>
            <a:endParaRPr b="1" sz="1400">
              <a:solidFill>
                <a:srgbClr val="CC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4"/>
          <p:cNvSpPr txBox="1"/>
          <p:nvPr>
            <p:ph idx="1" type="body"/>
          </p:nvPr>
        </p:nvSpPr>
        <p:spPr>
          <a:xfrm>
            <a:off x="228000" y="1269175"/>
            <a:ext cx="11583600" cy="4662900"/>
          </a:xfrm>
          <a:prstGeom prst="rect">
            <a:avLst/>
          </a:prstGeom>
        </p:spPr>
        <p:txBody>
          <a:bodyPr anchorCtr="0" anchor="t" bIns="45700" lIns="91425" spcFirstLastPara="1" rIns="91425" wrap="square" tIns="45700">
            <a:noAutofit/>
          </a:bodyPr>
          <a:lstStyle/>
          <a:p>
            <a:pPr indent="-374650" lvl="0" marL="457200" rtl="0" algn="l">
              <a:lnSpc>
                <a:spcPct val="100000"/>
              </a:lnSpc>
              <a:spcBef>
                <a:spcPts val="1000"/>
              </a:spcBef>
              <a:spcAft>
                <a:spcPts val="0"/>
              </a:spcAft>
              <a:buSzPts val="2300"/>
              <a:buChar char="❖"/>
            </a:pPr>
            <a:r>
              <a:rPr lang="en-GB" sz="2300"/>
              <a:t>This is just a small selection of what we need and want to do next – see Strategy doc for all the details</a:t>
            </a:r>
            <a:endParaRPr sz="2300"/>
          </a:p>
          <a:p>
            <a:pPr indent="-374650" lvl="0" marL="457200" rtl="0" algn="l">
              <a:lnSpc>
                <a:spcPct val="100000"/>
              </a:lnSpc>
              <a:spcBef>
                <a:spcPts val="1000"/>
              </a:spcBef>
              <a:spcAft>
                <a:spcPts val="0"/>
              </a:spcAft>
              <a:buSzPts val="2300"/>
              <a:buChar char="❖"/>
            </a:pPr>
            <a:r>
              <a:rPr lang="en-GB" sz="2300"/>
              <a:t>Looking for endorsement of the 2024 CEOS-ARD Strategy at CEOS Plenary to reaffirm the direction</a:t>
            </a:r>
            <a:endParaRPr sz="2300"/>
          </a:p>
          <a:p>
            <a:pPr indent="-374650" lvl="0" marL="457200" rtl="0" algn="l">
              <a:lnSpc>
                <a:spcPct val="100000"/>
              </a:lnSpc>
              <a:spcBef>
                <a:spcPts val="1000"/>
              </a:spcBef>
              <a:spcAft>
                <a:spcPts val="0"/>
              </a:spcAft>
              <a:buSzPts val="2300"/>
              <a:buChar char="❖"/>
            </a:pPr>
            <a:r>
              <a:rPr lang="en-GB" sz="2300"/>
              <a:t>We are planning a significant refresh of our approach to CEOS-ARD specifications seeking to improve consistency and community participation</a:t>
            </a:r>
            <a:endParaRPr sz="2300"/>
          </a:p>
          <a:p>
            <a:pPr indent="-374650" lvl="0" marL="457200" rtl="0" algn="l">
              <a:lnSpc>
                <a:spcPct val="100000"/>
              </a:lnSpc>
              <a:spcBef>
                <a:spcPts val="1000"/>
              </a:spcBef>
              <a:spcAft>
                <a:spcPts val="0"/>
              </a:spcAft>
              <a:buSzPts val="2300"/>
              <a:buChar char="❖"/>
            </a:pPr>
            <a:r>
              <a:rPr lang="en-GB" sz="2300"/>
              <a:t>WGISS support critical to discovery, access, utilisation, and interoperability aspects.</a:t>
            </a:r>
            <a:endParaRPr sz="2300"/>
          </a:p>
          <a:p>
            <a:pPr indent="-374650" lvl="0" marL="457200" rtl="0" algn="l">
              <a:lnSpc>
                <a:spcPct val="100000"/>
              </a:lnSpc>
              <a:spcBef>
                <a:spcPts val="1000"/>
              </a:spcBef>
              <a:spcAft>
                <a:spcPts val="0"/>
              </a:spcAft>
              <a:buSzPts val="2300"/>
              <a:buChar char="❖"/>
            </a:pPr>
            <a:r>
              <a:rPr lang="en-GB" sz="2300"/>
              <a:t>WGCV support to peer reviews likewise crucial and very much appreciated.</a:t>
            </a:r>
            <a:endParaRPr sz="2300"/>
          </a:p>
          <a:p>
            <a:pPr indent="-374650" lvl="0" marL="457200" rtl="0" algn="l">
              <a:lnSpc>
                <a:spcPct val="100000"/>
              </a:lnSpc>
              <a:spcBef>
                <a:spcPts val="1000"/>
              </a:spcBef>
              <a:spcAft>
                <a:spcPts val="0"/>
              </a:spcAft>
              <a:buSzPts val="2300"/>
              <a:buChar char="❖"/>
            </a:pPr>
            <a:r>
              <a:rPr lang="en-GB" sz="2300"/>
              <a:t>This is an ambitious collection of work and we need more interested and motivated agency folks to join us</a:t>
            </a:r>
            <a:endParaRPr sz="2300"/>
          </a:p>
          <a:p>
            <a:pPr indent="-374650" lvl="0" marL="457200" rtl="0" algn="l">
              <a:lnSpc>
                <a:spcPct val="100000"/>
              </a:lnSpc>
              <a:spcBef>
                <a:spcPts val="1000"/>
              </a:spcBef>
              <a:spcAft>
                <a:spcPts val="1000"/>
              </a:spcAft>
              <a:buSzPts val="2300"/>
              <a:buChar char="❖"/>
            </a:pPr>
            <a:r>
              <a:rPr lang="en-GB" sz="2300"/>
              <a:t>We hope the Strategy makes the development plans, requirements, and overall direction of CEOS-ARD clear and approachable</a:t>
            </a:r>
            <a:endParaRPr sz="2300"/>
          </a:p>
        </p:txBody>
      </p:sp>
      <p:sp>
        <p:nvSpPr>
          <p:cNvPr id="182" name="Google Shape;182;p24"/>
          <p:cNvSpPr txBox="1"/>
          <p:nvPr>
            <p:ph type="title"/>
          </p:nvPr>
        </p:nvSpPr>
        <p:spPr>
          <a:xfrm>
            <a:off x="176048" y="997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200"/>
              <a:t>Conclusion</a:t>
            </a:r>
            <a:endParaRPr sz="3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5"/>
          <p:cNvSpPr txBox="1"/>
          <p:nvPr>
            <p:ph idx="1" type="body"/>
          </p:nvPr>
        </p:nvSpPr>
        <p:spPr>
          <a:xfrm>
            <a:off x="324233" y="1329933"/>
            <a:ext cx="11495400" cy="4662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GB" sz="2300" u="sng">
                <a:solidFill>
                  <a:schemeClr val="hlink"/>
                </a:solidFill>
                <a:hlinkClick r:id="rId3"/>
              </a:rPr>
              <a:t>ceos.org/ard</a:t>
            </a:r>
            <a:endParaRPr sz="2300"/>
          </a:p>
          <a:p>
            <a:pPr indent="0" lvl="0" marL="0" rtl="0" algn="l">
              <a:spcBef>
                <a:spcPts val="1000"/>
              </a:spcBef>
              <a:spcAft>
                <a:spcPts val="0"/>
              </a:spcAft>
              <a:buNone/>
            </a:pPr>
            <a:r>
              <a:rPr lang="en-GB" sz="2300" u="sng">
                <a:solidFill>
                  <a:schemeClr val="hlink"/>
                </a:solidFill>
                <a:hlinkClick r:id="rId4"/>
              </a:rPr>
              <a:t>CEOS-ARD GitHub</a:t>
            </a:r>
            <a:endParaRPr sz="2300">
              <a:solidFill>
                <a:srgbClr val="CC0000"/>
              </a:solidFill>
            </a:endParaRPr>
          </a:p>
          <a:p>
            <a:pPr indent="0" lvl="0" marL="0" rtl="0" algn="l">
              <a:spcBef>
                <a:spcPts val="1000"/>
              </a:spcBef>
              <a:spcAft>
                <a:spcPts val="0"/>
              </a:spcAft>
              <a:buNone/>
            </a:pPr>
            <a:r>
              <a:rPr lang="en-GB" sz="2300" u="sng">
                <a:solidFill>
                  <a:schemeClr val="hlink"/>
                </a:solidFill>
                <a:hlinkClick r:id="rId5"/>
              </a:rPr>
              <a:t>CEOS-ARD Newsletter Sign-up</a:t>
            </a:r>
            <a:endParaRPr sz="2300"/>
          </a:p>
          <a:p>
            <a:pPr indent="0" lvl="0" marL="0" rtl="0" algn="l">
              <a:spcBef>
                <a:spcPts val="1000"/>
              </a:spcBef>
              <a:spcAft>
                <a:spcPts val="0"/>
              </a:spcAft>
              <a:buNone/>
            </a:pPr>
            <a:r>
              <a:rPr lang="en-GB" sz="2300"/>
              <a:t>	Past issues: </a:t>
            </a:r>
            <a:r>
              <a:rPr lang="en-GB" sz="2300" u="sng">
                <a:solidFill>
                  <a:schemeClr val="hlink"/>
                </a:solidFill>
                <a:hlinkClick r:id="rId6"/>
              </a:rPr>
              <a:t>https://ceos.org/ceos-ard-newsletter/</a:t>
            </a:r>
            <a:endParaRPr sz="2300"/>
          </a:p>
          <a:p>
            <a:pPr indent="0" lvl="0" marL="0" rtl="0" algn="l">
              <a:spcBef>
                <a:spcPts val="1000"/>
              </a:spcBef>
              <a:spcAft>
                <a:spcPts val="0"/>
              </a:spcAft>
              <a:buNone/>
            </a:pPr>
            <a:r>
              <a:t/>
            </a:r>
            <a:endParaRPr sz="2300"/>
          </a:p>
          <a:p>
            <a:pPr indent="0" lvl="0" marL="0" rtl="0" algn="l">
              <a:spcBef>
                <a:spcPts val="1000"/>
              </a:spcBef>
              <a:spcAft>
                <a:spcPts val="0"/>
              </a:spcAft>
              <a:buNone/>
            </a:pPr>
            <a:r>
              <a:rPr lang="en-GB" sz="2300" u="sng">
                <a:solidFill>
                  <a:schemeClr val="hlink"/>
                </a:solidFill>
                <a:hlinkClick r:id="rId7"/>
              </a:rPr>
              <a:t>https://twitter.com/CEOSARD</a:t>
            </a:r>
            <a:endParaRPr sz="2300"/>
          </a:p>
          <a:p>
            <a:pPr indent="0" lvl="0" marL="0" rtl="0" algn="l">
              <a:spcBef>
                <a:spcPts val="1000"/>
              </a:spcBef>
              <a:spcAft>
                <a:spcPts val="0"/>
              </a:spcAft>
              <a:buNone/>
            </a:pPr>
            <a:r>
              <a:t/>
            </a:r>
            <a:endParaRPr sz="2300"/>
          </a:p>
          <a:p>
            <a:pPr indent="0" lvl="0" marL="0" rtl="0" algn="l">
              <a:spcBef>
                <a:spcPts val="1000"/>
              </a:spcBef>
              <a:spcAft>
                <a:spcPts val="0"/>
              </a:spcAft>
              <a:buNone/>
            </a:pPr>
            <a:r>
              <a:rPr lang="en-GB" sz="2300"/>
              <a:t>Contacts:</a:t>
            </a:r>
            <a:endParaRPr sz="2300"/>
          </a:p>
          <a:p>
            <a:pPr indent="0" lvl="0" marL="0" rtl="0" algn="l">
              <a:spcBef>
                <a:spcPts val="1000"/>
              </a:spcBef>
              <a:spcAft>
                <a:spcPts val="0"/>
              </a:spcAft>
              <a:buNone/>
            </a:pPr>
            <a:r>
              <a:rPr lang="en-GB" sz="2300" u="sng">
                <a:solidFill>
                  <a:schemeClr val="hlink"/>
                </a:solidFill>
                <a:hlinkClick r:id="rId8"/>
              </a:rPr>
              <a:t>Ferran.Gascon@esa.int</a:t>
            </a:r>
            <a:endParaRPr sz="2300"/>
          </a:p>
          <a:p>
            <a:pPr indent="0" lvl="0" marL="0" rtl="0" algn="l">
              <a:spcBef>
                <a:spcPts val="1000"/>
              </a:spcBef>
              <a:spcAft>
                <a:spcPts val="0"/>
              </a:spcAft>
              <a:buNone/>
            </a:pPr>
            <a:r>
              <a:rPr lang="en-GB" sz="2300" u="sng">
                <a:solidFill>
                  <a:schemeClr val="hlink"/>
                </a:solidFill>
                <a:hlinkClick r:id="rId9"/>
              </a:rPr>
              <a:t>matthew@symbioscomms.com</a:t>
            </a:r>
            <a:endParaRPr sz="2300"/>
          </a:p>
          <a:p>
            <a:pPr indent="0" lvl="0" marL="0" rtl="0" algn="l">
              <a:spcBef>
                <a:spcPts val="1000"/>
              </a:spcBef>
              <a:spcAft>
                <a:spcPts val="0"/>
              </a:spcAft>
              <a:buNone/>
            </a:pPr>
            <a:r>
              <a:t/>
            </a:r>
            <a:endParaRPr sz="2300"/>
          </a:p>
          <a:p>
            <a:pPr indent="0" lvl="0" marL="0" rtl="0" algn="l">
              <a:spcBef>
                <a:spcPts val="1000"/>
              </a:spcBef>
              <a:spcAft>
                <a:spcPts val="0"/>
              </a:spcAft>
              <a:buNone/>
            </a:pPr>
            <a:r>
              <a:rPr lang="en-GB" sz="2300"/>
              <a:t> </a:t>
            </a:r>
            <a:endParaRPr sz="2300"/>
          </a:p>
        </p:txBody>
      </p:sp>
      <p:sp>
        <p:nvSpPr>
          <p:cNvPr id="188" name="Google Shape;188;p25"/>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More information</a:t>
            </a:r>
            <a:endParaRPr/>
          </a:p>
        </p:txBody>
      </p:sp>
      <p:pic>
        <p:nvPicPr>
          <p:cNvPr id="189" name="Google Shape;189;p25"/>
          <p:cNvPicPr preferRelativeResize="0"/>
          <p:nvPr/>
        </p:nvPicPr>
        <p:blipFill>
          <a:blip r:embed="rId10">
            <a:alphaModFix/>
          </a:blip>
          <a:stretch>
            <a:fillRect/>
          </a:stretch>
        </p:blipFill>
        <p:spPr>
          <a:xfrm>
            <a:off x="9328847" y="1851198"/>
            <a:ext cx="2228203" cy="2671176"/>
          </a:xfrm>
          <a:prstGeom prst="rect">
            <a:avLst/>
          </a:prstGeom>
          <a:noFill/>
          <a:ln>
            <a:noFill/>
          </a:ln>
        </p:spPr>
      </p:pic>
      <p:pic>
        <p:nvPicPr>
          <p:cNvPr id="190" name="Google Shape;190;p25"/>
          <p:cNvPicPr preferRelativeResize="0"/>
          <p:nvPr/>
        </p:nvPicPr>
        <p:blipFill>
          <a:blip r:embed="rId11">
            <a:alphaModFix/>
          </a:blip>
          <a:stretch>
            <a:fillRect/>
          </a:stretch>
        </p:blipFill>
        <p:spPr>
          <a:xfrm>
            <a:off x="8273958" y="1505125"/>
            <a:ext cx="2217073" cy="2671176"/>
          </a:xfrm>
          <a:prstGeom prst="rect">
            <a:avLst/>
          </a:prstGeom>
          <a:noFill/>
          <a:ln>
            <a:noFill/>
          </a:ln>
        </p:spPr>
      </p:pic>
      <p:pic>
        <p:nvPicPr>
          <p:cNvPr id="191" name="Google Shape;191;p25"/>
          <p:cNvPicPr preferRelativeResize="0"/>
          <p:nvPr/>
        </p:nvPicPr>
        <p:blipFill>
          <a:blip r:embed="rId12">
            <a:alphaModFix/>
          </a:blip>
          <a:stretch>
            <a:fillRect/>
          </a:stretch>
        </p:blipFill>
        <p:spPr>
          <a:xfrm>
            <a:off x="7416575" y="1207075"/>
            <a:ext cx="2217073" cy="2671176"/>
          </a:xfrm>
          <a:prstGeom prst="rect">
            <a:avLst/>
          </a:prstGeom>
          <a:noFill/>
          <a:ln>
            <a:noFill/>
          </a:ln>
        </p:spPr>
      </p:pic>
      <p:pic>
        <p:nvPicPr>
          <p:cNvPr id="192" name="Google Shape;192;p25"/>
          <p:cNvPicPr preferRelativeResize="0"/>
          <p:nvPr/>
        </p:nvPicPr>
        <p:blipFill>
          <a:blip r:embed="rId13">
            <a:alphaModFix/>
          </a:blip>
          <a:stretch>
            <a:fillRect/>
          </a:stretch>
        </p:blipFill>
        <p:spPr>
          <a:xfrm>
            <a:off x="5962100" y="4054075"/>
            <a:ext cx="2099625" cy="2254637"/>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6"/>
          <p:cNvSpPr txBox="1"/>
          <p:nvPr>
            <p:ph type="title"/>
          </p:nvPr>
        </p:nvSpPr>
        <p:spPr>
          <a:xfrm>
            <a:off x="176047" y="11665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7500"/>
              <a:t>Thank you!</a:t>
            </a:r>
            <a:endParaRPr sz="7500"/>
          </a:p>
          <a:p>
            <a:pPr indent="0" lvl="0" marL="0" rtl="0" algn="l">
              <a:lnSpc>
                <a:spcPct val="90000"/>
              </a:lnSpc>
              <a:spcBef>
                <a:spcPts val="0"/>
              </a:spcBef>
              <a:spcAft>
                <a:spcPts val="0"/>
              </a:spcAft>
              <a:buClr>
                <a:schemeClr val="lt1"/>
              </a:buClr>
              <a:buSzPts val="8000"/>
              <a:buFont typeface="Arial"/>
              <a:buNone/>
            </a:pPr>
            <a:r>
              <a:t/>
            </a:r>
            <a:endParaRPr sz="75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4"/>
          <p:cNvSpPr txBox="1"/>
          <p:nvPr>
            <p:ph type="title"/>
          </p:nvPr>
        </p:nvSpPr>
        <p:spPr>
          <a:xfrm>
            <a:off x="2374232" y="163399"/>
            <a:ext cx="7819200" cy="1143300"/>
          </a:xfrm>
          <a:prstGeom prst="rect">
            <a:avLst/>
          </a:prstGeom>
        </p:spPr>
        <p:txBody>
          <a:bodyPr anchorCtr="0" anchor="ctr" bIns="60925" lIns="121900" spcFirstLastPara="1" rIns="121900" wrap="square" tIns="60925">
            <a:noAutofit/>
          </a:bodyPr>
          <a:lstStyle/>
          <a:p>
            <a:pPr indent="0" lvl="0" marL="0" rtl="0" algn="ctr">
              <a:spcBef>
                <a:spcPts val="0"/>
              </a:spcBef>
              <a:spcAft>
                <a:spcPts val="0"/>
              </a:spcAft>
              <a:buNone/>
            </a:pPr>
            <a:r>
              <a:rPr lang="en-GB"/>
              <a:t>Motivations</a:t>
            </a:r>
            <a:endParaRPr/>
          </a:p>
        </p:txBody>
      </p:sp>
      <p:pic>
        <p:nvPicPr>
          <p:cNvPr id="95" name="Google Shape;95;p14"/>
          <p:cNvPicPr preferRelativeResize="0"/>
          <p:nvPr/>
        </p:nvPicPr>
        <p:blipFill>
          <a:blip r:embed="rId3">
            <a:alphaModFix/>
          </a:blip>
          <a:stretch>
            <a:fillRect/>
          </a:stretch>
        </p:blipFill>
        <p:spPr>
          <a:xfrm>
            <a:off x="-126525" y="0"/>
            <a:ext cx="12900726" cy="69291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5"/>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First, some updates…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01" name="Google Shape;101;p15"/>
          <p:cNvSpPr txBox="1"/>
          <p:nvPr>
            <p:ph idx="1" type="body"/>
          </p:nvPr>
        </p:nvSpPr>
        <p:spPr>
          <a:xfrm>
            <a:off x="176050" y="1139600"/>
            <a:ext cx="8273700" cy="4871700"/>
          </a:xfrm>
          <a:prstGeom prst="rect">
            <a:avLst/>
          </a:prstGeom>
        </p:spPr>
        <p:txBody>
          <a:bodyPr anchorCtr="0" anchor="t" bIns="45700" lIns="91425" spcFirstLastPara="1" rIns="91425" wrap="square" tIns="45700">
            <a:noAutofit/>
          </a:bodyPr>
          <a:lstStyle/>
          <a:p>
            <a:pPr indent="-400050" lvl="0" marL="609600" rtl="0" algn="l">
              <a:spcBef>
                <a:spcPts val="1000"/>
              </a:spcBef>
              <a:spcAft>
                <a:spcPts val="0"/>
              </a:spcAft>
              <a:buSzPts val="1500"/>
              <a:buChar char="❖"/>
            </a:pPr>
            <a:r>
              <a:rPr lang="en-GB" sz="1800"/>
              <a:t>Recent CEOS-ARD Endorsements</a:t>
            </a:r>
            <a:endParaRPr sz="1800"/>
          </a:p>
          <a:p>
            <a:pPr indent="-374650" lvl="1" marL="1219200" rtl="0" algn="l">
              <a:spcBef>
                <a:spcPts val="1000"/>
              </a:spcBef>
              <a:spcAft>
                <a:spcPts val="0"/>
              </a:spcAft>
              <a:buSzPts val="1100"/>
              <a:buChar char="▪"/>
            </a:pPr>
            <a:r>
              <a:rPr lang="en-GB" sz="1100"/>
              <a:t>ISRO EOS-04 (RISAT-1A) NRB (Combined SAR PFS v1.0) [2 April 2024]</a:t>
            </a:r>
            <a:endParaRPr sz="1100"/>
          </a:p>
          <a:p>
            <a:pPr indent="-374650" lvl="1" marL="1219200" rtl="0" algn="l">
              <a:spcBef>
                <a:spcPts val="1000"/>
              </a:spcBef>
              <a:spcAft>
                <a:spcPts val="0"/>
              </a:spcAft>
              <a:buSzPts val="1100"/>
              <a:buChar char="▪"/>
            </a:pPr>
            <a:r>
              <a:rPr lang="en-GB" sz="1100"/>
              <a:t>JAXA ALOS-2 PALSAR-2 Normalised Radar Backscatter (NRB) (Combined SAR PFS v1.0 update) [17 April 2024]</a:t>
            </a:r>
            <a:endParaRPr sz="1100"/>
          </a:p>
          <a:p>
            <a:pPr indent="-419100" lvl="0" marL="609600" rtl="0" algn="l">
              <a:spcBef>
                <a:spcPts val="1000"/>
              </a:spcBef>
              <a:spcAft>
                <a:spcPts val="0"/>
              </a:spcAft>
              <a:buSzPts val="1800"/>
              <a:buChar char="❖"/>
            </a:pPr>
            <a:r>
              <a:rPr lang="en-GB" sz="1800"/>
              <a:t>Ongoing self-assessments and peer reviews</a:t>
            </a:r>
            <a:endParaRPr sz="1800"/>
          </a:p>
          <a:p>
            <a:pPr indent="-374650" lvl="1" marL="1219200" rtl="0" algn="l">
              <a:spcBef>
                <a:spcPts val="1000"/>
              </a:spcBef>
              <a:spcAft>
                <a:spcPts val="0"/>
              </a:spcAft>
              <a:buSzPts val="1100"/>
              <a:buChar char="▪"/>
            </a:pPr>
            <a:r>
              <a:rPr lang="en-GB" sz="1100"/>
              <a:t>DESIS L2A (DLR), Gaofen-1/6 SR (AIR-CAS), Opera RTC S1 Products (NASA)</a:t>
            </a:r>
            <a:endParaRPr sz="1100"/>
          </a:p>
          <a:p>
            <a:pPr indent="-419100" lvl="0" marL="609600" rtl="0" algn="l">
              <a:spcBef>
                <a:spcPts val="1000"/>
              </a:spcBef>
              <a:spcAft>
                <a:spcPts val="0"/>
              </a:spcAft>
              <a:buSzPts val="1800"/>
              <a:buChar char="❖"/>
            </a:pPr>
            <a:r>
              <a:rPr lang="en-GB" sz="1800"/>
              <a:t>Recent / Upcoming engagements on commercial providers</a:t>
            </a:r>
            <a:endParaRPr sz="1800"/>
          </a:p>
          <a:p>
            <a:pPr indent="-374650" lvl="1" marL="1219200" rtl="0" algn="l">
              <a:spcBef>
                <a:spcPts val="1000"/>
              </a:spcBef>
              <a:spcAft>
                <a:spcPts val="0"/>
              </a:spcAft>
              <a:buSzPts val="1100"/>
              <a:buChar char="▪"/>
            </a:pPr>
            <a:r>
              <a:rPr lang="en-GB" sz="1100"/>
              <a:t>NSI, Tellus, Synspective, AxelSpace, Planet, EarthDaily Analytics, Catalyst</a:t>
            </a:r>
            <a:endParaRPr sz="1100"/>
          </a:p>
          <a:p>
            <a:pPr indent="-374650" lvl="1" marL="1219200" rtl="0" algn="l">
              <a:spcBef>
                <a:spcPts val="1000"/>
              </a:spcBef>
              <a:spcAft>
                <a:spcPts val="0"/>
              </a:spcAft>
              <a:buSzPts val="1100"/>
              <a:buChar char="▪"/>
            </a:pPr>
            <a:r>
              <a:rPr lang="en-GB" sz="1100"/>
              <a:t>SEO trial CEOS-ARD assessments</a:t>
            </a:r>
            <a:endParaRPr sz="1100"/>
          </a:p>
          <a:p>
            <a:pPr indent="-419100" lvl="0" marL="609600" rtl="0" algn="l">
              <a:spcBef>
                <a:spcPts val="1000"/>
              </a:spcBef>
              <a:spcAft>
                <a:spcPts val="0"/>
              </a:spcAft>
              <a:buSzPts val="1800"/>
              <a:buChar char="❖"/>
            </a:pPr>
            <a:r>
              <a:rPr lang="en-GB" sz="1800"/>
              <a:t>Second commercial engagement workshop next week at LSI-VC-16 in Canberra</a:t>
            </a:r>
            <a:endParaRPr sz="1800"/>
          </a:p>
          <a:p>
            <a:pPr indent="-374650" lvl="1" marL="1219200" rtl="0" algn="l">
              <a:spcBef>
                <a:spcPts val="1000"/>
              </a:spcBef>
              <a:spcAft>
                <a:spcPts val="0"/>
              </a:spcAft>
              <a:buSzPts val="1100"/>
              <a:buChar char="▪"/>
            </a:pPr>
            <a:r>
              <a:rPr lang="en-GB" sz="1100"/>
              <a:t>Esper Satellite Imagery, Geospatial Intelligence, Arlula, Eartheye Space Technologies, Descartes Labs/EarthDaily</a:t>
            </a:r>
            <a:endParaRPr sz="1100"/>
          </a:p>
          <a:p>
            <a:pPr indent="-419100" lvl="0" marL="609600" rtl="0" algn="l">
              <a:spcBef>
                <a:spcPts val="1000"/>
              </a:spcBef>
              <a:spcAft>
                <a:spcPts val="0"/>
              </a:spcAft>
              <a:buSzPts val="1800"/>
              <a:buChar char="❖"/>
            </a:pPr>
            <a:r>
              <a:rPr lang="en-GB" sz="1800"/>
              <a:t>Ongoing development of an Ocean Reflectance PFS (with OCR-VC)</a:t>
            </a:r>
            <a:endParaRPr sz="1800"/>
          </a:p>
          <a:p>
            <a:pPr indent="-419100" lvl="0" marL="609600" rtl="0" algn="l">
              <a:spcBef>
                <a:spcPts val="1000"/>
              </a:spcBef>
              <a:spcAft>
                <a:spcPts val="0"/>
              </a:spcAft>
              <a:buSzPts val="1800"/>
              <a:buChar char="❖"/>
            </a:pPr>
            <a:r>
              <a:rPr lang="en-GB" sz="1800"/>
              <a:t>Combine Optical PFS (SR, ST, AR, &amp; NLSR) (USGS) (covered on slide 9)</a:t>
            </a:r>
            <a:endParaRPr sz="1800"/>
          </a:p>
          <a:p>
            <a:pPr indent="-419100" lvl="0" marL="609600" rtl="0" algn="l">
              <a:spcBef>
                <a:spcPts val="1000"/>
              </a:spcBef>
              <a:spcAft>
                <a:spcPts val="1000"/>
              </a:spcAft>
              <a:buSzPts val="1800"/>
              <a:buChar char="❖"/>
            </a:pPr>
            <a:r>
              <a:rPr lang="en-GB" sz="1800"/>
              <a:t>Surface Reflectance Equivalence project (GA)</a:t>
            </a:r>
            <a:endParaRPr sz="1800"/>
          </a:p>
        </p:txBody>
      </p:sp>
      <p:pic>
        <p:nvPicPr>
          <p:cNvPr id="102" name="Google Shape;102;p15"/>
          <p:cNvPicPr preferRelativeResize="0"/>
          <p:nvPr/>
        </p:nvPicPr>
        <p:blipFill>
          <a:blip r:embed="rId3">
            <a:alphaModFix/>
          </a:blip>
          <a:stretch>
            <a:fillRect/>
          </a:stretch>
        </p:blipFill>
        <p:spPr>
          <a:xfrm>
            <a:off x="11462600" y="1341575"/>
            <a:ext cx="559075" cy="469000"/>
          </a:xfrm>
          <a:prstGeom prst="rect">
            <a:avLst/>
          </a:prstGeom>
          <a:noFill/>
          <a:ln>
            <a:noFill/>
          </a:ln>
        </p:spPr>
      </p:pic>
      <p:pic>
        <p:nvPicPr>
          <p:cNvPr id="103" name="Google Shape;103;p15"/>
          <p:cNvPicPr preferRelativeResize="0"/>
          <p:nvPr/>
        </p:nvPicPr>
        <p:blipFill>
          <a:blip r:embed="rId4">
            <a:alphaModFix/>
          </a:blip>
          <a:stretch>
            <a:fillRect/>
          </a:stretch>
        </p:blipFill>
        <p:spPr>
          <a:xfrm>
            <a:off x="11312725" y="1880093"/>
            <a:ext cx="858825" cy="349315"/>
          </a:xfrm>
          <a:prstGeom prst="rect">
            <a:avLst/>
          </a:prstGeom>
          <a:noFill/>
          <a:ln>
            <a:noFill/>
          </a:ln>
        </p:spPr>
      </p:pic>
      <p:pic>
        <p:nvPicPr>
          <p:cNvPr id="104" name="Google Shape;104;p15"/>
          <p:cNvPicPr preferRelativeResize="0"/>
          <p:nvPr/>
        </p:nvPicPr>
        <p:blipFill>
          <a:blip r:embed="rId5">
            <a:alphaModFix/>
          </a:blip>
          <a:stretch>
            <a:fillRect/>
          </a:stretch>
        </p:blipFill>
        <p:spPr>
          <a:xfrm>
            <a:off x="7225800" y="2465025"/>
            <a:ext cx="674190" cy="469000"/>
          </a:xfrm>
          <a:prstGeom prst="rect">
            <a:avLst/>
          </a:prstGeom>
          <a:noFill/>
          <a:ln>
            <a:noFill/>
          </a:ln>
        </p:spPr>
      </p:pic>
      <p:pic>
        <p:nvPicPr>
          <p:cNvPr id="105" name="Google Shape;105;p15"/>
          <p:cNvPicPr preferRelativeResize="0"/>
          <p:nvPr/>
        </p:nvPicPr>
        <p:blipFill>
          <a:blip r:embed="rId6">
            <a:alphaModFix/>
          </a:blip>
          <a:stretch>
            <a:fillRect/>
          </a:stretch>
        </p:blipFill>
        <p:spPr>
          <a:xfrm>
            <a:off x="7949875" y="2493096"/>
            <a:ext cx="498875" cy="412859"/>
          </a:xfrm>
          <a:prstGeom prst="rect">
            <a:avLst/>
          </a:prstGeom>
          <a:noFill/>
          <a:ln>
            <a:noFill/>
          </a:ln>
        </p:spPr>
      </p:pic>
      <p:pic>
        <p:nvPicPr>
          <p:cNvPr id="106" name="Google Shape;106;p15"/>
          <p:cNvPicPr preferRelativeResize="0"/>
          <p:nvPr/>
        </p:nvPicPr>
        <p:blipFill>
          <a:blip r:embed="rId3">
            <a:alphaModFix/>
          </a:blip>
          <a:stretch>
            <a:fillRect/>
          </a:stretch>
        </p:blipFill>
        <p:spPr>
          <a:xfrm>
            <a:off x="6648350" y="2465025"/>
            <a:ext cx="559075" cy="469000"/>
          </a:xfrm>
          <a:prstGeom prst="rect">
            <a:avLst/>
          </a:prstGeom>
          <a:noFill/>
          <a:ln>
            <a:noFill/>
          </a:ln>
        </p:spPr>
      </p:pic>
      <p:cxnSp>
        <p:nvCxnSpPr>
          <p:cNvPr id="107" name="Google Shape;107;p15"/>
          <p:cNvCxnSpPr/>
          <p:nvPr/>
        </p:nvCxnSpPr>
        <p:spPr>
          <a:xfrm>
            <a:off x="8699575" y="-66675"/>
            <a:ext cx="0" cy="6641400"/>
          </a:xfrm>
          <a:prstGeom prst="straightConnector1">
            <a:avLst/>
          </a:prstGeom>
          <a:noFill/>
          <a:ln cap="flat" cmpd="sng" w="28575">
            <a:solidFill>
              <a:srgbClr val="34445F"/>
            </a:solidFill>
            <a:prstDash val="solid"/>
            <a:round/>
            <a:headEnd len="med" w="med" type="none"/>
            <a:tailEnd len="med" w="med" type="none"/>
          </a:ln>
        </p:spPr>
      </p:cxnSp>
      <p:pic>
        <p:nvPicPr>
          <p:cNvPr id="108" name="Google Shape;108;p15"/>
          <p:cNvPicPr preferRelativeResize="0"/>
          <p:nvPr/>
        </p:nvPicPr>
        <p:blipFill>
          <a:blip r:embed="rId7">
            <a:alphaModFix/>
          </a:blip>
          <a:stretch>
            <a:fillRect/>
          </a:stretch>
        </p:blipFill>
        <p:spPr>
          <a:xfrm>
            <a:off x="11462600" y="2298926"/>
            <a:ext cx="559075" cy="439294"/>
          </a:xfrm>
          <a:prstGeom prst="rect">
            <a:avLst/>
          </a:prstGeom>
          <a:noFill/>
          <a:ln>
            <a:noFill/>
          </a:ln>
        </p:spPr>
      </p:pic>
      <p:pic>
        <p:nvPicPr>
          <p:cNvPr id="109" name="Google Shape;109;p15"/>
          <p:cNvPicPr preferRelativeResize="0"/>
          <p:nvPr/>
        </p:nvPicPr>
        <p:blipFill>
          <a:blip r:embed="rId8">
            <a:alphaModFix/>
          </a:blip>
          <a:stretch>
            <a:fillRect/>
          </a:stretch>
        </p:blipFill>
        <p:spPr>
          <a:xfrm>
            <a:off x="2576424" y="1977146"/>
            <a:ext cx="467882" cy="291900"/>
          </a:xfrm>
          <a:prstGeom prst="rect">
            <a:avLst/>
          </a:prstGeom>
          <a:noFill/>
          <a:ln>
            <a:noFill/>
          </a:ln>
        </p:spPr>
      </p:pic>
      <p:pic>
        <p:nvPicPr>
          <p:cNvPr id="110" name="Google Shape;110;p15"/>
          <p:cNvPicPr preferRelativeResize="0"/>
          <p:nvPr/>
        </p:nvPicPr>
        <p:blipFill>
          <a:blip r:embed="rId9">
            <a:alphaModFix/>
          </a:blip>
          <a:stretch>
            <a:fillRect/>
          </a:stretch>
        </p:blipFill>
        <p:spPr>
          <a:xfrm>
            <a:off x="6153800" y="1382150"/>
            <a:ext cx="427082" cy="412850"/>
          </a:xfrm>
          <a:prstGeom prst="rect">
            <a:avLst/>
          </a:prstGeom>
          <a:noFill/>
          <a:ln>
            <a:noFill/>
          </a:ln>
        </p:spPr>
      </p:pic>
      <p:pic>
        <p:nvPicPr>
          <p:cNvPr id="111" name="Google Shape;111;p15"/>
          <p:cNvPicPr preferRelativeResize="0"/>
          <p:nvPr/>
        </p:nvPicPr>
        <p:blipFill>
          <a:blip r:embed="rId10">
            <a:alphaModFix/>
          </a:blip>
          <a:stretch>
            <a:fillRect/>
          </a:stretch>
        </p:blipFill>
        <p:spPr>
          <a:xfrm>
            <a:off x="11462600" y="2807738"/>
            <a:ext cx="559075" cy="559075"/>
          </a:xfrm>
          <a:prstGeom prst="rect">
            <a:avLst/>
          </a:prstGeom>
          <a:noFill/>
          <a:ln>
            <a:noFill/>
          </a:ln>
        </p:spPr>
      </p:pic>
      <p:pic>
        <p:nvPicPr>
          <p:cNvPr id="112" name="Google Shape;112;p15"/>
          <p:cNvPicPr preferRelativeResize="0"/>
          <p:nvPr/>
        </p:nvPicPr>
        <p:blipFill>
          <a:blip r:embed="rId9">
            <a:alphaModFix/>
          </a:blip>
          <a:stretch>
            <a:fillRect/>
          </a:stretch>
        </p:blipFill>
        <p:spPr>
          <a:xfrm>
            <a:off x="11528596" y="3436331"/>
            <a:ext cx="427082" cy="412850"/>
          </a:xfrm>
          <a:prstGeom prst="rect">
            <a:avLst/>
          </a:prstGeom>
          <a:noFill/>
          <a:ln>
            <a:noFill/>
          </a:ln>
        </p:spPr>
      </p:pic>
      <p:pic>
        <p:nvPicPr>
          <p:cNvPr id="113" name="Google Shape;113;p15"/>
          <p:cNvPicPr preferRelativeResize="0"/>
          <p:nvPr/>
        </p:nvPicPr>
        <p:blipFill rotWithShape="1">
          <a:blip r:embed="rId11">
            <a:alphaModFix/>
          </a:blip>
          <a:srcRect b="0" l="0" r="0" t="15081"/>
          <a:stretch/>
        </p:blipFill>
        <p:spPr>
          <a:xfrm>
            <a:off x="11462600" y="5199901"/>
            <a:ext cx="559075" cy="412850"/>
          </a:xfrm>
          <a:prstGeom prst="rect">
            <a:avLst/>
          </a:prstGeom>
          <a:noFill/>
          <a:ln>
            <a:noFill/>
          </a:ln>
        </p:spPr>
      </p:pic>
      <p:pic>
        <p:nvPicPr>
          <p:cNvPr id="114" name="Google Shape;114;p15"/>
          <p:cNvPicPr preferRelativeResize="0"/>
          <p:nvPr/>
        </p:nvPicPr>
        <p:blipFill>
          <a:blip r:embed="rId12">
            <a:alphaModFix/>
          </a:blip>
          <a:stretch>
            <a:fillRect/>
          </a:stretch>
        </p:blipFill>
        <p:spPr>
          <a:xfrm>
            <a:off x="11462600" y="4750550"/>
            <a:ext cx="559075" cy="379832"/>
          </a:xfrm>
          <a:prstGeom prst="rect">
            <a:avLst/>
          </a:prstGeom>
          <a:noFill/>
          <a:ln>
            <a:noFill/>
          </a:ln>
        </p:spPr>
      </p:pic>
      <p:pic>
        <p:nvPicPr>
          <p:cNvPr id="115" name="Google Shape;115;p15"/>
          <p:cNvPicPr preferRelativeResize="0"/>
          <p:nvPr/>
        </p:nvPicPr>
        <p:blipFill>
          <a:blip r:embed="rId13">
            <a:alphaModFix/>
          </a:blip>
          <a:stretch>
            <a:fillRect/>
          </a:stretch>
        </p:blipFill>
        <p:spPr>
          <a:xfrm>
            <a:off x="11435037" y="5856500"/>
            <a:ext cx="614200" cy="349325"/>
          </a:xfrm>
          <a:prstGeom prst="rect">
            <a:avLst/>
          </a:prstGeom>
          <a:noFill/>
          <a:ln>
            <a:noFill/>
          </a:ln>
        </p:spPr>
      </p:pic>
      <p:pic>
        <p:nvPicPr>
          <p:cNvPr id="116" name="Google Shape;116;p15"/>
          <p:cNvPicPr preferRelativeResize="0"/>
          <p:nvPr/>
        </p:nvPicPr>
        <p:blipFill>
          <a:blip r:embed="rId14">
            <a:alphaModFix/>
          </a:blip>
          <a:stretch>
            <a:fillRect/>
          </a:stretch>
        </p:blipFill>
        <p:spPr>
          <a:xfrm>
            <a:off x="11402679" y="5682269"/>
            <a:ext cx="678918" cy="104712"/>
          </a:xfrm>
          <a:prstGeom prst="rect">
            <a:avLst/>
          </a:prstGeom>
          <a:noFill/>
          <a:ln>
            <a:noFill/>
          </a:ln>
        </p:spPr>
      </p:pic>
      <p:pic>
        <p:nvPicPr>
          <p:cNvPr id="117" name="Google Shape;117;p15"/>
          <p:cNvPicPr preferRelativeResize="0"/>
          <p:nvPr/>
        </p:nvPicPr>
        <p:blipFill>
          <a:blip r:embed="rId15">
            <a:alphaModFix/>
          </a:blip>
          <a:stretch>
            <a:fillRect/>
          </a:stretch>
        </p:blipFill>
        <p:spPr>
          <a:xfrm>
            <a:off x="9116275" y="1057450"/>
            <a:ext cx="1963713" cy="5753472"/>
          </a:xfrm>
          <a:prstGeom prst="rect">
            <a:avLst/>
          </a:prstGeom>
          <a:noFill/>
          <a:ln>
            <a:noFill/>
          </a:ln>
        </p:spPr>
      </p:pic>
      <p:pic>
        <p:nvPicPr>
          <p:cNvPr id="118" name="Google Shape;118;p15"/>
          <p:cNvPicPr preferRelativeResize="0"/>
          <p:nvPr/>
        </p:nvPicPr>
        <p:blipFill>
          <a:blip r:embed="rId6">
            <a:alphaModFix/>
          </a:blip>
          <a:stretch>
            <a:fillRect/>
          </a:stretch>
        </p:blipFill>
        <p:spPr>
          <a:xfrm>
            <a:off x="11553050" y="3918700"/>
            <a:ext cx="378174" cy="312964"/>
          </a:xfrm>
          <a:prstGeom prst="rect">
            <a:avLst/>
          </a:prstGeom>
          <a:noFill/>
          <a:ln>
            <a:noFill/>
          </a:ln>
        </p:spPr>
      </p:pic>
      <p:pic>
        <p:nvPicPr>
          <p:cNvPr id="119" name="Google Shape;119;p15"/>
          <p:cNvPicPr preferRelativeResize="0"/>
          <p:nvPr/>
        </p:nvPicPr>
        <p:blipFill>
          <a:blip r:embed="rId16">
            <a:alphaModFix/>
          </a:blip>
          <a:stretch>
            <a:fillRect/>
          </a:stretch>
        </p:blipFill>
        <p:spPr>
          <a:xfrm>
            <a:off x="11553056" y="4301182"/>
            <a:ext cx="378164" cy="379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6"/>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CEOS-ARD Strategy 2024</a:t>
            </a:r>
            <a:endParaRPr/>
          </a:p>
        </p:txBody>
      </p:sp>
      <p:sp>
        <p:nvSpPr>
          <p:cNvPr id="125" name="Google Shape;125;p16"/>
          <p:cNvSpPr txBox="1"/>
          <p:nvPr>
            <p:ph idx="1" type="body"/>
          </p:nvPr>
        </p:nvSpPr>
        <p:spPr>
          <a:xfrm>
            <a:off x="176050" y="1143850"/>
            <a:ext cx="11600700" cy="5112600"/>
          </a:xfrm>
          <a:prstGeom prst="rect">
            <a:avLst/>
          </a:prstGeom>
        </p:spPr>
        <p:txBody>
          <a:bodyPr anchorCtr="0" anchor="t" bIns="45700" lIns="91425" spcFirstLastPara="1" rIns="91425" wrap="square" tIns="45700">
            <a:noAutofit/>
          </a:bodyPr>
          <a:lstStyle/>
          <a:p>
            <a:pPr indent="0" lvl="0" marL="0" rtl="0" algn="just">
              <a:lnSpc>
                <a:spcPct val="100000"/>
              </a:lnSpc>
              <a:spcBef>
                <a:spcPts val="1200"/>
              </a:spcBef>
              <a:spcAft>
                <a:spcPts val="0"/>
              </a:spcAft>
              <a:buClr>
                <a:schemeClr val="dk1"/>
              </a:buClr>
              <a:buSzPts val="1100"/>
              <a:buFont typeface="Arial"/>
              <a:buNone/>
            </a:pPr>
            <a:r>
              <a:rPr lang="en-GB" sz="2200"/>
              <a:t>CEOS Agencies have committed to CEOS-ARD with the aims of:</a:t>
            </a:r>
            <a:endParaRPr sz="2200"/>
          </a:p>
          <a:p>
            <a:pPr indent="-368300" lvl="0" marL="228600" rtl="0" algn="just">
              <a:lnSpc>
                <a:spcPct val="100000"/>
              </a:lnSpc>
              <a:spcBef>
                <a:spcPts val="1200"/>
              </a:spcBef>
              <a:spcAft>
                <a:spcPts val="0"/>
              </a:spcAft>
              <a:buSzPts val="2200"/>
              <a:buFont typeface="Arial"/>
              <a:buChar char="●"/>
            </a:pPr>
            <a:r>
              <a:rPr b="1" lang="en-GB" sz="2200"/>
              <a:t>Supporting the mainstreaming of satellite EO data in society</a:t>
            </a:r>
            <a:r>
              <a:rPr lang="en-GB" sz="2200"/>
              <a:t> through removal of user burden and data complexity.</a:t>
            </a:r>
            <a:endParaRPr sz="2200"/>
          </a:p>
          <a:p>
            <a:pPr indent="-368300" lvl="0" marL="228600" rtl="0" algn="just">
              <a:lnSpc>
                <a:spcPct val="100000"/>
              </a:lnSpc>
              <a:spcBef>
                <a:spcPts val="1200"/>
              </a:spcBef>
              <a:spcAft>
                <a:spcPts val="0"/>
              </a:spcAft>
              <a:buSzPts val="2200"/>
              <a:buFont typeface="Arial"/>
              <a:buChar char="●"/>
            </a:pPr>
            <a:r>
              <a:rPr b="1" lang="en-GB" sz="2200"/>
              <a:t>Expanding the user base for EO data</a:t>
            </a:r>
            <a:r>
              <a:rPr lang="en-GB" sz="2200"/>
              <a:t>.</a:t>
            </a:r>
            <a:endParaRPr sz="2200"/>
          </a:p>
          <a:p>
            <a:pPr indent="-368300" lvl="0" marL="228600" rtl="0" algn="just">
              <a:lnSpc>
                <a:spcPct val="100000"/>
              </a:lnSpc>
              <a:spcBef>
                <a:spcPts val="1200"/>
              </a:spcBef>
              <a:spcAft>
                <a:spcPts val="0"/>
              </a:spcAft>
              <a:buSzPts val="2200"/>
              <a:buFont typeface="Arial"/>
              <a:buChar char="●"/>
            </a:pPr>
            <a:r>
              <a:rPr lang="en-GB" sz="2200"/>
              <a:t>Ensuring </a:t>
            </a:r>
            <a:r>
              <a:rPr b="1" lang="en-GB" sz="2200"/>
              <a:t>continued value to users of public satellite EO programme data and information</a:t>
            </a:r>
            <a:r>
              <a:rPr lang="en-GB" sz="2200"/>
              <a:t>.</a:t>
            </a:r>
            <a:endParaRPr sz="2200"/>
          </a:p>
          <a:p>
            <a:pPr indent="-368300" lvl="0" marL="228600" rtl="0" algn="just">
              <a:lnSpc>
                <a:spcPct val="100000"/>
              </a:lnSpc>
              <a:spcBef>
                <a:spcPts val="1200"/>
              </a:spcBef>
              <a:spcAft>
                <a:spcPts val="0"/>
              </a:spcAft>
              <a:buSzPts val="2200"/>
              <a:buFont typeface="Arial"/>
              <a:buChar char="●"/>
            </a:pPr>
            <a:r>
              <a:rPr lang="en-GB" sz="2200"/>
              <a:t>Increasing the amount of satellite EO data available to support the major global development agendas and priorities of CEOS (e.g., climate, sustainable development, disaster response) and the user community at large.</a:t>
            </a:r>
            <a:endParaRPr sz="2200"/>
          </a:p>
          <a:p>
            <a:pPr indent="-368300" lvl="0" marL="228600" rtl="0" algn="just">
              <a:lnSpc>
                <a:spcPct val="100000"/>
              </a:lnSpc>
              <a:spcBef>
                <a:spcPts val="1200"/>
              </a:spcBef>
              <a:spcAft>
                <a:spcPts val="1200"/>
              </a:spcAft>
              <a:buSzPts val="2200"/>
              <a:buFont typeface="Arial"/>
              <a:buChar char="●"/>
            </a:pPr>
            <a:r>
              <a:rPr lang="en-GB" sz="2200"/>
              <a:t>Enhancing quality and traceability of EO products and awareness of users to the importance of these factors.</a:t>
            </a:r>
            <a:endParaRPr sz="39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7"/>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CEOS-ARD Strategy 2024</a:t>
            </a:r>
            <a:endParaRPr/>
          </a:p>
        </p:txBody>
      </p:sp>
      <p:sp>
        <p:nvSpPr>
          <p:cNvPr id="131" name="Google Shape;131;p17"/>
          <p:cNvSpPr txBox="1"/>
          <p:nvPr>
            <p:ph idx="1" type="body"/>
          </p:nvPr>
        </p:nvSpPr>
        <p:spPr>
          <a:xfrm>
            <a:off x="176050" y="1281125"/>
            <a:ext cx="8649900" cy="4907100"/>
          </a:xfrm>
          <a:prstGeom prst="rect">
            <a:avLst/>
          </a:prstGeom>
        </p:spPr>
        <p:txBody>
          <a:bodyPr anchorCtr="0" anchor="t" bIns="45700" lIns="91425" spcFirstLastPara="1" rIns="91425" wrap="square" tIns="45700">
            <a:noAutofit/>
          </a:bodyPr>
          <a:lstStyle/>
          <a:p>
            <a:pPr indent="-381000" lvl="0" marL="457200" rtl="0" algn="l">
              <a:lnSpc>
                <a:spcPct val="100000"/>
              </a:lnSpc>
              <a:spcBef>
                <a:spcPts val="1000"/>
              </a:spcBef>
              <a:spcAft>
                <a:spcPts val="0"/>
              </a:spcAft>
              <a:buSzPts val="2400"/>
              <a:buChar char="❖"/>
            </a:pPr>
            <a:r>
              <a:rPr lang="en-GB" sz="2400"/>
              <a:t>Update to past editions from 2019 and 2021</a:t>
            </a:r>
            <a:endParaRPr sz="2400"/>
          </a:p>
          <a:p>
            <a:pPr indent="-381000" lvl="0" marL="457200" rtl="0" algn="l">
              <a:lnSpc>
                <a:spcPct val="100000"/>
              </a:lnSpc>
              <a:spcBef>
                <a:spcPts val="1200"/>
              </a:spcBef>
              <a:spcAft>
                <a:spcPts val="0"/>
              </a:spcAft>
              <a:buSzPts val="2400"/>
              <a:buChar char="❖"/>
            </a:pPr>
            <a:r>
              <a:rPr lang="en-GB" sz="2400"/>
              <a:t>Reflect on the progress to date, take stock of future directions and needs, and confirm our strategy for the next few years</a:t>
            </a:r>
            <a:endParaRPr sz="2400"/>
          </a:p>
          <a:p>
            <a:pPr indent="-381000" lvl="0" marL="457200" rtl="0" algn="l">
              <a:lnSpc>
                <a:spcPct val="100000"/>
              </a:lnSpc>
              <a:spcBef>
                <a:spcPts val="1200"/>
              </a:spcBef>
              <a:spcAft>
                <a:spcPts val="0"/>
              </a:spcAft>
              <a:buSzPts val="2400"/>
              <a:buChar char="❖"/>
            </a:pPr>
            <a:r>
              <a:rPr lang="en-GB" sz="2400"/>
              <a:t>Lots happening – Strategy captures and organises all of these threads</a:t>
            </a:r>
            <a:endParaRPr sz="2400"/>
          </a:p>
          <a:p>
            <a:pPr indent="-381000" lvl="0" marL="457200" rtl="0" algn="l">
              <a:lnSpc>
                <a:spcPct val="100000"/>
              </a:lnSpc>
              <a:spcBef>
                <a:spcPts val="1200"/>
              </a:spcBef>
              <a:spcAft>
                <a:spcPts val="0"/>
              </a:spcAft>
              <a:buSzPts val="2400"/>
              <a:buChar char="❖"/>
            </a:pPr>
            <a:r>
              <a:rPr lang="en-GB" sz="2400"/>
              <a:t>Covers the ‘</a:t>
            </a:r>
            <a:r>
              <a:rPr lang="en-GB" sz="2400" u="sng"/>
              <a:t>what’</a:t>
            </a:r>
            <a:r>
              <a:rPr lang="en-GB" sz="2400"/>
              <a:t> and </a:t>
            </a:r>
            <a:r>
              <a:rPr lang="en-GB" sz="2400" u="sng"/>
              <a:t>‘why’</a:t>
            </a:r>
            <a:r>
              <a:rPr lang="en-GB" sz="2400"/>
              <a:t> – ‘when’ and ‘how’ to be decided and added to future CEOS Work Plans</a:t>
            </a:r>
            <a:endParaRPr sz="2400"/>
          </a:p>
          <a:p>
            <a:pPr indent="-381000" lvl="0" marL="457200" rtl="0" algn="l">
              <a:lnSpc>
                <a:spcPct val="100000"/>
              </a:lnSpc>
              <a:spcBef>
                <a:spcPts val="1200"/>
              </a:spcBef>
              <a:spcAft>
                <a:spcPts val="0"/>
              </a:spcAft>
              <a:buSzPts val="2400"/>
              <a:buChar char="❖"/>
            </a:pPr>
            <a:r>
              <a:rPr b="1" lang="en-GB" sz="2400"/>
              <a:t>A broad portfolio of CEOS-ARD that is easily discovered, accessed and utilised is the ultimate goal.</a:t>
            </a:r>
            <a:endParaRPr b="1" sz="2400"/>
          </a:p>
          <a:p>
            <a:pPr indent="-381000" lvl="0" marL="457200" rtl="0" algn="l">
              <a:lnSpc>
                <a:spcPct val="100000"/>
              </a:lnSpc>
              <a:spcBef>
                <a:spcPts val="1200"/>
              </a:spcBef>
              <a:spcAft>
                <a:spcPts val="1200"/>
              </a:spcAft>
              <a:buSzPts val="2400"/>
              <a:buChar char="❖"/>
            </a:pPr>
            <a:r>
              <a:rPr lang="en-GB" sz="2400"/>
              <a:t>Link: </a:t>
            </a:r>
            <a:r>
              <a:rPr lang="en-GB" sz="2400" u="sng">
                <a:solidFill>
                  <a:schemeClr val="hlink"/>
                </a:solidFill>
                <a:hlinkClick r:id="rId3"/>
              </a:rPr>
              <a:t>Draft CEOS-ARD Strategy 2024</a:t>
            </a:r>
            <a:endParaRPr sz="2400"/>
          </a:p>
        </p:txBody>
      </p:sp>
      <p:pic>
        <p:nvPicPr>
          <p:cNvPr id="132" name="Google Shape;132;p17"/>
          <p:cNvPicPr preferRelativeResize="0"/>
          <p:nvPr/>
        </p:nvPicPr>
        <p:blipFill>
          <a:blip r:embed="rId4">
            <a:alphaModFix/>
          </a:blip>
          <a:stretch>
            <a:fillRect/>
          </a:stretch>
        </p:blipFill>
        <p:spPr>
          <a:xfrm>
            <a:off x="9005000" y="1509724"/>
            <a:ext cx="2734801" cy="3868001"/>
          </a:xfrm>
          <a:prstGeom prst="rect">
            <a:avLst/>
          </a:prstGeom>
          <a:noFill/>
          <a:ln>
            <a:noFill/>
          </a:ln>
          <a:effectLst>
            <a:reflection blurRad="0" dir="5400000" dist="38100" endA="0" endPos="23000" fadeDir="5400012" kx="0" rotWithShape="0" algn="bl" stA="34000" stPos="0" sy="-100000" ky="0"/>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8"/>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CEOS-ARD Strategy 2024</a:t>
            </a:r>
            <a:endParaRPr/>
          </a:p>
        </p:txBody>
      </p:sp>
      <p:sp>
        <p:nvSpPr>
          <p:cNvPr id="138" name="Google Shape;138;p18"/>
          <p:cNvSpPr txBox="1"/>
          <p:nvPr>
            <p:ph idx="1" type="body"/>
          </p:nvPr>
        </p:nvSpPr>
        <p:spPr>
          <a:xfrm>
            <a:off x="176050" y="1143850"/>
            <a:ext cx="11600700" cy="5112600"/>
          </a:xfrm>
          <a:prstGeom prst="rect">
            <a:avLst/>
          </a:prstGeom>
        </p:spPr>
        <p:txBody>
          <a:bodyPr anchorCtr="0" anchor="t" bIns="45700" lIns="91425" spcFirstLastPara="1" rIns="91425" wrap="square" tIns="45700">
            <a:noAutofit/>
          </a:bodyPr>
          <a:lstStyle/>
          <a:p>
            <a:pPr indent="0" lvl="0" marL="0" rtl="0" algn="l">
              <a:lnSpc>
                <a:spcPct val="100000"/>
              </a:lnSpc>
              <a:spcBef>
                <a:spcPts val="1200"/>
              </a:spcBef>
              <a:spcAft>
                <a:spcPts val="0"/>
              </a:spcAft>
              <a:buNone/>
            </a:pPr>
            <a:r>
              <a:rPr lang="en-GB" sz="2700"/>
              <a:t>The Strategy activities are categorised into six broad themes:</a:t>
            </a:r>
            <a:endParaRPr sz="2700"/>
          </a:p>
          <a:p>
            <a:pPr indent="-400050" lvl="1" marL="914400" rtl="0" algn="l">
              <a:lnSpc>
                <a:spcPct val="100000"/>
              </a:lnSpc>
              <a:spcBef>
                <a:spcPts val="1200"/>
              </a:spcBef>
              <a:spcAft>
                <a:spcPts val="0"/>
              </a:spcAft>
              <a:buSzPts val="2700"/>
              <a:buAutoNum type="arabicPeriod"/>
            </a:pPr>
            <a:r>
              <a:rPr lang="en-GB" sz="2700"/>
              <a:t>CEOS-ARD Availability, Product Diversity, and Representation</a:t>
            </a:r>
            <a:endParaRPr sz="2700"/>
          </a:p>
          <a:p>
            <a:pPr indent="-400050" lvl="1" marL="914400" rtl="0" algn="l">
              <a:lnSpc>
                <a:spcPct val="100000"/>
              </a:lnSpc>
              <a:spcBef>
                <a:spcPts val="1200"/>
              </a:spcBef>
              <a:spcAft>
                <a:spcPts val="0"/>
              </a:spcAft>
              <a:buSzPts val="2700"/>
              <a:buAutoNum type="arabicPeriod"/>
            </a:pPr>
            <a:r>
              <a:rPr lang="en-GB" sz="2700"/>
              <a:t>CEOS-ARD Framework and Specification Advancement</a:t>
            </a:r>
            <a:endParaRPr sz="2700"/>
          </a:p>
          <a:p>
            <a:pPr indent="-400050" lvl="1" marL="914400" rtl="0" algn="l">
              <a:lnSpc>
                <a:spcPct val="100000"/>
              </a:lnSpc>
              <a:spcBef>
                <a:spcPts val="1200"/>
              </a:spcBef>
              <a:spcAft>
                <a:spcPts val="0"/>
              </a:spcAft>
              <a:buSzPts val="2700"/>
              <a:buAutoNum type="arabicPeriod"/>
            </a:pPr>
            <a:r>
              <a:rPr lang="en-GB" sz="2700"/>
              <a:t>Discovery, Access, Utilisation, and Interoperability</a:t>
            </a:r>
            <a:endParaRPr sz="2700"/>
          </a:p>
          <a:p>
            <a:pPr indent="-400050" lvl="1" marL="914400" rtl="0" algn="l">
              <a:lnSpc>
                <a:spcPct val="100000"/>
              </a:lnSpc>
              <a:spcBef>
                <a:spcPts val="1200"/>
              </a:spcBef>
              <a:spcAft>
                <a:spcPts val="0"/>
              </a:spcAft>
              <a:buSzPts val="2700"/>
              <a:buAutoNum type="arabicPeriod"/>
            </a:pPr>
            <a:r>
              <a:rPr lang="en-GB" sz="2700"/>
              <a:t>Community Engagement</a:t>
            </a:r>
            <a:endParaRPr sz="2700"/>
          </a:p>
          <a:p>
            <a:pPr indent="-400050" lvl="1" marL="914400" rtl="0" algn="l">
              <a:lnSpc>
                <a:spcPct val="100000"/>
              </a:lnSpc>
              <a:spcBef>
                <a:spcPts val="1200"/>
              </a:spcBef>
              <a:spcAft>
                <a:spcPts val="0"/>
              </a:spcAft>
              <a:buSzPts val="2700"/>
              <a:buAutoNum type="arabicPeriod"/>
            </a:pPr>
            <a:r>
              <a:rPr lang="en-GB" sz="2700"/>
              <a:t>Research, Test Cases, and Pilot Activities</a:t>
            </a:r>
            <a:endParaRPr sz="2700"/>
          </a:p>
          <a:p>
            <a:pPr indent="-400050" lvl="1" marL="914400" rtl="0" algn="l">
              <a:lnSpc>
                <a:spcPct val="100000"/>
              </a:lnSpc>
              <a:spcBef>
                <a:spcPts val="1200"/>
              </a:spcBef>
              <a:spcAft>
                <a:spcPts val="0"/>
              </a:spcAft>
              <a:buSzPts val="2700"/>
              <a:buAutoNum type="arabicPeriod"/>
            </a:pPr>
            <a:r>
              <a:rPr lang="en-GB" sz="2700"/>
              <a:t>Commercial Engagement</a:t>
            </a:r>
            <a:endParaRPr sz="2700">
              <a:solidFill>
                <a:srgbClr val="CC0000"/>
              </a:solidFill>
            </a:endParaRPr>
          </a:p>
          <a:p>
            <a:pPr indent="0" lvl="0" marL="0" rtl="0" algn="l">
              <a:lnSpc>
                <a:spcPct val="100000"/>
              </a:lnSpc>
              <a:spcBef>
                <a:spcPts val="1200"/>
              </a:spcBef>
              <a:spcAft>
                <a:spcPts val="1200"/>
              </a:spcAft>
              <a:buNone/>
            </a:pPr>
            <a:r>
              <a:rPr lang="en-GB" sz="2700">
                <a:solidFill>
                  <a:srgbClr val="CC0000"/>
                </a:solidFill>
              </a:rPr>
              <a:t>We won’t seek to cover everything in this presentation, just some key messages and development directions… please </a:t>
            </a:r>
            <a:r>
              <a:rPr lang="en-GB" sz="2700">
                <a:solidFill>
                  <a:srgbClr val="CC0000"/>
                </a:solidFill>
              </a:rPr>
              <a:t>read</a:t>
            </a:r>
            <a:r>
              <a:rPr lang="en-GB" sz="2700">
                <a:solidFill>
                  <a:srgbClr val="CC0000"/>
                </a:solidFill>
              </a:rPr>
              <a:t> and comment in the document </a:t>
            </a:r>
            <a:r>
              <a:rPr lang="en-GB" sz="2700" u="sng">
                <a:solidFill>
                  <a:schemeClr val="hlink"/>
                </a:solidFill>
                <a:hlinkClick r:id="rId3"/>
              </a:rPr>
              <a:t>here</a:t>
            </a:r>
            <a:r>
              <a:rPr lang="en-GB" sz="2700">
                <a:solidFill>
                  <a:srgbClr val="CC0000"/>
                </a:solidFill>
              </a:rPr>
              <a:t>.</a:t>
            </a:r>
            <a:endParaRPr sz="2700">
              <a:solidFill>
                <a:srgbClr val="CC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9"/>
          <p:cNvSpPr txBox="1"/>
          <p:nvPr>
            <p:ph idx="1" type="body"/>
          </p:nvPr>
        </p:nvSpPr>
        <p:spPr>
          <a:xfrm>
            <a:off x="248025" y="1329925"/>
            <a:ext cx="6707400" cy="4662900"/>
          </a:xfrm>
          <a:prstGeom prst="rect">
            <a:avLst/>
          </a:prstGeom>
        </p:spPr>
        <p:txBody>
          <a:bodyPr anchorCtr="0" anchor="t" bIns="45700" lIns="91425" spcFirstLastPara="1" rIns="91425" wrap="square" tIns="45700">
            <a:noAutofit/>
          </a:bodyPr>
          <a:lstStyle/>
          <a:p>
            <a:pPr indent="-368300" lvl="0" marL="457200" rtl="0" algn="l">
              <a:spcBef>
                <a:spcPts val="1000"/>
              </a:spcBef>
              <a:spcAft>
                <a:spcPts val="0"/>
              </a:spcAft>
              <a:buClr>
                <a:srgbClr val="CC0000"/>
              </a:buClr>
              <a:buSzPts val="2200"/>
              <a:buChar char="❖"/>
            </a:pPr>
            <a:r>
              <a:rPr lang="en-GB" sz="2200">
                <a:solidFill>
                  <a:srgbClr val="CC0000"/>
                </a:solidFill>
              </a:rPr>
              <a:t>Firstly, thanks to all CEOS Agency supporters and contributors! </a:t>
            </a:r>
            <a:endParaRPr sz="2200">
              <a:solidFill>
                <a:srgbClr val="CC0000"/>
              </a:solidFill>
            </a:endParaRPr>
          </a:p>
          <a:p>
            <a:pPr indent="-368300" lvl="0" marL="457200" rtl="0" algn="l">
              <a:spcBef>
                <a:spcPts val="1000"/>
              </a:spcBef>
              <a:spcAft>
                <a:spcPts val="0"/>
              </a:spcAft>
              <a:buSzPts val="2200"/>
              <a:buChar char="❖"/>
            </a:pPr>
            <a:r>
              <a:rPr lang="en-GB" sz="2200"/>
              <a:t>This section broadly calls on agencies to review datasets and consider self-assessments</a:t>
            </a:r>
            <a:endParaRPr sz="2200"/>
          </a:p>
          <a:p>
            <a:pPr indent="-368300" lvl="1" marL="914400" rtl="0" algn="l">
              <a:spcBef>
                <a:spcPts val="1000"/>
              </a:spcBef>
              <a:spcAft>
                <a:spcPts val="0"/>
              </a:spcAft>
              <a:buSzPts val="2200"/>
              <a:buChar char="▪"/>
            </a:pPr>
            <a:r>
              <a:rPr lang="en-GB" sz="2200"/>
              <a:t>CEOS-ARD Oversight Group available to support</a:t>
            </a:r>
            <a:endParaRPr sz="2200"/>
          </a:p>
          <a:p>
            <a:pPr indent="-368300" lvl="0" marL="457200" rtl="0" algn="l">
              <a:spcBef>
                <a:spcPts val="1000"/>
              </a:spcBef>
              <a:spcAft>
                <a:spcPts val="0"/>
              </a:spcAft>
              <a:buSzPts val="2200"/>
              <a:buChar char="❖"/>
            </a:pPr>
            <a:r>
              <a:rPr lang="en-GB" sz="2200"/>
              <a:t>And to s</a:t>
            </a:r>
            <a:r>
              <a:rPr lang="en-GB" sz="2200"/>
              <a:t>upport a strong CEOS-ARD Oversight Group with broad representation of the CEOS Virtual Constellations</a:t>
            </a:r>
            <a:endParaRPr sz="2200"/>
          </a:p>
          <a:p>
            <a:pPr indent="-368300" lvl="1" marL="914400" rtl="0" algn="l">
              <a:spcBef>
                <a:spcPts val="1000"/>
              </a:spcBef>
              <a:spcAft>
                <a:spcPts val="0"/>
              </a:spcAft>
              <a:buSzPts val="2200"/>
              <a:buChar char="▪"/>
            </a:pPr>
            <a:r>
              <a:rPr lang="en-GB" sz="2200"/>
              <a:t>Tasking VCs to consider CEOS-ARD PFS where there is user demand</a:t>
            </a:r>
            <a:endParaRPr sz="2200"/>
          </a:p>
          <a:p>
            <a:pPr indent="-368300" lvl="0" marL="457200" rtl="0" algn="l">
              <a:spcBef>
                <a:spcPts val="1000"/>
              </a:spcBef>
              <a:spcAft>
                <a:spcPts val="1000"/>
              </a:spcAft>
              <a:buSzPts val="2200"/>
              <a:buChar char="❖"/>
            </a:pPr>
            <a:r>
              <a:rPr b="1" lang="en-GB" sz="2200"/>
              <a:t>Consideration of CEOS-ARD specifications at mission inception/design and archive reprocessing</a:t>
            </a:r>
            <a:endParaRPr b="1" sz="2200"/>
          </a:p>
        </p:txBody>
      </p:sp>
      <p:sp>
        <p:nvSpPr>
          <p:cNvPr id="144" name="Google Shape;144;p19"/>
          <p:cNvSpPr txBox="1"/>
          <p:nvPr>
            <p:ph type="title"/>
          </p:nvPr>
        </p:nvSpPr>
        <p:spPr>
          <a:xfrm>
            <a:off x="176048" y="997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2600"/>
              <a:t>1: CEOS-ARD Availability, Product Diversity, and Representation</a:t>
            </a:r>
            <a:endParaRPr sz="2600"/>
          </a:p>
        </p:txBody>
      </p:sp>
      <p:pic>
        <p:nvPicPr>
          <p:cNvPr id="145" name="Google Shape;145;p19"/>
          <p:cNvPicPr preferRelativeResize="0"/>
          <p:nvPr/>
        </p:nvPicPr>
        <p:blipFill>
          <a:blip r:embed="rId3">
            <a:alphaModFix/>
          </a:blip>
          <a:stretch>
            <a:fillRect/>
          </a:stretch>
        </p:blipFill>
        <p:spPr>
          <a:xfrm>
            <a:off x="7191325" y="1086525"/>
            <a:ext cx="4748601" cy="5384026"/>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0"/>
          <p:cNvSpPr txBox="1"/>
          <p:nvPr>
            <p:ph idx="1" type="body"/>
          </p:nvPr>
        </p:nvSpPr>
        <p:spPr>
          <a:xfrm>
            <a:off x="340775" y="1101775"/>
            <a:ext cx="11152500" cy="51753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Char char="❖"/>
            </a:pPr>
            <a:r>
              <a:rPr lang="en-GB"/>
              <a:t>CEOS-ARD GitHub</a:t>
            </a:r>
            <a:endParaRPr/>
          </a:p>
          <a:p>
            <a:pPr indent="-381000" lvl="1" marL="914400" rtl="0" algn="l">
              <a:spcBef>
                <a:spcPts val="1000"/>
              </a:spcBef>
              <a:spcAft>
                <a:spcPts val="0"/>
              </a:spcAft>
              <a:buSzPts val="2400"/>
              <a:buChar char="▪"/>
            </a:pPr>
            <a:r>
              <a:rPr lang="en-GB"/>
              <a:t>Increase community involvement, transparency, and version control, tracking of issues, etc.</a:t>
            </a:r>
            <a:endParaRPr/>
          </a:p>
          <a:p>
            <a:pPr indent="-381000" lvl="1" marL="914400" rtl="0" algn="l">
              <a:spcBef>
                <a:spcPts val="1000"/>
              </a:spcBef>
              <a:spcAft>
                <a:spcPts val="0"/>
              </a:spcAft>
              <a:buSzPts val="2400"/>
              <a:buChar char="▪"/>
            </a:pPr>
            <a:r>
              <a:rPr lang="en-GB"/>
              <a:t>Part of the CEOS Organisational account</a:t>
            </a:r>
            <a:endParaRPr/>
          </a:p>
          <a:p>
            <a:pPr indent="-406400" lvl="0" marL="457200" rtl="0" algn="l">
              <a:spcBef>
                <a:spcPts val="1000"/>
              </a:spcBef>
              <a:spcAft>
                <a:spcPts val="0"/>
              </a:spcAft>
              <a:buSzPts val="2800"/>
              <a:buChar char="❖"/>
            </a:pPr>
            <a:r>
              <a:rPr lang="en-GB"/>
              <a:t>Modularisation of CEOS-ARD Specs</a:t>
            </a:r>
            <a:endParaRPr/>
          </a:p>
          <a:p>
            <a:pPr indent="-381000" lvl="1" marL="914400" rtl="0" algn="l">
              <a:spcBef>
                <a:spcPts val="1000"/>
              </a:spcBef>
              <a:spcAft>
                <a:spcPts val="0"/>
              </a:spcAft>
              <a:buSzPts val="2400"/>
              <a:buChar char="▪"/>
            </a:pPr>
            <a:r>
              <a:rPr lang="en-GB"/>
              <a:t>‘Building blocks’</a:t>
            </a:r>
            <a:endParaRPr/>
          </a:p>
          <a:p>
            <a:pPr indent="-381000" lvl="1" marL="914400" rtl="0" algn="l">
              <a:spcBef>
                <a:spcPts val="1000"/>
              </a:spcBef>
              <a:spcAft>
                <a:spcPts val="0"/>
              </a:spcAft>
              <a:buSzPts val="2400"/>
              <a:buChar char="▪"/>
            </a:pPr>
            <a:r>
              <a:rPr lang="en-GB"/>
              <a:t>Consolidation, commonality, consistency, terminology.</a:t>
            </a:r>
            <a:endParaRPr/>
          </a:p>
          <a:p>
            <a:pPr indent="-381000" lvl="1" marL="914400" rtl="0" algn="l">
              <a:spcBef>
                <a:spcPts val="1000"/>
              </a:spcBef>
              <a:spcAft>
                <a:spcPts val="0"/>
              </a:spcAft>
              <a:buSzPts val="2400"/>
              <a:buChar char="▪"/>
            </a:pPr>
            <a:r>
              <a:rPr lang="en-GB"/>
              <a:t>Ease PFS development</a:t>
            </a:r>
            <a:endParaRPr/>
          </a:p>
          <a:p>
            <a:pPr indent="-381000" lvl="1" marL="914400" rtl="0" algn="l">
              <a:spcBef>
                <a:spcPts val="1000"/>
              </a:spcBef>
              <a:spcAft>
                <a:spcPts val="0"/>
              </a:spcAft>
              <a:buSzPts val="2400"/>
              <a:buChar char="▪"/>
            </a:pPr>
            <a:r>
              <a:rPr lang="en-GB"/>
              <a:t>Alignment with </a:t>
            </a:r>
            <a:r>
              <a:rPr lang="en-GB"/>
              <a:t>SpatioTemporal Asset Catalogs (STAC) </a:t>
            </a:r>
            <a:r>
              <a:rPr i="1" lang="en-GB"/>
              <a:t>(Discovery, Access)</a:t>
            </a:r>
            <a:endParaRPr i="1"/>
          </a:p>
          <a:p>
            <a:pPr indent="-406400" lvl="0" marL="457200" rtl="0" algn="l">
              <a:spcBef>
                <a:spcPts val="1000"/>
              </a:spcBef>
              <a:spcAft>
                <a:spcPts val="0"/>
              </a:spcAft>
              <a:buSzPts val="2800"/>
              <a:buChar char="❖"/>
            </a:pPr>
            <a:r>
              <a:rPr lang="en-GB"/>
              <a:t>Various other technical topics</a:t>
            </a:r>
            <a:endParaRPr/>
          </a:p>
          <a:p>
            <a:pPr indent="-406400" lvl="0" marL="457200" rtl="0" algn="l">
              <a:spcBef>
                <a:spcPts val="1000"/>
              </a:spcBef>
              <a:spcAft>
                <a:spcPts val="1000"/>
              </a:spcAft>
              <a:buSzPts val="2800"/>
              <a:buChar char="❖"/>
            </a:pPr>
            <a:r>
              <a:rPr lang="en-GB"/>
              <a:t>Continued evolution of the specs to meet community expectations</a:t>
            </a:r>
            <a:endParaRPr/>
          </a:p>
        </p:txBody>
      </p:sp>
      <p:sp>
        <p:nvSpPr>
          <p:cNvPr id="151" name="Google Shape;151;p20"/>
          <p:cNvSpPr txBox="1"/>
          <p:nvPr>
            <p:ph type="title"/>
          </p:nvPr>
        </p:nvSpPr>
        <p:spPr>
          <a:xfrm>
            <a:off x="176048" y="997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2600"/>
              <a:t>2: CEOS-ARD Framework and Specification Advancement</a:t>
            </a:r>
            <a:endParaRPr sz="2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1"/>
          <p:cNvSpPr txBox="1"/>
          <p:nvPr>
            <p:ph idx="1" type="body"/>
          </p:nvPr>
        </p:nvSpPr>
        <p:spPr>
          <a:xfrm>
            <a:off x="217350" y="1183425"/>
            <a:ext cx="7063800" cy="52290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Char char="❖"/>
            </a:pPr>
            <a:r>
              <a:rPr lang="en-GB"/>
              <a:t>Embrace the CEOS Interoperability Framework</a:t>
            </a:r>
            <a:endParaRPr/>
          </a:p>
          <a:p>
            <a:pPr indent="-406400" lvl="0" marL="457200" rtl="0" algn="l">
              <a:spcBef>
                <a:spcPts val="1000"/>
              </a:spcBef>
              <a:spcAft>
                <a:spcPts val="0"/>
              </a:spcAft>
              <a:buSzPts val="2800"/>
              <a:buChar char="❖"/>
            </a:pPr>
            <a:r>
              <a:rPr lang="en-GB"/>
              <a:t>Alignment of CEOS-ARD and SpatioTemporal Asset Catalogs (STAC)</a:t>
            </a:r>
            <a:endParaRPr/>
          </a:p>
          <a:p>
            <a:pPr indent="-406400" lvl="0" marL="457200" rtl="0" algn="l">
              <a:spcBef>
                <a:spcPts val="1000"/>
              </a:spcBef>
              <a:spcAft>
                <a:spcPts val="0"/>
              </a:spcAft>
              <a:buSzPts val="2800"/>
              <a:buChar char="❖"/>
            </a:pPr>
            <a:r>
              <a:rPr lang="en-GB"/>
              <a:t>Cloud native approaches</a:t>
            </a:r>
            <a:endParaRPr/>
          </a:p>
          <a:p>
            <a:pPr indent="-406400" lvl="0" marL="457200" rtl="0" algn="l">
              <a:spcBef>
                <a:spcPts val="1000"/>
              </a:spcBef>
              <a:spcAft>
                <a:spcPts val="0"/>
              </a:spcAft>
              <a:buSzPts val="2800"/>
              <a:buChar char="❖"/>
            </a:pPr>
            <a:r>
              <a:rPr lang="en-GB"/>
              <a:t>CEOS-ARD discoverability and branding</a:t>
            </a:r>
            <a:endParaRPr/>
          </a:p>
          <a:p>
            <a:pPr indent="-406400" lvl="0" marL="457200" rtl="0" algn="l">
              <a:spcBef>
                <a:spcPts val="1000"/>
              </a:spcBef>
              <a:spcAft>
                <a:spcPts val="0"/>
              </a:spcAft>
              <a:buSzPts val="2800"/>
              <a:buChar char="❖"/>
            </a:pPr>
            <a:r>
              <a:rPr lang="en-GB"/>
              <a:t>CEOS-ARD in the commercial cloud</a:t>
            </a:r>
            <a:endParaRPr/>
          </a:p>
          <a:p>
            <a:pPr indent="-381000" lvl="1" marL="914400" rtl="0" algn="l">
              <a:spcBef>
                <a:spcPts val="1000"/>
              </a:spcBef>
              <a:spcAft>
                <a:spcPts val="0"/>
              </a:spcAft>
              <a:buSzPts val="2400"/>
              <a:buChar char="▪"/>
            </a:pPr>
            <a:r>
              <a:rPr lang="en-GB"/>
              <a:t>Leverage existing agency relationships </a:t>
            </a:r>
            <a:endParaRPr/>
          </a:p>
          <a:p>
            <a:pPr indent="-381000" lvl="1" marL="914400" rtl="0" algn="l">
              <a:spcBef>
                <a:spcPts val="1000"/>
              </a:spcBef>
              <a:spcAft>
                <a:spcPts val="1000"/>
              </a:spcAft>
              <a:buSzPts val="2400"/>
              <a:buChar char="▪"/>
            </a:pPr>
            <a:r>
              <a:rPr lang="en-GB"/>
              <a:t>Seek to establish dialogues with key data distributors and cloud operators to coherently promote CEOS-ARD via their platforms</a:t>
            </a:r>
            <a:endParaRPr/>
          </a:p>
        </p:txBody>
      </p:sp>
      <p:sp>
        <p:nvSpPr>
          <p:cNvPr id="157" name="Google Shape;157;p21"/>
          <p:cNvSpPr txBox="1"/>
          <p:nvPr>
            <p:ph type="title"/>
          </p:nvPr>
        </p:nvSpPr>
        <p:spPr>
          <a:xfrm>
            <a:off x="176048" y="997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2600"/>
              <a:t>3: Discovery, Access, Utilisation, and Interoperability</a:t>
            </a:r>
            <a:endParaRPr sz="2600"/>
          </a:p>
        </p:txBody>
      </p:sp>
      <p:pic>
        <p:nvPicPr>
          <p:cNvPr id="158" name="Google Shape;158;p21"/>
          <p:cNvPicPr preferRelativeResize="0"/>
          <p:nvPr/>
        </p:nvPicPr>
        <p:blipFill>
          <a:blip r:embed="rId3">
            <a:alphaModFix/>
          </a:blip>
          <a:stretch>
            <a:fillRect/>
          </a:stretch>
        </p:blipFill>
        <p:spPr>
          <a:xfrm>
            <a:off x="7421575" y="1959171"/>
            <a:ext cx="3861169" cy="2388349"/>
          </a:xfrm>
          <a:prstGeom prst="rect">
            <a:avLst/>
          </a:prstGeom>
          <a:noFill/>
          <a:ln>
            <a:noFill/>
          </a:ln>
        </p:spPr>
      </p:pic>
      <p:pic>
        <p:nvPicPr>
          <p:cNvPr id="159" name="Google Shape;159;p21"/>
          <p:cNvPicPr preferRelativeResize="0"/>
          <p:nvPr/>
        </p:nvPicPr>
        <p:blipFill>
          <a:blip r:embed="rId4">
            <a:alphaModFix/>
          </a:blip>
          <a:stretch>
            <a:fillRect/>
          </a:stretch>
        </p:blipFill>
        <p:spPr>
          <a:xfrm>
            <a:off x="10599141" y="3335739"/>
            <a:ext cx="1296484" cy="1568848"/>
          </a:xfrm>
          <a:prstGeom prst="rect">
            <a:avLst/>
          </a:prstGeom>
          <a:noFill/>
          <a:ln>
            <a:noFill/>
          </a:ln>
          <a:effectLst>
            <a:outerShdw blurRad="57150" rotWithShape="0" algn="bl" dir="5400000" dist="19050">
              <a:srgbClr val="000000">
                <a:alpha val="50000"/>
              </a:srgbClr>
            </a:outerShdw>
          </a:effectLst>
        </p:spPr>
      </p:pic>
      <p:pic>
        <p:nvPicPr>
          <p:cNvPr id="160" name="Google Shape;160;p21"/>
          <p:cNvPicPr preferRelativeResize="0"/>
          <p:nvPr/>
        </p:nvPicPr>
        <p:blipFill>
          <a:blip r:embed="rId5">
            <a:alphaModFix/>
          </a:blip>
          <a:stretch>
            <a:fillRect/>
          </a:stretch>
        </p:blipFill>
        <p:spPr>
          <a:xfrm>
            <a:off x="7560483" y="4186976"/>
            <a:ext cx="2067416" cy="1568851"/>
          </a:xfrm>
          <a:prstGeom prst="rect">
            <a:avLst/>
          </a:prstGeom>
          <a:noFill/>
          <a:ln>
            <a:noFill/>
          </a:ln>
          <a:effectLst>
            <a:outerShdw blurRad="57150" rotWithShape="0" algn="bl" dir="5400000" dist="19050">
              <a:srgbClr val="000000">
                <a:alpha val="50000"/>
              </a:srgbClr>
            </a:outerShdw>
          </a:effectLst>
        </p:spPr>
      </p:pic>
      <p:pic>
        <p:nvPicPr>
          <p:cNvPr id="161" name="Google Shape;161;p21"/>
          <p:cNvPicPr preferRelativeResize="0"/>
          <p:nvPr/>
        </p:nvPicPr>
        <p:blipFill>
          <a:blip r:embed="rId6">
            <a:alphaModFix/>
          </a:blip>
          <a:stretch>
            <a:fillRect/>
          </a:stretch>
        </p:blipFill>
        <p:spPr>
          <a:xfrm>
            <a:off x="9564915" y="3648818"/>
            <a:ext cx="1596165" cy="217510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