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zWwSs1/WKJ2hkKjSO01+KnTsP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912035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IOC Talking Points on UN Ocean Decade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37825" y="3924041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Merrie Beth Neely, GST </a:t>
            </a:r>
            <a:endParaRPr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(supporting NOAA)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</a:t>
            </a:r>
            <a:r>
              <a:rPr b="1" lang="en-US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288619" y="1269263"/>
            <a:ext cx="116148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Ocean Coordination Group final recommendation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to encourage CEOS leadership’s engagement with the IOC: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2" lvl="1" marL="6715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 Ocean Decade (UNOD) is a primary area for recommended engagement with IOC</a:t>
            </a:r>
            <a:endParaRPr/>
          </a:p>
          <a:p>
            <a:pPr indent="-214312" lvl="1" marL="6715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COAST-VC is an endorsed UNOD Contribution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411" lvl="0" marL="21431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mid 2024, awareness was raised within COAST-VC about the perceived imbalance in the UNOD general communications mentioning in situ data observations more </a:t>
            </a:r>
            <a:r>
              <a:rPr lang="en-US" sz="2200">
                <a:solidFill>
                  <a:schemeClr val="dk1"/>
                </a:solidFill>
              </a:rPr>
              <a:t>often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satellite data.  An evaluation of 10 recent UNOD whitepapers confirmed an imbalance.</a:t>
            </a:r>
            <a:endParaRPr sz="2200"/>
          </a:p>
          <a:p>
            <a:pPr indent="-252411" lvl="0" marL="214311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Priority 7 of the UN Ocean Decade is </a:t>
            </a:r>
            <a:r>
              <a:rPr b="1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the Global Ocean Observing System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includes satellite data. </a:t>
            </a:r>
            <a:endParaRPr sz="2200"/>
          </a:p>
          <a:p>
            <a:pPr indent="-252412" lvl="0" marL="21431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June 2025 the UN Ocean Conference will meet in France</a:t>
            </a:r>
            <a:r>
              <a:rPr lang="en-US" sz="2200">
                <a:solidFill>
                  <a:schemeClr val="dk1"/>
                </a:solidFill>
              </a:rPr>
              <a:t>.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COAST-VC plans a training opportunity as a side event. 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1800">
                <a:solidFill>
                  <a:schemeClr val="dk1"/>
                </a:solidFill>
              </a:rPr>
              <a:t>It is timely to engage on this issue over the next 10 months.</a:t>
            </a:r>
            <a:endParaRPr sz="2200"/>
          </a:p>
        </p:txBody>
      </p:sp>
      <p:sp>
        <p:nvSpPr>
          <p:cNvPr id="73" name="Google Shape;73;p2"/>
          <p:cNvSpPr txBox="1"/>
          <p:nvPr/>
        </p:nvSpPr>
        <p:spPr>
          <a:xfrm>
            <a:off x="94026" y="103250"/>
            <a:ext cx="980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IOC Talking Points Background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/>
        </p:nvSpPr>
        <p:spPr>
          <a:xfrm>
            <a:off x="94020" y="103248"/>
            <a:ext cx="866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 Points on IOC Engagement</a:t>
            </a:r>
            <a:endParaRPr b="0" i="0" sz="3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357100" y="1194714"/>
            <a:ext cx="11112000" cy="5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TALKING POINTS</a:t>
            </a:r>
            <a:endParaRPr b="1" sz="2200">
              <a:solidFill>
                <a:schemeClr val="dk1"/>
              </a:solidFill>
            </a:endParaRPr>
          </a:p>
          <a:p>
            <a:pPr indent="-214312" lvl="0" marL="214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200">
                <a:solidFill>
                  <a:schemeClr val="dk1"/>
                </a:solidFill>
              </a:rPr>
              <a:t>COAST-VC developed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talking points to enable CEOS leadership to engage IOC, UN Ocean Decade and GOOS leadership</a:t>
            </a:r>
            <a:r>
              <a:rPr lang="en-US" sz="2200">
                <a:solidFill>
                  <a:schemeClr val="dk1"/>
                </a:solidFill>
              </a:rPr>
              <a:t> in their countries where relevant.</a:t>
            </a:r>
            <a:endParaRPr sz="2200">
              <a:solidFill>
                <a:schemeClr val="dk1"/>
              </a:solidFill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-US" sz="1900">
                <a:solidFill>
                  <a:schemeClr val="dk1"/>
                </a:solidFill>
              </a:rPr>
              <a:t>Draft talking points circulated over the summer to </a:t>
            </a: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ocean VCs and other CEOS voices to contribute.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○"/>
            </a:pPr>
            <a:r>
              <a:rPr lang="en-US" sz="1900">
                <a:solidFill>
                  <a:schemeClr val="dk1"/>
                </a:solidFill>
              </a:rPr>
              <a:t>Current version was revised at the Tuesday </a:t>
            </a:r>
            <a:r>
              <a:rPr lang="en-US" sz="1900">
                <a:solidFill>
                  <a:schemeClr val="dk1"/>
                </a:solidFill>
              </a:rPr>
              <a:t>COAST-VC side event.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</a:rPr>
              <a:t>ENGAGEMENT WITH IOC</a:t>
            </a:r>
            <a:endParaRPr b="1" sz="2100">
              <a:solidFill>
                <a:schemeClr val="dk1"/>
              </a:solidFill>
            </a:endParaRPr>
          </a:p>
          <a:p>
            <a:pPr indent="-207962" lvl="0" marL="214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US" sz="2100">
                <a:solidFill>
                  <a:schemeClr val="dk1"/>
                </a:solidFill>
              </a:rPr>
              <a:t>IOC benefits from CEOS’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contribut</a:t>
            </a:r>
            <a:r>
              <a:rPr lang="en-US" sz="2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ion of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satellite data products and satellite observations in pursuit of UNOD priorities</a:t>
            </a:r>
            <a:r>
              <a:rPr lang="en-US" sz="2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.</a:t>
            </a:r>
            <a:endParaRPr sz="21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-US" sz="2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It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expand</a:t>
            </a:r>
            <a:r>
              <a:rPr lang="en-US" sz="2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s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 IOC access to users and their feedback and needs assessments, and enhance</a:t>
            </a:r>
            <a:r>
              <a:rPr lang="en-US" sz="21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s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 cooperative capacity with GOOS and IOC.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-207962" lvl="0" marL="214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US" sz="2100"/>
              <a:t>Does CEOS want to consider organizational engagement beyond country-by-country engagement as a two-pronged approach to growing awareness satellite data products supporting UNOD priorities?</a:t>
            </a:r>
            <a:endParaRPr sz="2100"/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COAST-VC </a:t>
            </a:r>
            <a:r>
              <a:rPr lang="en-US" sz="1900"/>
              <a:t>stands</a:t>
            </a:r>
            <a:r>
              <a:rPr lang="en-US" sz="1900"/>
              <a:t> ready to support this.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3200"/>
              <a:t>Recommend review and use of the informal</a:t>
            </a:r>
            <a:r>
              <a:rPr lang="en-US" sz="3200"/>
              <a:t> Talking Points by individual countries</a:t>
            </a:r>
            <a:endParaRPr sz="32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3200"/>
              <a:t>Consider CEOS-level engagement with IOC, UNOD, and GOOS leaders on this issue</a:t>
            </a:r>
            <a:endParaRPr sz="32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3200"/>
              <a:t>If agreed to, suggest initial outreach by Plenary 2024.</a:t>
            </a:r>
            <a:endParaRPr sz="3200"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COAST-VC Requested Actions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