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12192000"/>
  <p:notesSz cx="6858000" cy="9144000"/>
  <p:embeddedFontLst>
    <p:embeddedFont>
      <p:font typeface="Montserrat"/>
      <p:regular r:id="rId27"/>
      <p:bold r:id="rId28"/>
      <p:italic r:id="rId29"/>
      <p:boldItalic r:id="rId30"/>
    </p:embeddedFont>
    <p:embeddedFont>
      <p:font typeface="Arial Narrow"/>
      <p:regular r:id="rId31"/>
      <p:bold r:id="rId32"/>
      <p:italic r:id="rId33"/>
      <p:boldItalic r:id="rId34"/>
    </p:embeddedFont>
    <p:embeddedFont>
      <p:font typeface="Helvetica Neue"/>
      <p:regular r:id="rId35"/>
      <p:bold r:id="rId36"/>
      <p:italic r:id="rId37"/>
      <p:boldItalic r:id="rId38"/>
    </p:embeddedFont>
    <p:embeddedFont>
      <p:font typeface="Noto Sans JP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jMoJFuZgVADjrZrcnZnRXkBF3a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otoSansJP-bold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rialNarrow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33" Type="http://schemas.openxmlformats.org/officeDocument/2006/relationships/font" Target="fonts/ArialNarrow-italic.fntdata"/><Relationship Id="rId10" Type="http://schemas.openxmlformats.org/officeDocument/2006/relationships/slide" Target="slides/slide5.xml"/><Relationship Id="rId32" Type="http://schemas.openxmlformats.org/officeDocument/2006/relationships/font" Target="fonts/ArialNarrow-bold.fntdata"/><Relationship Id="rId13" Type="http://schemas.openxmlformats.org/officeDocument/2006/relationships/slide" Target="slides/slide8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7.xml"/><Relationship Id="rId34" Type="http://schemas.openxmlformats.org/officeDocument/2006/relationships/font" Target="fonts/ArialNarrow-boldItalic.fntdata"/><Relationship Id="rId15" Type="http://schemas.openxmlformats.org/officeDocument/2006/relationships/slide" Target="slides/slide10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2.xml"/><Relationship Id="rId39" Type="http://schemas.openxmlformats.org/officeDocument/2006/relationships/font" Target="fonts/NotoSansJP-regular.fntdata"/><Relationship Id="rId16" Type="http://schemas.openxmlformats.org/officeDocument/2006/relationships/slide" Target="slides/slide11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5.jpg"/><Relationship Id="rId4" Type="http://schemas.openxmlformats.org/officeDocument/2006/relationships/image" Target="../media/image11.jp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5.jpg"/><Relationship Id="rId4" Type="http://schemas.openxmlformats.org/officeDocument/2006/relationships/image" Target="../media/image11.jp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3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3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3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3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3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3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2" name="Google Shape;112;p3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3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5" name="Google Shape;115;p33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6" name="Google Shape;116;p3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3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8" name="Google Shape;118;p33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SIT-39, 10-11 April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2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2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 2024, 18-19 September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2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2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2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2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27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2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2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27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 2024, 18-19 September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2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2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2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28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 2024, 18-19 September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2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29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2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2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29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 2024, 18-19 September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2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2" name="Google Shape;72;p2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25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SIT-39, 10-11 April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7" name="Google Shape;77;p2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0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81" name="Google Shape;8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0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0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85" name="Google Shape;85;p30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86" name="Google Shape;86;p30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87" name="Google Shape;87;p30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3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2" name="Google Shape;92;p3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1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5" name="Google Shape;95;p31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6" name="Google Shape;96;p3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3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8" name="Google Shape;98;p31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SIT-39, 10-11 April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3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3" name="Google Shape;103;p3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3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7" name="Google Shape;107;p32"/>
          <p:cNvSpPr txBox="1"/>
          <p:nvPr/>
        </p:nvSpPr>
        <p:spPr>
          <a:xfrm>
            <a:off x="-24384" y="6562799"/>
            <a:ext cx="492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SIT-39, 10-11 April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22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2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24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6" name="Google Shape;66;p2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  <p:sldLayoutId id="2147483658" r:id="rId6"/>
    <p:sldLayoutId id="2147483659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32.png"/><Relationship Id="rId7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Relationship Id="rId4" Type="http://schemas.openxmlformats.org/officeDocument/2006/relationships/image" Target="../media/image18.gif"/><Relationship Id="rId10" Type="http://schemas.openxmlformats.org/officeDocument/2006/relationships/image" Target="../media/image25.jpg"/><Relationship Id="rId9" Type="http://schemas.openxmlformats.org/officeDocument/2006/relationships/image" Target="../media/image27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26.png"/><Relationship Id="rId8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11" Type="http://schemas.openxmlformats.org/officeDocument/2006/relationships/hyperlink" Target="https://www.youtube.com/watch?v=M3Efuk1NQbQ" TargetMode="External"/><Relationship Id="rId10" Type="http://schemas.openxmlformats.org/officeDocument/2006/relationships/hyperlink" Target="https://www.youtube.com/watch?v=MqNWrZ8AX2g" TargetMode="External"/><Relationship Id="rId12" Type="http://schemas.openxmlformats.org/officeDocument/2006/relationships/hyperlink" Target="https://www.youtube.com/watch?v=qlTH2SR24yY" TargetMode="External"/><Relationship Id="rId9" Type="http://schemas.openxmlformats.org/officeDocument/2006/relationships/hyperlink" Target="https://www.eorc.jaxa.jp/GPM/event/gpm10th/index_e.html" TargetMode="External"/><Relationship Id="rId5" Type="http://schemas.openxmlformats.org/officeDocument/2006/relationships/image" Target="../media/image12.jpg"/><Relationship Id="rId6" Type="http://schemas.openxmlformats.org/officeDocument/2006/relationships/hyperlink" Target="https://t.co/bL84HWkxby" TargetMode="External"/><Relationship Id="rId7" Type="http://schemas.openxmlformats.org/officeDocument/2006/relationships/image" Target="../media/image19.jpg"/><Relationship Id="rId8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17.jpg"/><Relationship Id="rId5" Type="http://schemas.openxmlformats.org/officeDocument/2006/relationships/image" Target="../media/image36.png"/><Relationship Id="rId6" Type="http://schemas.openxmlformats.org/officeDocument/2006/relationships/hyperlink" Target="https://global.jaxa.jp/press/2024/06/20240627-1_e.html" TargetMode="External"/><Relationship Id="rId7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 txBox="1"/>
          <p:nvPr>
            <p:ph type="title"/>
          </p:nvPr>
        </p:nvSpPr>
        <p:spPr>
          <a:xfrm>
            <a:off x="176050" y="175950"/>
            <a:ext cx="80358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/>
              <a:t>SIT Technical Workshop </a:t>
            </a:r>
            <a:r>
              <a:rPr lang="en-US" sz="7500"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US" sz="7500"/>
              <a:t>4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b="1" i="1" lang="en-US" sz="480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Precipitation Virtual Constellation (P-VC)</a:t>
            </a:r>
            <a:endParaRPr b="1" i="1"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7272909" y="4461467"/>
            <a:ext cx="4833000" cy="2292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Chris Kidd, NASA/GSFC</a:t>
            </a:r>
            <a:endParaRPr/>
          </a:p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Takuji Kubota, JAXA</a:t>
            </a:r>
            <a:endParaRPr b="0" i="0" sz="3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Agenda Item 8.1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 2024</a:t>
            </a:r>
            <a:endParaRPr b="1" i="0" sz="2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Sydney, Australia</a:t>
            </a:r>
            <a:endParaRPr b="1" i="0" sz="2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18th - 19th September 2024</a:t>
            </a:r>
            <a:endParaRPr b="1" i="0" sz="2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 txBox="1"/>
          <p:nvPr>
            <p:ph type="title"/>
          </p:nvPr>
        </p:nvSpPr>
        <p:spPr>
          <a:xfrm>
            <a:off x="186268" y="135300"/>
            <a:ext cx="10189632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Satellite precipitation measurements</a:t>
            </a:r>
            <a:endParaRPr b="1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325967" y="1095270"/>
            <a:ext cx="11540066" cy="857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Fundamentally, any satellite measurement is only as good as the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directness of the observation-parameter relationship.</a:t>
            </a:r>
            <a:endParaRPr/>
          </a:p>
        </p:txBody>
      </p:sp>
      <p:sp>
        <p:nvSpPr>
          <p:cNvPr id="232" name="Google Shape;232;p10"/>
          <p:cNvSpPr txBox="1"/>
          <p:nvPr/>
        </p:nvSpPr>
        <p:spPr>
          <a:xfrm>
            <a:off x="325967" y="1847745"/>
            <a:ext cx="11540066" cy="2076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Passive microwave radiances received are a result of the interactions with cloud and precipitation-sized particles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– therefore </a:t>
            </a:r>
            <a:r>
              <a:rPr b="0" i="0" lang="en-US" sz="2600" u="sng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much more direct than visible/infrared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Frequency selection is </a:t>
            </a:r>
            <a:r>
              <a:rPr b="1" i="0" lang="en-US" sz="2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constrained by physics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(interactions with hydrometeors) </a:t>
            </a:r>
            <a:r>
              <a:rPr b="1" i="0" lang="en-US" sz="2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by frequency allocation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(to avoid RF interference)</a:t>
            </a:r>
            <a:r>
              <a:rPr b="0" i="0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233" name="Google Shape;233;p10"/>
          <p:cNvSpPr txBox="1"/>
          <p:nvPr/>
        </p:nvSpPr>
        <p:spPr>
          <a:xfrm>
            <a:off x="325967" y="3705225"/>
            <a:ext cx="11540066" cy="2657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Passive microwave sounders are designed for temperature and moisture profiles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1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precipitation per se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they strongly attenuate with clouds and precipitation – and do not penetrate the tops of storm clouds.</a:t>
            </a:r>
            <a:endParaRPr/>
          </a:p>
          <a:p>
            <a:pPr indent="0" lvl="0" marL="508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Passive microwave imagers are designed to see through to the surface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attenuation affected by frequency of observation and size/phase of hydrometeors (liquid or frozen)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different colored lines&#10;&#10;Description automatically generated" id="238" name="Google Shape;23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201" y="1216201"/>
            <a:ext cx="5913600" cy="3715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11"/>
          <p:cNvCxnSpPr/>
          <p:nvPr/>
        </p:nvCxnSpPr>
        <p:spPr>
          <a:xfrm>
            <a:off x="1065125" y="3759509"/>
            <a:ext cx="5797899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40" name="Google Shape;240;p11"/>
          <p:cNvSpPr/>
          <p:nvPr/>
        </p:nvSpPr>
        <p:spPr>
          <a:xfrm>
            <a:off x="5546350" y="3310058"/>
            <a:ext cx="836464" cy="898902"/>
          </a:xfrm>
          <a:prstGeom prst="cloud">
            <a:avLst/>
          </a:prstGeom>
          <a:gradFill>
            <a:gsLst>
              <a:gs pos="0">
                <a:srgbClr val="F2F2F2"/>
              </a:gs>
              <a:gs pos="51000">
                <a:srgbClr val="F2F2F2"/>
              </a:gs>
              <a:gs pos="55000">
                <a:srgbClr val="AFD8E6"/>
              </a:gs>
              <a:gs pos="100000">
                <a:srgbClr val="3AA0C2"/>
              </a:gs>
            </a:gsLst>
            <a:lin ang="5400000" scaled="0"/>
          </a:gradFill>
          <a:ln cap="flat" cmpd="sng" w="127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1"/>
          <p:cNvSpPr/>
          <p:nvPr/>
        </p:nvSpPr>
        <p:spPr>
          <a:xfrm>
            <a:off x="5413271" y="2246645"/>
            <a:ext cx="1077954" cy="1334862"/>
          </a:xfrm>
          <a:prstGeom prst="cloud">
            <a:avLst/>
          </a:prstGeom>
          <a:noFill/>
          <a:ln cap="flat" cmpd="sng" w="127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5413271" y="4144453"/>
            <a:ext cx="836464" cy="342967"/>
          </a:xfrm>
          <a:prstGeom prst="parallelogram">
            <a:avLst>
              <a:gd fmla="val 3884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700024" y="3605620"/>
            <a:ext cx="39305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1"/>
          <p:cNvSpPr/>
          <p:nvPr/>
        </p:nvSpPr>
        <p:spPr>
          <a:xfrm>
            <a:off x="2674201" y="3321786"/>
            <a:ext cx="836464" cy="898902"/>
          </a:xfrm>
          <a:prstGeom prst="cloud">
            <a:avLst/>
          </a:prstGeom>
          <a:gradFill>
            <a:gsLst>
              <a:gs pos="0">
                <a:srgbClr val="F2F2F2">
                  <a:alpha val="40784"/>
                </a:srgbClr>
              </a:gs>
              <a:gs pos="51000">
                <a:srgbClr val="F2F2F2">
                  <a:alpha val="56862"/>
                </a:srgbClr>
              </a:gs>
              <a:gs pos="55000">
                <a:srgbClr val="AFD8E6">
                  <a:alpha val="44705"/>
                </a:srgbClr>
              </a:gs>
              <a:gs pos="100000">
                <a:srgbClr val="3AA0C2">
                  <a:alpha val="56862"/>
                </a:srgbClr>
              </a:gs>
            </a:gsLst>
            <a:lin ang="5400000" scaled="0"/>
          </a:gradFill>
          <a:ln cap="flat" cmpd="sng" w="127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1"/>
          <p:cNvSpPr/>
          <p:nvPr/>
        </p:nvSpPr>
        <p:spPr>
          <a:xfrm>
            <a:off x="2541122" y="2258373"/>
            <a:ext cx="1077954" cy="1334862"/>
          </a:xfrm>
          <a:prstGeom prst="cloud">
            <a:avLst/>
          </a:prstGeom>
          <a:noFill/>
          <a:ln cap="flat" cmpd="sng" w="12700">
            <a:solidFill>
              <a:srgbClr val="151C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1"/>
          <p:cNvSpPr/>
          <p:nvPr/>
        </p:nvSpPr>
        <p:spPr>
          <a:xfrm>
            <a:off x="2541122" y="4156181"/>
            <a:ext cx="836464" cy="342967"/>
          </a:xfrm>
          <a:prstGeom prst="parallelogram">
            <a:avLst>
              <a:gd fmla="val 3884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1295399" y="1365687"/>
            <a:ext cx="145868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frequencies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1"/>
          <p:cNvSpPr txBox="1"/>
          <p:nvPr/>
        </p:nvSpPr>
        <p:spPr>
          <a:xfrm>
            <a:off x="4110593" y="1348407"/>
            <a:ext cx="145868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frequencies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9" name="Google Shape;249;p11"/>
          <p:cNvGrpSpPr/>
          <p:nvPr/>
        </p:nvGrpSpPr>
        <p:grpSpPr>
          <a:xfrm>
            <a:off x="7229409" y="1052620"/>
            <a:ext cx="3960964" cy="3854325"/>
            <a:chOff x="7229409" y="1052620"/>
            <a:chExt cx="3960964" cy="3854325"/>
          </a:xfrm>
        </p:grpSpPr>
        <p:pic>
          <p:nvPicPr>
            <p:cNvPr id="250" name="Google Shape;250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37891" y="1122823"/>
              <a:ext cx="1872000" cy="18360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51" name="Google Shape;251;p11"/>
            <p:cNvSpPr txBox="1"/>
            <p:nvPr/>
          </p:nvSpPr>
          <p:spPr>
            <a:xfrm>
              <a:off x="7229409" y="1060850"/>
              <a:ext cx="1900133" cy="313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2022-03-30_19:40UTC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337891" y="3065953"/>
              <a:ext cx="1872000" cy="1836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53" name="Google Shape;253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318373" y="1122823"/>
              <a:ext cx="1872000" cy="18360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54" name="Google Shape;254;p11"/>
            <p:cNvSpPr txBox="1"/>
            <p:nvPr/>
          </p:nvSpPr>
          <p:spPr>
            <a:xfrm>
              <a:off x="9209891" y="1052620"/>
              <a:ext cx="1900133" cy="313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2022-03-30_20:32UTC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1"/>
            <p:cNvSpPr txBox="1"/>
            <p:nvPr/>
          </p:nvSpPr>
          <p:spPr>
            <a:xfrm>
              <a:off x="7337891" y="2741952"/>
              <a:ext cx="1872000" cy="216000"/>
            </a:xfrm>
            <a:prstGeom prst="rect">
              <a:avLst/>
            </a:prstGeom>
            <a:solidFill>
              <a:srgbClr val="F2F2F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MRMS radar</a:t>
              </a:r>
              <a:endParaRPr/>
            </a:p>
          </p:txBody>
        </p:sp>
        <p:sp>
          <p:nvSpPr>
            <p:cNvPr id="256" name="Google Shape;256;p11"/>
            <p:cNvSpPr txBox="1"/>
            <p:nvPr/>
          </p:nvSpPr>
          <p:spPr>
            <a:xfrm>
              <a:off x="9318373" y="2741952"/>
              <a:ext cx="1872000" cy="216000"/>
            </a:xfrm>
            <a:prstGeom prst="rect">
              <a:avLst/>
            </a:prstGeom>
            <a:solidFill>
              <a:srgbClr val="F2F2F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MRMS radar</a:t>
              </a:r>
              <a:endParaRPr/>
            </a:p>
          </p:txBody>
        </p:sp>
        <p:pic>
          <p:nvPicPr>
            <p:cNvPr id="257" name="Google Shape;257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318373" y="3065953"/>
              <a:ext cx="1872000" cy="18360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58" name="Google Shape;258;p11"/>
            <p:cNvSpPr txBox="1"/>
            <p:nvPr/>
          </p:nvSpPr>
          <p:spPr>
            <a:xfrm>
              <a:off x="7337891" y="4690945"/>
              <a:ext cx="1872000" cy="216000"/>
            </a:xfrm>
            <a:prstGeom prst="rect">
              <a:avLst/>
            </a:prstGeom>
            <a:solidFill>
              <a:srgbClr val="F2F2F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GPROF-AMSR-2</a:t>
              </a:r>
              <a:endParaRPr/>
            </a:p>
          </p:txBody>
        </p:sp>
        <p:sp>
          <p:nvSpPr>
            <p:cNvPr id="259" name="Google Shape;259;p11"/>
            <p:cNvSpPr txBox="1"/>
            <p:nvPr/>
          </p:nvSpPr>
          <p:spPr>
            <a:xfrm>
              <a:off x="9318373" y="4690945"/>
              <a:ext cx="1872000" cy="216000"/>
            </a:xfrm>
            <a:prstGeom prst="rect">
              <a:avLst/>
            </a:prstGeom>
            <a:solidFill>
              <a:srgbClr val="F2F2F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PRPS-TMS V04-01</a:t>
              </a:r>
              <a:endParaRPr/>
            </a:p>
          </p:txBody>
        </p:sp>
        <p:sp>
          <p:nvSpPr>
            <p:cNvPr id="260" name="Google Shape;260;p11"/>
            <p:cNvSpPr txBox="1"/>
            <p:nvPr/>
          </p:nvSpPr>
          <p:spPr>
            <a:xfrm>
              <a:off x="7254278" y="3011439"/>
              <a:ext cx="978563" cy="313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10-89 GHz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 txBox="1"/>
            <p:nvPr/>
          </p:nvSpPr>
          <p:spPr>
            <a:xfrm>
              <a:off x="9268206" y="3028201"/>
              <a:ext cx="986167" cy="441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91.655</a:t>
              </a:r>
              <a:endParaRPr/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-204.8 GHz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11"/>
          <p:cNvSpPr txBox="1"/>
          <p:nvPr/>
        </p:nvSpPr>
        <p:spPr>
          <a:xfrm>
            <a:off x="1179334" y="4965877"/>
            <a:ext cx="9692653" cy="1369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is complicated - no such thing as a typical profile!</a:t>
            </a:r>
            <a:endParaRPr b="1" i="1" sz="2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10-37 GHz have greatest sensitivity over the liquid precipitation region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89 GHz and above are primarily sensitive over the cloud ice region</a:t>
            </a:r>
            <a:endParaRPr/>
          </a:p>
        </p:txBody>
      </p:sp>
      <p:sp>
        <p:nvSpPr>
          <p:cNvPr id="263" name="Google Shape;263;p11"/>
          <p:cNvSpPr txBox="1"/>
          <p:nvPr>
            <p:ph type="title"/>
          </p:nvPr>
        </p:nvSpPr>
        <p:spPr>
          <a:xfrm>
            <a:off x="171795" y="162517"/>
            <a:ext cx="10482952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4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At-surface or atmospheric precipitation?</a:t>
            </a:r>
            <a:endParaRPr b="1" sz="4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1"/>
          <p:cNvSpPr txBox="1"/>
          <p:nvPr/>
        </p:nvSpPr>
        <p:spPr>
          <a:xfrm>
            <a:off x="2085989" y="980744"/>
            <a:ext cx="377188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Atmospheric microwave weighting curves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"/>
          <p:cNvSpPr txBox="1"/>
          <p:nvPr/>
        </p:nvSpPr>
        <p:spPr>
          <a:xfrm>
            <a:off x="149050" y="1088448"/>
            <a:ext cx="11920695" cy="533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Q: Which are the best performing single frequencies?</a:t>
            </a:r>
            <a:endParaRPr/>
          </a:p>
        </p:txBody>
      </p:sp>
      <p:pic>
        <p:nvPicPr>
          <p:cNvPr id="270" name="Google Shape;270;p12"/>
          <p:cNvPicPr preferRelativeResize="0"/>
          <p:nvPr/>
        </p:nvPicPr>
        <p:blipFill rotWithShape="1">
          <a:blip r:embed="rId3">
            <a:alphaModFix/>
          </a:blip>
          <a:srcRect b="-222" l="0" r="0" t="181"/>
          <a:stretch/>
        </p:blipFill>
        <p:spPr>
          <a:xfrm>
            <a:off x="324000" y="1692000"/>
            <a:ext cx="7200000" cy="44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2"/>
          <p:cNvSpPr txBox="1"/>
          <p:nvPr/>
        </p:nvSpPr>
        <p:spPr>
          <a:xfrm>
            <a:off x="7705808" y="1685014"/>
            <a:ext cx="4258436" cy="3643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LF channels are best over water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18 GHz alone performs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nearly as well as the </a:t>
            </a:r>
            <a:r>
              <a:rPr b="0" i="1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all-channel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combination (red dashed-line).</a:t>
            </a:r>
            <a:endParaRPr/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HF channels ‘better’ over land</a:t>
            </a:r>
            <a:endParaRPr/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 poorer overall performance of HF channels over land indicative of more complex background surface.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2"/>
          <p:cNvSpPr txBox="1"/>
          <p:nvPr/>
        </p:nvSpPr>
        <p:spPr>
          <a:xfrm>
            <a:off x="1923576" y="6145056"/>
            <a:ext cx="41724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(24 GHz channel omitted due to no polarization)</a:t>
            </a:r>
            <a:endParaRPr b="0" i="1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2"/>
          <p:cNvSpPr txBox="1"/>
          <p:nvPr/>
        </p:nvSpPr>
        <p:spPr>
          <a:xfrm>
            <a:off x="7742388" y="5468503"/>
            <a:ext cx="4339172" cy="845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*Based on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10-year GMI/DPR matched dataset, select 10 months/year for the database and 2 months/year for the retrieval –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750M database entries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cxnSp>
        <p:nvCxnSpPr>
          <p:cNvPr id="274" name="Google Shape;274;p12"/>
          <p:cNvCxnSpPr/>
          <p:nvPr/>
        </p:nvCxnSpPr>
        <p:spPr>
          <a:xfrm>
            <a:off x="1103243" y="2595309"/>
            <a:ext cx="6202018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75" name="Google Shape;275;p12"/>
          <p:cNvSpPr txBox="1"/>
          <p:nvPr/>
        </p:nvSpPr>
        <p:spPr>
          <a:xfrm>
            <a:off x="1276223" y="5688000"/>
            <a:ext cx="597921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 GHz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2"/>
          <p:cNvSpPr txBox="1"/>
          <p:nvPr/>
        </p:nvSpPr>
        <p:spPr>
          <a:xfrm>
            <a:off x="2340101" y="5688000"/>
            <a:ext cx="597921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 GHz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2"/>
          <p:cNvSpPr txBox="1"/>
          <p:nvPr/>
        </p:nvSpPr>
        <p:spPr>
          <a:xfrm>
            <a:off x="3411867" y="5688000"/>
            <a:ext cx="597921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 GHz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2"/>
          <p:cNvSpPr txBox="1"/>
          <p:nvPr/>
        </p:nvSpPr>
        <p:spPr>
          <a:xfrm>
            <a:off x="4440689" y="5688000"/>
            <a:ext cx="597921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89 GHz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2"/>
          <p:cNvSpPr txBox="1"/>
          <p:nvPr/>
        </p:nvSpPr>
        <p:spPr>
          <a:xfrm>
            <a:off x="5415840" y="5688000"/>
            <a:ext cx="702115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166 GHz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2"/>
          <p:cNvSpPr txBox="1"/>
          <p:nvPr/>
        </p:nvSpPr>
        <p:spPr>
          <a:xfrm>
            <a:off x="6469920" y="5688000"/>
            <a:ext cx="702115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183 GHz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"/>
          <p:cNvSpPr txBox="1"/>
          <p:nvPr/>
        </p:nvSpPr>
        <p:spPr>
          <a:xfrm>
            <a:off x="241738" y="92574"/>
            <a:ext cx="11950262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 vs</a:t>
            </a: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high frequency</a:t>
            </a: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combinations?</a:t>
            </a:r>
            <a:endParaRPr b="1" i="0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3"/>
          <p:cNvSpPr txBox="1"/>
          <p:nvPr/>
        </p:nvSpPr>
        <p:spPr>
          <a:xfrm>
            <a:off x="7625042" y="1746412"/>
            <a:ext cx="4242958" cy="4444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ceans: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combinations of LF channels perform best (with/without the 10 or 89 GHz). The ‘sounder’ 89-183 retrievals perform poorly in comparison.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 land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LF combinations outperform the HF retrievals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However, the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inclusion of HF channels </a:t>
            </a:r>
            <a:r>
              <a:rPr b="1" i="1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crucial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at detecting and retrieving light rainfall and snowfall.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000" y="1692000"/>
            <a:ext cx="7200000" cy="44443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13"/>
          <p:cNvCxnSpPr/>
          <p:nvPr/>
        </p:nvCxnSpPr>
        <p:spPr>
          <a:xfrm>
            <a:off x="1103243" y="2595309"/>
            <a:ext cx="6202018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89" name="Google Shape;289;p13"/>
          <p:cNvSpPr txBox="1"/>
          <p:nvPr/>
        </p:nvSpPr>
        <p:spPr>
          <a:xfrm>
            <a:off x="149050" y="1088448"/>
            <a:ext cx="11920695" cy="533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Q: Which are the best performing combinations of frequencies?</a:t>
            </a:r>
            <a:endParaRPr/>
          </a:p>
        </p:txBody>
      </p:sp>
      <p:sp>
        <p:nvSpPr>
          <p:cNvPr id="290" name="Google Shape;290;p13"/>
          <p:cNvSpPr txBox="1"/>
          <p:nvPr/>
        </p:nvSpPr>
        <p:spPr>
          <a:xfrm>
            <a:off x="1141769" y="5724000"/>
            <a:ext cx="759823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10-89 GHz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3"/>
          <p:cNvSpPr txBox="1"/>
          <p:nvPr/>
        </p:nvSpPr>
        <p:spPr>
          <a:xfrm>
            <a:off x="2049220" y="5724000"/>
            <a:ext cx="759823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10-37 GHz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3"/>
          <p:cNvSpPr txBox="1"/>
          <p:nvPr/>
        </p:nvSpPr>
        <p:spPr>
          <a:xfrm>
            <a:off x="2941109" y="5724000"/>
            <a:ext cx="814325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10-37 ex24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3"/>
          <p:cNvSpPr txBox="1"/>
          <p:nvPr/>
        </p:nvSpPr>
        <p:spPr>
          <a:xfrm>
            <a:off x="3871018" y="5724000"/>
            <a:ext cx="759823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18-89 GHz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3"/>
          <p:cNvSpPr txBox="1"/>
          <p:nvPr/>
        </p:nvSpPr>
        <p:spPr>
          <a:xfrm>
            <a:off x="5478180" y="5724000"/>
            <a:ext cx="965008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166/183 GHz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3"/>
          <p:cNvSpPr txBox="1"/>
          <p:nvPr/>
        </p:nvSpPr>
        <p:spPr>
          <a:xfrm>
            <a:off x="6544230" y="5724000"/>
            <a:ext cx="851195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89-183 GHz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/>
          <p:nvPr/>
        </p:nvSpPr>
        <p:spPr>
          <a:xfrm>
            <a:off x="169110" y="119569"/>
            <a:ext cx="9378401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1-hour Global Coverage by PMW frequency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969" y="1029758"/>
            <a:ext cx="10672620" cy="5464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"/>
          <p:cNvSpPr txBox="1"/>
          <p:nvPr>
            <p:ph idx="1" type="body"/>
          </p:nvPr>
        </p:nvSpPr>
        <p:spPr>
          <a:xfrm>
            <a:off x="273992" y="1095269"/>
            <a:ext cx="11495400" cy="5406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JAXA GOSAT-GW</a:t>
            </a:r>
            <a:endParaRPr/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AMSR3 </a:t>
            </a:r>
            <a:r>
              <a:rPr i="1" lang="en-US" sz="2200">
                <a:latin typeface="Calibri"/>
                <a:ea typeface="Calibri"/>
                <a:cs typeface="Calibri"/>
                <a:sym typeface="Calibri"/>
              </a:rPr>
              <a:t>(passive microwave imager)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6.9-183 GHz – better NEDT, RFI protection and high frequency channels for light rainfall and snowfall</a:t>
            </a:r>
            <a:endParaRPr/>
          </a:p>
          <a:p>
            <a:pPr indent="0" lvl="0" marL="50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tomorrow.io</a:t>
            </a:r>
            <a:endParaRPr/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i="1" lang="en-US" sz="2200">
                <a:latin typeface="Calibri"/>
                <a:ea typeface="Calibri"/>
                <a:cs typeface="Calibri"/>
                <a:sym typeface="Calibri"/>
              </a:rPr>
              <a:t>TMS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US" sz="2200">
                <a:latin typeface="Calibri"/>
                <a:ea typeface="Calibri"/>
                <a:cs typeface="Calibri"/>
                <a:sym typeface="Calibri"/>
              </a:rPr>
              <a:t>(radars &amp; passive microwave sounders)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89-204.8 GHz – constellation of 6 &amp; 18 cubesats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50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EUMETSAT-EPS </a:t>
            </a:r>
            <a:endParaRPr/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MWI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US" sz="2200">
                <a:latin typeface="Calibri"/>
                <a:ea typeface="Calibri"/>
                <a:cs typeface="Calibri"/>
                <a:sym typeface="Calibri"/>
              </a:rPr>
              <a:t>(passive microwave imagers)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18.7-183.31 GHz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MWS</a:t>
            </a:r>
            <a:r>
              <a:rPr b="1" i="1" lang="en-US" sz="2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US" sz="2200">
                <a:latin typeface="Calibri"/>
                <a:ea typeface="Calibri"/>
                <a:cs typeface="Calibri"/>
                <a:sym typeface="Calibri"/>
              </a:rPr>
              <a:t>(passive microwave sounders)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23.8-229 GHz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2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ICI</a:t>
            </a:r>
            <a:r>
              <a:rPr lang="en-US" sz="22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(passive microwave conically scanning) 183.31-664 GHz</a:t>
            </a:r>
            <a:endParaRPr/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AWS </a:t>
            </a:r>
            <a:r>
              <a:rPr i="1" lang="en-US" sz="2200">
                <a:latin typeface="Calibri"/>
                <a:ea typeface="Calibri"/>
                <a:cs typeface="Calibri"/>
                <a:sym typeface="Calibri"/>
              </a:rPr>
              <a:t>(passive microwave sounders)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50-325 GHz</a:t>
            </a:r>
            <a:endParaRPr/>
          </a:p>
          <a:p>
            <a:pPr indent="0" lvl="0" marL="50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NOAA</a:t>
            </a:r>
            <a:endParaRPr/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Quicksounder</a:t>
            </a:r>
            <a:r>
              <a:rPr i="1" lang="en-US" sz="2200">
                <a:latin typeface="Calibri"/>
                <a:ea typeface="Calibri"/>
                <a:cs typeface="Calibri"/>
                <a:sym typeface="Calibri"/>
              </a:rPr>
              <a:t> (passive microwave sounder – ATMS)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23.8-183.31 GHz</a:t>
            </a:r>
            <a:endParaRPr/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ATMS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on JPSS-4/JPSS-3 </a:t>
            </a:r>
            <a:r>
              <a:rPr i="1" lang="en-US" sz="2200">
                <a:latin typeface="Calibri"/>
                <a:ea typeface="Calibri"/>
                <a:cs typeface="Calibri"/>
                <a:sym typeface="Calibri"/>
              </a:rPr>
              <a:t>(passive microwave sounders)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23.8-183.31 GHz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50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NASA/JAXA/international partners</a:t>
            </a:r>
            <a:endParaRPr/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AOS </a:t>
            </a:r>
            <a:r>
              <a:rPr i="1" lang="en-US" sz="2200">
                <a:latin typeface="Calibri"/>
                <a:ea typeface="Calibri"/>
                <a:cs typeface="Calibri"/>
                <a:sym typeface="Calibri"/>
              </a:rPr>
              <a:t>(radar &amp; passive microwave sounders)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89?-325 GHz (still under study)</a:t>
            </a:r>
            <a:endParaRPr/>
          </a:p>
          <a:p>
            <a:pPr indent="0" lvl="0" marL="508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ESA</a:t>
            </a:r>
            <a:endParaRPr/>
          </a:p>
          <a:p>
            <a:pPr indent="-4064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CIMR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US" sz="2200">
                <a:latin typeface="Calibri"/>
                <a:ea typeface="Calibri"/>
                <a:cs typeface="Calibri"/>
                <a:sym typeface="Calibri"/>
              </a:rPr>
              <a:t>(passive microwave imager(s))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1.4-37 GHz</a:t>
            </a:r>
            <a:endParaRPr/>
          </a:p>
          <a:p>
            <a:pPr indent="0" lvl="0" marL="508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Upcoming precipitation-related missions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8" name="Google Shape;308;p15"/>
          <p:cNvGrpSpPr/>
          <p:nvPr/>
        </p:nvGrpSpPr>
        <p:grpSpPr>
          <a:xfrm>
            <a:off x="172137" y="1356341"/>
            <a:ext cx="11699110" cy="5094142"/>
            <a:chOff x="172137" y="1356341"/>
            <a:chExt cx="11699110" cy="5094142"/>
          </a:xfrm>
        </p:grpSpPr>
        <p:grpSp>
          <p:nvGrpSpPr>
            <p:cNvPr id="309" name="Google Shape;309;p15"/>
            <p:cNvGrpSpPr/>
            <p:nvPr/>
          </p:nvGrpSpPr>
          <p:grpSpPr>
            <a:xfrm>
              <a:off x="172137" y="1356341"/>
              <a:ext cx="11699110" cy="5094142"/>
              <a:chOff x="167675" y="1356528"/>
              <a:chExt cx="11699110" cy="5094142"/>
            </a:xfrm>
          </p:grpSpPr>
          <p:grpSp>
            <p:nvGrpSpPr>
              <p:cNvPr id="310" name="Google Shape;310;p15"/>
              <p:cNvGrpSpPr/>
              <p:nvPr/>
            </p:nvGrpSpPr>
            <p:grpSpPr>
              <a:xfrm>
                <a:off x="167675" y="1356528"/>
                <a:ext cx="11699110" cy="5094142"/>
                <a:chOff x="167675" y="1356528"/>
                <a:chExt cx="11699110" cy="5094142"/>
              </a:xfrm>
            </p:grpSpPr>
            <p:grpSp>
              <p:nvGrpSpPr>
                <p:cNvPr id="311" name="Google Shape;311;p15"/>
                <p:cNvGrpSpPr/>
                <p:nvPr/>
              </p:nvGrpSpPr>
              <p:grpSpPr>
                <a:xfrm>
                  <a:off x="167675" y="1356528"/>
                  <a:ext cx="606235" cy="5094142"/>
                  <a:chOff x="167675" y="1356528"/>
                  <a:chExt cx="606235" cy="5094142"/>
                </a:xfrm>
              </p:grpSpPr>
              <p:sp>
                <p:nvSpPr>
                  <p:cNvPr id="312" name="Google Shape;312;p15"/>
                  <p:cNvSpPr/>
                  <p:nvPr/>
                </p:nvSpPr>
                <p:spPr>
                  <a:xfrm>
                    <a:off x="176048" y="1356528"/>
                    <a:ext cx="577578" cy="452175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FF0000"/>
                  </a:solidFill>
                  <a:ln cap="flat" cmpd="sng" w="2857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" name="Google Shape;313;p15"/>
                  <p:cNvSpPr/>
                  <p:nvPr/>
                </p:nvSpPr>
                <p:spPr>
                  <a:xfrm>
                    <a:off x="167675" y="2935794"/>
                    <a:ext cx="577578" cy="452175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FF0000"/>
                  </a:solidFill>
                  <a:ln cap="flat" cmpd="sng" w="2857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" name="Google Shape;314;p15"/>
                  <p:cNvSpPr/>
                  <p:nvPr/>
                </p:nvSpPr>
                <p:spPr>
                  <a:xfrm>
                    <a:off x="196332" y="5998495"/>
                    <a:ext cx="577578" cy="452175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FF0000"/>
                  </a:solidFill>
                  <a:ln cap="flat" cmpd="sng" w="2857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5" name="Google Shape;315;p15"/>
                <p:cNvSpPr txBox="1"/>
                <p:nvPr/>
              </p:nvSpPr>
              <p:spPr>
                <a:xfrm>
                  <a:off x="8187573" y="2764344"/>
                  <a:ext cx="3679212" cy="1532727"/>
                </a:xfrm>
                <a:prstGeom prst="rect">
                  <a:avLst/>
                </a:prstGeom>
                <a:noFill/>
                <a:ln cap="flat" cmpd="sng" w="2857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i="0" lang="en-US" sz="2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Over the next 8-10 years:</a:t>
                  </a:r>
                  <a:endParaRPr/>
                </a:p>
                <a:p>
                  <a:pPr indent="-180000" lvl="0" marL="18000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600"/>
                    <a:buFont typeface="Arial"/>
                    <a:buChar char="•"/>
                  </a:pPr>
                  <a:r>
                    <a:rPr b="1" i="0" lang="en-US" sz="2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r>
                    <a:rPr b="1" i="1" lang="en-US" sz="2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+6</a:t>
                  </a:r>
                  <a:r>
                    <a:rPr b="1" i="0" lang="en-US" sz="2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precipitation radars</a:t>
                  </a:r>
                  <a:endParaRPr/>
                </a:p>
                <a:p>
                  <a:pPr indent="-180000" lvl="0" marL="18000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600"/>
                    <a:buFont typeface="Arial"/>
                    <a:buChar char="•"/>
                  </a:pPr>
                  <a:r>
                    <a:rPr b="1" i="0" lang="en-US" sz="2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3 PMW imagers</a:t>
                  </a:r>
                  <a:endParaRPr/>
                </a:p>
                <a:p>
                  <a:pPr indent="-180000" lvl="0" marL="18000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600"/>
                    <a:buFont typeface="Arial"/>
                    <a:buChar char="•"/>
                  </a:pPr>
                  <a:r>
                    <a:rPr b="1" i="0" lang="en-US" sz="2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5</a:t>
                  </a:r>
                  <a:r>
                    <a:rPr b="1" i="1" lang="en-US" sz="2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+18</a:t>
                  </a:r>
                  <a:r>
                    <a:rPr b="1" i="0" lang="en-US" sz="26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PMW sounders</a:t>
                  </a:r>
                  <a:endParaRPr/>
                </a:p>
              </p:txBody>
            </p:sp>
          </p:grpSp>
          <p:sp>
            <p:nvSpPr>
              <p:cNvPr id="316" name="Google Shape;316;p15"/>
              <p:cNvSpPr/>
              <p:nvPr/>
            </p:nvSpPr>
            <p:spPr>
              <a:xfrm>
                <a:off x="1384071" y="5418666"/>
                <a:ext cx="745067" cy="318851"/>
              </a:xfrm>
              <a:prstGeom prst="rect">
                <a:avLst/>
              </a:prstGeom>
              <a:noFill/>
              <a:ln cap="flat" cmpd="sng" w="571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7" name="Google Shape;317;p15"/>
            <p:cNvSpPr/>
            <p:nvPr/>
          </p:nvSpPr>
          <p:spPr>
            <a:xfrm>
              <a:off x="1430867" y="2345079"/>
              <a:ext cx="845608" cy="318851"/>
            </a:xfrm>
            <a:prstGeom prst="rect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"/>
          <p:cNvSpPr txBox="1"/>
          <p:nvPr>
            <p:ph type="title"/>
          </p:nvPr>
        </p:nvSpPr>
        <p:spPr>
          <a:xfrm>
            <a:off x="152399" y="153178"/>
            <a:ext cx="10515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4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Precipitation constellation: Conclusions</a:t>
            </a:r>
            <a:endParaRPr b="1" sz="4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6"/>
          <p:cNvSpPr txBox="1"/>
          <p:nvPr/>
        </p:nvSpPr>
        <p:spPr>
          <a:xfrm>
            <a:off x="514140" y="950314"/>
            <a:ext cx="11163719" cy="53589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common theme amongst many reports are: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passive microwave imagers provide more direct measures of precipitation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than passive microwave sounders </a:t>
            </a:r>
            <a:r>
              <a:rPr b="0" i="1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(which sense temperature and moisture).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continuity of a high quality, wide frequency passive microwave radiometer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is critical for intercalibration.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temporal sampling </a:t>
            </a:r>
            <a:r>
              <a:rPr b="1" i="1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necessary to capture the variability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of precipitation (particularly important for sub-daily accumulations)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spatial resolution is crucial for resolving (convective) precipitation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(89 GHz on ATMS is 32x32 km, on GMI it is 3x5 km)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a paucity of low frequency passive microwave observations that are critical for accurate retrievals over both ocean and land.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commercial providers plan to provide low frequency observations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7"/>
          <p:cNvSpPr txBox="1"/>
          <p:nvPr>
            <p:ph type="title"/>
          </p:nvPr>
        </p:nvSpPr>
        <p:spPr>
          <a:xfrm>
            <a:off x="186934" y="121511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ARD for Precipitation – for information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7"/>
          <p:cNvSpPr txBox="1"/>
          <p:nvPr/>
        </p:nvSpPr>
        <p:spPr>
          <a:xfrm>
            <a:off x="263134" y="1174499"/>
            <a:ext cx="11591409" cy="2477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“</a:t>
            </a:r>
            <a:r>
              <a:rPr b="0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satellite precipitation products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are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generally overseen by agencies/organisations and are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standard formats– primarily netcdf, HDF, (</a:t>
            </a:r>
            <a:r>
              <a:rPr b="0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 in grib or BUFR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– all </a:t>
            </a:r>
            <a:r>
              <a:rPr b="0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designed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be analysis-ready </a:t>
            </a:r>
            <a:r>
              <a:rPr b="0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(and inter-operable)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 is a large user community using the current precipitation products (&gt;300M product downloads over the 10 years of GPM) </a:t>
            </a:r>
            <a:endParaRPr/>
          </a:p>
        </p:txBody>
      </p:sp>
      <p:sp>
        <p:nvSpPr>
          <p:cNvPr id="330" name="Google Shape;330;p17"/>
          <p:cNvSpPr txBox="1"/>
          <p:nvPr/>
        </p:nvSpPr>
        <p:spPr>
          <a:xfrm>
            <a:off x="263134" y="3843587"/>
            <a:ext cx="11667609" cy="2200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Need to ensure consistency of products into the future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and between products.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set a standard for new (or reprocessed) products to aspire to.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Start at Level 2 and Level 3 </a:t>
            </a:r>
            <a:r>
              <a:rPr b="0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levels – precipitation products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/>
          <p:nvPr>
            <p:ph type="title"/>
          </p:nvPr>
        </p:nvSpPr>
        <p:spPr>
          <a:xfrm>
            <a:off x="176213" y="176213"/>
            <a:ext cx="9386887" cy="779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Analysis Ready Data for Precipitation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8"/>
          <p:cNvSpPr txBox="1"/>
          <p:nvPr/>
        </p:nvSpPr>
        <p:spPr>
          <a:xfrm>
            <a:off x="506186" y="1260000"/>
            <a:ext cx="11179628" cy="49429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Directions/roadmap: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1 – poll of existing precipitation products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highlight similarities and differences – e.g. naming conventions, terminology, units, ‘depth’ of metadata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2 – assessment of current products with current ‘standards’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meteorological and climatological communities.</a:t>
            </a:r>
            <a:endParaRPr/>
          </a:p>
          <a:p>
            <a:pPr indent="-228600" lvl="0" marL="22860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28600" lvl="0" marL="22860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28600" lvl="0" marL="22860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n – NASA PPS Version 8 – </a:t>
            </a:r>
            <a:r>
              <a:rPr b="1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(anticipated) 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GPM version (2026)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an opportunity to generate products with standardised terminology and metadata.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Precipitation product contents </a:t>
            </a:r>
            <a:r>
              <a:rPr b="1" i="1" lang="en-US" sz="4000">
                <a:latin typeface="Calibri"/>
                <a:ea typeface="Calibri"/>
                <a:cs typeface="Calibri"/>
                <a:sym typeface="Calibri"/>
              </a:rPr>
              <a:t>(Level 3)</a:t>
            </a:r>
            <a:endParaRPr b="1" i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9"/>
          <p:cNvSpPr txBox="1"/>
          <p:nvPr/>
        </p:nvSpPr>
        <p:spPr>
          <a:xfrm>
            <a:off x="176048" y="1111345"/>
            <a:ext cx="11028066" cy="1415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IMERG: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float precipitation(time, lon, lat)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string precipitation:units = "mm/day"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string precipitation:long_name = "Daily mean precipitation rate (combined microwave-IR) estimate. Formerly precipitationCal."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string precipitation:coordinates = "time lon lat"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precipitation:_FillValue = -9999.9f ;</a:t>
            </a:r>
            <a:endParaRPr/>
          </a:p>
        </p:txBody>
      </p:sp>
      <p:sp>
        <p:nvSpPr>
          <p:cNvPr id="343" name="Google Shape;343;p19"/>
          <p:cNvSpPr txBox="1"/>
          <p:nvPr/>
        </p:nvSpPr>
        <p:spPr>
          <a:xfrm>
            <a:off x="125603" y="2496340"/>
            <a:ext cx="11470194" cy="2492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CMORPH: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short cmorph(time, lat, lon)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cmorph:standard_name = "lwe_precipitation_rate"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cmorph:long_name = "CMORPH-2 High Resolution Global Precipitation Estimates"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cmorph:units = "mm/hr"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cmorph:missing_value = -999s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cmorph:valid_min = 0s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cmorph:valid_max = 32767s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cmorph:scale_factor = 0.01f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cmorph:add_offset = 0.f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cmorph:coordinates = "time lat lon" ;</a:t>
            </a:r>
            <a:endParaRPr/>
          </a:p>
        </p:txBody>
      </p:sp>
      <p:sp>
        <p:nvSpPr>
          <p:cNvPr id="344" name="Google Shape;344;p19"/>
          <p:cNvSpPr txBox="1"/>
          <p:nvPr/>
        </p:nvSpPr>
        <p:spPr>
          <a:xfrm>
            <a:off x="176048" y="4958553"/>
            <a:ext cx="1121898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HSAF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float rr(xc, yc)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rr:long_name = "rainfall rate"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rr:units = "mm/h" 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rr:coordinates = "lon lat" ;</a:t>
            </a:r>
            <a:endParaRPr/>
          </a:p>
        </p:txBody>
      </p:sp>
      <p:sp>
        <p:nvSpPr>
          <p:cNvPr id="345" name="Google Shape;345;p19"/>
          <p:cNvSpPr txBox="1"/>
          <p:nvPr/>
        </p:nvSpPr>
        <p:spPr>
          <a:xfrm>
            <a:off x="8212449" y="2330336"/>
            <a:ext cx="3803503" cy="4001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GSMaP: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FILE_CONTENTS {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group      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group      /Grid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/Grid/Latitude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/Grid/Longitude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/Grid/gaugeQualityInfo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/Grid/hourlyPrecipRate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/Grid/hourlyPrecipRateGC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/Grid/observationTimeFlag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/Grid/orographicRainFlag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/Grid/reliabilityFlag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/Grid/satelliteInfoFlag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/Grid/snowProbability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dataset    /Grid/surfaceType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}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/>
          </a:p>
        </p:txBody>
      </p:sp>
      <p:sp>
        <p:nvSpPr>
          <p:cNvPr id="346" name="Google Shape;346;p19"/>
          <p:cNvSpPr/>
          <p:nvPr/>
        </p:nvSpPr>
        <p:spPr>
          <a:xfrm>
            <a:off x="125603" y="1382486"/>
            <a:ext cx="2791768" cy="261257"/>
          </a:xfrm>
          <a:prstGeom prst="rect">
            <a:avLst/>
          </a:prstGeom>
          <a:noFill/>
          <a:ln cap="flat" cmpd="sng" w="53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9"/>
          <p:cNvSpPr/>
          <p:nvPr/>
        </p:nvSpPr>
        <p:spPr>
          <a:xfrm>
            <a:off x="125603" y="2767481"/>
            <a:ext cx="2791768" cy="261257"/>
          </a:xfrm>
          <a:prstGeom prst="rect">
            <a:avLst/>
          </a:prstGeom>
          <a:noFill/>
          <a:ln cap="flat" cmpd="sng" w="53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125603" y="5229694"/>
            <a:ext cx="2791768" cy="261257"/>
          </a:xfrm>
          <a:prstGeom prst="rect">
            <a:avLst/>
          </a:prstGeom>
          <a:noFill/>
          <a:ln cap="flat" cmpd="sng" w="53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9"/>
          <p:cNvSpPr/>
          <p:nvPr/>
        </p:nvSpPr>
        <p:spPr>
          <a:xfrm>
            <a:off x="8212449" y="4129092"/>
            <a:ext cx="3182584" cy="421137"/>
          </a:xfrm>
          <a:prstGeom prst="rect">
            <a:avLst/>
          </a:prstGeom>
          <a:noFill/>
          <a:ln cap="flat" cmpd="sng" w="539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P-VC goals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 txBox="1"/>
          <p:nvPr>
            <p:ph idx="1" type="body"/>
          </p:nvPr>
        </p:nvSpPr>
        <p:spPr>
          <a:xfrm>
            <a:off x="252687" y="1142536"/>
            <a:ext cx="11468911" cy="5306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b="1"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Main P-VC goals:</a:t>
            </a:r>
            <a:endParaRPr/>
          </a:p>
          <a:p>
            <a:pPr indent="-228600" lvl="0" marL="228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Maintain and enhance </a:t>
            </a:r>
            <a:r>
              <a:rPr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precipitation 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constellation</a:t>
            </a:r>
            <a:endParaRPr/>
          </a:p>
          <a:p>
            <a:pPr indent="-228600" lvl="0" marL="228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Integrate new 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satellites and sensors</a:t>
            </a:r>
            <a:endParaRPr/>
          </a:p>
          <a:p>
            <a:pPr indent="-228600" lvl="0" marL="228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Develop and refine 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retrieval schemes</a:t>
            </a:r>
            <a:endParaRPr/>
          </a:p>
          <a:p>
            <a:pPr indent="-228600" lvl="0" marL="228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Validate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precipitation products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5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b="1"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Support from CEOS for:</a:t>
            </a:r>
            <a:endParaRPr/>
          </a:p>
          <a:p>
            <a:pPr indent="-228600" lvl="0" marL="228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current missions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including continuation of precipitation-capable missions beyond end-of-life (</a:t>
            </a:r>
            <a:r>
              <a:rPr b="0" i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where practical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 and for mitigation strategies where necessary;</a:t>
            </a:r>
            <a:endParaRPr/>
          </a:p>
          <a:p>
            <a:pPr indent="-228600" lvl="0" marL="228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planned new missions 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(such as AMSR-3, AOS/PMM, CIMR, JPSS-4, etc);</a:t>
            </a:r>
            <a:endParaRPr/>
          </a:p>
          <a:p>
            <a:pPr indent="-228600" lvl="0" marL="228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development of a long-term strategy 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for a viable and sustainable precipitation constellation, including new and emerging technologies;</a:t>
            </a:r>
            <a:endParaRPr/>
          </a:p>
          <a:p>
            <a:pPr indent="-228600" lvl="0" marL="228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maintaining, expanding and exploiting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(not directly funded) </a:t>
            </a: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global ground validation </a:t>
            </a:r>
            <a:r>
              <a:rPr b="0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(e.g. USA, Europe, S.Africa, S.America, Japan, S.Korea, India, Australia, etc).</a:t>
            </a:r>
            <a:endParaRPr b="0" i="1" sz="2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"/>
          <p:cNvSpPr txBox="1"/>
          <p:nvPr>
            <p:ph idx="1" type="body"/>
          </p:nvPr>
        </p:nvSpPr>
        <p:spPr>
          <a:xfrm>
            <a:off x="348300" y="1197428"/>
            <a:ext cx="11495400" cy="4974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Continue poll of current satellite precipitation products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at Level 2 (instantaneous, full resolution) and Level 3 (gridded).</a:t>
            </a:r>
            <a:endParaRPr/>
          </a:p>
          <a:p>
            <a:pPr indent="-4572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Draw up common criteria for satellite precipitation products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, including naming/terminology  conventions (e.g. ‘precipitation’ vs ‘rain’/’snow(fall)’), geolocation reporting (e.g. grid box vs grid point), time/date (e.g. include calendar dates/format).</a:t>
            </a:r>
            <a:endParaRPr/>
          </a:p>
          <a:p>
            <a:pPr indent="-4572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Identify missing parameters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: e.g. a </a:t>
            </a:r>
            <a:r>
              <a:rPr lang="en-US" u="sng">
                <a:latin typeface="Calibri"/>
                <a:ea typeface="Calibri"/>
                <a:cs typeface="Calibri"/>
                <a:sym typeface="Calibri"/>
              </a:rPr>
              <a:t>common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measure of uncertainty.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Liaise with meteorological national/international agencies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(WMO, NOAA-NWS, etc) and organisations (RMetSoc, AMS, etc) to provide an overview of best practices and standards.</a:t>
            </a:r>
            <a:endParaRPr/>
          </a:p>
        </p:txBody>
      </p:sp>
      <p:sp>
        <p:nvSpPr>
          <p:cNvPr id="355" name="Google Shape;355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Precipitation ARD - actions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Questions/discussion?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ydney Harbour Bridge over water at night&#10;&#10;Description automatically generated" id="361" name="Google Shape;361;p21"/>
          <p:cNvPicPr preferRelativeResize="0"/>
          <p:nvPr/>
        </p:nvPicPr>
        <p:blipFill rotWithShape="1">
          <a:blip r:embed="rId3">
            <a:alphaModFix/>
          </a:blip>
          <a:srcRect b="23459" l="0" r="0" t="8041"/>
          <a:stretch/>
        </p:blipFill>
        <p:spPr>
          <a:xfrm>
            <a:off x="0" y="954941"/>
            <a:ext cx="12192000" cy="5567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A5A5A5"/>
            </a:gs>
            <a:gs pos="31000">
              <a:srgbClr val="A5A5A5"/>
            </a:gs>
            <a:gs pos="67000">
              <a:srgbClr val="000000"/>
            </a:gs>
            <a:gs pos="100000">
              <a:schemeClr val="dk1"/>
            </a:gs>
          </a:gsLst>
          <a:lin ang="0" scaled="0"/>
        </a:gra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/>
          <p:nvPr>
            <p:ph idx="1" type="body"/>
          </p:nvPr>
        </p:nvSpPr>
        <p:spPr>
          <a:xfrm>
            <a:off x="190506" y="1028496"/>
            <a:ext cx="11690218" cy="1898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0000" lvl="0" marL="360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i="0" lang="en-US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International Precipitation Working Group (IPWG) meeting recommendations highlights </a:t>
            </a:r>
            <a:r>
              <a:rPr b="1" i="1" lang="en-US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(For Discussion)</a:t>
            </a:r>
            <a:endParaRPr b="1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0000" lvl="0" marL="360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i="0" lang="en-US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Passive microwave radiometer continuity </a:t>
            </a:r>
            <a:r>
              <a:rPr b="1" i="1" lang="en-US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(For Discussion)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0000" lvl="0" marL="360000" rtl="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i="0" lang="en-US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Precipitation CEOS-ARD </a:t>
            </a:r>
            <a:r>
              <a:rPr b="1" i="1" lang="en-US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(For Information)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0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36" name="Google Shape;136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P-VC outline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" name="Google Shape;137;p3"/>
          <p:cNvGrpSpPr/>
          <p:nvPr/>
        </p:nvGrpSpPr>
        <p:grpSpPr>
          <a:xfrm>
            <a:off x="125433" y="2871319"/>
            <a:ext cx="11915491" cy="3831185"/>
            <a:chOff x="125433" y="2871319"/>
            <a:chExt cx="11915491" cy="3831185"/>
          </a:xfrm>
        </p:grpSpPr>
        <p:grpSp>
          <p:nvGrpSpPr>
            <p:cNvPr id="138" name="Google Shape;138;p3"/>
            <p:cNvGrpSpPr/>
            <p:nvPr/>
          </p:nvGrpSpPr>
          <p:grpSpPr>
            <a:xfrm>
              <a:off x="3794295" y="2871319"/>
              <a:ext cx="4571374" cy="3675858"/>
              <a:chOff x="3794295" y="1007868"/>
              <a:chExt cx="4571374" cy="3675858"/>
            </a:xfrm>
          </p:grpSpPr>
          <p:pic>
            <p:nvPicPr>
              <p:cNvPr descr="A group of globes with different colors&#10;&#10;Description automatically generated" id="139" name="Google Shape;139;p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794295" y="1007868"/>
                <a:ext cx="4571374" cy="3532425"/>
              </a:xfrm>
              <a:prstGeom prst="rect">
                <a:avLst/>
              </a:prstGeom>
              <a:solidFill>
                <a:srgbClr val="010101"/>
              </a:solidFill>
              <a:ln>
                <a:noFill/>
              </a:ln>
            </p:spPr>
          </p:pic>
          <p:sp>
            <p:nvSpPr>
              <p:cNvPr id="140" name="Google Shape;140;p3"/>
              <p:cNvSpPr txBox="1"/>
              <p:nvPr/>
            </p:nvSpPr>
            <p:spPr>
              <a:xfrm>
                <a:off x="3858650" y="3620614"/>
                <a:ext cx="2092348" cy="1063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b="0" i="0" lang="en-US" sz="14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Ensuring consistency of precipitation products through continuity of sensors and processing systems</a:t>
                </a:r>
                <a:endParaRPr b="0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" name="Google Shape;141;p3"/>
            <p:cNvGrpSpPr/>
            <p:nvPr/>
          </p:nvGrpSpPr>
          <p:grpSpPr>
            <a:xfrm>
              <a:off x="125433" y="2937840"/>
              <a:ext cx="3618556" cy="3532426"/>
              <a:chOff x="125433" y="2737434"/>
              <a:chExt cx="3618556" cy="3732832"/>
            </a:xfrm>
          </p:grpSpPr>
          <p:grpSp>
            <p:nvGrpSpPr>
              <p:cNvPr id="142" name="Google Shape;142;p3"/>
              <p:cNvGrpSpPr/>
              <p:nvPr/>
            </p:nvGrpSpPr>
            <p:grpSpPr>
              <a:xfrm>
                <a:off x="136266" y="2962969"/>
                <a:ext cx="3599993" cy="1807933"/>
                <a:chOff x="-128915" y="748335"/>
                <a:chExt cx="3960000" cy="1988728"/>
              </a:xfrm>
            </p:grpSpPr>
            <p:pic>
              <p:nvPicPr>
                <p:cNvPr descr="A map of the world&#10;&#10;Description automatically generated" id="143" name="Google Shape;143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-128915" y="748335"/>
                  <a:ext cx="3960000" cy="19799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44" name="Google Shape;144;p3"/>
                <p:cNvSpPr/>
                <p:nvPr/>
              </p:nvSpPr>
              <p:spPr>
                <a:xfrm>
                  <a:off x="-128915" y="748335"/>
                  <a:ext cx="3960000" cy="1980000"/>
                </a:xfrm>
                <a:prstGeom prst="rect">
                  <a:avLst/>
                </a:prstGeom>
                <a:noFill/>
                <a:ln cap="flat" cmpd="sng" w="25400">
                  <a:solidFill>
                    <a:srgbClr val="151C28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3"/>
                <p:cNvSpPr txBox="1"/>
                <p:nvPr/>
              </p:nvSpPr>
              <p:spPr>
                <a:xfrm>
                  <a:off x="2688874" y="768170"/>
                  <a:ext cx="1119272" cy="236989"/>
                </a:xfrm>
                <a:prstGeom prst="rect">
                  <a:avLst/>
                </a:prstGeom>
                <a:solidFill>
                  <a:srgbClr val="F0F0F0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en-US" sz="14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PRPS-SMMR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46" name="Google Shape;146;p3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1567971" y="2429287"/>
                  <a:ext cx="2083032" cy="3077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47" name="Google Shape;147;p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51077" y="4782370"/>
                <a:ext cx="3592912" cy="1687896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148" name="Google Shape;148;p3"/>
              <p:cNvSpPr txBox="1"/>
              <p:nvPr/>
            </p:nvSpPr>
            <p:spPr>
              <a:xfrm>
                <a:off x="125433" y="4726187"/>
                <a:ext cx="221304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H. Allen 1980-08-08 06:18 UTC</a:t>
                </a:r>
                <a:endParaRPr b="0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3"/>
              <p:cNvSpPr txBox="1"/>
              <p:nvPr/>
            </p:nvSpPr>
            <p:spPr>
              <a:xfrm>
                <a:off x="2661324" y="3165200"/>
                <a:ext cx="1048364" cy="184666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1" lang="en-US" sz="1200" u="none" cap="none" strike="noStrik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Mean annual1984</a:t>
                </a:r>
                <a:endParaRPr b="1" i="1" sz="1200" u="none" cap="none" strike="noStrik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endParaRPr>
              </a:p>
            </p:txBody>
          </p:sp>
          <p:sp>
            <p:nvSpPr>
              <p:cNvPr id="150" name="Google Shape;150;p3"/>
              <p:cNvSpPr txBox="1"/>
              <p:nvPr/>
            </p:nvSpPr>
            <p:spPr>
              <a:xfrm>
                <a:off x="888703" y="2737434"/>
                <a:ext cx="220092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Nimbus-7 SMMR 1978-1987</a:t>
                </a:r>
                <a:endParaRPr b="1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425736" y="2937840"/>
              <a:ext cx="3615188" cy="3764664"/>
              <a:chOff x="8425736" y="2844869"/>
              <a:chExt cx="3615188" cy="3857635"/>
            </a:xfrm>
          </p:grpSpPr>
          <p:pic>
            <p:nvPicPr>
              <p:cNvPr id="152" name="Google Shape;152;p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526038" y="4497691"/>
                <a:ext cx="3335624" cy="9439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8526038" y="5491843"/>
                <a:ext cx="3335624" cy="9550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797867" y="6522267"/>
                <a:ext cx="1045771" cy="1802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3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8526038" y="2877400"/>
                <a:ext cx="3354686" cy="15329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6" name="Google Shape;156;p3"/>
              <p:cNvSpPr txBox="1"/>
              <p:nvPr/>
            </p:nvSpPr>
            <p:spPr>
              <a:xfrm>
                <a:off x="8425736" y="2844869"/>
                <a:ext cx="3555289" cy="287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NASA/MIT TROPICS mission 2021-present</a:t>
                </a:r>
                <a:endParaRPr b="1" i="0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3"/>
              <p:cNvSpPr txBox="1"/>
              <p:nvPr/>
            </p:nvSpPr>
            <p:spPr>
              <a:xfrm>
                <a:off x="8526038" y="6315996"/>
                <a:ext cx="710753" cy="139397"/>
              </a:xfrm>
              <a:prstGeom prst="rect">
                <a:avLst/>
              </a:prstGeom>
              <a:solidFill>
                <a:srgbClr val="010101">
                  <a:alpha val="41960"/>
                </a:srgbClr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Arial"/>
                  <a:buNone/>
                </a:pPr>
                <a:r>
                  <a:rPr b="0" i="0" lang="en-US" sz="10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GPROF-GMI</a:t>
                </a:r>
                <a:endParaRPr b="0" i="0" sz="1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3"/>
              <p:cNvSpPr txBox="1"/>
              <p:nvPr/>
            </p:nvSpPr>
            <p:spPr>
              <a:xfrm>
                <a:off x="8526038" y="5295114"/>
                <a:ext cx="881324" cy="140409"/>
              </a:xfrm>
              <a:prstGeom prst="rect">
                <a:avLst/>
              </a:prstGeom>
              <a:solidFill>
                <a:srgbClr val="010101">
                  <a:alpha val="41960"/>
                </a:srgbClr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Arial"/>
                  <a:buNone/>
                </a:pPr>
                <a:r>
                  <a:rPr b="0" i="0" lang="en-US" sz="10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PRPS-TROPICS</a:t>
                </a:r>
                <a:endParaRPr b="0" i="0" sz="1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"/>
              <p:cNvSpPr txBox="1"/>
              <p:nvPr/>
            </p:nvSpPr>
            <p:spPr>
              <a:xfrm rot="5400000">
                <a:off x="11439111" y="5335998"/>
                <a:ext cx="1036400" cy="167225"/>
              </a:xfrm>
              <a:prstGeom prst="rect">
                <a:avLst/>
              </a:prstGeom>
              <a:solidFill>
                <a:srgbClr val="010101">
                  <a:alpha val="41960"/>
                </a:srgbClr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August 2021</a:t>
                </a:r>
                <a:endParaRPr b="0" i="0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IPWG meeting, </a:t>
            </a: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Tokyo, 15-18 July 2024</a:t>
            </a:r>
            <a:endParaRPr b="1"/>
          </a:p>
        </p:txBody>
      </p:sp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61142"/>
            <a:ext cx="12192000" cy="346684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"/>
          <p:cNvSpPr txBox="1"/>
          <p:nvPr/>
        </p:nvSpPr>
        <p:spPr>
          <a:xfrm>
            <a:off x="336972" y="1042054"/>
            <a:ext cx="11660294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11th Workshop of </a:t>
            </a:r>
            <a:r>
              <a:rPr b="0" i="0" lang="en-US" sz="2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International Precipitation Working Group </a:t>
            </a:r>
            <a:r>
              <a:rPr b="0" i="0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(IPWG-11) was hosted by JAXA at the Tokyo Institute of Technology, Tokyo, 15-18 July 2024</a:t>
            </a:r>
            <a:endParaRPr/>
          </a:p>
        </p:txBody>
      </p:sp>
      <p:sp>
        <p:nvSpPr>
          <p:cNvPr id="167" name="Google Shape;167;p4"/>
          <p:cNvSpPr txBox="1"/>
          <p:nvPr/>
        </p:nvSpPr>
        <p:spPr>
          <a:xfrm>
            <a:off x="265853" y="2055153"/>
            <a:ext cx="11660294" cy="969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total of 136 attendees from 16 countries presented 52 oral papers and 68 posters.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Working groups and focus groups met to discuss and put forward recommendations.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GPM 10th Anniversary Symposium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テキスト が含まれている画像&#10;&#10;自動的に生成された説明" id="173" name="Google Shape;17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52072" y="1521718"/>
            <a:ext cx="2794070" cy="450009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74" name="Google Shape;174;p5"/>
          <p:cNvGrpSpPr/>
          <p:nvPr/>
        </p:nvGrpSpPr>
        <p:grpSpPr>
          <a:xfrm>
            <a:off x="6160377" y="4378938"/>
            <a:ext cx="2912653" cy="2086935"/>
            <a:chOff x="5482686" y="1011544"/>
            <a:chExt cx="2912653" cy="1938367"/>
          </a:xfrm>
        </p:grpSpPr>
        <p:pic>
          <p:nvPicPr>
            <p:cNvPr descr="サングラスをかけている女性&#10;&#10;中程度の精度で自動的に生成された説明" id="175" name="Google Shape;175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482686" y="1011544"/>
              <a:ext cx="2912653" cy="19383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5"/>
            <p:cNvSpPr txBox="1"/>
            <p:nvPr/>
          </p:nvSpPr>
          <p:spPr>
            <a:xfrm>
              <a:off x="6075473" y="1098752"/>
              <a:ext cx="2319866" cy="2616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Dr. Karen M. St. Germain (NASA HQ)</a:t>
              </a:r>
              <a:endPara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5"/>
          <p:cNvGrpSpPr/>
          <p:nvPr/>
        </p:nvGrpSpPr>
        <p:grpSpPr>
          <a:xfrm>
            <a:off x="3088567" y="4424528"/>
            <a:ext cx="3069133" cy="2041346"/>
            <a:chOff x="8967331" y="1219160"/>
            <a:chExt cx="3069133" cy="2041346"/>
          </a:xfrm>
        </p:grpSpPr>
        <p:pic>
          <p:nvPicPr>
            <p:cNvPr descr="人, 男, 立つ, 持つ が含まれている画像&#10;&#10;自動的に生成された説明" id="178" name="Google Shape;178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967331" y="1219160"/>
              <a:ext cx="3069133" cy="20413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5"/>
            <p:cNvSpPr txBox="1"/>
            <p:nvPr/>
          </p:nvSpPr>
          <p:spPr>
            <a:xfrm>
              <a:off x="9009880" y="1251627"/>
              <a:ext cx="1662635" cy="2616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rgbClr val="FFFFFF"/>
                  </a:solidFill>
                  <a:latin typeface="Noto Sans JP"/>
                  <a:ea typeface="Noto Sans JP"/>
                  <a:cs typeface="Noto Sans JP"/>
                  <a:sym typeface="Noto Sans JP"/>
                </a:rPr>
                <a:t>Dr. Nicola Fox (NASA HQ)</a:t>
              </a:r>
              <a:endPara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5"/>
          <p:cNvSpPr txBox="1"/>
          <p:nvPr/>
        </p:nvSpPr>
        <p:spPr>
          <a:xfrm>
            <a:off x="9694626" y="6611456"/>
            <a:ext cx="167706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C2F"/>
              </a:buClr>
              <a:buSzPts val="1200"/>
              <a:buFont typeface="Arial"/>
              <a:buNone/>
            </a:pPr>
            <a:r>
              <a:rPr b="0" i="0" lang="en-US" sz="1200" u="sng" cap="none" strike="noStrike">
                <a:solidFill>
                  <a:srgbClr val="292C2F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pic.x.com/bl84hwkxby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男, 立つ, フロント, 衣類 が含まれている画像&#10;&#10;自動的に生成された説明" id="181" name="Google Shape;18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2974" y="4398988"/>
            <a:ext cx="2912653" cy="206688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"/>
          <p:cNvSpPr txBox="1"/>
          <p:nvPr/>
        </p:nvSpPr>
        <p:spPr>
          <a:xfrm>
            <a:off x="1243267" y="4443592"/>
            <a:ext cx="1840568" cy="2616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Noto Sans JP"/>
                <a:ea typeface="Noto Sans JP"/>
                <a:cs typeface="Noto Sans JP"/>
                <a:sym typeface="Noto Sans JP"/>
              </a:rPr>
              <a:t>Dr. Hironori Maejima (JAXA)</a:t>
            </a:r>
            <a:endParaRPr b="0" i="0" sz="11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人, 男, 画面, モニター が含まれている画像&#10;&#10;自動的に生成された説明" id="183" name="Google Shape;183;p5"/>
          <p:cNvPicPr preferRelativeResize="0"/>
          <p:nvPr/>
        </p:nvPicPr>
        <p:blipFill rotWithShape="1">
          <a:blip r:embed="rId8">
            <a:alphaModFix/>
          </a:blip>
          <a:srcRect b="-2" l="0" r="0" t="0"/>
          <a:stretch/>
        </p:blipFill>
        <p:spPr>
          <a:xfrm>
            <a:off x="6157700" y="2080599"/>
            <a:ext cx="2915330" cy="229833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/>
          <p:cNvSpPr txBox="1"/>
          <p:nvPr/>
        </p:nvSpPr>
        <p:spPr>
          <a:xfrm>
            <a:off x="6187930" y="4021933"/>
            <a:ext cx="2915330" cy="26161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lt1"/>
                </a:solidFill>
                <a:latin typeface="Noto Sans JP"/>
                <a:ea typeface="Noto Sans JP"/>
                <a:cs typeface="Noto Sans JP"/>
                <a:sym typeface="Noto Sans JP"/>
              </a:rPr>
              <a:t>Mr. Futoshi Takiguchi (JAXA Vice President)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176047" y="1083578"/>
            <a:ext cx="8957442" cy="32701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GPM 10th Anniversary Symposium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0" i="1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Unraveling precipitation from satellites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was hosted by JAXA and held at the Marunouchi Hall and Conference Centre, Tokyo, and online on 19th July 2024 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https://www.eorc.jaxa.jp/GPM/event/gpm10th/index_e.html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447 participants (174 on-site, 273 online)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Videos are available on the JAXA HQ YouTube channel.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Opening：</a:t>
            </a:r>
            <a:r>
              <a:rPr b="0" i="0" lang="en-US" sz="1800" u="sng" cap="none" strike="noStrike">
                <a:solidFill>
                  <a:srgbClr val="467886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https://www.youtube.com/watch?v=MqNWrZ8AX2g</a:t>
            </a:r>
            <a:endParaRPr b="0" i="0" sz="1800" u="sng" cap="none" strike="noStrike">
              <a:solidFill>
                <a:srgbClr val="4678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 1：</a:t>
            </a:r>
            <a:r>
              <a:rPr b="0" i="0" lang="en-US" sz="1800" u="sng" cap="none" strike="noStrike">
                <a:solidFill>
                  <a:srgbClr val="467886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https://www.youtube.com/watch?v=M3Efuk1NQbQ</a:t>
            </a:r>
            <a:endParaRPr b="0" i="0" sz="1800" u="sng" cap="none" strike="noStrike">
              <a:solidFill>
                <a:srgbClr val="4678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 2：</a:t>
            </a:r>
            <a:r>
              <a:rPr b="0" i="0" lang="en-US" sz="1800" u="sng" cap="none" strike="noStrike">
                <a:solidFill>
                  <a:srgbClr val="467886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https://www.youtube.com/watch?v=qlTH2SR24yY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IPWG WG recommendation highlights</a:t>
            </a:r>
            <a:endParaRPr b="1"/>
          </a:p>
        </p:txBody>
      </p:sp>
      <p:sp>
        <p:nvSpPr>
          <p:cNvPr id="191" name="Google Shape;191;p6"/>
          <p:cNvSpPr txBox="1"/>
          <p:nvPr/>
        </p:nvSpPr>
        <p:spPr>
          <a:xfrm>
            <a:off x="261257" y="1076186"/>
            <a:ext cx="11685210" cy="5277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precipitation constellation – future directions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 continuity of microwave imagers and promote future passive microwave sensors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high quality low-inclination sensor for the intercalibration of the constellation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(GMI-quality or better) – critically important for emerging small/cube-sat sensors.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Precipitation-specific OSSEs required</a:t>
            </a:r>
            <a:r>
              <a:rPr b="1" i="1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establish minimum sensor requirements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wide channel selection including low frequencies (background information and supercooled liquid water) and dual-polarization sub-mm wave frequencies, e.g. 166 GHz.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 orbital configurations to maximise temporal sampling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which should be as complementary as possible: s</a:t>
            </a:r>
            <a:r>
              <a:rPr b="0" i="1" lang="en-US" sz="2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tudies should include baseline configurations plus ‘added value’.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recommendations in NOAA Technical Report NESDIS No. 159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(doi: 10.25923/r2sf-sz28)</a:t>
            </a:r>
            <a:endParaRPr b="1" i="1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IPWG FG recommendation highlights</a:t>
            </a:r>
            <a:endParaRPr b="1"/>
          </a:p>
        </p:txBody>
      </p:sp>
      <p:sp>
        <p:nvSpPr>
          <p:cNvPr id="197" name="Google Shape;197;p7"/>
          <p:cNvSpPr txBox="1"/>
          <p:nvPr/>
        </p:nvSpPr>
        <p:spPr>
          <a:xfrm>
            <a:off x="341644" y="1062521"/>
            <a:ext cx="11545556" cy="5220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7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GEO-Ring is important for IPWG activities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need to fill historical gaps over the Indian Ocean coverage; 4-km/30-minute (or better) needed; minimum of Vis/WV/IR; globally uniform gridding with zenith angle correction, sensor intercalibration, parallax correction, and geolocation.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space-borne cloud and precipitation radars with dual frequencies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e.g. W and Ku/Ka, especially W band with swath (for light precipitation/snowfall)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definition of uncertainties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Tools are readily available, but guidance as to what is required, and which applications actually use uncertainties.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 tools need developing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cal/val, geolocation, quality control etc. 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necessary for pre-processing of 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agency and commercial data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87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Foster international collaboration for global snowfall estimation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establish and sustain satellite observations with adequate spatial and temporal resolutions together with coordination in collecting snowfall reference data (in-situ, ground-based and spaceborne radar observations)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The Precipitation constellation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8"/>
          <p:cNvSpPr txBox="1"/>
          <p:nvPr/>
        </p:nvSpPr>
        <p:spPr>
          <a:xfrm>
            <a:off x="541774" y="1127091"/>
            <a:ext cx="5140569" cy="5308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PMW configuration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 radar, 5 imagers, 6 sounders:</a:t>
            </a:r>
            <a:endParaRPr b="1" i="1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GPM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DPR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GPM</a:t>
            </a:r>
            <a:r>
              <a:rPr b="1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GMI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GCOM-W</a:t>
            </a:r>
            <a:r>
              <a:rPr b="1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AMSR2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DMSP-F16/17/18</a:t>
            </a:r>
            <a:r>
              <a:rPr b="1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SSMIS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MetOp-B/C </a:t>
            </a:r>
            <a:r>
              <a:rPr b="1" i="0" lang="en-US" sz="2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MHS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NOAA-19</a:t>
            </a:r>
            <a:r>
              <a:rPr b="1" i="0" lang="en-US" sz="2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MHS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NOAA-20/21/NPP </a:t>
            </a:r>
            <a:r>
              <a:rPr b="1" i="0" lang="en-US" sz="2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ATMS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1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TROPICS-03/05/06</a:t>
            </a:r>
            <a:r>
              <a:rPr b="0" i="1" lang="en-US" sz="26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TMS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1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 </a:t>
            </a:r>
            <a:r>
              <a:rPr b="0" i="1" lang="en-US" sz="26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COWVR</a:t>
            </a:r>
            <a:r>
              <a:rPr b="0" i="1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b="0" i="1" lang="en-US" sz="26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TEMPEST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1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FY-3G</a:t>
            </a:r>
            <a:r>
              <a:rPr b="0" i="1" lang="en-US" sz="26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US" sz="2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PMR </a:t>
            </a:r>
            <a:r>
              <a:rPr b="0" i="1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b="0" i="1" lang="en-US" sz="26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US" sz="26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MWRI-RM</a:t>
            </a:r>
            <a:endParaRPr/>
          </a:p>
        </p:txBody>
      </p:sp>
      <p:sp>
        <p:nvSpPr>
          <p:cNvPr id="204" name="Google Shape;204;p8"/>
          <p:cNvSpPr txBox="1"/>
          <p:nvPr/>
        </p:nvSpPr>
        <p:spPr>
          <a:xfrm>
            <a:off x="5682343" y="1127092"/>
            <a:ext cx="6247190" cy="5136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en-US" sz="2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Recent Precipitation-related launches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DoD WSF-M1 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April 2024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10.85-89.0 GHz (6 freq/18 channel)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EarthCARE 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May 2024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Cloud Profiling Radar 94 GHz Doppler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tomorrow.io -S1 &amp; -S2 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August 2024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99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tomorrow.io microwave sounder (89-204.8 GHz)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99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0" i="0" lang="en-US" sz="2400" u="sng" cap="none" strike="noStrike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commercial development of TROPICS TMS</a:t>
            </a:r>
            <a:r>
              <a:rPr b="0" i="0" lang="en-US" sz="2400" u="none" cap="none" strike="noStrike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Arctic Weather Satellite 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August 2024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99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precursor to EUMETSAT EPS-Sterna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399FF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50-325 GHz 19 channel radiometer.</a:t>
            </a: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2466870" y="2092104"/>
            <a:ext cx="251209" cy="59194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8"/>
          <p:cNvSpPr txBox="1"/>
          <p:nvPr/>
        </p:nvSpPr>
        <p:spPr>
          <a:xfrm>
            <a:off x="2718079" y="2188021"/>
            <a:ext cx="18598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0" baseline="30000" i="1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1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anniversary</a:t>
            </a:r>
            <a:endParaRPr b="0" i="1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8"/>
          <p:cNvSpPr txBox="1"/>
          <p:nvPr/>
        </p:nvSpPr>
        <p:spPr>
          <a:xfrm>
            <a:off x="3350183" y="2941159"/>
            <a:ext cx="18598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b="0" baseline="30000" i="1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1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anniversary</a:t>
            </a:r>
            <a:endParaRPr b="0" i="1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/>
          <p:nvPr/>
        </p:nvSpPr>
        <p:spPr>
          <a:xfrm flipH="1">
            <a:off x="2334956" y="3129653"/>
            <a:ext cx="2183570" cy="21161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5875">
            <a:solidFill>
              <a:srgbClr val="2F415D"/>
            </a:solidFill>
            <a:prstDash val="solid"/>
            <a:round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 txBox="1"/>
          <p:nvPr/>
        </p:nvSpPr>
        <p:spPr>
          <a:xfrm>
            <a:off x="3186060" y="3879006"/>
            <a:ext cx="18598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b="0" baseline="30000" i="1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1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anniversary</a:t>
            </a:r>
            <a:endParaRPr b="0" i="1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 flipH="1">
            <a:off x="2170833" y="4067500"/>
            <a:ext cx="2183570" cy="21161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15875">
            <a:solidFill>
              <a:srgbClr val="2F415D"/>
            </a:solidFill>
            <a:prstDash val="solid"/>
            <a:round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1454"/>
            <a:ext cx="4970585" cy="261529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9"/>
          <p:cNvSpPr txBox="1"/>
          <p:nvPr/>
        </p:nvSpPr>
        <p:spPr>
          <a:xfrm>
            <a:off x="289391" y="240179"/>
            <a:ext cx="11239500" cy="581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ESA/JAXA EarthCARE mission</a:t>
            </a:r>
            <a:endParaRPr b="1" i="0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 txBox="1"/>
          <p:nvPr/>
        </p:nvSpPr>
        <p:spPr>
          <a:xfrm>
            <a:off x="355600" y="1090386"/>
            <a:ext cx="11568302" cy="224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0">
            <a:noAutofit/>
          </a:bodyPr>
          <a:lstStyle/>
          <a:p>
            <a:pPr indent="-357188" lvl="0" marL="35718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joint ESA/JAXA Earth Cloud, Aerosol and Radiation Explorer (EarthCARE)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observes clouds, aerosols, and radiation on a global scale to improve the accuracy of climate change predictions.</a:t>
            </a:r>
            <a:endParaRPr/>
          </a:p>
          <a:p>
            <a:pPr indent="-357188" lvl="0" marL="35718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JAXA and NICT have developed Cloud Profiling Radar (CPR) with doppler capability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98450" lvl="1" marL="77628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was the world's first spaceborne 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W-band (94GHz) radar with doppler capability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357188" lvl="0" marL="35718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CPR can provide observations of not only cloud but also </a:t>
            </a:r>
            <a:r>
              <a:rPr b="0" i="0" lang="en-US" sz="24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snowfall and light rainfall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電車, 煙, 屋外, 跡 が含まれている画像&#10;&#10;自動的に生成された説明" id="218" name="Google Shape;21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3354" y="4284645"/>
            <a:ext cx="1354883" cy="203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9"/>
          <p:cNvSpPr txBox="1"/>
          <p:nvPr/>
        </p:nvSpPr>
        <p:spPr>
          <a:xfrm>
            <a:off x="4853354" y="3441263"/>
            <a:ext cx="3336130" cy="738664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EarthCARE was launched on 29 May at 00:20 CEST on a Falcon 9 rocket from the Vandenberg Space Force Base CA, US.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9"/>
          <p:cNvSpPr txBox="1"/>
          <p:nvPr/>
        </p:nvSpPr>
        <p:spPr>
          <a:xfrm>
            <a:off x="8319228" y="3429000"/>
            <a:ext cx="3604674" cy="584775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5B9B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Measuring cloud by the CPR</a:t>
            </a:r>
            <a:r>
              <a:rPr b="0" i="0" lang="en-US" sz="16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: first images on 27 June</a:t>
            </a:r>
            <a:r>
              <a:rPr b="0" i="0" lang="en-US" sz="16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released by JAXA/NICT/ESA</a:t>
            </a:r>
            <a:endParaRPr b="0" i="0" sz="1600" u="none" cap="none" strike="noStrik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グラフィカル ユーザー インターフェイス, グラフ&#10;&#10;自動的に生成された説明" id="221" name="Google Shape;22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0882" y="4214884"/>
            <a:ext cx="3613020" cy="203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9"/>
          <p:cNvSpPr txBox="1"/>
          <p:nvPr/>
        </p:nvSpPr>
        <p:spPr>
          <a:xfrm>
            <a:off x="8308810" y="6299025"/>
            <a:ext cx="361509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00"/>
              <a:buFont typeface="Arial"/>
              <a:buNone/>
            </a:pPr>
            <a:r>
              <a:rPr b="0" i="0" lang="en-US" sz="1100" u="sng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https://global.jaxa.jp/press/2024/06/20240627-1_e.html</a:t>
            </a:r>
            <a:endParaRPr b="0" i="0" sz="11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73800" y="4767040"/>
            <a:ext cx="1823940" cy="109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 txBox="1"/>
          <p:nvPr/>
        </p:nvSpPr>
        <p:spPr>
          <a:xfrm>
            <a:off x="4779641" y="6282056"/>
            <a:ext cx="142859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(c) </a:t>
            </a:r>
            <a:r>
              <a:rPr b="0" i="0" lang="en-US" sz="11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ESA - S. Corvaja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9"/>
          <p:cNvSpPr txBox="1"/>
          <p:nvPr/>
        </p:nvSpPr>
        <p:spPr>
          <a:xfrm>
            <a:off x="6373489" y="4267026"/>
            <a:ext cx="178631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Spacecraft deployment (SpaceX/ESA)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Chris K</dc:creator>
</cp:coreProperties>
</file>