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 id="2147483666" r:id="rId5"/>
    <p:sldMasterId id="214748366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6858000" cx="12192000"/>
  <p:notesSz cx="6858000" cy="9144000"/>
  <p:embeddedFontLst>
    <p:embeddedFont>
      <p:font typeface="Montserra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tephen briggs"/>
  <p:cmAuthor clrIdx="1" id="1" initials="" lastIdx="2" name="Clément Alberge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Montserrat-bold.fntdata"/><Relationship Id="rId52" Type="http://schemas.openxmlformats.org/officeDocument/2006/relationships/font" Target="fonts/Montserrat-regular.fntdata"/><Relationship Id="rId11" Type="http://schemas.openxmlformats.org/officeDocument/2006/relationships/slide" Target="slides/slide4.xml"/><Relationship Id="rId55" Type="http://schemas.openxmlformats.org/officeDocument/2006/relationships/font" Target="fonts/Montserrat-boldItalic.fntdata"/><Relationship Id="rId10" Type="http://schemas.openxmlformats.org/officeDocument/2006/relationships/slide" Target="slides/slide3.xml"/><Relationship Id="rId54" Type="http://schemas.openxmlformats.org/officeDocument/2006/relationships/font" Target="fonts/Montserrat-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9-16T05:47:58.672">
    <p:pos x="6000" y="0"/>
    <p:text>This slide needs better title/explanation</p:text>
  </p:cm>
  <p:cm authorId="1" idx="1" dt="2024-09-16T05:47:58.672">
    <p:pos x="6000" y="0"/>
    <p:text>Yes! trying to fix them from an LHR/HKG flight, no stable Internet connection really</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4-09-16T09:58:38.329">
    <p:pos x="110" y="402"/>
    <p:text>There is nothing for 4.4, I can use some of this ESA news item: 
https://www.esa.int/Applications/Observing_the_Earth/Space_for_our_climate/Minding_the_gap_on_tropical_forest_carbon 
that also comes from CCI RECCAP2 if you think it is relevant.
article is: https://cbmjournal.biomedcentral.com/articles/10.1186/s13021-023-00240-2</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01e0279647_7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301e0279647_7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894a356eae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submission to Emissions factors database is hpp</a:t>
            </a:r>
            <a:endParaRPr/>
          </a:p>
        </p:txBody>
      </p:sp>
      <p:sp>
        <p:nvSpPr>
          <p:cNvPr id="220" name="Google Shape;220;g2894a356eae_2_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00e983f6a1_1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300e983f6a1_1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a:solidFill>
                  <a:srgbClr val="0070C0"/>
                </a:solidFill>
              </a:rPr>
              <a:t>Several case studies with country NFI agencies are ongoing to demonstrate different technical approaches for varying country circumstances - more case studies needed (more engagement with NFI agencies), comparison using different space-based biomass datasets … </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aa7e85d7a_2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8aa7e85d7a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00b3ad4f6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00b3ad4f6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8aa7e85d7a_2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8aa7e85d7a_2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00f5550930_3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00f5550930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GHG - AFOLU - Aquatic carbon (from Ben, [...] trade and aquatic carbon flows helps reconcile TD and BU at state levels.”</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ffcef30806_2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2ffcef30806_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ffcef30806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ffcef30806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sz="1800">
              <a:solidFill>
                <a:srgbClr val="6D9EEB"/>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894a356eae_2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2894a356eae_2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94a356eae_2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894a356eae_2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94a356eae_2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894a356eae_2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894a356eae_2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894a356eae_2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(Add screenshot of MIM - Mission information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894a356eae_2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2894a356eae_2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894a356eae_2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2894a356eae_2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894a356eae_2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2894a356eae_2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894a356eae_2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2894a356eae_2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fcef30806_2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ffcef30806_2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ffcef30806_2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ffcef30806_2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was also made possible thanks to the participation of several National Emission Inventory agencies that helped us a lot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ffcef30806_2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ffcef30806_2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ffcef30806_2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ffcef30806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just">
              <a:lnSpc>
                <a:spcPct val="115000"/>
              </a:lnSpc>
              <a:spcBef>
                <a:spcPts val="0"/>
              </a:spcBef>
              <a:spcAft>
                <a:spcPts val="0"/>
              </a:spcAft>
              <a:buClr>
                <a:schemeClr val="dk1"/>
              </a:buClr>
              <a:buSzPts val="1100"/>
              <a:buFont typeface="Arial"/>
              <a:buNone/>
            </a:pPr>
            <a:r>
              <a:rPr lang="en-GB">
                <a:solidFill>
                  <a:schemeClr val="dk1"/>
                </a:solidFill>
                <a:latin typeface="Verdana"/>
                <a:ea typeface="Verdana"/>
                <a:cs typeface="Verdana"/>
                <a:sym typeface="Verdana"/>
              </a:rPr>
              <a:t>●Assessment of GHG gross and net fluxes for six case study regions</a:t>
            </a:r>
            <a:endParaRPr>
              <a:solidFill>
                <a:schemeClr val="dk1"/>
              </a:solidFill>
              <a:latin typeface="Verdana"/>
              <a:ea typeface="Verdana"/>
              <a:cs typeface="Verdana"/>
              <a:sym typeface="Verdana"/>
            </a:endParaRPr>
          </a:p>
          <a:p>
            <a:pPr indent="0" lvl="0" marL="12700" rtl="0" algn="just">
              <a:lnSpc>
                <a:spcPct val="115000"/>
              </a:lnSpc>
              <a:spcBef>
                <a:spcPts val="0"/>
              </a:spcBef>
              <a:spcAft>
                <a:spcPts val="0"/>
              </a:spcAft>
              <a:buClr>
                <a:schemeClr val="dk1"/>
              </a:buClr>
              <a:buSzPts val="1100"/>
              <a:buFont typeface="Arial"/>
              <a:buNone/>
            </a:pPr>
            <a:r>
              <a:rPr lang="en-GB">
                <a:solidFill>
                  <a:schemeClr val="dk1"/>
                </a:solidFill>
                <a:latin typeface="Verdana"/>
                <a:ea typeface="Verdana"/>
                <a:cs typeface="Verdana"/>
                <a:sym typeface="Verdana"/>
              </a:rPr>
              <a:t>●Top down and bottom-up estimates using EO will be compared and reconciled with inventories.</a:t>
            </a:r>
            <a:endParaRPr>
              <a:solidFill>
                <a:schemeClr val="dk1"/>
              </a:solidFill>
              <a:latin typeface="Verdana"/>
              <a:ea typeface="Verdana"/>
              <a:cs typeface="Verdana"/>
              <a:sym typeface="Verdana"/>
            </a:endParaRPr>
          </a:p>
          <a:p>
            <a:pPr indent="0" lvl="0" marL="12700" rtl="0" algn="just">
              <a:lnSpc>
                <a:spcPct val="115000"/>
              </a:lnSpc>
              <a:spcBef>
                <a:spcPts val="0"/>
              </a:spcBef>
              <a:spcAft>
                <a:spcPts val="0"/>
              </a:spcAft>
              <a:buClr>
                <a:schemeClr val="dk1"/>
              </a:buClr>
              <a:buSzPts val="1100"/>
              <a:buFont typeface="Arial"/>
              <a:buNone/>
            </a:pPr>
            <a:r>
              <a:rPr lang="en-GB">
                <a:solidFill>
                  <a:schemeClr val="dk1"/>
                </a:solidFill>
                <a:latin typeface="Verdana"/>
                <a:ea typeface="Verdana"/>
                <a:cs typeface="Verdana"/>
                <a:sym typeface="Verdana"/>
              </a:rPr>
              <a:t>●These regional case studies are completed by the collection and analysis of global ECVs aiming to reduce the uncertainty on the global biomass carbon change and methane budgets</a:t>
            </a:r>
            <a:endParaRPr>
              <a:solidFill>
                <a:schemeClr val="dk1"/>
              </a:solidFill>
              <a:latin typeface="Verdana"/>
              <a:ea typeface="Verdana"/>
              <a:cs typeface="Verdana"/>
              <a:sym typeface="Verdana"/>
            </a:endParaRPr>
          </a:p>
          <a:p>
            <a:pPr indent="0" lvl="0" marL="12700" rtl="0" algn="just">
              <a:lnSpc>
                <a:spcPct val="115000"/>
              </a:lnSpc>
              <a:spcBef>
                <a:spcPts val="0"/>
              </a:spcBef>
              <a:spcAft>
                <a:spcPts val="0"/>
              </a:spcAft>
              <a:buClr>
                <a:schemeClr val="dk1"/>
              </a:buClr>
              <a:buSzPts val="1100"/>
              <a:buFont typeface="Arial"/>
              <a:buNone/>
            </a:pPr>
            <a:r>
              <a:rPr lang="en-GB">
                <a:solidFill>
                  <a:schemeClr val="dk1"/>
                </a:solidFill>
                <a:latin typeface="Verdana"/>
                <a:ea typeface="Verdana"/>
                <a:cs typeface="Verdana"/>
                <a:sym typeface="Verdana"/>
              </a:rPr>
              <a:t>●</a:t>
            </a:r>
            <a:r>
              <a:rPr b="1" lang="en-GB">
                <a:solidFill>
                  <a:schemeClr val="dk1"/>
                </a:solidFill>
                <a:latin typeface="Verdana"/>
                <a:ea typeface="Verdana"/>
                <a:cs typeface="Verdana"/>
                <a:sym typeface="Verdana"/>
              </a:rPr>
              <a:t>This project integrates across CCI ECVs</a:t>
            </a:r>
            <a:endParaRPr b="1">
              <a:solidFill>
                <a:schemeClr val="dk1"/>
              </a:solidFill>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ffcef30806_2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ffcef30806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94a356eae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894a356eae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008594c438_14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008594c438_1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Just to say that new products will be generated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008594c438_14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008594c438_1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Just to say that new products will be generated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008594c438_14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008594c438_1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Just to say that new products will be generated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ffcef30806_2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ffcef30806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just">
              <a:lnSpc>
                <a:spcPct val="115000"/>
              </a:lnSpc>
              <a:spcBef>
                <a:spcPts val="0"/>
              </a:spcBef>
              <a:spcAft>
                <a:spcPts val="0"/>
              </a:spcAft>
              <a:buNone/>
            </a:pPr>
            <a:r>
              <a:rPr lang="en-GB">
                <a:solidFill>
                  <a:schemeClr val="dk1"/>
                </a:solidFill>
                <a:latin typeface="Verdana"/>
                <a:ea typeface="Verdana"/>
                <a:cs typeface="Verdana"/>
                <a:sym typeface="Verdana"/>
              </a:rPr>
              <a:t>●Assessment of GHG gross and net fluxes for six case study regions</a:t>
            </a:r>
            <a:endParaRPr>
              <a:solidFill>
                <a:schemeClr val="dk1"/>
              </a:solidFill>
              <a:latin typeface="Verdana"/>
              <a:ea typeface="Verdana"/>
              <a:cs typeface="Verdana"/>
              <a:sym typeface="Verdana"/>
            </a:endParaRPr>
          </a:p>
          <a:p>
            <a:pPr indent="0" lvl="0" marL="12700" rtl="0" algn="just">
              <a:lnSpc>
                <a:spcPct val="115000"/>
              </a:lnSpc>
              <a:spcBef>
                <a:spcPts val="0"/>
              </a:spcBef>
              <a:spcAft>
                <a:spcPts val="0"/>
              </a:spcAft>
              <a:buNone/>
            </a:pPr>
            <a:r>
              <a:rPr lang="en-GB">
                <a:solidFill>
                  <a:schemeClr val="dk1"/>
                </a:solidFill>
                <a:latin typeface="Verdana"/>
                <a:ea typeface="Verdana"/>
                <a:cs typeface="Verdana"/>
                <a:sym typeface="Verdana"/>
              </a:rPr>
              <a:t>●Top down and bottom-up estimates using EO will be compared and reconciled with inventories.</a:t>
            </a:r>
            <a:endParaRPr>
              <a:solidFill>
                <a:schemeClr val="dk1"/>
              </a:solidFill>
              <a:latin typeface="Verdana"/>
              <a:ea typeface="Verdana"/>
              <a:cs typeface="Verdana"/>
              <a:sym typeface="Verdana"/>
            </a:endParaRPr>
          </a:p>
          <a:p>
            <a:pPr indent="0" lvl="0" marL="12700" rtl="0" algn="just">
              <a:lnSpc>
                <a:spcPct val="115000"/>
              </a:lnSpc>
              <a:spcBef>
                <a:spcPts val="0"/>
              </a:spcBef>
              <a:spcAft>
                <a:spcPts val="0"/>
              </a:spcAft>
              <a:buNone/>
            </a:pPr>
            <a:r>
              <a:rPr lang="en-GB">
                <a:solidFill>
                  <a:schemeClr val="dk1"/>
                </a:solidFill>
                <a:latin typeface="Verdana"/>
                <a:ea typeface="Verdana"/>
                <a:cs typeface="Verdana"/>
                <a:sym typeface="Verdana"/>
              </a:rPr>
              <a:t>●These regional case studies are completed by the collection and analysis of global ECVs aiming to reduce the uncertainty on the global biomass carbon change and methane budgets</a:t>
            </a:r>
            <a:endParaRPr>
              <a:solidFill>
                <a:schemeClr val="dk1"/>
              </a:solidFill>
              <a:latin typeface="Verdana"/>
              <a:ea typeface="Verdana"/>
              <a:cs typeface="Verdana"/>
              <a:sym typeface="Verdana"/>
            </a:endParaRPr>
          </a:p>
          <a:p>
            <a:pPr indent="0" lvl="0" marL="12700" rtl="0" algn="just">
              <a:lnSpc>
                <a:spcPct val="115000"/>
              </a:lnSpc>
              <a:spcBef>
                <a:spcPts val="0"/>
              </a:spcBef>
              <a:spcAft>
                <a:spcPts val="0"/>
              </a:spcAft>
              <a:buNone/>
            </a:pPr>
            <a:r>
              <a:rPr lang="en-GB">
                <a:solidFill>
                  <a:schemeClr val="dk1"/>
                </a:solidFill>
                <a:latin typeface="Verdana"/>
                <a:ea typeface="Verdana"/>
                <a:cs typeface="Verdana"/>
                <a:sym typeface="Verdana"/>
              </a:rPr>
              <a:t>●</a:t>
            </a:r>
            <a:r>
              <a:rPr b="1" lang="en-GB">
                <a:solidFill>
                  <a:schemeClr val="dk1"/>
                </a:solidFill>
                <a:latin typeface="Verdana"/>
                <a:ea typeface="Verdana"/>
                <a:cs typeface="Verdana"/>
                <a:sym typeface="Verdana"/>
              </a:rPr>
              <a:t>This project integrates across CCI ECVs</a:t>
            </a:r>
            <a:endParaRPr b="1">
              <a:solidFill>
                <a:schemeClr val="dk1"/>
              </a:solidFill>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ffcef30806_2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ffcef30806_2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ffcef30806_2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g2ffcef30806_2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00f5550930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300f5550930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00f5550930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00f5550930_3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00f5550930_3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300f5550930_3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00f5550930_3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300f5550930_3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94a356eae_2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2894a356eae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00f5550930_3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g300f5550930_3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894a356eae_2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g2894a356eae_2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894a356eae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894a356eae_2_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894a356eae_2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2894a356eae_2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ff5925d1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ff5925d1d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8aa7e85d7a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8aa7e85d7a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aa7e85d7a_2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28aa7e85d7a_2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ffcad74c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submission to Emissions factors database is hpp</a:t>
            </a:r>
            <a:endParaRPr/>
          </a:p>
        </p:txBody>
      </p:sp>
      <p:sp>
        <p:nvSpPr>
          <p:cNvPr id="196" name="Google Shape;196;g2ffcad74cc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0e983f6a1_1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300e983f6a1_1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a:solidFill>
                  <a:srgbClr val="0070C0"/>
                </a:solidFill>
              </a:rPr>
              <a:t>GFOI methods and guidance module for biomass map and NFI inte</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aa7e85d7a_2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28aa7e85d7a_2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5734365" y="-1016162"/>
            <a:ext cx="5455200" cy="7480800"/>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5792644" y="4820060"/>
            <a:ext cx="1719600" cy="2366700"/>
          </a:xfrm>
          <a:prstGeom prst="rtTriangle">
            <a:avLst/>
          </a:prstGeom>
          <a:noFill/>
          <a:ln>
            <a:noFill/>
          </a:ln>
        </p:spPr>
      </p:pic>
      <p:sp>
        <p:nvSpPr>
          <p:cNvPr id="20" name="Google Shape;20;p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3" name="Shape 93"/>
        <p:cNvGrpSpPr/>
        <p:nvPr/>
      </p:nvGrpSpPr>
      <p:grpSpPr>
        <a:xfrm>
          <a:off x="0" y="0"/>
          <a:ext cx="0" cy="0"/>
          <a:chOff x="0" y="0"/>
          <a:chExt cx="0" cy="0"/>
        </a:xfrm>
      </p:grpSpPr>
      <p:sp>
        <p:nvSpPr>
          <p:cNvPr id="94" name="Google Shape;94;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96" name="Google Shape;96;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7" name="Google Shape;97;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98" name="Google Shape;98;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9" name="Google Shape;99;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1" name="Shape 111"/>
        <p:cNvGrpSpPr/>
        <p:nvPr/>
      </p:nvGrpSpPr>
      <p:grpSpPr>
        <a:xfrm>
          <a:off x="0" y="0"/>
          <a:ext cx="0" cy="0"/>
          <a:chOff x="0" y="0"/>
          <a:chExt cx="0" cy="0"/>
        </a:xfrm>
      </p:grpSpPr>
      <p:sp>
        <p:nvSpPr>
          <p:cNvPr id="112" name="Google Shape;112;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114" name="Google Shape;114;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15" name="Google Shape;11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8" name="Shape 118"/>
        <p:cNvGrpSpPr/>
        <p:nvPr/>
      </p:nvGrpSpPr>
      <p:grpSpPr>
        <a:xfrm>
          <a:off x="0" y="0"/>
          <a:ext cx="0" cy="0"/>
          <a:chOff x="0" y="0"/>
          <a:chExt cx="0" cy="0"/>
        </a:xfrm>
      </p:grpSpPr>
      <p:sp>
        <p:nvSpPr>
          <p:cNvPr id="119" name="Google Shape;119;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6"/>
          <p:cNvSpPr/>
          <p:nvPr>
            <p:ph idx="2" type="pic"/>
          </p:nvPr>
        </p:nvSpPr>
        <p:spPr>
          <a:xfrm>
            <a:off x="5183188" y="987425"/>
            <a:ext cx="6172200" cy="4873625"/>
          </a:xfrm>
          <a:prstGeom prst="rect">
            <a:avLst/>
          </a:prstGeom>
          <a:noFill/>
          <a:ln>
            <a:noFill/>
          </a:ln>
        </p:spPr>
      </p:sp>
      <p:sp>
        <p:nvSpPr>
          <p:cNvPr id="121" name="Google Shape;121;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22" name="Google Shape;1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5" name="Shape 125"/>
        <p:cNvGrpSpPr/>
        <p:nvPr/>
      </p:nvGrpSpPr>
      <p:grpSpPr>
        <a:xfrm>
          <a:off x="0" y="0"/>
          <a:ext cx="0" cy="0"/>
          <a:chOff x="0" y="0"/>
          <a:chExt cx="0" cy="0"/>
        </a:xfrm>
      </p:grpSpPr>
      <p:sp>
        <p:nvSpPr>
          <p:cNvPr id="126" name="Google Shape;12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8" name="Google Shape;1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1" name="Shape 131"/>
        <p:cNvGrpSpPr/>
        <p:nvPr/>
      </p:nvGrpSpPr>
      <p:grpSpPr>
        <a:xfrm>
          <a:off x="0" y="0"/>
          <a:ext cx="0" cy="0"/>
          <a:chOff x="0" y="0"/>
          <a:chExt cx="0" cy="0"/>
        </a:xfrm>
      </p:grpSpPr>
      <p:sp>
        <p:nvSpPr>
          <p:cNvPr id="132" name="Google Shape;132;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4" name="Google Shape;13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3" name="Shape 143"/>
        <p:cNvGrpSpPr/>
        <p:nvPr/>
      </p:nvGrpSpPr>
      <p:grpSpPr>
        <a:xfrm>
          <a:off x="0" y="0"/>
          <a:ext cx="0" cy="0"/>
          <a:chOff x="0" y="0"/>
          <a:chExt cx="0" cy="0"/>
        </a:xfrm>
      </p:grpSpPr>
      <p:sp>
        <p:nvSpPr>
          <p:cNvPr id="144" name="Google Shape;144;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45" name="Google Shape;145;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46" name="Google Shape;146;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47" name="Google Shape;147;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8" name="Google Shape;148;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9" name="Google Shape;149;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150" name="Google Shape;150;p20"/>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LSI-VC-16, 23-25 September 2024</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
        <p:nvSpPr>
          <p:cNvPr id="151" name="Google Shape;151;p20"/>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152" name="Google Shape;152;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9304423" y="0"/>
            <a:ext cx="2887577"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 Technical Workshop 2024,</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18-19 September 2024</a:t>
            </a:r>
            <a:endParaRPr b="1">
              <a:solidFill>
                <a:schemeClr val="accent1"/>
              </a:solidFill>
              <a:latin typeface="Montserrat"/>
              <a:ea typeface="Montserrat"/>
              <a:cs typeface="Montserrat"/>
              <a:sym typeface="Montserrat"/>
            </a:endParaRPr>
          </a:p>
        </p:txBody>
      </p:sp>
      <p:sp>
        <p:nvSpPr>
          <p:cNvPr id="29" name="Google Shape;29;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0" name="Google Shape;30;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9304423" y="0"/>
            <a:ext cx="2887577" cy="1037492"/>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7" name="Google Shape;37;p4"/>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8" name="Google Shape;38;p4"/>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9" name="Google Shape;39;p4"/>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0" name="Google Shape;40;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41" name="Google Shape;41;p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 Technical Workshop 2024,</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18-19 September 2024</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9304423" y="0"/>
            <a:ext cx="2887577" cy="1037492"/>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7" name="Google Shape;47;p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9" name="Google Shape;49;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50" name="Google Shape;50;p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 Technical Workshop 2024,</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18-19 September 2024</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6"/>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b="35419" l="51339" r="-2839" t="39269"/>
          <a:stretch/>
        </p:blipFill>
        <p:spPr>
          <a:xfrm flipH="1">
            <a:off x="9304423" y="0"/>
            <a:ext cx="2887577" cy="1037492"/>
          </a:xfrm>
          <a:prstGeom prst="rect">
            <a:avLst/>
          </a:prstGeom>
          <a:noFill/>
          <a:ln>
            <a:noFill/>
          </a:ln>
        </p:spPr>
      </p:pic>
      <p:pic>
        <p:nvPicPr>
          <p:cNvPr id="54" name="Google Shape;54;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6" name="Google Shape;56;p6"/>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7" name="Google Shape;57;p6"/>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58" name="Google Shape;58;p6"/>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9pPr>
          </a:lstStyle>
          <a:p/>
        </p:txBody>
      </p:sp>
      <p:sp>
        <p:nvSpPr>
          <p:cNvPr id="59" name="Google Shape;59;p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60" name="Google Shape;60;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61" name="Google Shape;61;p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Montserrat"/>
                <a:ea typeface="Montserrat"/>
                <a:cs typeface="Montserrat"/>
                <a:sym typeface="Montserrat"/>
              </a:rPr>
              <a:t>SIT</a:t>
            </a:r>
            <a:r>
              <a:rPr b="1" lang="en-GB">
                <a:solidFill>
                  <a:schemeClr val="accent1"/>
                </a:solidFill>
                <a:latin typeface="Montserrat"/>
                <a:ea typeface="Montserrat"/>
                <a:cs typeface="Montserrat"/>
                <a:sym typeface="Montserrat"/>
              </a:rPr>
              <a:t> Technical Workshop 2024,</a:t>
            </a:r>
            <a:r>
              <a:rPr b="1" i="0" lang="en-GB" sz="1400" u="none" cap="none" strike="noStrike">
                <a:solidFill>
                  <a:schemeClr val="accent1"/>
                </a:solidFill>
                <a:latin typeface="Montserrat"/>
                <a:ea typeface="Montserrat"/>
                <a:cs typeface="Montserrat"/>
                <a:sym typeface="Montserrat"/>
              </a:rPr>
              <a:t> </a:t>
            </a:r>
            <a:r>
              <a:rPr b="1" lang="en-GB">
                <a:solidFill>
                  <a:schemeClr val="accent1"/>
                </a:solidFill>
                <a:latin typeface="Montserrat"/>
                <a:ea typeface="Montserrat"/>
                <a:cs typeface="Montserrat"/>
                <a:sym typeface="Montserrat"/>
              </a:rPr>
              <a:t>18-19 September 2024</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1" name="Google Shape;7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77" name="Google Shape;7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0" name="Shape 80"/>
        <p:cNvGrpSpPr/>
        <p:nvPr/>
      </p:nvGrpSpPr>
      <p:grpSpPr>
        <a:xfrm>
          <a:off x="0" y="0"/>
          <a:ext cx="0" cy="0"/>
          <a:chOff x="0" y="0"/>
          <a:chExt cx="0" cy="0"/>
        </a:xfrm>
      </p:grpSpPr>
      <p:sp>
        <p:nvSpPr>
          <p:cNvPr id="81" name="Google Shape;81;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83" name="Google Shape;83;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6" name="Shape 86"/>
        <p:cNvGrpSpPr/>
        <p:nvPr/>
      </p:nvGrpSpPr>
      <p:grpSpPr>
        <a:xfrm>
          <a:off x="0" y="0"/>
          <a:ext cx="0" cy="0"/>
          <a:chOff x="0" y="0"/>
          <a:chExt cx="0" cy="0"/>
        </a:xfrm>
      </p:grpSpPr>
      <p:sp>
        <p:nvSpPr>
          <p:cNvPr id="87" name="Google Shape;87;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9" name="Google Shape;89;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0" name="Google Shape;90;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2" Type="http://schemas.openxmlformats.org/officeDocument/2006/relationships/theme" Target="../theme/theme4.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9304423" y="0"/>
            <a:ext cx="2887577"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 name="Shape 62"/>
        <p:cNvGrpSpPr/>
        <p:nvPr/>
      </p:nvGrpSpPr>
      <p:grpSpPr>
        <a:xfrm>
          <a:off x="0" y="0"/>
          <a:ext cx="0" cy="0"/>
          <a:chOff x="0" y="0"/>
          <a:chExt cx="0" cy="0"/>
        </a:xfrm>
      </p:grpSpPr>
      <p:sp>
        <p:nvSpPr>
          <p:cNvPr id="63" name="Google Shape;63;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 name="Google Shape;64;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65" name="Google Shape;6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6" name="Google Shape;6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7" name="Google Shape;6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39" name="Google Shape;139;p19"/>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40" name="Google Shape;140;p19"/>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41" name="Google Shape;141;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2" name="Google Shape;142;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4"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6.png"/><Relationship Id="rId10" Type="http://schemas.openxmlformats.org/officeDocument/2006/relationships/image" Target="../media/image29.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68.gif"/><Relationship Id="rId7"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1.xml"/><Relationship Id="rId4" Type="http://schemas.openxmlformats.org/officeDocument/2006/relationships/image" Target="../media/image42.png"/><Relationship Id="rId5"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comments" Target="../comments/comment2.xml"/><Relationship Id="rId4" Type="http://schemas.openxmlformats.org/officeDocument/2006/relationships/hyperlink" Target="https://www.esa.int/ESA_Multimedia/Videos/2021/07/Counting_carb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8.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1.png"/><Relationship Id="rId13" Type="http://schemas.openxmlformats.org/officeDocument/2006/relationships/image" Target="../media/image63.png"/><Relationship Id="rId12"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png"/><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2.png"/><Relationship Id="rId5" Type="http://schemas.openxmlformats.org/officeDocument/2006/relationships/image" Target="../media/image69.png"/><Relationship Id="rId6" Type="http://schemas.openxmlformats.org/officeDocument/2006/relationships/image" Target="../media/image60.png"/><Relationship Id="rId7" Type="http://schemas.openxmlformats.org/officeDocument/2006/relationships/image" Target="../media/image56.png"/><Relationship Id="rId8"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jp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hyperlink" Target="https://www.authorea.com/users/747800/articles/720021-intergovernmental-panel-on-climate-change-ipcc-tier-1-forest-biomass-estimates-from-earth-observation" TargetMode="External"/><Relationship Id="rId5" Type="http://schemas.openxmlformats.org/officeDocument/2006/relationships/image" Target="../media/image22.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mailto:martin.herold@gfz-potsdam.de" TargetMode="External"/><Relationship Id="rId4" Type="http://schemas.openxmlformats.org/officeDocument/2006/relationships/hyperlink" Target="mailto:daniela.requena.suarez@grfz-potsdam.de" TargetMode="External"/><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1"/>
          <p:cNvPicPr preferRelativeResize="0"/>
          <p:nvPr/>
        </p:nvPicPr>
        <p:blipFill rotWithShape="1">
          <a:blip r:embed="rId3">
            <a:alphaModFix/>
          </a:blip>
          <a:srcRect b="0" l="0" r="0" t="0"/>
          <a:stretch/>
        </p:blipFill>
        <p:spPr>
          <a:xfrm>
            <a:off x="-33986" y="125400"/>
            <a:ext cx="12259972" cy="6912001"/>
          </a:xfrm>
          <a:prstGeom prst="rect">
            <a:avLst/>
          </a:prstGeom>
          <a:noFill/>
          <a:ln>
            <a:noFill/>
          </a:ln>
        </p:spPr>
      </p:pic>
      <p:sp>
        <p:nvSpPr>
          <p:cNvPr id="158" name="Google Shape;158;p21"/>
          <p:cNvSpPr txBox="1"/>
          <p:nvPr/>
        </p:nvSpPr>
        <p:spPr>
          <a:xfrm>
            <a:off x="0" y="0"/>
            <a:ext cx="40000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pic>
        <p:nvPicPr>
          <p:cNvPr id="159" name="Google Shape;159;p21"/>
          <p:cNvPicPr preferRelativeResize="0"/>
          <p:nvPr/>
        </p:nvPicPr>
        <p:blipFill rotWithShape="1">
          <a:blip r:embed="rId4">
            <a:alphaModFix/>
          </a:blip>
          <a:srcRect b="0" l="0" r="0" t="0"/>
          <a:stretch/>
        </p:blipFill>
        <p:spPr>
          <a:xfrm>
            <a:off x="138431" y="5311499"/>
            <a:ext cx="2738896" cy="1508515"/>
          </a:xfrm>
          <a:prstGeom prst="rect">
            <a:avLst/>
          </a:prstGeom>
          <a:noFill/>
          <a:ln>
            <a:noFill/>
          </a:ln>
          <a:effectLst>
            <a:outerShdw blurRad="50800" rotWithShape="0" algn="tl" dir="2700000" dist="38100">
              <a:srgbClr val="000000">
                <a:alpha val="40000"/>
              </a:srgbClr>
            </a:outerShdw>
          </a:effectLst>
        </p:spPr>
      </p:pic>
      <p:sp>
        <p:nvSpPr>
          <p:cNvPr id="160" name="Google Shape;160;p21"/>
          <p:cNvSpPr txBox="1"/>
          <p:nvPr>
            <p:ph type="title"/>
          </p:nvPr>
        </p:nvSpPr>
        <p:spPr>
          <a:xfrm>
            <a:off x="176047" y="175938"/>
            <a:ext cx="6414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latin typeface="Montserrat"/>
                <a:ea typeface="Montserrat"/>
                <a:cs typeface="Montserrat"/>
                <a:sym typeface="Montserrat"/>
              </a:rPr>
              <a:t>SIT-TW </a:t>
            </a:r>
            <a:endParaRPr sz="7500">
              <a:latin typeface="Montserrat"/>
              <a:ea typeface="Montserrat"/>
              <a:cs typeface="Montserrat"/>
              <a:sym typeface="Montserrat"/>
            </a:endParaRPr>
          </a:p>
          <a:p>
            <a:pPr indent="0" lvl="0" marL="0" rtl="0" algn="l">
              <a:lnSpc>
                <a:spcPct val="150000"/>
              </a:lnSpc>
              <a:spcBef>
                <a:spcPts val="0"/>
              </a:spcBef>
              <a:spcAft>
                <a:spcPts val="0"/>
              </a:spcAft>
              <a:buClr>
                <a:schemeClr val="lt1"/>
              </a:buClr>
              <a:buSzPts val="8000"/>
              <a:buFont typeface="Arial"/>
              <a:buNone/>
            </a:pPr>
            <a:r>
              <a:rPr lang="en-GB" sz="7500">
                <a:latin typeface="Montserrat"/>
                <a:ea typeface="Montserrat"/>
                <a:cs typeface="Montserrat"/>
                <a:sym typeface="Montserrat"/>
              </a:rPr>
              <a:t>202</a:t>
            </a:r>
            <a:r>
              <a:rPr lang="en-GB" sz="7500"/>
              <a:t>4</a:t>
            </a:r>
            <a:endParaRPr sz="7500">
              <a:latin typeface="Montserrat"/>
              <a:ea typeface="Montserrat"/>
              <a:cs typeface="Montserrat"/>
              <a:sym typeface="Montserrat"/>
            </a:endParaRPr>
          </a:p>
          <a:p>
            <a:pPr indent="0" lvl="0" marL="0" rtl="0" algn="l">
              <a:lnSpc>
                <a:spcPct val="115000"/>
              </a:lnSpc>
              <a:spcBef>
                <a:spcPts val="1000"/>
              </a:spcBef>
              <a:spcAft>
                <a:spcPts val="0"/>
              </a:spcAft>
              <a:buClr>
                <a:schemeClr val="lt1"/>
              </a:buClr>
              <a:buSzPts val="8000"/>
              <a:buFont typeface="Arial"/>
              <a:buNone/>
            </a:pPr>
            <a:r>
              <a:rPr i="1" lang="en-GB" sz="4000">
                <a:latin typeface="Montserrat"/>
                <a:ea typeface="Montserrat"/>
                <a:cs typeface="Montserrat"/>
                <a:sym typeface="Montserrat"/>
              </a:rPr>
              <a:t>AFOLU Roadmap Actions and Status</a:t>
            </a:r>
            <a:endParaRPr i="1" sz="4000">
              <a:latin typeface="Montserrat"/>
              <a:ea typeface="Montserrat"/>
              <a:cs typeface="Montserrat"/>
              <a:sym typeface="Montserrat"/>
            </a:endParaRPr>
          </a:p>
        </p:txBody>
      </p:sp>
      <p:sp>
        <p:nvSpPr>
          <p:cNvPr id="161" name="Google Shape;161;p21"/>
          <p:cNvSpPr/>
          <p:nvPr/>
        </p:nvSpPr>
        <p:spPr>
          <a:xfrm>
            <a:off x="6673126" y="4072375"/>
            <a:ext cx="53589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lang="en-GB" sz="2200">
                <a:solidFill>
                  <a:schemeClr val="accent1"/>
                </a:solidFill>
                <a:latin typeface="Montserrat"/>
                <a:ea typeface="Montserrat"/>
                <a:cs typeface="Montserrat"/>
                <a:sym typeface="Montserrat"/>
              </a:rPr>
              <a:t>Osamu Ochiai, JAXA</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Agenda Item </a:t>
            </a:r>
            <a:r>
              <a:rPr b="1" lang="en-GB" sz="2200">
                <a:solidFill>
                  <a:schemeClr val="accent1"/>
                </a:solidFill>
                <a:latin typeface="Montserrat"/>
                <a:ea typeface="Montserrat"/>
                <a:cs typeface="Montserrat"/>
                <a:sym typeface="Montserrat"/>
              </a:rPr>
              <a:t>7.1</a:t>
            </a:r>
            <a:endParaRPr b="0" i="0" sz="1400" u="none" cap="none" strike="noStrike">
              <a:solidFill>
                <a:srgbClr val="000000"/>
              </a:solidFill>
              <a:latin typeface="Montserrat"/>
              <a:ea typeface="Montserrat"/>
              <a:cs typeface="Montserrat"/>
              <a:sym typeface="Montserrat"/>
            </a:endParaRPr>
          </a:p>
          <a:p>
            <a:pPr indent="0" lvl="0" marL="0" rtl="0" algn="r">
              <a:lnSpc>
                <a:spcPct val="130000"/>
              </a:lnSpc>
              <a:spcBef>
                <a:spcPts val="0"/>
              </a:spcBef>
              <a:spcAft>
                <a:spcPts val="0"/>
              </a:spcAft>
              <a:buClr>
                <a:schemeClr val="dk1"/>
              </a:buClr>
              <a:buFont typeface="Arial"/>
              <a:buNone/>
            </a:pPr>
            <a:r>
              <a:rPr b="1" lang="en-GB" sz="2200">
                <a:solidFill>
                  <a:schemeClr val="accent1"/>
                </a:solidFill>
                <a:latin typeface="Montserrat"/>
                <a:ea typeface="Montserrat"/>
                <a:cs typeface="Montserrat"/>
                <a:sym typeface="Montserrat"/>
              </a:rPr>
              <a:t>SIT Technical Workshop 2024</a:t>
            </a:r>
            <a:endParaRPr b="1" sz="2200">
              <a:solidFill>
                <a:schemeClr val="accent1"/>
              </a:solidFill>
              <a:latin typeface="Montserrat"/>
              <a:ea typeface="Montserrat"/>
              <a:cs typeface="Montserrat"/>
              <a:sym typeface="Montserrat"/>
            </a:endParaRPr>
          </a:p>
          <a:p>
            <a:pPr indent="0" lvl="0" marL="0" rtl="0" algn="r">
              <a:lnSpc>
                <a:spcPct val="130000"/>
              </a:lnSpc>
              <a:spcBef>
                <a:spcPts val="0"/>
              </a:spcBef>
              <a:spcAft>
                <a:spcPts val="0"/>
              </a:spcAft>
              <a:buClr>
                <a:schemeClr val="dk1"/>
              </a:buClr>
              <a:buFont typeface="Arial"/>
              <a:buNone/>
            </a:pPr>
            <a:r>
              <a:rPr b="1" lang="en-GB" sz="2200">
                <a:solidFill>
                  <a:schemeClr val="accent1"/>
                </a:solidFill>
                <a:latin typeface="Montserrat"/>
                <a:ea typeface="Montserrat"/>
                <a:cs typeface="Montserrat"/>
                <a:sym typeface="Montserrat"/>
              </a:rPr>
              <a:t>Sydney, Australia</a:t>
            </a:r>
            <a:endParaRPr b="1" sz="2200">
              <a:solidFill>
                <a:schemeClr val="accent1"/>
              </a:solidFill>
              <a:latin typeface="Montserrat"/>
              <a:ea typeface="Montserrat"/>
              <a:cs typeface="Montserrat"/>
              <a:sym typeface="Montserrat"/>
            </a:endParaRPr>
          </a:p>
          <a:p>
            <a:pPr indent="0" lvl="0" marL="0" rtl="0" algn="r">
              <a:lnSpc>
                <a:spcPct val="130000"/>
              </a:lnSpc>
              <a:spcBef>
                <a:spcPts val="0"/>
              </a:spcBef>
              <a:spcAft>
                <a:spcPts val="0"/>
              </a:spcAft>
              <a:buClr>
                <a:schemeClr val="dk1"/>
              </a:buClr>
              <a:buFont typeface="Arial"/>
              <a:buNone/>
            </a:pPr>
            <a:r>
              <a:rPr b="1" lang="en-GB" sz="2200">
                <a:solidFill>
                  <a:schemeClr val="accent1"/>
                </a:solidFill>
                <a:latin typeface="Montserrat"/>
                <a:ea typeface="Montserrat"/>
                <a:cs typeface="Montserrat"/>
                <a:sym typeface="Montserrat"/>
              </a:rPr>
              <a:t>18th - 19th September 2024</a:t>
            </a:r>
            <a:endParaRPr b="1" sz="2200">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t/>
            </a:r>
            <a:endParaRPr b="1" sz="220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Biomass Harmonization</a:t>
            </a:r>
            <a:endParaRPr/>
          </a:p>
        </p:txBody>
      </p:sp>
      <p:pic>
        <p:nvPicPr>
          <p:cNvPr id="223" name="Google Shape;223;p30"/>
          <p:cNvPicPr preferRelativeResize="0"/>
          <p:nvPr/>
        </p:nvPicPr>
        <p:blipFill>
          <a:blip r:embed="rId3">
            <a:alphaModFix/>
          </a:blip>
          <a:stretch>
            <a:fillRect/>
          </a:stretch>
        </p:blipFill>
        <p:spPr>
          <a:xfrm>
            <a:off x="176050" y="1140451"/>
            <a:ext cx="4968799" cy="607775"/>
          </a:xfrm>
          <a:prstGeom prst="rect">
            <a:avLst/>
          </a:prstGeom>
          <a:noFill/>
          <a:ln>
            <a:noFill/>
          </a:ln>
        </p:spPr>
      </p:pic>
      <p:pic>
        <p:nvPicPr>
          <p:cNvPr id="224" name="Google Shape;224;p30"/>
          <p:cNvPicPr preferRelativeResize="0"/>
          <p:nvPr/>
        </p:nvPicPr>
        <p:blipFill>
          <a:blip r:embed="rId4">
            <a:alphaModFix/>
          </a:blip>
          <a:stretch>
            <a:fillRect/>
          </a:stretch>
        </p:blipFill>
        <p:spPr>
          <a:xfrm>
            <a:off x="380638" y="5089716"/>
            <a:ext cx="1498085" cy="1376009"/>
          </a:xfrm>
          <a:prstGeom prst="rect">
            <a:avLst/>
          </a:prstGeom>
          <a:noFill/>
          <a:ln>
            <a:noFill/>
          </a:ln>
        </p:spPr>
      </p:pic>
      <p:pic>
        <p:nvPicPr>
          <p:cNvPr id="225" name="Google Shape;225;p30"/>
          <p:cNvPicPr preferRelativeResize="0"/>
          <p:nvPr/>
        </p:nvPicPr>
        <p:blipFill>
          <a:blip r:embed="rId5">
            <a:alphaModFix/>
          </a:blip>
          <a:stretch>
            <a:fillRect/>
          </a:stretch>
        </p:blipFill>
        <p:spPr>
          <a:xfrm>
            <a:off x="2054968" y="4994375"/>
            <a:ext cx="2777032" cy="1471348"/>
          </a:xfrm>
          <a:prstGeom prst="rect">
            <a:avLst/>
          </a:prstGeom>
          <a:noFill/>
          <a:ln>
            <a:noFill/>
          </a:ln>
        </p:spPr>
      </p:pic>
      <p:pic>
        <p:nvPicPr>
          <p:cNvPr id="226" name="Google Shape;226;p30"/>
          <p:cNvPicPr preferRelativeResize="0"/>
          <p:nvPr/>
        </p:nvPicPr>
        <p:blipFill>
          <a:blip r:embed="rId6">
            <a:alphaModFix/>
          </a:blip>
          <a:stretch>
            <a:fillRect/>
          </a:stretch>
        </p:blipFill>
        <p:spPr>
          <a:xfrm>
            <a:off x="1201225" y="4427362"/>
            <a:ext cx="2679225" cy="531450"/>
          </a:xfrm>
          <a:prstGeom prst="rect">
            <a:avLst/>
          </a:prstGeom>
          <a:noFill/>
          <a:ln>
            <a:noFill/>
          </a:ln>
        </p:spPr>
      </p:pic>
      <p:pic>
        <p:nvPicPr>
          <p:cNvPr id="227" name="Google Shape;227;p30"/>
          <p:cNvPicPr preferRelativeResize="0"/>
          <p:nvPr/>
        </p:nvPicPr>
        <p:blipFill>
          <a:blip r:embed="rId7">
            <a:alphaModFix/>
          </a:blip>
          <a:stretch>
            <a:fillRect/>
          </a:stretch>
        </p:blipFill>
        <p:spPr>
          <a:xfrm>
            <a:off x="745700" y="1748225"/>
            <a:ext cx="3590266" cy="2548226"/>
          </a:xfrm>
          <a:prstGeom prst="rect">
            <a:avLst/>
          </a:prstGeom>
          <a:noFill/>
          <a:ln>
            <a:noFill/>
          </a:ln>
        </p:spPr>
      </p:pic>
      <p:sp>
        <p:nvSpPr>
          <p:cNvPr id="228" name="Google Shape;228;p30"/>
          <p:cNvSpPr txBox="1"/>
          <p:nvPr>
            <p:ph idx="1" type="body"/>
          </p:nvPr>
        </p:nvSpPr>
        <p:spPr>
          <a:xfrm>
            <a:off x="5008250" y="1380600"/>
            <a:ext cx="7072200" cy="4905300"/>
          </a:xfrm>
          <a:prstGeom prst="rect">
            <a:avLst/>
          </a:prstGeom>
          <a:noFill/>
          <a:ln>
            <a:noFill/>
          </a:ln>
        </p:spPr>
        <p:txBody>
          <a:bodyPr anchorCtr="0" anchor="t" bIns="45700" lIns="91425" spcFirstLastPara="1" rIns="91425" wrap="square" tIns="45700">
            <a:noAutofit/>
          </a:bodyPr>
          <a:lstStyle/>
          <a:p>
            <a:pPr indent="-387350" lvl="0" marL="457200" rtl="0" algn="l">
              <a:lnSpc>
                <a:spcPct val="115000"/>
              </a:lnSpc>
              <a:spcBef>
                <a:spcPts val="0"/>
              </a:spcBef>
              <a:spcAft>
                <a:spcPts val="0"/>
              </a:spcAft>
              <a:buSzPts val="2500"/>
              <a:buChar char="❖"/>
            </a:pPr>
            <a:r>
              <a:rPr lang="en-GB" sz="2100"/>
              <a:t>Under </a:t>
            </a:r>
            <a:r>
              <a:rPr lang="en-GB" sz="2100"/>
              <a:t>CEOS Biomass Harmonization, t</a:t>
            </a:r>
            <a:r>
              <a:rPr lang="en-GB" sz="2100"/>
              <a:t>here are ongoing country case-studies on the improvement of GEDI biomass estimates and </a:t>
            </a:r>
            <a:r>
              <a:rPr lang="en-GB" sz="2100"/>
              <a:t>integration</a:t>
            </a:r>
            <a:r>
              <a:rPr lang="en-GB" sz="2100"/>
              <a:t> with NFIs</a:t>
            </a:r>
            <a:endParaRPr sz="2100"/>
          </a:p>
          <a:p>
            <a:pPr indent="-361950" lvl="0" marL="457200" rtl="0" algn="l">
              <a:lnSpc>
                <a:spcPct val="115000"/>
              </a:lnSpc>
              <a:spcBef>
                <a:spcPts val="0"/>
              </a:spcBef>
              <a:spcAft>
                <a:spcPts val="0"/>
              </a:spcAft>
              <a:buSzPts val="2100"/>
              <a:buChar char="❖"/>
            </a:pPr>
            <a:r>
              <a:rPr lang="en-GB" sz="2100"/>
              <a:t>Generally, there is an increasing interest of NFI and EO integration techniques from countries </a:t>
            </a:r>
            <a:endParaRPr sz="2100"/>
          </a:p>
          <a:p>
            <a:pPr indent="-361950" lvl="0" marL="457200" rtl="0" algn="l">
              <a:lnSpc>
                <a:spcPct val="115000"/>
              </a:lnSpc>
              <a:spcBef>
                <a:spcPts val="0"/>
              </a:spcBef>
              <a:spcAft>
                <a:spcPts val="0"/>
              </a:spcAft>
              <a:buSzPts val="2100"/>
              <a:buChar char="❖"/>
            </a:pPr>
            <a:r>
              <a:rPr lang="en-GB" sz="2100"/>
              <a:t>GEO-TREES will provide a global biomass reference networ</a:t>
            </a:r>
            <a:r>
              <a:rPr lang="en-GB" sz="2100"/>
              <a:t>k - this an action toward biomass product validation</a:t>
            </a:r>
            <a:endParaRPr sz="2100"/>
          </a:p>
          <a:p>
            <a:pPr indent="-361950" lvl="0" marL="457200" rtl="0" algn="l">
              <a:spcBef>
                <a:spcPts val="0"/>
              </a:spcBef>
              <a:spcAft>
                <a:spcPts val="0"/>
              </a:spcAft>
              <a:buSzPts val="2100"/>
              <a:buChar char="❖"/>
            </a:pPr>
            <a:r>
              <a:rPr lang="en-GB" sz="2100"/>
              <a:t>CEOS Biomass Harmonization planning a submission of forest biomass estimates to IPCC Emission Factors Database (EFDB) </a:t>
            </a:r>
            <a:endParaRPr sz="21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1"/>
          <p:cNvSpPr txBox="1"/>
          <p:nvPr>
            <p:ph idx="1" type="body"/>
          </p:nvPr>
        </p:nvSpPr>
        <p:spPr>
          <a:xfrm>
            <a:off x="176048" y="1132454"/>
            <a:ext cx="11725800" cy="59163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GB" sz="1800">
                <a:latin typeface="Calibri"/>
                <a:ea typeface="Calibri"/>
                <a:cs typeface="Calibri"/>
                <a:sym typeface="Calibri"/>
              </a:rPr>
              <a:t>Action 3.1  Dedicated country demonstrations / field campaigns for better ground/space data integration</a:t>
            </a:r>
            <a:endParaRPr sz="1800"/>
          </a:p>
        </p:txBody>
      </p:sp>
      <p:sp>
        <p:nvSpPr>
          <p:cNvPr id="234" name="Google Shape;234;p3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pic>
        <p:nvPicPr>
          <p:cNvPr id="235" name="Google Shape;235;p31"/>
          <p:cNvPicPr preferRelativeResize="0"/>
          <p:nvPr/>
        </p:nvPicPr>
        <p:blipFill>
          <a:blip r:embed="rId3">
            <a:alphaModFix/>
          </a:blip>
          <a:stretch>
            <a:fillRect/>
          </a:stretch>
        </p:blipFill>
        <p:spPr>
          <a:xfrm>
            <a:off x="3077063" y="1660600"/>
            <a:ext cx="6037875" cy="3154201"/>
          </a:xfrm>
          <a:prstGeom prst="rect">
            <a:avLst/>
          </a:prstGeom>
          <a:noFill/>
          <a:ln>
            <a:noFill/>
          </a:ln>
        </p:spPr>
      </p:pic>
      <p:sp>
        <p:nvSpPr>
          <p:cNvPr id="236" name="Google Shape;236;p31"/>
          <p:cNvSpPr txBox="1"/>
          <p:nvPr/>
        </p:nvSpPr>
        <p:spPr>
          <a:xfrm>
            <a:off x="233100" y="5758550"/>
            <a:ext cx="117258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1600">
                <a:solidFill>
                  <a:schemeClr val="dk1"/>
                </a:solidFill>
              </a:rPr>
              <a:t>Facilitating and disseminating research in partnership with national organizations with the purpose of </a:t>
            </a:r>
            <a:r>
              <a:rPr b="1" lang="en-GB" sz="1600">
                <a:solidFill>
                  <a:schemeClr val="dk1"/>
                </a:solidFill>
              </a:rPr>
              <a:t>leveraging National Forest Inventory (NFI) data </a:t>
            </a:r>
            <a:r>
              <a:rPr lang="en-GB" sz="1600">
                <a:solidFill>
                  <a:schemeClr val="dk1"/>
                </a:solidFill>
              </a:rPr>
              <a:t>in combination with EO to enhance the estimation of forest biomass</a:t>
            </a:r>
            <a:endParaRPr sz="1600">
              <a:solidFill>
                <a:schemeClr val="dk1"/>
              </a:solidFill>
            </a:endParaRPr>
          </a:p>
        </p:txBody>
      </p:sp>
      <p:pic>
        <p:nvPicPr>
          <p:cNvPr id="237" name="Google Shape;237;p31"/>
          <p:cNvPicPr preferRelativeResize="0"/>
          <p:nvPr/>
        </p:nvPicPr>
        <p:blipFill>
          <a:blip r:embed="rId4">
            <a:alphaModFix/>
          </a:blip>
          <a:stretch>
            <a:fillRect/>
          </a:stretch>
        </p:blipFill>
        <p:spPr>
          <a:xfrm>
            <a:off x="119849" y="4506424"/>
            <a:ext cx="3334401" cy="1200125"/>
          </a:xfrm>
          <a:prstGeom prst="rect">
            <a:avLst/>
          </a:prstGeom>
          <a:noFill/>
          <a:ln>
            <a:noFill/>
          </a:ln>
        </p:spPr>
      </p:pic>
      <p:pic>
        <p:nvPicPr>
          <p:cNvPr id="238" name="Google Shape;238;p31"/>
          <p:cNvPicPr preferRelativeResize="0"/>
          <p:nvPr/>
        </p:nvPicPr>
        <p:blipFill>
          <a:blip r:embed="rId5">
            <a:alphaModFix/>
          </a:blip>
          <a:stretch>
            <a:fillRect/>
          </a:stretch>
        </p:blipFill>
        <p:spPr>
          <a:xfrm>
            <a:off x="89500" y="1553050"/>
            <a:ext cx="3124024" cy="889489"/>
          </a:xfrm>
          <a:prstGeom prst="rect">
            <a:avLst/>
          </a:prstGeom>
          <a:noFill/>
          <a:ln>
            <a:noFill/>
          </a:ln>
        </p:spPr>
      </p:pic>
      <p:pic>
        <p:nvPicPr>
          <p:cNvPr id="239" name="Google Shape;239;p31"/>
          <p:cNvPicPr preferRelativeResize="0"/>
          <p:nvPr/>
        </p:nvPicPr>
        <p:blipFill>
          <a:blip r:embed="rId6">
            <a:alphaModFix/>
          </a:blip>
          <a:stretch>
            <a:fillRect/>
          </a:stretch>
        </p:blipFill>
        <p:spPr>
          <a:xfrm>
            <a:off x="9269175" y="1792798"/>
            <a:ext cx="2771026" cy="1919450"/>
          </a:xfrm>
          <a:prstGeom prst="rect">
            <a:avLst/>
          </a:prstGeom>
          <a:noFill/>
          <a:ln>
            <a:noFill/>
          </a:ln>
        </p:spPr>
      </p:pic>
      <p:pic>
        <p:nvPicPr>
          <p:cNvPr id="240" name="Google Shape;240;p31"/>
          <p:cNvPicPr preferRelativeResize="0"/>
          <p:nvPr/>
        </p:nvPicPr>
        <p:blipFill rotWithShape="1">
          <a:blip r:embed="rId7">
            <a:alphaModFix/>
          </a:blip>
          <a:srcRect b="22576" l="0" r="0" t="0"/>
          <a:stretch/>
        </p:blipFill>
        <p:spPr>
          <a:xfrm>
            <a:off x="176050" y="2764213"/>
            <a:ext cx="3124032" cy="1690225"/>
          </a:xfrm>
          <a:prstGeom prst="rect">
            <a:avLst/>
          </a:prstGeom>
          <a:noFill/>
          <a:ln>
            <a:noFill/>
          </a:ln>
        </p:spPr>
      </p:pic>
      <p:pic>
        <p:nvPicPr>
          <p:cNvPr id="241" name="Google Shape;241;p31"/>
          <p:cNvPicPr preferRelativeResize="0"/>
          <p:nvPr/>
        </p:nvPicPr>
        <p:blipFill>
          <a:blip r:embed="rId8">
            <a:alphaModFix/>
          </a:blip>
          <a:stretch>
            <a:fillRect/>
          </a:stretch>
        </p:blipFill>
        <p:spPr>
          <a:xfrm>
            <a:off x="9269163" y="3869629"/>
            <a:ext cx="2746750" cy="1731544"/>
          </a:xfrm>
          <a:prstGeom prst="rect">
            <a:avLst/>
          </a:prstGeom>
          <a:noFill/>
          <a:ln>
            <a:noFill/>
          </a:ln>
        </p:spPr>
      </p:pic>
      <p:pic>
        <p:nvPicPr>
          <p:cNvPr id="242" name="Google Shape;242;p31"/>
          <p:cNvPicPr preferRelativeResize="0"/>
          <p:nvPr/>
        </p:nvPicPr>
        <p:blipFill>
          <a:blip r:embed="rId9">
            <a:alphaModFix/>
          </a:blip>
          <a:stretch>
            <a:fillRect/>
          </a:stretch>
        </p:blipFill>
        <p:spPr>
          <a:xfrm>
            <a:off x="5273373" y="4506415"/>
            <a:ext cx="2771026" cy="1108410"/>
          </a:xfrm>
          <a:prstGeom prst="rect">
            <a:avLst/>
          </a:prstGeom>
          <a:noFill/>
          <a:ln>
            <a:noFill/>
          </a:ln>
        </p:spPr>
      </p:pic>
      <p:pic>
        <p:nvPicPr>
          <p:cNvPr id="243" name="Google Shape;243;p31"/>
          <p:cNvPicPr preferRelativeResize="0"/>
          <p:nvPr/>
        </p:nvPicPr>
        <p:blipFill>
          <a:blip r:embed="rId10">
            <a:alphaModFix/>
          </a:blip>
          <a:stretch>
            <a:fillRect/>
          </a:stretch>
        </p:blipFill>
        <p:spPr>
          <a:xfrm>
            <a:off x="4565906" y="3761475"/>
            <a:ext cx="352527" cy="279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idx="1" type="body"/>
          </p:nvPr>
        </p:nvSpPr>
        <p:spPr>
          <a:xfrm>
            <a:off x="176048" y="1083704"/>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49250" lvl="0" marL="457200" rtl="0" algn="l">
              <a:spcBef>
                <a:spcPts val="0"/>
              </a:spcBef>
              <a:spcAft>
                <a:spcPts val="0"/>
              </a:spcAft>
              <a:buSzPts val="1900"/>
              <a:buChar char="❖"/>
            </a:pPr>
            <a:r>
              <a:rPr b="1" lang="en-GB" sz="1900"/>
              <a:t>Rec 3 block: Enable dialogue between inventory practitioners and CEOS community, recognizing that different countries have various requirements to support their system for reporting</a:t>
            </a:r>
            <a:endParaRPr b="1" sz="1900"/>
          </a:p>
          <a:p>
            <a:pPr indent="0" lvl="0" marL="457200" rtl="0" algn="l">
              <a:spcBef>
                <a:spcPts val="0"/>
              </a:spcBef>
              <a:spcAft>
                <a:spcPts val="0"/>
              </a:spcAft>
              <a:buNone/>
            </a:pPr>
            <a:r>
              <a:t/>
            </a:r>
            <a:endParaRPr b="1" sz="1900"/>
          </a:p>
          <a:p>
            <a:pPr indent="-228600" lvl="1" marL="914400" rtl="0" algn="l">
              <a:lnSpc>
                <a:spcPct val="115000"/>
              </a:lnSpc>
              <a:spcBef>
                <a:spcPts val="0"/>
              </a:spcBef>
              <a:spcAft>
                <a:spcPts val="0"/>
              </a:spcAft>
              <a:buSzPts val="2800"/>
              <a:buNone/>
            </a:pPr>
            <a:r>
              <a:t/>
            </a:r>
            <a:endParaRPr sz="1900"/>
          </a:p>
        </p:txBody>
      </p:sp>
      <p:sp>
        <p:nvSpPr>
          <p:cNvPr id="249" name="Google Shape;249;p3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pic>
        <p:nvPicPr>
          <p:cNvPr id="250" name="Google Shape;250;p32"/>
          <p:cNvPicPr preferRelativeResize="0"/>
          <p:nvPr/>
        </p:nvPicPr>
        <p:blipFill>
          <a:blip r:embed="rId3">
            <a:alphaModFix/>
          </a:blip>
          <a:stretch>
            <a:fillRect/>
          </a:stretch>
        </p:blipFill>
        <p:spPr>
          <a:xfrm>
            <a:off x="304950" y="2801249"/>
            <a:ext cx="5915025" cy="3327225"/>
          </a:xfrm>
          <a:prstGeom prst="rect">
            <a:avLst/>
          </a:prstGeom>
          <a:noFill/>
          <a:ln>
            <a:noFill/>
          </a:ln>
        </p:spPr>
      </p:pic>
      <p:pic>
        <p:nvPicPr>
          <p:cNvPr id="251" name="Google Shape;251;p32"/>
          <p:cNvPicPr preferRelativeResize="0"/>
          <p:nvPr/>
        </p:nvPicPr>
        <p:blipFill>
          <a:blip r:embed="rId4">
            <a:alphaModFix/>
          </a:blip>
          <a:stretch>
            <a:fillRect/>
          </a:stretch>
        </p:blipFill>
        <p:spPr>
          <a:xfrm>
            <a:off x="5972025" y="2801250"/>
            <a:ext cx="5915025" cy="33272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5" name="Shape 255"/>
        <p:cNvGrpSpPr/>
        <p:nvPr/>
      </p:nvGrpSpPr>
      <p:grpSpPr>
        <a:xfrm>
          <a:off x="0" y="0"/>
          <a:ext cx="0" cy="0"/>
          <a:chOff x="0" y="0"/>
          <a:chExt cx="0" cy="0"/>
        </a:xfrm>
      </p:grpSpPr>
      <p:pic>
        <p:nvPicPr>
          <p:cNvPr id="256" name="Google Shape;256;p33"/>
          <p:cNvPicPr preferRelativeResize="0"/>
          <p:nvPr/>
        </p:nvPicPr>
        <p:blipFill rotWithShape="1">
          <a:blip r:embed="rId3">
            <a:alphaModFix/>
          </a:blip>
          <a:srcRect b="12253" l="0" r="1125" t="41811"/>
          <a:stretch/>
        </p:blipFill>
        <p:spPr>
          <a:xfrm>
            <a:off x="19" y="-495300"/>
            <a:ext cx="12191981" cy="4248149"/>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pic>
        <p:nvPicPr>
          <p:cNvPr descr="Text&#10;&#10;Description automatically generated with medium confidence" id="257" name="Google Shape;257;p33"/>
          <p:cNvPicPr preferRelativeResize="0"/>
          <p:nvPr/>
        </p:nvPicPr>
        <p:blipFill rotWithShape="1">
          <a:blip r:embed="rId4">
            <a:alphaModFix/>
          </a:blip>
          <a:srcRect b="0" l="0" r="0" t="0"/>
          <a:stretch/>
        </p:blipFill>
        <p:spPr>
          <a:xfrm>
            <a:off x="5976709" y="6012144"/>
            <a:ext cx="2442593" cy="856311"/>
          </a:xfrm>
          <a:prstGeom prst="rect">
            <a:avLst/>
          </a:prstGeom>
          <a:noFill/>
          <a:ln>
            <a:noFill/>
          </a:ln>
          <a:effectLst>
            <a:outerShdw blurRad="190500" rotWithShape="0" algn="tl">
              <a:srgbClr val="000000">
                <a:alpha val="69803"/>
              </a:srgbClr>
            </a:outerShdw>
          </a:effectLst>
        </p:spPr>
      </p:pic>
      <p:pic>
        <p:nvPicPr>
          <p:cNvPr descr="USGS Visual Identity — White on Green | U.S. Geological Survey" id="258" name="Google Shape;258;p33"/>
          <p:cNvPicPr preferRelativeResize="0"/>
          <p:nvPr/>
        </p:nvPicPr>
        <p:blipFill rotWithShape="1">
          <a:blip r:embed="rId5">
            <a:alphaModFix/>
          </a:blip>
          <a:srcRect b="0" l="0" r="0" t="0"/>
          <a:stretch/>
        </p:blipFill>
        <p:spPr>
          <a:xfrm>
            <a:off x="8318294" y="6012144"/>
            <a:ext cx="1691711" cy="845856"/>
          </a:xfrm>
          <a:prstGeom prst="rect">
            <a:avLst/>
          </a:prstGeom>
          <a:noFill/>
          <a:ln>
            <a:noFill/>
          </a:ln>
        </p:spPr>
      </p:pic>
      <p:sp>
        <p:nvSpPr>
          <p:cNvPr id="259" name="Google Shape;259;p33"/>
          <p:cNvSpPr txBox="1"/>
          <p:nvPr/>
        </p:nvSpPr>
        <p:spPr>
          <a:xfrm>
            <a:off x="235974" y="4001729"/>
            <a:ext cx="5860025"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lt1"/>
                </a:solidFill>
                <a:latin typeface="Calibri"/>
                <a:ea typeface="Calibri"/>
                <a:cs typeface="Calibri"/>
                <a:sym typeface="Calibri"/>
              </a:rPr>
              <a:t>AREAS OF IMPACT FROM CEOS</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GB" sz="1800">
                <a:solidFill>
                  <a:schemeClr val="lt1"/>
                </a:solidFill>
                <a:latin typeface="Calibri"/>
                <a:ea typeface="Calibri"/>
                <a:cs typeface="Calibri"/>
                <a:sym typeface="Calibri"/>
              </a:rPr>
              <a:t>1. Mangroves mapping and carbon estimation using global datasets</a:t>
            </a:r>
            <a:br>
              <a:rPr lang="en-GB" sz="1800">
                <a:solidFill>
                  <a:schemeClr val="lt1"/>
                </a:solidFill>
                <a:latin typeface="Calibri"/>
                <a:ea typeface="Calibri"/>
                <a:cs typeface="Calibri"/>
                <a:sym typeface="Calibri"/>
              </a:rPr>
            </a:br>
            <a:br>
              <a:rPr lang="en-GB" sz="1800">
                <a:solidFill>
                  <a:schemeClr val="lt1"/>
                </a:solidFill>
                <a:latin typeface="Calibri"/>
                <a:ea typeface="Calibri"/>
                <a:cs typeface="Calibri"/>
                <a:sym typeface="Calibri"/>
              </a:rPr>
            </a:br>
            <a:r>
              <a:rPr lang="en-GB" sz="1800">
                <a:solidFill>
                  <a:schemeClr val="lt1"/>
                </a:solidFill>
                <a:latin typeface="Calibri"/>
                <a:ea typeface="Calibri"/>
                <a:cs typeface="Calibri"/>
                <a:sym typeface="Calibri"/>
              </a:rPr>
              <a:t>2. Biomass estimation and improving emission factors using space data</a:t>
            </a:r>
            <a:endParaRPr sz="1800">
              <a:solidFill>
                <a:schemeClr val="lt1"/>
              </a:solidFill>
              <a:latin typeface="Calibri"/>
              <a:ea typeface="Calibri"/>
              <a:cs typeface="Calibri"/>
              <a:sym typeface="Calibri"/>
            </a:endParaRPr>
          </a:p>
        </p:txBody>
      </p:sp>
      <p:pic>
        <p:nvPicPr>
          <p:cNvPr descr="Logo, company name&#10;&#10;Description automatically generated" id="260" name="Google Shape;260;p33"/>
          <p:cNvPicPr preferRelativeResize="0"/>
          <p:nvPr/>
        </p:nvPicPr>
        <p:blipFill rotWithShape="1">
          <a:blip r:embed="rId6">
            <a:alphaModFix/>
          </a:blip>
          <a:srcRect b="0" l="0" r="0" t="0"/>
          <a:stretch/>
        </p:blipFill>
        <p:spPr>
          <a:xfrm>
            <a:off x="10779526" y="6033054"/>
            <a:ext cx="1412474" cy="835401"/>
          </a:xfrm>
          <a:prstGeom prst="rect">
            <a:avLst/>
          </a:prstGeom>
          <a:noFill/>
          <a:ln>
            <a:noFill/>
          </a:ln>
        </p:spPr>
      </p:pic>
      <p:pic>
        <p:nvPicPr>
          <p:cNvPr descr="A picture containing text, gambling house, room&#10;&#10;Description automatically generated" id="261" name="Google Shape;261;p33"/>
          <p:cNvPicPr preferRelativeResize="0"/>
          <p:nvPr/>
        </p:nvPicPr>
        <p:blipFill rotWithShape="1">
          <a:blip r:embed="rId7">
            <a:alphaModFix/>
          </a:blip>
          <a:srcRect b="0" l="0" r="0" t="0"/>
          <a:stretch/>
        </p:blipFill>
        <p:spPr>
          <a:xfrm>
            <a:off x="10010005" y="6023648"/>
            <a:ext cx="844807" cy="844807"/>
          </a:xfrm>
          <a:prstGeom prst="rect">
            <a:avLst/>
          </a:prstGeom>
          <a:noFill/>
          <a:ln>
            <a:noFill/>
          </a:ln>
        </p:spPr>
      </p:pic>
      <p:sp>
        <p:nvSpPr>
          <p:cNvPr id="262" name="Google Shape;262;p33"/>
          <p:cNvSpPr txBox="1"/>
          <p:nvPr/>
        </p:nvSpPr>
        <p:spPr>
          <a:xfrm>
            <a:off x="6459794" y="4008938"/>
            <a:ext cx="5427406"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lt1"/>
                </a:solidFill>
                <a:latin typeface="Calibri"/>
                <a:ea typeface="Calibri"/>
                <a:cs typeface="Calibri"/>
                <a:sym typeface="Calibri"/>
              </a:rPr>
              <a:t>PILOT COUNTRIES WITH RESULTS</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LatinAmerica: Paraguay, Guatemala</a:t>
            </a:r>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South East Asia: Cambodia, Laos, Thailand</a:t>
            </a:r>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Africa: Gabon</a:t>
            </a:r>
            <a:endParaRPr/>
          </a:p>
          <a:p>
            <a:pPr indent="-342900" lvl="0" marL="342900" marR="0" rtl="0" algn="l">
              <a:spcBef>
                <a:spcPts val="0"/>
              </a:spcBef>
              <a:spcAft>
                <a:spcPts val="0"/>
              </a:spcAft>
              <a:buClr>
                <a:schemeClr val="lt1"/>
              </a:buClr>
              <a:buSzPts val="1800"/>
              <a:buFont typeface="Calibri"/>
              <a:buAutoNum type="arabicPeriod"/>
            </a:pPr>
            <a:r>
              <a:rPr lang="en-GB" sz="1800">
                <a:solidFill>
                  <a:schemeClr val="lt1"/>
                </a:solidFill>
                <a:latin typeface="Calibri"/>
                <a:ea typeface="Calibri"/>
                <a:cs typeface="Calibri"/>
                <a:sym typeface="Calibri"/>
              </a:rPr>
              <a:t>Pacific Islands: Vanuatu, Fiji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4"/>
          <p:cNvSpPr txBox="1"/>
          <p:nvPr>
            <p:ph idx="1" type="body"/>
          </p:nvPr>
        </p:nvSpPr>
        <p:spPr>
          <a:xfrm>
            <a:off x="-2" y="14792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b="1" sz="2300"/>
          </a:p>
          <a:p>
            <a:pPr indent="0" lvl="0" marL="0" rtl="0" algn="l">
              <a:spcBef>
                <a:spcPts val="0"/>
              </a:spcBef>
              <a:spcAft>
                <a:spcPts val="0"/>
              </a:spcAft>
              <a:buNone/>
            </a:pPr>
            <a:r>
              <a:rPr b="1" lang="en-GB" sz="1800"/>
              <a:t>Recommendation 4: Support efforts to reconcile bottom-up, top-down, and inventory estimates of GHG emissions and removals</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b="1" lang="en-GB" sz="1800"/>
              <a:t>Action 4</a:t>
            </a:r>
            <a:r>
              <a:rPr b="1" lang="en-GB" sz="1800"/>
              <a:t>.1: </a:t>
            </a:r>
            <a:r>
              <a:rPr b="1" lang="en-GB" sz="1800"/>
              <a:t>Develop guidance and datasets to support the consistent comparison and assessment of bottom-up and top-down methodologies with national GHG inventories. </a:t>
            </a:r>
            <a:endParaRPr b="1" sz="1800"/>
          </a:p>
          <a:p>
            <a:pPr indent="-228600" lvl="1" marL="914400" rtl="0" algn="l">
              <a:lnSpc>
                <a:spcPct val="115000"/>
              </a:lnSpc>
              <a:spcBef>
                <a:spcPts val="0"/>
              </a:spcBef>
              <a:spcAft>
                <a:spcPts val="0"/>
              </a:spcAft>
              <a:buSzPts val="2800"/>
              <a:buNone/>
            </a:pPr>
            <a:r>
              <a:t/>
            </a:r>
            <a:endParaRPr b="1" sz="1900"/>
          </a:p>
        </p:txBody>
      </p:sp>
      <p:sp>
        <p:nvSpPr>
          <p:cNvPr id="268" name="Google Shape;268;p3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5"/>
          <p:cNvSpPr txBox="1"/>
          <p:nvPr>
            <p:ph idx="1" type="body"/>
          </p:nvPr>
        </p:nvSpPr>
        <p:spPr>
          <a:xfrm>
            <a:off x="324225" y="1292750"/>
            <a:ext cx="11495400" cy="4928700"/>
          </a:xfrm>
          <a:prstGeom prst="rect">
            <a:avLst/>
          </a:prstGeom>
        </p:spPr>
        <p:txBody>
          <a:bodyPr anchorCtr="0" anchor="t" bIns="45700" lIns="91425" spcFirstLastPara="1" rIns="91425" wrap="square" tIns="45700">
            <a:noAutofit/>
          </a:bodyPr>
          <a:lstStyle/>
          <a:p>
            <a:pPr indent="0" lvl="0" marL="0" rtl="0" algn="l">
              <a:spcBef>
                <a:spcPts val="1200"/>
              </a:spcBef>
              <a:spcAft>
                <a:spcPts val="0"/>
              </a:spcAft>
              <a:buNone/>
            </a:pPr>
            <a:r>
              <a:rPr b="1" lang="en-GB" sz="2000"/>
              <a:t>3 different approaches can be used to monitor GHG budgets:</a:t>
            </a:r>
            <a:endParaRPr b="1" sz="2000"/>
          </a:p>
          <a:p>
            <a:pPr indent="0" lvl="0" marL="457200" rtl="0" algn="l">
              <a:spcBef>
                <a:spcPts val="1200"/>
              </a:spcBef>
              <a:spcAft>
                <a:spcPts val="0"/>
              </a:spcAft>
              <a:buNone/>
            </a:pPr>
            <a:r>
              <a:rPr lang="en-GB" sz="1800"/>
              <a:t>1. Top-down (TD) estimates from atmospheric inversions based on atmospheric GHG measurements from in-situ monitoring networks or satellites with atmospheric transport models.</a:t>
            </a:r>
            <a:endParaRPr sz="1800"/>
          </a:p>
          <a:p>
            <a:pPr indent="0" lvl="0" marL="457200" rtl="0" algn="l">
              <a:spcBef>
                <a:spcPts val="1200"/>
              </a:spcBef>
              <a:spcAft>
                <a:spcPts val="0"/>
              </a:spcAft>
              <a:buNone/>
            </a:pPr>
            <a:r>
              <a:rPr lang="en-GB" sz="1800"/>
              <a:t>2. Bottom-up (BU) approaches based on process-based or bookkeeping models for natural and anthropogenic fluxes.</a:t>
            </a:r>
            <a:endParaRPr sz="1800"/>
          </a:p>
          <a:p>
            <a:pPr indent="0" lvl="0" marL="457200" rtl="0" algn="l">
              <a:spcBef>
                <a:spcPts val="1200"/>
              </a:spcBef>
              <a:spcAft>
                <a:spcPts val="0"/>
              </a:spcAft>
              <a:buNone/>
            </a:pPr>
            <a:r>
              <a:rPr lang="en-GB" sz="1800"/>
              <a:t>3. Bottom-up approaches using activity statistics combined with emission factors, or empirical or process-based modelling.</a:t>
            </a:r>
            <a:endParaRPr sz="1800"/>
          </a:p>
          <a:p>
            <a:pPr indent="0" lvl="0" marL="0" rtl="0" algn="l">
              <a:spcBef>
                <a:spcPts val="1200"/>
              </a:spcBef>
              <a:spcAft>
                <a:spcPts val="0"/>
              </a:spcAft>
              <a:buNone/>
            </a:pPr>
            <a:r>
              <a:rPr lang="en-GB" sz="1800"/>
              <a:t>The first two approaches are used in GHG budgets by the GCP, while most NGHGI follow the third type of bottom-up approach, with different levels of details based on different Tiers defined by IPCC guidelines.</a:t>
            </a:r>
            <a:endParaRPr sz="1800"/>
          </a:p>
          <a:p>
            <a:pPr indent="457200" lvl="0" marL="4114800" rtl="0" algn="l">
              <a:spcBef>
                <a:spcPts val="1200"/>
              </a:spcBef>
              <a:spcAft>
                <a:spcPts val="0"/>
              </a:spcAft>
              <a:buNone/>
            </a:pPr>
            <a:r>
              <a:t/>
            </a:r>
            <a:endParaRPr sz="1800"/>
          </a:p>
        </p:txBody>
      </p:sp>
      <p:sp>
        <p:nvSpPr>
          <p:cNvPr id="274" name="Google Shape;274;p3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000"/>
              <a:t>Bottom-up &amp; top-down approaches</a:t>
            </a:r>
            <a:endParaRPr sz="4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300"/>
              <a:t>ESA RECCAP2: reconcile TD &amp; BU </a:t>
            </a:r>
            <a:endParaRPr sz="4300"/>
          </a:p>
        </p:txBody>
      </p:sp>
      <p:pic>
        <p:nvPicPr>
          <p:cNvPr id="280" name="Google Shape;280;p36"/>
          <p:cNvPicPr preferRelativeResize="0"/>
          <p:nvPr/>
        </p:nvPicPr>
        <p:blipFill>
          <a:blip r:embed="rId3">
            <a:alphaModFix/>
          </a:blip>
          <a:stretch>
            <a:fillRect/>
          </a:stretch>
        </p:blipFill>
        <p:spPr>
          <a:xfrm>
            <a:off x="152400" y="1107453"/>
            <a:ext cx="11814075" cy="5334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4" name="Shape 284"/>
        <p:cNvGrpSpPr/>
        <p:nvPr/>
      </p:nvGrpSpPr>
      <p:grpSpPr>
        <a:xfrm>
          <a:off x="0" y="0"/>
          <a:ext cx="0" cy="0"/>
          <a:chOff x="0" y="0"/>
          <a:chExt cx="0" cy="0"/>
        </a:xfrm>
      </p:grpSpPr>
      <p:sp>
        <p:nvSpPr>
          <p:cNvPr id="285" name="Google Shape;285;p37"/>
          <p:cNvSpPr txBox="1"/>
          <p:nvPr>
            <p:ph idx="1" type="body"/>
          </p:nvPr>
        </p:nvSpPr>
        <p:spPr>
          <a:xfrm>
            <a:off x="176047" y="639061"/>
            <a:ext cx="11691600" cy="58797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p:txBody>
      </p:sp>
      <p:sp>
        <p:nvSpPr>
          <p:cNvPr id="286" name="Google Shape;286;p3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History of ESA RECCAP2</a:t>
            </a:r>
            <a:endParaRPr/>
          </a:p>
        </p:txBody>
      </p:sp>
      <p:pic>
        <p:nvPicPr>
          <p:cNvPr id="287" name="Google Shape;287;p37"/>
          <p:cNvPicPr preferRelativeResize="0"/>
          <p:nvPr/>
        </p:nvPicPr>
        <p:blipFill>
          <a:blip r:embed="rId4">
            <a:alphaModFix/>
          </a:blip>
          <a:stretch>
            <a:fillRect/>
          </a:stretch>
        </p:blipFill>
        <p:spPr>
          <a:xfrm>
            <a:off x="176050" y="1387000"/>
            <a:ext cx="11691600" cy="4238194"/>
          </a:xfrm>
          <a:prstGeom prst="rect">
            <a:avLst/>
          </a:prstGeom>
          <a:noFill/>
          <a:ln>
            <a:noFill/>
          </a:ln>
        </p:spPr>
      </p:pic>
      <p:pic>
        <p:nvPicPr>
          <p:cNvPr id="288" name="Google Shape;288;p37"/>
          <p:cNvPicPr preferRelativeResize="0"/>
          <p:nvPr/>
        </p:nvPicPr>
        <p:blipFill>
          <a:blip r:embed="rId5">
            <a:alphaModFix/>
          </a:blip>
          <a:stretch>
            <a:fillRect/>
          </a:stretch>
        </p:blipFill>
        <p:spPr>
          <a:xfrm>
            <a:off x="10317049" y="5625199"/>
            <a:ext cx="1716185" cy="779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2" name="Shape 292"/>
        <p:cNvGrpSpPr/>
        <p:nvPr/>
      </p:nvGrpSpPr>
      <p:grpSpPr>
        <a:xfrm>
          <a:off x="0" y="0"/>
          <a:ext cx="0" cy="0"/>
          <a:chOff x="0" y="0"/>
          <a:chExt cx="0" cy="0"/>
        </a:xfrm>
      </p:grpSpPr>
      <p:sp>
        <p:nvSpPr>
          <p:cNvPr id="293" name="Google Shape;293;p38"/>
          <p:cNvSpPr txBox="1"/>
          <p:nvPr>
            <p:ph idx="1" type="body"/>
          </p:nvPr>
        </p:nvSpPr>
        <p:spPr>
          <a:xfrm>
            <a:off x="176048" y="859779"/>
            <a:ext cx="10720552"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400"/>
          </a:p>
          <a:p>
            <a:pPr indent="-406400" lvl="0" marL="457200" rtl="0" algn="l">
              <a:lnSpc>
                <a:spcPct val="115000"/>
              </a:lnSpc>
              <a:spcBef>
                <a:spcPts val="0"/>
              </a:spcBef>
              <a:spcAft>
                <a:spcPts val="0"/>
              </a:spcAft>
              <a:buSzPts val="2800"/>
              <a:buFont typeface="Noto Sans Symbols"/>
              <a:buChar char="❖"/>
            </a:pPr>
            <a:r>
              <a:rPr lang="en-GB" sz="2000"/>
              <a:t>Only updates to Recommendations / Actions (R.a) addressed at SIT-39 are reported here (refer to underlying spreadsheet of all current efforts).</a:t>
            </a:r>
            <a:endParaRPr/>
          </a:p>
          <a:p>
            <a:pPr indent="-228600" lvl="0" marL="45720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Font typeface="Noto Sans Symbols"/>
              <a:buChar char="❖"/>
            </a:pPr>
            <a:r>
              <a:rPr lang="en-GB" sz="2000"/>
              <a:t>Recommendation 0: ensure data access…</a:t>
            </a:r>
            <a:endParaRPr/>
          </a:p>
          <a:p>
            <a:pPr indent="-228600" lvl="0" marL="457200" rtl="0" algn="l">
              <a:lnSpc>
                <a:spcPct val="115000"/>
              </a:lnSpc>
              <a:spcBef>
                <a:spcPts val="0"/>
              </a:spcBef>
              <a:spcAft>
                <a:spcPts val="0"/>
              </a:spcAft>
              <a:buSzPts val="2800"/>
              <a:buNone/>
            </a:pPr>
            <a:r>
              <a:t/>
            </a:r>
            <a:endParaRPr sz="2000"/>
          </a:p>
          <a:p>
            <a:pPr indent="-406400" lvl="1" marL="914400" rtl="0" algn="l">
              <a:lnSpc>
                <a:spcPct val="115000"/>
              </a:lnSpc>
              <a:spcBef>
                <a:spcPts val="0"/>
              </a:spcBef>
              <a:spcAft>
                <a:spcPts val="0"/>
              </a:spcAft>
              <a:buSzPts val="2800"/>
              <a:buFont typeface="Noto Sans Symbols"/>
              <a:buChar char="❖"/>
            </a:pPr>
            <a:r>
              <a:rPr lang="en-GB" sz="1600"/>
              <a:t>ACTION 0.3 develop relevant high-level products (initially AGB, consistent land cover) for easy use by Parties</a:t>
            </a:r>
            <a:endParaRPr/>
          </a:p>
          <a:p>
            <a:pPr indent="-406400" lvl="2" marL="1371600" rtl="0" algn="l">
              <a:lnSpc>
                <a:spcPct val="115000"/>
              </a:lnSpc>
              <a:spcBef>
                <a:spcPts val="0"/>
              </a:spcBef>
              <a:spcAft>
                <a:spcPts val="0"/>
              </a:spcAft>
              <a:buSzPts val="2800"/>
              <a:buFont typeface="Courier New"/>
              <a:buChar char="o"/>
            </a:pPr>
            <a:r>
              <a:rPr lang="en-GB" sz="1600">
                <a:solidFill>
                  <a:srgbClr val="FF0000"/>
                </a:solidFill>
              </a:rPr>
              <a:t>SIT 39 Action: Support work of 4 thematic AFOLU teams (AGB, Land Cover, Wetlands and Mangroves and Agriculture) in LSI-VC F&amp;B SG</a:t>
            </a:r>
            <a:endParaRPr sz="1600"/>
          </a:p>
          <a:p>
            <a:pPr indent="-406400" lvl="3" marL="1828800" rtl="0" algn="l">
              <a:lnSpc>
                <a:spcPct val="115000"/>
              </a:lnSpc>
              <a:spcBef>
                <a:spcPts val="0"/>
              </a:spcBef>
              <a:spcAft>
                <a:spcPts val="0"/>
              </a:spcAft>
              <a:buSzPts val="2800"/>
              <a:buFont typeface="Courier New"/>
              <a:buChar char="o"/>
            </a:pPr>
            <a:r>
              <a:rPr lang="en-GB" sz="1400">
                <a:solidFill>
                  <a:srgbClr val="0070C0"/>
                </a:solidFill>
              </a:rPr>
              <a:t>see land cover comparison work </a:t>
            </a:r>
            <a:endParaRPr/>
          </a:p>
          <a:p>
            <a:pPr indent="-406400" lvl="3" marL="1828800" rtl="0" algn="l">
              <a:lnSpc>
                <a:spcPct val="115000"/>
              </a:lnSpc>
              <a:spcBef>
                <a:spcPts val="0"/>
              </a:spcBef>
              <a:spcAft>
                <a:spcPts val="0"/>
              </a:spcAft>
              <a:buSzPts val="2800"/>
              <a:buFont typeface="Courier New"/>
              <a:buChar char="o"/>
            </a:pPr>
            <a:r>
              <a:rPr lang="en-GB" sz="1400">
                <a:solidFill>
                  <a:srgbClr val="0070C0"/>
                </a:solidFill>
              </a:rPr>
              <a:t>summary of AGB harmonization progress on next slide </a:t>
            </a:r>
            <a:endParaRPr sz="2000"/>
          </a:p>
          <a:p>
            <a:pPr indent="-228600" lvl="1" marL="914400" rtl="0" algn="l">
              <a:lnSpc>
                <a:spcPct val="115000"/>
              </a:lnSpc>
              <a:spcBef>
                <a:spcPts val="0"/>
              </a:spcBef>
              <a:spcAft>
                <a:spcPts val="0"/>
              </a:spcAft>
              <a:buSzPts val="2800"/>
              <a:buNone/>
            </a:pPr>
            <a:r>
              <a:t/>
            </a:r>
            <a:endParaRPr sz="2000"/>
          </a:p>
        </p:txBody>
      </p:sp>
      <p:sp>
        <p:nvSpPr>
          <p:cNvPr id="294" name="Google Shape;294;p3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8" name="Shape 298"/>
        <p:cNvGrpSpPr/>
        <p:nvPr/>
      </p:nvGrpSpPr>
      <p:grpSpPr>
        <a:xfrm>
          <a:off x="0" y="0"/>
          <a:ext cx="0" cy="0"/>
          <a:chOff x="0" y="0"/>
          <a:chExt cx="0" cy="0"/>
        </a:xfrm>
      </p:grpSpPr>
      <p:sp>
        <p:nvSpPr>
          <p:cNvPr id="299" name="Google Shape;299;p39"/>
          <p:cNvSpPr txBox="1"/>
          <p:nvPr>
            <p:ph idx="1" type="body"/>
          </p:nvPr>
        </p:nvSpPr>
        <p:spPr>
          <a:xfrm>
            <a:off x="176048" y="859779"/>
            <a:ext cx="10720552" cy="5137898"/>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1800"/>
              <a:t>AFOLU RM Recommendation 1: long term continuity of data…</a:t>
            </a:r>
            <a:endParaRPr/>
          </a:p>
          <a:p>
            <a:pPr indent="-228600" lvl="1" marL="914400" rtl="0" algn="l">
              <a:lnSpc>
                <a:spcPct val="115000"/>
              </a:lnSpc>
              <a:spcBef>
                <a:spcPts val="0"/>
              </a:spcBef>
              <a:spcAft>
                <a:spcPts val="0"/>
              </a:spcAft>
              <a:buSzPts val="2400"/>
              <a:buFont typeface="Courier New"/>
              <a:buNone/>
            </a:pPr>
            <a:r>
              <a:t/>
            </a:r>
            <a:endParaRPr sz="1800"/>
          </a:p>
          <a:p>
            <a:pPr indent="-381000" lvl="1" marL="914400" rtl="0" algn="l">
              <a:lnSpc>
                <a:spcPct val="115000"/>
              </a:lnSpc>
              <a:spcBef>
                <a:spcPts val="0"/>
              </a:spcBef>
              <a:spcAft>
                <a:spcPts val="0"/>
              </a:spcAft>
              <a:buSzPts val="2400"/>
              <a:buFont typeface="Arial"/>
              <a:buChar char="•"/>
            </a:pPr>
            <a:r>
              <a:rPr lang="en-GB" sz="1800">
                <a:solidFill>
                  <a:schemeClr val="dk1"/>
                </a:solidFill>
              </a:rPr>
              <a:t>Recommendation 1.a: </a:t>
            </a:r>
            <a:r>
              <a:rPr lang="en-GB" sz="1800"/>
              <a:t>Support continuation of remote sensing missions and derived products that provide Activity Data and biomass change information so that countries can safely embed these data streams into their inventory workflows and guidance documents. </a:t>
            </a:r>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SIT Action: All CEOS Members to maintain information flow on new mission characteristics through CEOS MIM database - </a:t>
            </a:r>
            <a:r>
              <a:rPr lang="en-GB" sz="1400">
                <a:solidFill>
                  <a:srgbClr val="0070C0"/>
                </a:solidFill>
              </a:rPr>
              <a:t>ongoing</a:t>
            </a:r>
            <a:endParaRPr/>
          </a:p>
          <a:p>
            <a:pPr indent="-228600" lvl="1" marL="914400" rtl="0" algn="l">
              <a:lnSpc>
                <a:spcPct val="115000"/>
              </a:lnSpc>
              <a:spcBef>
                <a:spcPts val="0"/>
              </a:spcBef>
              <a:spcAft>
                <a:spcPts val="0"/>
              </a:spcAft>
              <a:buSzPts val="2400"/>
              <a:buFont typeface="Courier New"/>
              <a:buNone/>
            </a:pPr>
            <a:r>
              <a:t/>
            </a:r>
            <a:endParaRPr sz="1200"/>
          </a:p>
          <a:p>
            <a:pPr indent="-381000" lvl="1" marL="914400" rtl="0" algn="l">
              <a:lnSpc>
                <a:spcPct val="115000"/>
              </a:lnSpc>
              <a:spcBef>
                <a:spcPts val="0"/>
              </a:spcBef>
              <a:spcAft>
                <a:spcPts val="0"/>
              </a:spcAft>
              <a:buSzPts val="2400"/>
              <a:buFont typeface="Arial"/>
              <a:buChar char="•"/>
            </a:pPr>
            <a:r>
              <a:rPr lang="en-GB" sz="1800"/>
              <a:t>Recommendation 1.b Explore harmonization and integration activities that generate temporal continuity and provide complete and consistent spatial coverage of activity data and biomass estimates.	</a:t>
            </a:r>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SIT Action: NASA, ESA et al to support ongoing research areas such as NASA Biomass Harmonization work,, ESA CCI Biomass- </a:t>
            </a:r>
            <a:r>
              <a:rPr lang="en-GB" sz="1400">
                <a:solidFill>
                  <a:srgbClr val="0070C0"/>
                </a:solidFill>
              </a:rPr>
              <a:t>ongoing</a:t>
            </a:r>
            <a:endParaRPr sz="1400">
              <a:solidFill>
                <a:srgbClr val="FF0000"/>
              </a:solidFill>
            </a:endParaRPr>
          </a:p>
          <a:p>
            <a:pPr indent="-355600" lvl="2" marL="1371600" rtl="0" algn="l">
              <a:lnSpc>
                <a:spcPct val="115000"/>
              </a:lnSpc>
              <a:spcBef>
                <a:spcPts val="0"/>
              </a:spcBef>
              <a:spcAft>
                <a:spcPts val="0"/>
              </a:spcAft>
              <a:buSzPts val="2000"/>
              <a:buFont typeface="Courier New"/>
              <a:buChar char="o"/>
            </a:pPr>
            <a:r>
              <a:rPr lang="en-GB" sz="1400">
                <a:solidFill>
                  <a:srgbClr val="0070C0"/>
                </a:solidFill>
              </a:rPr>
              <a:t>Update here on AGB progress</a:t>
            </a:r>
            <a:endParaRPr/>
          </a:p>
          <a:p>
            <a:pPr indent="0" lvl="2" marL="1016000" rtl="0" algn="l">
              <a:lnSpc>
                <a:spcPct val="115000"/>
              </a:lnSpc>
              <a:spcBef>
                <a:spcPts val="0"/>
              </a:spcBef>
              <a:spcAft>
                <a:spcPts val="0"/>
              </a:spcAft>
              <a:buSzPts val="2000"/>
              <a:buNone/>
            </a:pPr>
            <a:r>
              <a:t/>
            </a:r>
            <a:endParaRPr sz="900">
              <a:solidFill>
                <a:srgbClr val="FF0000"/>
              </a:solidFill>
            </a:endParaRPr>
          </a:p>
        </p:txBody>
      </p:sp>
      <p:sp>
        <p:nvSpPr>
          <p:cNvPr id="300" name="Google Shape;300;p3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2"/>
          <p:cNvSpPr txBox="1"/>
          <p:nvPr>
            <p:ph idx="1" type="body"/>
          </p:nvPr>
        </p:nvSpPr>
        <p:spPr>
          <a:xfrm>
            <a:off x="525518" y="1097550"/>
            <a:ext cx="7556938"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AFOLU Roadmap approved by CEOS Plenary Nov 2023</a:t>
            </a:r>
            <a:endParaRPr/>
          </a:p>
          <a:p>
            <a:pPr indent="-228600" lvl="0" marL="457200" rtl="0" algn="l">
              <a:lnSpc>
                <a:spcPct val="115000"/>
              </a:lnSpc>
              <a:spcBef>
                <a:spcPts val="0"/>
              </a:spcBef>
              <a:spcAft>
                <a:spcPts val="0"/>
              </a:spcAft>
              <a:buSzPts val="2800"/>
              <a:buNone/>
            </a:pPr>
            <a:r>
              <a:t/>
            </a:r>
            <a:endParaRPr sz="2000"/>
          </a:p>
          <a:p>
            <a:pPr indent="-228600" lvl="0" marL="45720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solidFill>
                  <a:srgbClr val="0070C0"/>
                </a:solidFill>
              </a:rPr>
              <a:t>Draft actions </a:t>
            </a:r>
            <a:r>
              <a:rPr lang="en-GB" sz="2000"/>
              <a:t>presented at SIT 39 in April 2024</a:t>
            </a:r>
            <a:endParaRPr/>
          </a:p>
          <a:p>
            <a:pPr indent="-228600" lvl="0" marL="457200" rtl="0" algn="l">
              <a:lnSpc>
                <a:spcPct val="115000"/>
              </a:lnSpc>
              <a:spcBef>
                <a:spcPts val="0"/>
              </a:spcBef>
              <a:spcAft>
                <a:spcPts val="0"/>
              </a:spcAft>
              <a:buSzPts val="2800"/>
              <a:buNone/>
            </a:pPr>
            <a:r>
              <a:t/>
            </a:r>
            <a:endParaRPr sz="2000"/>
          </a:p>
          <a:p>
            <a:pPr indent="-228600" lvl="0" marL="45720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solidFill>
                  <a:srgbClr val="0070C0"/>
                </a:solidFill>
              </a:rPr>
              <a:t>Updated</a:t>
            </a:r>
            <a:r>
              <a:rPr lang="en-GB" sz="2000"/>
              <a:t> High level initial actions are set out in slides below</a:t>
            </a:r>
            <a:endParaRPr sz="2000"/>
          </a:p>
        </p:txBody>
      </p:sp>
      <p:sp>
        <p:nvSpPr>
          <p:cNvPr id="167" name="Google Shape;167;p2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AFOLU Roadmap - Status</a:t>
            </a:r>
            <a:endParaRPr/>
          </a:p>
        </p:txBody>
      </p:sp>
      <p:pic>
        <p:nvPicPr>
          <p:cNvPr id="168" name="Google Shape;168;p22"/>
          <p:cNvPicPr preferRelativeResize="0"/>
          <p:nvPr/>
        </p:nvPicPr>
        <p:blipFill rotWithShape="1">
          <a:blip r:embed="rId3">
            <a:alphaModFix/>
          </a:blip>
          <a:srcRect b="0" l="0" r="0" t="0"/>
          <a:stretch/>
        </p:blipFill>
        <p:spPr>
          <a:xfrm>
            <a:off x="8220497" y="1097550"/>
            <a:ext cx="3753788" cy="53122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p40"/>
          <p:cNvSpPr txBox="1"/>
          <p:nvPr>
            <p:ph idx="1" type="body"/>
          </p:nvPr>
        </p:nvSpPr>
        <p:spPr>
          <a:xfrm>
            <a:off x="176050" y="1350288"/>
            <a:ext cx="8313000" cy="47724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1800"/>
              <a:t>AFOLU RM Recommendation 1: Ensure long term continuity of data…</a:t>
            </a:r>
            <a:endParaRPr/>
          </a:p>
          <a:p>
            <a:pPr indent="-228600" lvl="1" marL="914400" rtl="0" algn="l">
              <a:lnSpc>
                <a:spcPct val="115000"/>
              </a:lnSpc>
              <a:spcBef>
                <a:spcPts val="0"/>
              </a:spcBef>
              <a:spcAft>
                <a:spcPts val="0"/>
              </a:spcAft>
              <a:buSzPts val="2400"/>
              <a:buFont typeface="Courier New"/>
              <a:buNone/>
            </a:pPr>
            <a:r>
              <a:t/>
            </a:r>
            <a:endParaRPr sz="1800"/>
          </a:p>
          <a:p>
            <a:pPr indent="-381000" lvl="1" marL="914400" rtl="0" algn="l">
              <a:lnSpc>
                <a:spcPct val="115000"/>
              </a:lnSpc>
              <a:spcBef>
                <a:spcPts val="0"/>
              </a:spcBef>
              <a:spcAft>
                <a:spcPts val="0"/>
              </a:spcAft>
              <a:buSzPts val="2400"/>
              <a:buFont typeface="Arial"/>
              <a:buChar char="•"/>
            </a:pPr>
            <a:r>
              <a:rPr lang="en-GB" sz="1800">
                <a:solidFill>
                  <a:schemeClr val="dk1"/>
                </a:solidFill>
              </a:rPr>
              <a:t>Recommendation 1.c: </a:t>
            </a:r>
            <a:r>
              <a:rPr lang="en-GB" sz="1800"/>
              <a:t>Evaluate the planned program of record to identify mission gaps and to define future missions, including backward compatibility of next-generation missions, to support activity</a:t>
            </a:r>
            <a:endParaRPr sz="1800"/>
          </a:p>
          <a:p>
            <a:pPr indent="-355600" lvl="2" marL="1371600" rtl="0" algn="l">
              <a:lnSpc>
                <a:spcPct val="115000"/>
              </a:lnSpc>
              <a:spcBef>
                <a:spcPts val="0"/>
              </a:spcBef>
              <a:spcAft>
                <a:spcPts val="0"/>
              </a:spcAft>
              <a:buSzPts val="2000"/>
              <a:buFont typeface="Courier New"/>
              <a:buChar char="o"/>
            </a:pPr>
            <a:r>
              <a:rPr lang="en-GB" sz="1400">
                <a:solidFill>
                  <a:srgbClr val="FF0000"/>
                </a:solidFill>
              </a:rPr>
              <a:t>SIT Action: All CEOS Members to maintain information flow on new mission characteristics through CEOS MIM database - </a:t>
            </a:r>
            <a:r>
              <a:rPr lang="en-GB" sz="1400">
                <a:solidFill>
                  <a:srgbClr val="0070C0"/>
                </a:solidFill>
              </a:rPr>
              <a:t>ongoing</a:t>
            </a:r>
            <a:endParaRPr/>
          </a:p>
          <a:p>
            <a:pPr indent="-228600" lvl="1" marL="914400" rtl="0" algn="l">
              <a:lnSpc>
                <a:spcPct val="115000"/>
              </a:lnSpc>
              <a:spcBef>
                <a:spcPts val="0"/>
              </a:spcBef>
              <a:spcAft>
                <a:spcPts val="0"/>
              </a:spcAft>
              <a:buSzPts val="2400"/>
              <a:buFont typeface="Courier New"/>
              <a:buNone/>
            </a:pPr>
            <a:r>
              <a:t/>
            </a:r>
            <a:endParaRPr sz="1200"/>
          </a:p>
          <a:p>
            <a:pPr indent="0" lvl="2" marL="1016000" rtl="0" algn="l">
              <a:lnSpc>
                <a:spcPct val="115000"/>
              </a:lnSpc>
              <a:spcBef>
                <a:spcPts val="0"/>
              </a:spcBef>
              <a:spcAft>
                <a:spcPts val="0"/>
              </a:spcAft>
              <a:buSzPts val="2000"/>
              <a:buNone/>
            </a:pPr>
            <a:r>
              <a:t/>
            </a:r>
            <a:endParaRPr sz="900">
              <a:solidFill>
                <a:srgbClr val="FF0000"/>
              </a:solidFill>
            </a:endParaRPr>
          </a:p>
        </p:txBody>
      </p:sp>
      <p:sp>
        <p:nvSpPr>
          <p:cNvPr id="306" name="Google Shape;306;p4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pic>
        <p:nvPicPr>
          <p:cNvPr id="307" name="Google Shape;307;p40"/>
          <p:cNvPicPr preferRelativeResize="0"/>
          <p:nvPr/>
        </p:nvPicPr>
        <p:blipFill>
          <a:blip r:embed="rId3">
            <a:alphaModFix/>
          </a:blip>
          <a:stretch>
            <a:fillRect/>
          </a:stretch>
        </p:blipFill>
        <p:spPr>
          <a:xfrm>
            <a:off x="8621077" y="1350238"/>
            <a:ext cx="3377126" cy="47725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1" name="Shape 311"/>
        <p:cNvGrpSpPr/>
        <p:nvPr/>
      </p:nvGrpSpPr>
      <p:grpSpPr>
        <a:xfrm>
          <a:off x="0" y="0"/>
          <a:ext cx="0" cy="0"/>
          <a:chOff x="0" y="0"/>
          <a:chExt cx="0" cy="0"/>
        </a:xfrm>
      </p:grpSpPr>
      <p:sp>
        <p:nvSpPr>
          <p:cNvPr id="312" name="Google Shape;312;p41"/>
          <p:cNvSpPr txBox="1"/>
          <p:nvPr>
            <p:ph idx="1" type="body"/>
          </p:nvPr>
        </p:nvSpPr>
        <p:spPr>
          <a:xfrm>
            <a:off x="176048" y="797559"/>
            <a:ext cx="12015952" cy="5262881"/>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Font typeface="Noto Sans Symbols"/>
              <a:buChar char="❖"/>
            </a:pPr>
            <a:r>
              <a:rPr lang="en-GB" sz="1800"/>
              <a:t>AFOLU RM Recommendation 2: Improve use of Earth observation data in UNFCCC reporting and IPCC Guidelines</a:t>
            </a:r>
            <a:endParaRPr/>
          </a:p>
          <a:p>
            <a:pPr indent="-228600" lvl="0" marL="457200" rtl="0" algn="l">
              <a:lnSpc>
                <a:spcPct val="115000"/>
              </a:lnSpc>
              <a:spcBef>
                <a:spcPts val="0"/>
              </a:spcBef>
              <a:spcAft>
                <a:spcPts val="0"/>
              </a:spcAft>
              <a:buSzPts val="2800"/>
              <a:buFont typeface="Noto Sans Symbols"/>
              <a:buNone/>
            </a:pPr>
            <a:r>
              <a:t/>
            </a:r>
            <a:endParaRPr sz="1800"/>
          </a:p>
          <a:p>
            <a:pPr indent="-381000" lvl="1" marL="914400" rtl="0" algn="l">
              <a:lnSpc>
                <a:spcPct val="115000"/>
              </a:lnSpc>
              <a:spcBef>
                <a:spcPts val="0"/>
              </a:spcBef>
              <a:spcAft>
                <a:spcPts val="0"/>
              </a:spcAft>
              <a:buSzPts val="2400"/>
              <a:buFont typeface="Noto Sans Symbols"/>
              <a:buChar char="❖"/>
            </a:pPr>
            <a:r>
              <a:rPr lang="en-GB" sz="1800">
                <a:solidFill>
                  <a:schemeClr val="dk1"/>
                </a:solidFill>
              </a:rPr>
              <a:t>Recommendation 2.0: Ensure good communications with UNFCCC Sec and Parties throughout GST process in terms of data and product availability …</a:t>
            </a:r>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SIT Action: lessons learned from GST1 Lessons learned from GST1 (review of EO data, recommendations for GST2) to inform JAXA SIT Chair priorities– </a:t>
            </a:r>
            <a:endParaRPr/>
          </a:p>
          <a:p>
            <a:pPr indent="-355600" lvl="2" marL="1371600" rtl="0" algn="l">
              <a:lnSpc>
                <a:spcPct val="115000"/>
              </a:lnSpc>
              <a:spcBef>
                <a:spcPts val="0"/>
              </a:spcBef>
              <a:spcAft>
                <a:spcPts val="0"/>
              </a:spcAft>
              <a:buSzPts val="2000"/>
              <a:buFont typeface="Courier New"/>
              <a:buChar char="o"/>
            </a:pPr>
            <a:r>
              <a:rPr lang="en-GB" sz="1400">
                <a:solidFill>
                  <a:srgbClr val="0070C0"/>
                </a:solidFill>
              </a:rPr>
              <a:t>SIT Chair action reported here</a:t>
            </a:r>
            <a:endParaRPr/>
          </a:p>
          <a:p>
            <a:pPr indent="-228600" lvl="2" marL="1371600" rtl="0" algn="l">
              <a:lnSpc>
                <a:spcPct val="115000"/>
              </a:lnSpc>
              <a:spcBef>
                <a:spcPts val="0"/>
              </a:spcBef>
              <a:spcAft>
                <a:spcPts val="0"/>
              </a:spcAft>
              <a:buSzPts val="2000"/>
              <a:buFont typeface="Noto Sans Symbols"/>
              <a:buNone/>
            </a:pPr>
            <a:r>
              <a:t/>
            </a:r>
            <a:endParaRPr sz="1100">
              <a:solidFill>
                <a:srgbClr val="FF0000"/>
              </a:solidFill>
            </a:endParaRPr>
          </a:p>
          <a:p>
            <a:pPr indent="-381000" lvl="1" marL="914400" rtl="0" algn="l">
              <a:lnSpc>
                <a:spcPct val="115000"/>
              </a:lnSpc>
              <a:spcBef>
                <a:spcPts val="0"/>
              </a:spcBef>
              <a:spcAft>
                <a:spcPts val="0"/>
              </a:spcAft>
              <a:buSzPts val="2400"/>
              <a:buFont typeface="Noto Sans Symbols"/>
              <a:buChar char="❖"/>
            </a:pPr>
            <a:r>
              <a:rPr lang="en-GB" sz="1800">
                <a:solidFill>
                  <a:schemeClr val="dk1"/>
                </a:solidFill>
              </a:rPr>
              <a:t>AFOLU RM Recommendation 2.a:  Formalise a dialog between CEOS GST activities and the UNFCCC regarding the systematic use of E</a:t>
            </a:r>
            <a:r>
              <a:rPr lang="en-GB" sz="1800"/>
              <a:t>O </a:t>
            </a:r>
            <a:r>
              <a:rPr lang="en-GB" sz="1800">
                <a:solidFill>
                  <a:schemeClr val="dk1"/>
                </a:solidFill>
              </a:rPr>
              <a:t> to inventory guidelines and reporting, as part of systematic reporting to COP/UNFCCC Sec</a:t>
            </a:r>
            <a:endParaRPr sz="1800">
              <a:solidFill>
                <a:schemeClr val="dk1"/>
              </a:solidFill>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SIT Action: report on status of progress with IPCC TFI, TSU  and RSO/SBSTA  (with WGClimate) – SIT Chair</a:t>
            </a:r>
            <a:endParaRPr/>
          </a:p>
          <a:p>
            <a:pPr indent="-355600" lvl="2" marL="1371600" rtl="0" algn="l">
              <a:lnSpc>
                <a:spcPct val="115000"/>
              </a:lnSpc>
              <a:spcBef>
                <a:spcPts val="0"/>
              </a:spcBef>
              <a:spcAft>
                <a:spcPts val="0"/>
              </a:spcAft>
              <a:buSzPts val="2000"/>
              <a:buFont typeface="Courier New"/>
              <a:buChar char="o"/>
            </a:pPr>
            <a:r>
              <a:rPr lang="en-GB" sz="1400">
                <a:solidFill>
                  <a:srgbClr val="0070C0"/>
                </a:solidFill>
              </a:rPr>
              <a:t>Current status:? </a:t>
            </a:r>
            <a:endParaRPr/>
          </a:p>
          <a:p>
            <a:pPr indent="-228600" lvl="1" marL="914400" rtl="0" algn="l">
              <a:lnSpc>
                <a:spcPct val="115000"/>
              </a:lnSpc>
              <a:spcBef>
                <a:spcPts val="0"/>
              </a:spcBef>
              <a:spcAft>
                <a:spcPts val="0"/>
              </a:spcAft>
              <a:buSzPts val="2400"/>
              <a:buNone/>
            </a:pPr>
            <a:r>
              <a:t/>
            </a:r>
            <a:endParaRPr sz="1800"/>
          </a:p>
          <a:p>
            <a:pPr indent="0" lvl="1" marL="533400" rtl="0" algn="l">
              <a:lnSpc>
                <a:spcPct val="115000"/>
              </a:lnSpc>
              <a:spcBef>
                <a:spcPts val="0"/>
              </a:spcBef>
              <a:spcAft>
                <a:spcPts val="0"/>
              </a:spcAft>
              <a:buSzPts val="2400"/>
              <a:buNone/>
            </a:pPr>
            <a:r>
              <a:t/>
            </a:r>
            <a:endParaRPr sz="1400">
              <a:solidFill>
                <a:srgbClr val="FF0000"/>
              </a:solidFill>
            </a:endParaRPr>
          </a:p>
        </p:txBody>
      </p:sp>
      <p:sp>
        <p:nvSpPr>
          <p:cNvPr id="313" name="Google Shape;313;p4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7" name="Shape 317"/>
        <p:cNvGrpSpPr/>
        <p:nvPr/>
      </p:nvGrpSpPr>
      <p:grpSpPr>
        <a:xfrm>
          <a:off x="0" y="0"/>
          <a:ext cx="0" cy="0"/>
          <a:chOff x="0" y="0"/>
          <a:chExt cx="0" cy="0"/>
        </a:xfrm>
      </p:grpSpPr>
      <p:sp>
        <p:nvSpPr>
          <p:cNvPr id="318" name="Google Shape;318;p42"/>
          <p:cNvSpPr txBox="1"/>
          <p:nvPr>
            <p:ph idx="1" type="body"/>
          </p:nvPr>
        </p:nvSpPr>
        <p:spPr>
          <a:xfrm>
            <a:off x="176048" y="797559"/>
            <a:ext cx="12015952" cy="5262881"/>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228600" lvl="1" marL="914400" rtl="0" algn="l">
              <a:lnSpc>
                <a:spcPct val="115000"/>
              </a:lnSpc>
              <a:spcBef>
                <a:spcPts val="0"/>
              </a:spcBef>
              <a:spcAft>
                <a:spcPts val="0"/>
              </a:spcAft>
              <a:buSzPts val="2400"/>
              <a:buNone/>
            </a:pPr>
            <a:r>
              <a:t/>
            </a:r>
            <a:endParaRPr sz="1800"/>
          </a:p>
          <a:p>
            <a:pPr indent="-381000" lvl="1" marL="914400" rtl="0" algn="l">
              <a:lnSpc>
                <a:spcPct val="115000"/>
              </a:lnSpc>
              <a:spcBef>
                <a:spcPts val="0"/>
              </a:spcBef>
              <a:spcAft>
                <a:spcPts val="0"/>
              </a:spcAft>
              <a:buSzPts val="2400"/>
              <a:buFont typeface="Noto Sans Symbols"/>
              <a:buChar char="❖"/>
            </a:pPr>
            <a:r>
              <a:rPr lang="en-GB" sz="1800"/>
              <a:t>AFOLU RM Recommendation 2.b: Develop best practice guidance on use of EO…</a:t>
            </a:r>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Action:  Develop demonstration studies with individual country GHG and forest Inventory agencies, jointly with GFOI workshops – GFOI leads, CEOS LPV biomass co-leads, SilvaCarbon </a:t>
            </a:r>
            <a:endParaRPr sz="1400">
              <a:solidFill>
                <a:srgbClr val="FF0000"/>
              </a:solidFill>
            </a:endParaRPr>
          </a:p>
          <a:p>
            <a:pPr indent="-355600" lvl="2" marL="1371600" rtl="0" algn="l">
              <a:lnSpc>
                <a:spcPct val="115000"/>
              </a:lnSpc>
              <a:spcBef>
                <a:spcPts val="0"/>
              </a:spcBef>
              <a:spcAft>
                <a:spcPts val="0"/>
              </a:spcAft>
              <a:buSzPts val="2000"/>
              <a:buFont typeface="Courier New"/>
              <a:buChar char="o"/>
            </a:pPr>
            <a:r>
              <a:rPr lang="en-GB" sz="1400">
                <a:solidFill>
                  <a:srgbClr val="0070C0"/>
                </a:solidFill>
              </a:rPr>
              <a:t>Expert workshop on uptake of biomass maps for policy reporting (March 20-22, 2024), organized by UMD, Silvacarbon and GFOI R&amp;D, follow on country specific workshops  in Ghana and Cambodia </a:t>
            </a:r>
            <a:endParaRPr sz="1400">
              <a:solidFill>
                <a:srgbClr val="0070C0"/>
              </a:solidFill>
            </a:endParaRPr>
          </a:p>
          <a:p>
            <a:pPr indent="-381000" lvl="1" marL="914400" rtl="0" algn="l">
              <a:lnSpc>
                <a:spcPct val="115000"/>
              </a:lnSpc>
              <a:spcBef>
                <a:spcPts val="500"/>
              </a:spcBef>
              <a:spcAft>
                <a:spcPts val="0"/>
              </a:spcAft>
              <a:buSzPts val="2400"/>
              <a:buFont typeface="Noto Sans Symbols"/>
              <a:buChar char="❖"/>
            </a:pPr>
            <a:r>
              <a:rPr lang="en-GB" sz="1800"/>
              <a:t>AFOLU RM Recommendation 2.c: Enable international activities such as the establishment of Forest Biomass Reference Measurement in-situ long-term monitoring plots (e.g. GEO-TREES) to ensure space-derived data are of the highest quality, uncertainties are well characterized EO…</a:t>
            </a:r>
            <a:endParaRPr/>
          </a:p>
          <a:p>
            <a:pPr indent="-355600" lvl="2" marL="1371600" rtl="0" algn="l">
              <a:lnSpc>
                <a:spcPct val="115000"/>
              </a:lnSpc>
              <a:spcBef>
                <a:spcPts val="500"/>
              </a:spcBef>
              <a:spcAft>
                <a:spcPts val="0"/>
              </a:spcAft>
              <a:buSzPts val="2000"/>
              <a:buFont typeface="Courier New"/>
              <a:buChar char="o"/>
            </a:pPr>
            <a:r>
              <a:rPr lang="en-GB" sz="1400">
                <a:solidFill>
                  <a:srgbClr val="FF0000"/>
                </a:solidFill>
              </a:rPr>
              <a:t>Action:  Coordinate with GFOI MGD, data and R&amp;D component and NFI efforts, active support for GEOTREES, MAAP and FRM4BIOMASS (Jerome Chave)</a:t>
            </a:r>
            <a:endParaRPr sz="1400">
              <a:solidFill>
                <a:srgbClr val="FF0000"/>
              </a:solidFill>
            </a:endParaRPr>
          </a:p>
          <a:p>
            <a:pPr indent="-355600" lvl="2" marL="1371600" rtl="0" algn="l">
              <a:lnSpc>
                <a:spcPct val="115000"/>
              </a:lnSpc>
              <a:spcBef>
                <a:spcPts val="0"/>
              </a:spcBef>
              <a:spcAft>
                <a:spcPts val="0"/>
              </a:spcAft>
              <a:buSzPts val="2000"/>
              <a:buFont typeface="Courier New"/>
              <a:buChar char="o"/>
            </a:pPr>
            <a:r>
              <a:rPr lang="en-GB" sz="1400">
                <a:solidFill>
                  <a:srgbClr val="0070C0"/>
                </a:solidFill>
              </a:rPr>
              <a:t>NASA contribution to GEOTREES, AFRISAR-2 Airborne Campaign collecting new Lidar and SAR data over GEOTREES sites in Gabon and Ghana </a:t>
            </a:r>
            <a:endParaRPr sz="1400">
              <a:solidFill>
                <a:srgbClr val="0070C0"/>
              </a:solidFill>
            </a:endParaRPr>
          </a:p>
          <a:p>
            <a:pPr indent="0" lvl="1" marL="533400" rtl="0" algn="l">
              <a:lnSpc>
                <a:spcPct val="115000"/>
              </a:lnSpc>
              <a:spcBef>
                <a:spcPts val="0"/>
              </a:spcBef>
              <a:spcAft>
                <a:spcPts val="0"/>
              </a:spcAft>
              <a:buSzPts val="2400"/>
              <a:buNone/>
            </a:pPr>
            <a:r>
              <a:t/>
            </a:r>
            <a:endParaRPr sz="1400">
              <a:solidFill>
                <a:srgbClr val="FF0000"/>
              </a:solidFill>
            </a:endParaRPr>
          </a:p>
        </p:txBody>
      </p:sp>
      <p:sp>
        <p:nvSpPr>
          <p:cNvPr id="319" name="Google Shape;319;p4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3" name="Shape 323"/>
        <p:cNvGrpSpPr/>
        <p:nvPr/>
      </p:nvGrpSpPr>
      <p:grpSpPr>
        <a:xfrm>
          <a:off x="0" y="0"/>
          <a:ext cx="0" cy="0"/>
          <a:chOff x="0" y="0"/>
          <a:chExt cx="0" cy="0"/>
        </a:xfrm>
      </p:grpSpPr>
      <p:sp>
        <p:nvSpPr>
          <p:cNvPr id="324" name="Google Shape;324;p43"/>
          <p:cNvSpPr txBox="1"/>
          <p:nvPr>
            <p:ph idx="1" type="body"/>
          </p:nvPr>
        </p:nvSpPr>
        <p:spPr>
          <a:xfrm>
            <a:off x="176047" y="1097550"/>
            <a:ext cx="11653095" cy="4662900"/>
          </a:xfrm>
          <a:prstGeom prst="rect">
            <a:avLst/>
          </a:prstGeom>
          <a:noFill/>
          <a:ln>
            <a:noFill/>
          </a:ln>
        </p:spPr>
        <p:txBody>
          <a:bodyPr anchorCtr="0" anchor="t" bIns="45700" lIns="91425" spcFirstLastPara="1" rIns="91425" wrap="square" tIns="45700">
            <a:noAutofit/>
          </a:bodyPr>
          <a:lstStyle/>
          <a:p>
            <a:pPr indent="-228600" lvl="1" marL="914400" rtl="0" algn="l">
              <a:lnSpc>
                <a:spcPct val="115000"/>
              </a:lnSpc>
              <a:spcBef>
                <a:spcPts val="0"/>
              </a:spcBef>
              <a:spcAft>
                <a:spcPts val="0"/>
              </a:spcAft>
              <a:buSzPts val="2400"/>
              <a:buFont typeface="Courier New"/>
              <a:buNone/>
            </a:pPr>
            <a:r>
              <a:t/>
            </a:r>
            <a:endParaRPr sz="1400">
              <a:solidFill>
                <a:srgbClr val="FF0000"/>
              </a:solidFill>
            </a:endParaRPr>
          </a:p>
          <a:p>
            <a:pPr indent="0" lvl="1" marL="533400" rtl="0" algn="l">
              <a:lnSpc>
                <a:spcPct val="115000"/>
              </a:lnSpc>
              <a:spcBef>
                <a:spcPts val="0"/>
              </a:spcBef>
              <a:spcAft>
                <a:spcPts val="0"/>
              </a:spcAft>
              <a:buSzPts val="2400"/>
              <a:buNone/>
            </a:pPr>
            <a:r>
              <a:t/>
            </a:r>
            <a:endParaRPr sz="1100">
              <a:solidFill>
                <a:srgbClr val="FF0000"/>
              </a:solidFill>
            </a:endParaRPr>
          </a:p>
          <a:p>
            <a:pPr indent="-381000" lvl="1" marL="914400" rtl="0" algn="l">
              <a:lnSpc>
                <a:spcPct val="115000"/>
              </a:lnSpc>
              <a:spcBef>
                <a:spcPts val="0"/>
              </a:spcBef>
              <a:spcAft>
                <a:spcPts val="0"/>
              </a:spcAft>
              <a:buSzPts val="2400"/>
              <a:buFont typeface="Noto Sans Symbols"/>
              <a:buChar char="❖"/>
            </a:pPr>
            <a:r>
              <a:rPr lang="en-GB" sz="1800">
                <a:solidFill>
                  <a:schemeClr val="dk1"/>
                </a:solidFill>
              </a:rPr>
              <a:t>AFOLU RM Recommendation 2.d: Align terminology and analytical frameworks for AGB and uncertainty assessments consistent with IPCC Guidelines.</a:t>
            </a:r>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Action: Implement expert meetings to improve country guidance on NFI and forest regrowth emissions and removals – GFOI team, AFOLU AGB team</a:t>
            </a:r>
            <a:endParaRPr/>
          </a:p>
          <a:p>
            <a:pPr indent="-355600" lvl="2" marL="1371600" rtl="0" algn="l">
              <a:lnSpc>
                <a:spcPct val="115000"/>
              </a:lnSpc>
              <a:spcBef>
                <a:spcPts val="0"/>
              </a:spcBef>
              <a:spcAft>
                <a:spcPts val="0"/>
              </a:spcAft>
              <a:buSzPts val="2000"/>
              <a:buFont typeface="Courier New"/>
              <a:buChar char="o"/>
            </a:pPr>
            <a:r>
              <a:rPr lang="en-GB" sz="1400">
                <a:solidFill>
                  <a:srgbClr val="0070C0"/>
                </a:solidFill>
              </a:rPr>
              <a:t>Ongoing GFOI/GEOGLAM work</a:t>
            </a:r>
            <a:endParaRPr/>
          </a:p>
          <a:p>
            <a:pPr indent="-228600" lvl="2" marL="1371600" rtl="0" algn="l">
              <a:lnSpc>
                <a:spcPct val="115000"/>
              </a:lnSpc>
              <a:spcBef>
                <a:spcPts val="0"/>
              </a:spcBef>
              <a:spcAft>
                <a:spcPts val="0"/>
              </a:spcAft>
              <a:buSzPts val="2000"/>
              <a:buFont typeface="Courier New"/>
              <a:buNone/>
            </a:pPr>
            <a:r>
              <a:t/>
            </a:r>
            <a:endParaRPr sz="1100">
              <a:solidFill>
                <a:srgbClr val="FF0000"/>
              </a:solidFill>
            </a:endParaRPr>
          </a:p>
          <a:p>
            <a:pPr indent="-381000" lvl="1" marL="914400" rtl="0" algn="l">
              <a:lnSpc>
                <a:spcPct val="115000"/>
              </a:lnSpc>
              <a:spcBef>
                <a:spcPts val="0"/>
              </a:spcBef>
              <a:spcAft>
                <a:spcPts val="0"/>
              </a:spcAft>
              <a:buSzPts val="2400"/>
              <a:buFont typeface="Noto Sans Symbols"/>
              <a:buChar char="❖"/>
            </a:pPr>
            <a:r>
              <a:rPr lang="en-GB" sz="1800">
                <a:solidFill>
                  <a:schemeClr val="dk1"/>
                </a:solidFill>
              </a:rPr>
              <a:t>AFOLU Recommendation 2.e: Develop traceability and flexibility for different land activity definitions to be consistent with national definitions used in GHG inventories.</a:t>
            </a:r>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Action: undertake a concrete study on intercomparison of land activity definitions with those used in GHG:</a:t>
            </a:r>
            <a:endParaRPr sz="1400">
              <a:solidFill>
                <a:srgbClr val="FF0000"/>
              </a:solidFill>
            </a:endParaRPr>
          </a:p>
          <a:p>
            <a:pPr indent="-355600" lvl="2" marL="1371600" rtl="0" algn="l">
              <a:lnSpc>
                <a:spcPct val="115000"/>
              </a:lnSpc>
              <a:spcBef>
                <a:spcPts val="0"/>
              </a:spcBef>
              <a:spcAft>
                <a:spcPts val="0"/>
              </a:spcAft>
              <a:buSzPts val="2000"/>
              <a:buFont typeface="Courier New"/>
              <a:buChar char="o"/>
            </a:pPr>
            <a:r>
              <a:rPr lang="en-GB" sz="1400">
                <a:solidFill>
                  <a:srgbClr val="FF0000"/>
                </a:solidFill>
              </a:rPr>
              <a:t> inventories – LSI-VC, AFOLU LC team. New initiative proposed at SIT</a:t>
            </a:r>
            <a:endParaRPr sz="1400">
              <a:solidFill>
                <a:srgbClr val="FF0000"/>
              </a:solidFill>
            </a:endParaRPr>
          </a:p>
          <a:p>
            <a:pPr indent="-355600" lvl="2" marL="1371600" rtl="0" algn="l">
              <a:lnSpc>
                <a:spcPct val="115000"/>
              </a:lnSpc>
              <a:spcBef>
                <a:spcPts val="0"/>
              </a:spcBef>
              <a:spcAft>
                <a:spcPts val="0"/>
              </a:spcAft>
              <a:buSzPts val="2000"/>
              <a:buFont typeface="Courier New"/>
              <a:buChar char="o"/>
            </a:pPr>
            <a:r>
              <a:rPr lang="en-GB" sz="1400">
                <a:solidFill>
                  <a:srgbClr val="0070C0"/>
                </a:solidFill>
              </a:rPr>
              <a:t>Ongoing  intercomparison work</a:t>
            </a:r>
            <a:endParaRPr/>
          </a:p>
        </p:txBody>
      </p:sp>
      <p:sp>
        <p:nvSpPr>
          <p:cNvPr id="325" name="Google Shape;325;p4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9" name="Shape 329"/>
        <p:cNvGrpSpPr/>
        <p:nvPr/>
      </p:nvGrpSpPr>
      <p:grpSpPr>
        <a:xfrm>
          <a:off x="0" y="0"/>
          <a:ext cx="0" cy="0"/>
          <a:chOff x="0" y="0"/>
          <a:chExt cx="0" cy="0"/>
        </a:xfrm>
      </p:grpSpPr>
      <p:sp>
        <p:nvSpPr>
          <p:cNvPr id="330" name="Google Shape;330;p44"/>
          <p:cNvSpPr txBox="1"/>
          <p:nvPr>
            <p:ph idx="1" type="body"/>
          </p:nvPr>
        </p:nvSpPr>
        <p:spPr>
          <a:xfrm>
            <a:off x="176047" y="639061"/>
            <a:ext cx="11691487" cy="5879725"/>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406400" lvl="0" marL="457200" rtl="0" algn="l">
              <a:lnSpc>
                <a:spcPct val="115000"/>
              </a:lnSpc>
              <a:spcBef>
                <a:spcPts val="0"/>
              </a:spcBef>
              <a:spcAft>
                <a:spcPts val="0"/>
              </a:spcAft>
              <a:buSzPts val="2800"/>
              <a:buFont typeface="Noto Sans Symbols"/>
              <a:buChar char="❖"/>
            </a:pPr>
            <a:r>
              <a:rPr lang="en-GB" sz="1800"/>
              <a:t>AFOLU RM Recommendation Recommendation 3: Enable dialog between inventory practitioners and CEOS community…</a:t>
            </a:r>
            <a:endParaRPr b="1" sz="1800">
              <a:solidFill>
                <a:srgbClr val="000000"/>
              </a:solidFill>
              <a:latin typeface="Calibri"/>
              <a:ea typeface="Calibri"/>
              <a:cs typeface="Calibri"/>
              <a:sym typeface="Calibri"/>
            </a:endParaRPr>
          </a:p>
          <a:p>
            <a:pPr indent="-381000" lvl="1" marL="914400" rtl="0" algn="l">
              <a:lnSpc>
                <a:spcPct val="115000"/>
              </a:lnSpc>
              <a:spcBef>
                <a:spcPts val="0"/>
              </a:spcBef>
              <a:spcAft>
                <a:spcPts val="0"/>
              </a:spcAft>
              <a:buSzPts val="2400"/>
              <a:buFont typeface="Noto Sans Symbols"/>
              <a:buChar char="❖"/>
            </a:pPr>
            <a:r>
              <a:rPr lang="en-GB" sz="1800"/>
              <a:t>AFOLU RM Recommendation 3.a: national inventory team training</a:t>
            </a:r>
            <a:endParaRPr/>
          </a:p>
          <a:p>
            <a:pPr indent="-317500" lvl="2" marL="1371600" rtl="0" algn="l">
              <a:lnSpc>
                <a:spcPct val="115000"/>
              </a:lnSpc>
              <a:spcBef>
                <a:spcPts val="0"/>
              </a:spcBef>
              <a:spcAft>
                <a:spcPts val="0"/>
              </a:spcAft>
              <a:buSzPts val="1400"/>
              <a:buFont typeface="Courier New"/>
              <a:buChar char="o"/>
            </a:pPr>
            <a:r>
              <a:rPr lang="en-GB" sz="1400">
                <a:solidFill>
                  <a:srgbClr val="FF0000"/>
                </a:solidFill>
              </a:rPr>
              <a:t>Action: invest in local training of inventory agencies, aligned between CEOS and GFOI Capacity Building – GFOI CB team, AFOLU TF Leads</a:t>
            </a:r>
            <a:endParaRPr sz="1400"/>
          </a:p>
          <a:p>
            <a:pPr indent="-228600" lvl="1" marL="914400" rtl="0" algn="l">
              <a:lnSpc>
                <a:spcPct val="115000"/>
              </a:lnSpc>
              <a:spcBef>
                <a:spcPts val="0"/>
              </a:spcBef>
              <a:spcAft>
                <a:spcPts val="0"/>
              </a:spcAft>
              <a:buSzPts val="2400"/>
              <a:buFont typeface="Courier New"/>
              <a:buNone/>
            </a:pPr>
            <a:r>
              <a:t/>
            </a:r>
            <a:endParaRPr sz="1200">
              <a:solidFill>
                <a:srgbClr val="FF0000"/>
              </a:solidFill>
            </a:endParaRPr>
          </a:p>
          <a:p>
            <a:pPr indent="-381000" lvl="1" marL="914400" marR="0" rtl="0" algn="l">
              <a:lnSpc>
                <a:spcPct val="115000"/>
              </a:lnSpc>
              <a:spcBef>
                <a:spcPts val="0"/>
              </a:spcBef>
              <a:spcAft>
                <a:spcPts val="0"/>
              </a:spcAft>
              <a:buSzPts val="2400"/>
              <a:buFont typeface="Noto Sans Symbols"/>
              <a:buChar char="❖"/>
            </a:pPr>
            <a:r>
              <a:rPr lang="en-GB" sz="1800"/>
              <a:t>Support efforts to reconcile bottom-up, top-down, and inventory estimates of GHG emissions and removals</a:t>
            </a:r>
            <a:endParaRPr sz="1800"/>
          </a:p>
          <a:p>
            <a:pPr indent="-228600" lvl="1" marL="914400" rtl="0" algn="l">
              <a:lnSpc>
                <a:spcPct val="115000"/>
              </a:lnSpc>
              <a:spcBef>
                <a:spcPts val="0"/>
              </a:spcBef>
              <a:spcAft>
                <a:spcPts val="0"/>
              </a:spcAft>
              <a:buSzPts val="2400"/>
              <a:buFont typeface="Noto Sans Symbols"/>
              <a:buNone/>
            </a:pPr>
            <a:r>
              <a:t/>
            </a:r>
            <a:endParaRPr sz="1200">
              <a:solidFill>
                <a:schemeClr val="dk1"/>
              </a:solidFill>
            </a:endParaRPr>
          </a:p>
          <a:p>
            <a:pPr indent="-228600" lvl="1" marL="914400" rtl="0" algn="l">
              <a:lnSpc>
                <a:spcPct val="115000"/>
              </a:lnSpc>
              <a:spcBef>
                <a:spcPts val="0"/>
              </a:spcBef>
              <a:spcAft>
                <a:spcPts val="0"/>
              </a:spcAft>
              <a:buSzPts val="2400"/>
              <a:buFont typeface="Noto Sans Symbols"/>
              <a:buNone/>
            </a:pPr>
            <a:r>
              <a:t/>
            </a:r>
            <a:endParaRPr sz="1200">
              <a:solidFill>
                <a:schemeClr val="dk1"/>
              </a:solidFill>
            </a:endParaRPr>
          </a:p>
          <a:p>
            <a:pPr indent="-406400" lvl="0" marL="457200" rtl="0" algn="l">
              <a:lnSpc>
                <a:spcPct val="115000"/>
              </a:lnSpc>
              <a:spcBef>
                <a:spcPts val="0"/>
              </a:spcBef>
              <a:spcAft>
                <a:spcPts val="0"/>
              </a:spcAft>
              <a:buSzPts val="2800"/>
              <a:buFont typeface="Noto Sans Symbols"/>
              <a:buChar char="❖"/>
            </a:pPr>
            <a:r>
              <a:rPr lang="en-GB" sz="1600">
                <a:solidFill>
                  <a:schemeClr val="dk1"/>
                </a:solidFill>
              </a:rPr>
              <a:t>AFOLU RM Recommendation 4.a: develop guidance and datasets to compare bottom-up and top-down methods of emission estimates in cooperation with GHG TF, including through Amazonas 2024 campaign (ESA, INPE, NASA, …))</a:t>
            </a:r>
            <a:endParaRPr/>
          </a:p>
          <a:p>
            <a:pPr indent="-317500" lvl="1" marL="914400" rtl="0" algn="l">
              <a:lnSpc>
                <a:spcPct val="115000"/>
              </a:lnSpc>
              <a:spcBef>
                <a:spcPts val="0"/>
              </a:spcBef>
              <a:spcAft>
                <a:spcPts val="0"/>
              </a:spcAft>
              <a:buSzPts val="1400"/>
              <a:buFont typeface="Courier New"/>
              <a:buChar char="o"/>
            </a:pPr>
            <a:r>
              <a:rPr lang="en-GB" sz="1400">
                <a:solidFill>
                  <a:srgbClr val="FF0000"/>
                </a:solidFill>
              </a:rPr>
              <a:t>Action: work with GHGTF, WMO G3S, EU CO2MVS, USCMS, NEIS (Japan) and others to ensure consistency  - GHG TTF Chair, AFOLU Leads.</a:t>
            </a:r>
            <a:endParaRPr sz="1400"/>
          </a:p>
          <a:p>
            <a:pPr indent="-317500" lvl="1" marL="914400" rtl="0" algn="l">
              <a:lnSpc>
                <a:spcPct val="115000"/>
              </a:lnSpc>
              <a:spcBef>
                <a:spcPts val="0"/>
              </a:spcBef>
              <a:spcAft>
                <a:spcPts val="0"/>
              </a:spcAft>
              <a:buSzPts val="1400"/>
              <a:buFont typeface="Courier New"/>
              <a:buChar char="o"/>
            </a:pPr>
            <a:r>
              <a:rPr lang="en-GB" sz="1400">
                <a:solidFill>
                  <a:srgbClr val="0070C0"/>
                </a:solidFill>
              </a:rPr>
              <a:t>Campaign postponed to mid -2025 for logistic reasons</a:t>
            </a:r>
            <a:endParaRPr sz="1400"/>
          </a:p>
        </p:txBody>
      </p:sp>
      <p:sp>
        <p:nvSpPr>
          <p:cNvPr id="331" name="Google Shape;331;p4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5" name="Shape 335"/>
        <p:cNvGrpSpPr/>
        <p:nvPr/>
      </p:nvGrpSpPr>
      <p:grpSpPr>
        <a:xfrm>
          <a:off x="0" y="0"/>
          <a:ext cx="0" cy="0"/>
          <a:chOff x="0" y="0"/>
          <a:chExt cx="0" cy="0"/>
        </a:xfrm>
      </p:grpSpPr>
      <p:sp>
        <p:nvSpPr>
          <p:cNvPr id="336" name="Google Shape;336;p4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GB" sz="4300"/>
              <a:t>ESA RECCAP2: reconcile TD &amp; BU </a:t>
            </a:r>
            <a:endParaRPr sz="4300"/>
          </a:p>
          <a:p>
            <a:pPr indent="0" lvl="0" marL="0" rtl="0" algn="l">
              <a:lnSpc>
                <a:spcPct val="90000"/>
              </a:lnSpc>
              <a:spcBef>
                <a:spcPts val="0"/>
              </a:spcBef>
              <a:spcAft>
                <a:spcPts val="0"/>
              </a:spcAft>
              <a:buSzPts val="4400"/>
              <a:buNone/>
            </a:pPr>
            <a:r>
              <a:t/>
            </a:r>
            <a:endParaRPr/>
          </a:p>
        </p:txBody>
      </p:sp>
      <p:pic>
        <p:nvPicPr>
          <p:cNvPr id="337" name="Google Shape;337;p45"/>
          <p:cNvPicPr preferRelativeResize="0"/>
          <p:nvPr/>
        </p:nvPicPr>
        <p:blipFill>
          <a:blip r:embed="rId3">
            <a:alphaModFix/>
          </a:blip>
          <a:stretch>
            <a:fillRect/>
          </a:stretch>
        </p:blipFill>
        <p:spPr>
          <a:xfrm>
            <a:off x="1069526" y="1395700"/>
            <a:ext cx="10052949" cy="5048399"/>
          </a:xfrm>
          <a:prstGeom prst="rect">
            <a:avLst/>
          </a:prstGeom>
          <a:noFill/>
          <a:ln>
            <a:noFill/>
          </a:ln>
        </p:spPr>
      </p:pic>
      <p:pic>
        <p:nvPicPr>
          <p:cNvPr id="338" name="Google Shape;338;p45"/>
          <p:cNvPicPr preferRelativeResize="0"/>
          <p:nvPr/>
        </p:nvPicPr>
        <p:blipFill>
          <a:blip r:embed="rId4">
            <a:alphaModFix/>
          </a:blip>
          <a:stretch>
            <a:fillRect/>
          </a:stretch>
        </p:blipFill>
        <p:spPr>
          <a:xfrm>
            <a:off x="-100012" y="904875"/>
            <a:ext cx="7058025" cy="781050"/>
          </a:xfrm>
          <a:prstGeom prst="rect">
            <a:avLst/>
          </a:prstGeom>
          <a:noFill/>
          <a:ln>
            <a:noFill/>
          </a:ln>
        </p:spPr>
      </p:pic>
      <p:pic>
        <p:nvPicPr>
          <p:cNvPr id="339" name="Google Shape;339;p45"/>
          <p:cNvPicPr preferRelativeResize="0"/>
          <p:nvPr/>
        </p:nvPicPr>
        <p:blipFill>
          <a:blip r:embed="rId5">
            <a:alphaModFix/>
          </a:blip>
          <a:stretch>
            <a:fillRect/>
          </a:stretch>
        </p:blipFill>
        <p:spPr>
          <a:xfrm>
            <a:off x="9662097" y="5374097"/>
            <a:ext cx="2362700" cy="1072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ESA RECCAP2 </a:t>
            </a:r>
            <a:endParaRPr/>
          </a:p>
        </p:txBody>
      </p:sp>
      <p:sp>
        <p:nvSpPr>
          <p:cNvPr id="345" name="Google Shape;345;p46"/>
          <p:cNvSpPr txBox="1"/>
          <p:nvPr>
            <p:ph idx="1" type="body"/>
          </p:nvPr>
        </p:nvSpPr>
        <p:spPr>
          <a:xfrm>
            <a:off x="176050" y="336752"/>
            <a:ext cx="11691600" cy="47961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228600" lvl="1" marL="914400" rtl="0" algn="l">
              <a:lnSpc>
                <a:spcPct val="115000"/>
              </a:lnSpc>
              <a:spcBef>
                <a:spcPts val="0"/>
              </a:spcBef>
              <a:spcAft>
                <a:spcPts val="0"/>
              </a:spcAft>
              <a:buSzPts val="2400"/>
              <a:buFont typeface="Noto Sans Symbols"/>
              <a:buNone/>
            </a:pPr>
            <a:r>
              <a:t/>
            </a:r>
            <a:endParaRPr sz="1200">
              <a:solidFill>
                <a:schemeClr val="dk1"/>
              </a:solidFill>
            </a:endParaRPr>
          </a:p>
          <a:p>
            <a:pPr indent="-342900" lvl="0" marL="457200" marR="0" rtl="0" algn="just">
              <a:lnSpc>
                <a:spcPct val="119000"/>
              </a:lnSpc>
              <a:spcBef>
                <a:spcPts val="600"/>
              </a:spcBef>
              <a:spcAft>
                <a:spcPts val="0"/>
              </a:spcAft>
              <a:buSzPts val="1800"/>
              <a:buFont typeface="Arial"/>
              <a:buChar char="❖"/>
            </a:pPr>
            <a:r>
              <a:rPr lang="en-GB" sz="1600"/>
              <a:t>Key scientific achievements</a:t>
            </a:r>
            <a:endParaRPr sz="1800">
              <a:latin typeface="Arial"/>
              <a:ea typeface="Arial"/>
              <a:cs typeface="Arial"/>
              <a:sym typeface="Arial"/>
            </a:endParaRPr>
          </a:p>
          <a:p>
            <a:pPr indent="0" lvl="0" marL="457200" rtl="0" algn="just">
              <a:lnSpc>
                <a:spcPct val="119000"/>
              </a:lnSpc>
              <a:spcBef>
                <a:spcPts val="600"/>
              </a:spcBef>
              <a:spcAft>
                <a:spcPts val="0"/>
              </a:spcAft>
              <a:buNone/>
            </a:pPr>
            <a:r>
              <a:t/>
            </a:r>
            <a:endParaRPr sz="1800">
              <a:latin typeface="Arial"/>
              <a:ea typeface="Arial"/>
              <a:cs typeface="Arial"/>
              <a:sym typeface="Arial"/>
            </a:endParaRPr>
          </a:p>
          <a:p>
            <a:pPr indent="0" lvl="0" marL="457200" rtl="0" algn="l">
              <a:lnSpc>
                <a:spcPct val="115000"/>
              </a:lnSpc>
              <a:spcBef>
                <a:spcPts val="600"/>
              </a:spcBef>
              <a:spcAft>
                <a:spcPts val="0"/>
              </a:spcAft>
              <a:buNone/>
            </a:pPr>
            <a:r>
              <a:t/>
            </a:r>
            <a:endParaRPr sz="1600"/>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p:txBody>
      </p:sp>
      <p:pic>
        <p:nvPicPr>
          <p:cNvPr id="346" name="Google Shape;346;p46"/>
          <p:cNvPicPr preferRelativeResize="0"/>
          <p:nvPr/>
        </p:nvPicPr>
        <p:blipFill>
          <a:blip r:embed="rId3">
            <a:alphaModFix/>
          </a:blip>
          <a:stretch>
            <a:fillRect/>
          </a:stretch>
        </p:blipFill>
        <p:spPr>
          <a:xfrm>
            <a:off x="176050" y="1267422"/>
            <a:ext cx="12192000" cy="5369106"/>
          </a:xfrm>
          <a:prstGeom prst="rect">
            <a:avLst/>
          </a:prstGeom>
          <a:noFill/>
          <a:ln>
            <a:noFill/>
          </a:ln>
        </p:spPr>
      </p:pic>
      <p:pic>
        <p:nvPicPr>
          <p:cNvPr id="347" name="Google Shape;347;p46"/>
          <p:cNvPicPr preferRelativeResize="0"/>
          <p:nvPr/>
        </p:nvPicPr>
        <p:blipFill>
          <a:blip r:embed="rId4">
            <a:alphaModFix/>
          </a:blip>
          <a:stretch>
            <a:fillRect/>
          </a:stretch>
        </p:blipFill>
        <p:spPr>
          <a:xfrm>
            <a:off x="7801210" y="0"/>
            <a:ext cx="4390790" cy="1986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1" name="Shape 351"/>
        <p:cNvGrpSpPr/>
        <p:nvPr/>
      </p:nvGrpSpPr>
      <p:grpSpPr>
        <a:xfrm>
          <a:off x="0" y="0"/>
          <a:ext cx="0" cy="0"/>
          <a:chOff x="0" y="0"/>
          <a:chExt cx="0" cy="0"/>
        </a:xfrm>
      </p:grpSpPr>
      <p:sp>
        <p:nvSpPr>
          <p:cNvPr id="352" name="Google Shape;352;p4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GB"/>
              <a:t>ESA RECCAP2 : New phase</a:t>
            </a:r>
            <a:endParaRPr/>
          </a:p>
          <a:p>
            <a:pPr indent="0" lvl="0" marL="0" rtl="0" algn="l">
              <a:lnSpc>
                <a:spcPct val="90000"/>
              </a:lnSpc>
              <a:spcBef>
                <a:spcPts val="0"/>
              </a:spcBef>
              <a:spcAft>
                <a:spcPts val="0"/>
              </a:spcAft>
              <a:buSzPts val="4400"/>
              <a:buNone/>
            </a:pPr>
            <a:r>
              <a:t/>
            </a:r>
            <a:endParaRPr/>
          </a:p>
        </p:txBody>
      </p:sp>
      <p:pic>
        <p:nvPicPr>
          <p:cNvPr id="353" name="Google Shape;353;p47"/>
          <p:cNvPicPr preferRelativeResize="0"/>
          <p:nvPr/>
        </p:nvPicPr>
        <p:blipFill>
          <a:blip r:embed="rId3">
            <a:alphaModFix/>
          </a:blip>
          <a:stretch>
            <a:fillRect/>
          </a:stretch>
        </p:blipFill>
        <p:spPr>
          <a:xfrm>
            <a:off x="9662097" y="5374097"/>
            <a:ext cx="2362700" cy="1072600"/>
          </a:xfrm>
          <a:prstGeom prst="rect">
            <a:avLst/>
          </a:prstGeom>
          <a:noFill/>
          <a:ln>
            <a:noFill/>
          </a:ln>
        </p:spPr>
      </p:pic>
      <p:sp>
        <p:nvSpPr>
          <p:cNvPr id="354" name="Google Shape;354;p47"/>
          <p:cNvSpPr txBox="1"/>
          <p:nvPr>
            <p:ph idx="1" type="body"/>
          </p:nvPr>
        </p:nvSpPr>
        <p:spPr>
          <a:xfrm>
            <a:off x="176047" y="334261"/>
            <a:ext cx="11691600" cy="58797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0" lvl="0" marL="0" rtl="0" algn="l">
              <a:lnSpc>
                <a:spcPct val="115000"/>
              </a:lnSpc>
              <a:spcBef>
                <a:spcPts val="0"/>
              </a:spcBef>
              <a:spcAft>
                <a:spcPts val="0"/>
              </a:spcAft>
              <a:buNone/>
            </a:pPr>
            <a:r>
              <a:t/>
            </a:r>
            <a:endParaRPr sz="1600"/>
          </a:p>
          <a:p>
            <a:pPr indent="0" lvl="0" marL="457200" rtl="0" algn="l">
              <a:lnSpc>
                <a:spcPct val="115000"/>
              </a:lnSpc>
              <a:spcBef>
                <a:spcPts val="0"/>
              </a:spcBef>
              <a:spcAft>
                <a:spcPts val="0"/>
              </a:spcAft>
              <a:buNone/>
            </a:pPr>
            <a:r>
              <a:t/>
            </a:r>
            <a:endParaRPr sz="1800"/>
          </a:p>
          <a:p>
            <a:pPr indent="-355600" lvl="0" marL="457200" marR="0" rtl="0" algn="just">
              <a:lnSpc>
                <a:spcPct val="119000"/>
              </a:lnSpc>
              <a:spcBef>
                <a:spcPts val="600"/>
              </a:spcBef>
              <a:spcAft>
                <a:spcPts val="0"/>
              </a:spcAft>
              <a:buSzPts val="2000"/>
              <a:buFont typeface="Arial"/>
              <a:buChar char="❖"/>
            </a:pPr>
            <a:r>
              <a:rPr lang="en-GB" sz="2000">
                <a:latin typeface="Arial"/>
                <a:ea typeface="Arial"/>
                <a:cs typeface="Arial"/>
                <a:sym typeface="Arial"/>
              </a:rPr>
              <a:t>Harness satellite based ECV for reducing the uncertainty on the emissions and sinks of CO2, and CH4 over key land regions, and attributing them to anthropogenic and global change drivers</a:t>
            </a:r>
            <a:endParaRPr sz="2000">
              <a:latin typeface="Arial"/>
              <a:ea typeface="Arial"/>
              <a:cs typeface="Arial"/>
              <a:sym typeface="Arial"/>
            </a:endParaRPr>
          </a:p>
          <a:p>
            <a:pPr indent="0" lvl="0" marL="457200" marR="0" rtl="0" algn="just">
              <a:lnSpc>
                <a:spcPct val="119000"/>
              </a:lnSpc>
              <a:spcBef>
                <a:spcPts val="600"/>
              </a:spcBef>
              <a:spcAft>
                <a:spcPts val="0"/>
              </a:spcAft>
              <a:buNone/>
            </a:pPr>
            <a:r>
              <a:t/>
            </a:r>
            <a:endParaRPr sz="2000">
              <a:latin typeface="Arial"/>
              <a:ea typeface="Arial"/>
              <a:cs typeface="Arial"/>
              <a:sym typeface="Arial"/>
            </a:endParaRPr>
          </a:p>
          <a:p>
            <a:pPr indent="-355600" lvl="0" marL="457200" marR="0" rtl="0" algn="just">
              <a:lnSpc>
                <a:spcPct val="119000"/>
              </a:lnSpc>
              <a:spcBef>
                <a:spcPts val="600"/>
              </a:spcBef>
              <a:spcAft>
                <a:spcPts val="0"/>
              </a:spcAft>
              <a:buSzPts val="2000"/>
              <a:buFont typeface="Arial"/>
              <a:buChar char="❖"/>
            </a:pPr>
            <a:r>
              <a:rPr lang="en-GB" sz="2000">
                <a:latin typeface="Arial"/>
                <a:ea typeface="Arial"/>
                <a:cs typeface="Arial"/>
                <a:sym typeface="Arial"/>
              </a:rPr>
              <a:t>The project will integrate bottom-up and top-down methods and compare their results with inventories for 6 case study land regions that are of key importance for global budgets and where uncertainties on current CO2, and CH4 fluxes remain very large: Europe, Siberia, Amazon and Arctic</a:t>
            </a:r>
            <a:endParaRPr sz="2000">
              <a:latin typeface="Arial"/>
              <a:ea typeface="Arial"/>
              <a:cs typeface="Arial"/>
              <a:sym typeface="Arial"/>
            </a:endParaRPr>
          </a:p>
          <a:p>
            <a:pPr indent="0" lvl="0" marL="457200" marR="0" rtl="0" algn="just">
              <a:lnSpc>
                <a:spcPct val="119000"/>
              </a:lnSpc>
              <a:spcBef>
                <a:spcPts val="600"/>
              </a:spcBef>
              <a:spcAft>
                <a:spcPts val="0"/>
              </a:spcAft>
              <a:buNone/>
            </a:pPr>
            <a:r>
              <a:t/>
            </a:r>
            <a:endParaRPr sz="2000">
              <a:latin typeface="Arial"/>
              <a:ea typeface="Arial"/>
              <a:cs typeface="Arial"/>
              <a:sym typeface="Arial"/>
            </a:endParaRPr>
          </a:p>
          <a:p>
            <a:pPr indent="-355600" lvl="0" marL="457200" marR="0" rtl="0" algn="just">
              <a:lnSpc>
                <a:spcPct val="119000"/>
              </a:lnSpc>
              <a:spcBef>
                <a:spcPts val="600"/>
              </a:spcBef>
              <a:spcAft>
                <a:spcPts val="0"/>
              </a:spcAft>
              <a:buSzPts val="2000"/>
              <a:buFont typeface="Arial"/>
              <a:buChar char="❖"/>
            </a:pPr>
            <a:r>
              <a:rPr lang="en-GB" sz="2000">
                <a:latin typeface="Arial"/>
                <a:ea typeface="Arial"/>
                <a:cs typeface="Arial"/>
                <a:sym typeface="Arial"/>
              </a:rPr>
              <a:t>These regional case studies are completed by the collection and analysis of global (EO-based) ECVs aiming to reduce the uncertainty on the global biomass carbon change and methane budgets</a:t>
            </a:r>
            <a:endParaRPr sz="2000">
              <a:latin typeface="Arial"/>
              <a:ea typeface="Arial"/>
              <a:cs typeface="Arial"/>
              <a:sym typeface="Arial"/>
            </a:endParaRPr>
          </a:p>
          <a:p>
            <a:pPr indent="0" lvl="0" marL="457200" rtl="0" algn="just">
              <a:lnSpc>
                <a:spcPct val="119000"/>
              </a:lnSpc>
              <a:spcBef>
                <a:spcPts val="600"/>
              </a:spcBef>
              <a:spcAft>
                <a:spcPts val="0"/>
              </a:spcAft>
              <a:buNone/>
            </a:pPr>
            <a:r>
              <a:t/>
            </a:r>
            <a:endParaRPr sz="1800">
              <a:latin typeface="Arial"/>
              <a:ea typeface="Arial"/>
              <a:cs typeface="Arial"/>
              <a:sym typeface="Arial"/>
            </a:endParaRPr>
          </a:p>
          <a:p>
            <a:pPr indent="0" lvl="0" marL="457200" rtl="0" algn="l">
              <a:lnSpc>
                <a:spcPct val="115000"/>
              </a:lnSpc>
              <a:spcBef>
                <a:spcPts val="600"/>
              </a:spcBef>
              <a:spcAft>
                <a:spcPts val="0"/>
              </a:spcAft>
              <a:buNone/>
            </a:pPr>
            <a:r>
              <a:t/>
            </a:r>
            <a:endParaRPr sz="1600"/>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8" name="Shape 358"/>
        <p:cNvGrpSpPr/>
        <p:nvPr/>
      </p:nvGrpSpPr>
      <p:grpSpPr>
        <a:xfrm>
          <a:off x="0" y="0"/>
          <a:ext cx="0" cy="0"/>
          <a:chOff x="0" y="0"/>
          <a:chExt cx="0" cy="0"/>
        </a:xfrm>
      </p:grpSpPr>
      <p:sp>
        <p:nvSpPr>
          <p:cNvPr id="359" name="Google Shape;359;p4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GB"/>
              <a:t>ESA RECCAP2 : New phase</a:t>
            </a:r>
            <a:endParaRPr/>
          </a:p>
          <a:p>
            <a:pPr indent="0" lvl="0" marL="0" rtl="0" algn="l">
              <a:spcBef>
                <a:spcPts val="0"/>
              </a:spcBef>
              <a:spcAft>
                <a:spcPts val="0"/>
              </a:spcAft>
              <a:buClr>
                <a:schemeClr val="dk1"/>
              </a:buClr>
              <a:buSzPts val="4400"/>
              <a:buFont typeface="Arial"/>
              <a:buNone/>
            </a:pPr>
            <a:r>
              <a:t/>
            </a:r>
            <a:endParaRPr/>
          </a:p>
          <a:p>
            <a:pPr indent="0" lvl="0" marL="0" rtl="0" algn="l">
              <a:lnSpc>
                <a:spcPct val="90000"/>
              </a:lnSpc>
              <a:spcBef>
                <a:spcPts val="0"/>
              </a:spcBef>
              <a:spcAft>
                <a:spcPts val="0"/>
              </a:spcAft>
              <a:buSzPts val="4400"/>
              <a:buNone/>
            </a:pPr>
            <a:r>
              <a:t/>
            </a:r>
            <a:endParaRPr/>
          </a:p>
        </p:txBody>
      </p:sp>
      <p:pic>
        <p:nvPicPr>
          <p:cNvPr id="360" name="Google Shape;360;p48"/>
          <p:cNvPicPr preferRelativeResize="0"/>
          <p:nvPr/>
        </p:nvPicPr>
        <p:blipFill>
          <a:blip r:embed="rId3">
            <a:alphaModFix/>
          </a:blip>
          <a:stretch>
            <a:fillRect/>
          </a:stretch>
        </p:blipFill>
        <p:spPr>
          <a:xfrm>
            <a:off x="645224" y="2330074"/>
            <a:ext cx="8384574" cy="4144601"/>
          </a:xfrm>
          <a:prstGeom prst="rect">
            <a:avLst/>
          </a:prstGeom>
          <a:noFill/>
          <a:ln>
            <a:noFill/>
          </a:ln>
        </p:spPr>
      </p:pic>
      <p:sp>
        <p:nvSpPr>
          <p:cNvPr id="361" name="Google Shape;361;p48"/>
          <p:cNvSpPr txBox="1"/>
          <p:nvPr>
            <p:ph idx="1" type="body"/>
          </p:nvPr>
        </p:nvSpPr>
        <p:spPr>
          <a:xfrm>
            <a:off x="176050" y="639054"/>
            <a:ext cx="11691600" cy="38946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228600" lvl="1" marL="914400" rtl="0" algn="l">
              <a:lnSpc>
                <a:spcPct val="115000"/>
              </a:lnSpc>
              <a:spcBef>
                <a:spcPts val="0"/>
              </a:spcBef>
              <a:spcAft>
                <a:spcPts val="0"/>
              </a:spcAft>
              <a:buSzPts val="2400"/>
              <a:buFont typeface="Noto Sans Symbols"/>
              <a:buNone/>
            </a:pPr>
            <a:r>
              <a:t/>
            </a:r>
            <a:endParaRPr sz="1200">
              <a:solidFill>
                <a:schemeClr val="dk1"/>
              </a:solidFill>
            </a:endParaRPr>
          </a:p>
          <a:p>
            <a:pPr indent="-406400" lvl="0" marL="457200" rtl="0" algn="l">
              <a:lnSpc>
                <a:spcPct val="115000"/>
              </a:lnSpc>
              <a:spcBef>
                <a:spcPts val="0"/>
              </a:spcBef>
              <a:spcAft>
                <a:spcPts val="0"/>
              </a:spcAft>
              <a:buSzPts val="2800"/>
              <a:buFont typeface="Noto Sans Symbols"/>
              <a:buChar char="❖"/>
            </a:pPr>
            <a:r>
              <a:rPr b="1" lang="en-GB" sz="1600"/>
              <a:t>3 Case study regions </a:t>
            </a:r>
            <a:r>
              <a:rPr lang="en-GB" sz="1600"/>
              <a:t>where GHG budgets are dominated by anthropogenic drivers arising from changes in land use and management (e.g. South Eastern Siberia &amp; logging), </a:t>
            </a:r>
            <a:r>
              <a:rPr b="1" lang="en-GB" sz="1600"/>
              <a:t>3 case study regions</a:t>
            </a:r>
            <a:r>
              <a:rPr lang="en-GB" sz="1600"/>
              <a:t> where they are primarily controlled by environmental factors arising from climate changes (Arctic peatland)</a:t>
            </a:r>
            <a:endParaRPr sz="1600"/>
          </a:p>
          <a:p>
            <a:pPr indent="0" lvl="0" marL="457200" rtl="0" algn="l">
              <a:lnSpc>
                <a:spcPct val="115000"/>
              </a:lnSpc>
              <a:spcBef>
                <a:spcPts val="0"/>
              </a:spcBef>
              <a:spcAft>
                <a:spcPts val="0"/>
              </a:spcAft>
              <a:buNone/>
            </a:pPr>
            <a:r>
              <a:t/>
            </a:r>
            <a:endParaRPr sz="1600"/>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p:txBody>
      </p:sp>
      <p:pic>
        <p:nvPicPr>
          <p:cNvPr id="362" name="Google Shape;362;p48"/>
          <p:cNvPicPr preferRelativeResize="0"/>
          <p:nvPr/>
        </p:nvPicPr>
        <p:blipFill>
          <a:blip r:embed="rId4">
            <a:alphaModFix/>
          </a:blip>
          <a:stretch>
            <a:fillRect/>
          </a:stretch>
        </p:blipFill>
        <p:spPr>
          <a:xfrm>
            <a:off x="9662097" y="5374097"/>
            <a:ext cx="2362700" cy="1072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6" name="Shape 366"/>
        <p:cNvGrpSpPr/>
        <p:nvPr/>
      </p:nvGrpSpPr>
      <p:grpSpPr>
        <a:xfrm>
          <a:off x="0" y="0"/>
          <a:ext cx="0" cy="0"/>
          <a:chOff x="0" y="0"/>
          <a:chExt cx="0" cy="0"/>
        </a:xfrm>
      </p:grpSpPr>
      <p:sp>
        <p:nvSpPr>
          <p:cNvPr id="367" name="Google Shape;367;p4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GB"/>
              <a:t>ESA RECCAP2 : New phase</a:t>
            </a:r>
            <a:endParaRPr/>
          </a:p>
          <a:p>
            <a:pPr indent="0" lvl="0" marL="0" rtl="0" algn="l">
              <a:spcBef>
                <a:spcPts val="0"/>
              </a:spcBef>
              <a:spcAft>
                <a:spcPts val="0"/>
              </a:spcAft>
              <a:buClr>
                <a:schemeClr val="dk1"/>
              </a:buClr>
              <a:buSzPts val="4400"/>
              <a:buFont typeface="Arial"/>
              <a:buNone/>
            </a:pPr>
            <a:r>
              <a:t/>
            </a:r>
            <a:endParaRPr/>
          </a:p>
          <a:p>
            <a:pPr indent="0" lvl="0" marL="0" rtl="0" algn="l">
              <a:lnSpc>
                <a:spcPct val="90000"/>
              </a:lnSpc>
              <a:spcBef>
                <a:spcPts val="0"/>
              </a:spcBef>
              <a:spcAft>
                <a:spcPts val="0"/>
              </a:spcAft>
              <a:buSzPts val="4400"/>
              <a:buNone/>
            </a:pPr>
            <a:r>
              <a:t/>
            </a:r>
            <a:endParaRPr/>
          </a:p>
        </p:txBody>
      </p:sp>
      <p:pic>
        <p:nvPicPr>
          <p:cNvPr id="368" name="Google Shape;368;p49"/>
          <p:cNvPicPr preferRelativeResize="0"/>
          <p:nvPr/>
        </p:nvPicPr>
        <p:blipFill>
          <a:blip r:embed="rId3">
            <a:alphaModFix/>
          </a:blip>
          <a:stretch>
            <a:fillRect/>
          </a:stretch>
        </p:blipFill>
        <p:spPr>
          <a:xfrm>
            <a:off x="843238" y="911264"/>
            <a:ext cx="10505534" cy="5598162"/>
          </a:xfrm>
          <a:prstGeom prst="rect">
            <a:avLst/>
          </a:prstGeom>
          <a:noFill/>
          <a:ln>
            <a:noFill/>
          </a:ln>
        </p:spPr>
      </p:pic>
      <p:sp>
        <p:nvSpPr>
          <p:cNvPr id="369" name="Google Shape;369;p49"/>
          <p:cNvSpPr/>
          <p:nvPr/>
        </p:nvSpPr>
        <p:spPr>
          <a:xfrm rot="2700000">
            <a:off x="4291380" y="3874085"/>
            <a:ext cx="294439" cy="21382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0" name="Google Shape;370;p49"/>
          <p:cNvSpPr/>
          <p:nvPr/>
        </p:nvSpPr>
        <p:spPr>
          <a:xfrm rot="2700000">
            <a:off x="4916430" y="3874085"/>
            <a:ext cx="294439" cy="21382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49"/>
          <p:cNvSpPr/>
          <p:nvPr/>
        </p:nvSpPr>
        <p:spPr>
          <a:xfrm rot="2700000">
            <a:off x="5487980" y="3874085"/>
            <a:ext cx="294439" cy="21382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2" name="Google Shape;372;p49"/>
          <p:cNvSpPr/>
          <p:nvPr/>
        </p:nvSpPr>
        <p:spPr>
          <a:xfrm rot="2700000">
            <a:off x="6023855" y="3874085"/>
            <a:ext cx="294439" cy="21382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p49"/>
          <p:cNvSpPr/>
          <p:nvPr/>
        </p:nvSpPr>
        <p:spPr>
          <a:xfrm rot="2700000">
            <a:off x="9595530" y="3672160"/>
            <a:ext cx="294439" cy="21382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4" name="Google Shape;374;p49"/>
          <p:cNvSpPr/>
          <p:nvPr/>
        </p:nvSpPr>
        <p:spPr>
          <a:xfrm rot="2700000">
            <a:off x="10181280" y="3672160"/>
            <a:ext cx="294439" cy="21382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3"/>
          <p:cNvSpPr txBox="1"/>
          <p:nvPr>
            <p:ph idx="1" type="body"/>
          </p:nvPr>
        </p:nvSpPr>
        <p:spPr>
          <a:xfrm>
            <a:off x="525522" y="1097550"/>
            <a:ext cx="62409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400"/>
          </a:p>
          <a:p>
            <a:pPr indent="-355600" lvl="0" marL="457200" rtl="0" algn="l">
              <a:lnSpc>
                <a:spcPct val="115000"/>
              </a:lnSpc>
              <a:spcBef>
                <a:spcPts val="0"/>
              </a:spcBef>
              <a:spcAft>
                <a:spcPts val="0"/>
              </a:spcAft>
              <a:buSzPts val="2000"/>
              <a:buChar char="❖"/>
            </a:pPr>
            <a:r>
              <a:rPr lang="en-GB" sz="1600"/>
              <a:t>A framework for long-term coordination of agency programmes in support of the needs of society for Agriculture, Forestry and Other Land Use (AFOLU)-related information, with a particular focus on the needs and ambition cycle of the Global Stocktake of the 2015 Paris Climate Agreement.</a:t>
            </a:r>
            <a:endParaRPr sz="1600"/>
          </a:p>
          <a:p>
            <a:pPr indent="-355600" lvl="0" marL="457200" rtl="0" algn="l">
              <a:lnSpc>
                <a:spcPct val="115000"/>
              </a:lnSpc>
              <a:spcBef>
                <a:spcPts val="0"/>
              </a:spcBef>
              <a:spcAft>
                <a:spcPts val="0"/>
              </a:spcAft>
              <a:buSzPts val="2000"/>
              <a:buChar char="❖"/>
            </a:pPr>
            <a:r>
              <a:rPr lang="en-GB" sz="1600"/>
              <a:t>A guiding vision for long-term space agency coordination around AFOLU. </a:t>
            </a:r>
            <a:endParaRPr sz="1600"/>
          </a:p>
          <a:p>
            <a:pPr indent="-355600" lvl="0" marL="457200" rtl="0" algn="l">
              <a:lnSpc>
                <a:spcPct val="115000"/>
              </a:lnSpc>
              <a:spcBef>
                <a:spcPts val="0"/>
              </a:spcBef>
              <a:spcAft>
                <a:spcPts val="0"/>
              </a:spcAft>
              <a:buSzPts val="2000"/>
              <a:buChar char="❖"/>
            </a:pPr>
            <a:r>
              <a:rPr lang="en-GB" sz="1600"/>
              <a:t>An effective means for communicating the intentions of CEOS </a:t>
            </a:r>
            <a:endParaRPr sz="1600"/>
          </a:p>
          <a:p>
            <a:pPr indent="-355600" lvl="0" marL="457200" rtl="0" algn="l">
              <a:lnSpc>
                <a:spcPct val="115000"/>
              </a:lnSpc>
              <a:spcBef>
                <a:spcPts val="0"/>
              </a:spcBef>
              <a:spcAft>
                <a:spcPts val="0"/>
              </a:spcAft>
              <a:buSzPts val="2000"/>
              <a:buChar char="❖"/>
            </a:pPr>
            <a:r>
              <a:rPr lang="en-GB" sz="1600"/>
              <a:t>Address basic observation continuity and necessary agency coordination to achieve goals of sustained land-imaging of land-use and land cover change and biomass estimates </a:t>
            </a:r>
            <a:endParaRPr sz="2400"/>
          </a:p>
        </p:txBody>
      </p:sp>
      <p:sp>
        <p:nvSpPr>
          <p:cNvPr id="174" name="Google Shape;174;p2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AFOLU Roadmap </a:t>
            </a:r>
            <a:endParaRPr/>
          </a:p>
        </p:txBody>
      </p:sp>
      <p:pic>
        <p:nvPicPr>
          <p:cNvPr id="175" name="Google Shape;175;p23"/>
          <p:cNvPicPr preferRelativeResize="0"/>
          <p:nvPr/>
        </p:nvPicPr>
        <p:blipFill rotWithShape="1">
          <a:blip r:embed="rId3">
            <a:alphaModFix/>
          </a:blip>
          <a:srcRect b="0" l="0" r="0" t="0"/>
          <a:stretch/>
        </p:blipFill>
        <p:spPr>
          <a:xfrm>
            <a:off x="7419525" y="1316074"/>
            <a:ext cx="3779176" cy="490707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8" name="Shape 378"/>
        <p:cNvGrpSpPr/>
        <p:nvPr/>
      </p:nvGrpSpPr>
      <p:grpSpPr>
        <a:xfrm>
          <a:off x="0" y="0"/>
          <a:ext cx="0" cy="0"/>
          <a:chOff x="0" y="0"/>
          <a:chExt cx="0" cy="0"/>
        </a:xfrm>
      </p:grpSpPr>
      <p:sp>
        <p:nvSpPr>
          <p:cNvPr id="379" name="Google Shape;379;p5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4400"/>
              <a:buNone/>
            </a:pPr>
            <a:r>
              <a:rPr lang="en-GB"/>
              <a:t>Case </a:t>
            </a:r>
            <a:r>
              <a:rPr lang="en-GB"/>
              <a:t>studies</a:t>
            </a:r>
            <a:r>
              <a:rPr lang="en-GB"/>
              <a:t> : </a:t>
            </a:r>
            <a:r>
              <a:rPr lang="en-GB"/>
              <a:t>Amazon</a:t>
            </a:r>
            <a:endParaRPr/>
          </a:p>
          <a:p>
            <a:pPr indent="0" lvl="0" marL="0" rtl="0" algn="l">
              <a:spcBef>
                <a:spcPts val="0"/>
              </a:spcBef>
              <a:spcAft>
                <a:spcPts val="0"/>
              </a:spcAft>
              <a:buSzPts val="4400"/>
              <a:buNone/>
            </a:pPr>
            <a:r>
              <a:t/>
            </a:r>
            <a:endParaRPr/>
          </a:p>
          <a:p>
            <a:pPr indent="0" lvl="0" marL="0" rtl="0" algn="l">
              <a:lnSpc>
                <a:spcPct val="90000"/>
              </a:lnSpc>
              <a:spcBef>
                <a:spcPts val="0"/>
              </a:spcBef>
              <a:spcAft>
                <a:spcPts val="0"/>
              </a:spcAft>
              <a:buSzPts val="4400"/>
              <a:buNone/>
            </a:pPr>
            <a:r>
              <a:t/>
            </a:r>
            <a:endParaRPr/>
          </a:p>
        </p:txBody>
      </p:sp>
      <p:pic>
        <p:nvPicPr>
          <p:cNvPr id="380" name="Google Shape;380;p50"/>
          <p:cNvPicPr preferRelativeResize="0"/>
          <p:nvPr/>
        </p:nvPicPr>
        <p:blipFill>
          <a:blip r:embed="rId3">
            <a:alphaModFix/>
          </a:blip>
          <a:stretch>
            <a:fillRect/>
          </a:stretch>
        </p:blipFill>
        <p:spPr>
          <a:xfrm>
            <a:off x="152400" y="1107439"/>
            <a:ext cx="11887200" cy="53941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4" name="Shape 384"/>
        <p:cNvGrpSpPr/>
        <p:nvPr/>
      </p:nvGrpSpPr>
      <p:grpSpPr>
        <a:xfrm>
          <a:off x="0" y="0"/>
          <a:ext cx="0" cy="0"/>
          <a:chOff x="0" y="0"/>
          <a:chExt cx="0" cy="0"/>
        </a:xfrm>
      </p:grpSpPr>
      <p:sp>
        <p:nvSpPr>
          <p:cNvPr id="385" name="Google Shape;385;p5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GB"/>
              <a:t>Case studies : Siberia</a:t>
            </a:r>
            <a:endParaRPr/>
          </a:p>
          <a:p>
            <a:pPr indent="0" lvl="0" marL="0" rtl="0" algn="l">
              <a:spcBef>
                <a:spcPts val="0"/>
              </a:spcBef>
              <a:spcAft>
                <a:spcPts val="0"/>
              </a:spcAft>
              <a:buClr>
                <a:schemeClr val="dk1"/>
              </a:buClr>
              <a:buSzPts val="4400"/>
              <a:buFont typeface="Arial"/>
              <a:buNone/>
            </a:pPr>
            <a:r>
              <a:t/>
            </a:r>
            <a:endParaRPr/>
          </a:p>
          <a:p>
            <a:pPr indent="0" lvl="0" marL="0" rtl="0" algn="l">
              <a:spcBef>
                <a:spcPts val="0"/>
              </a:spcBef>
              <a:spcAft>
                <a:spcPts val="0"/>
              </a:spcAft>
              <a:buClr>
                <a:schemeClr val="dk1"/>
              </a:buClr>
              <a:buSzPts val="4400"/>
              <a:buFont typeface="Arial"/>
              <a:buNone/>
            </a:pPr>
            <a:r>
              <a:t/>
            </a:r>
            <a:endParaRPr/>
          </a:p>
          <a:p>
            <a:pPr indent="0" lvl="0" marL="0" rtl="0" algn="l">
              <a:spcBef>
                <a:spcPts val="0"/>
              </a:spcBef>
              <a:spcAft>
                <a:spcPts val="0"/>
              </a:spcAft>
              <a:buSzPts val="4400"/>
              <a:buNone/>
            </a:pPr>
            <a:r>
              <a:t/>
            </a:r>
            <a:endParaRPr/>
          </a:p>
          <a:p>
            <a:pPr indent="0" lvl="0" marL="0" rtl="0" algn="l">
              <a:spcBef>
                <a:spcPts val="0"/>
              </a:spcBef>
              <a:spcAft>
                <a:spcPts val="0"/>
              </a:spcAft>
              <a:buSzPts val="4400"/>
              <a:buNone/>
            </a:pPr>
            <a:r>
              <a:t/>
            </a:r>
            <a:endParaRPr/>
          </a:p>
          <a:p>
            <a:pPr indent="0" lvl="0" marL="0" rtl="0" algn="l">
              <a:lnSpc>
                <a:spcPct val="90000"/>
              </a:lnSpc>
              <a:spcBef>
                <a:spcPts val="0"/>
              </a:spcBef>
              <a:spcAft>
                <a:spcPts val="0"/>
              </a:spcAft>
              <a:buSzPts val="4400"/>
              <a:buNone/>
            </a:pPr>
            <a:r>
              <a:t/>
            </a:r>
            <a:endParaRPr/>
          </a:p>
        </p:txBody>
      </p:sp>
      <p:pic>
        <p:nvPicPr>
          <p:cNvPr id="386" name="Google Shape;386;p51"/>
          <p:cNvPicPr preferRelativeResize="0"/>
          <p:nvPr/>
        </p:nvPicPr>
        <p:blipFill>
          <a:blip r:embed="rId3">
            <a:alphaModFix/>
          </a:blip>
          <a:stretch>
            <a:fillRect/>
          </a:stretch>
        </p:blipFill>
        <p:spPr>
          <a:xfrm>
            <a:off x="152400" y="1107439"/>
            <a:ext cx="11887198" cy="521397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0" name="Shape 390"/>
        <p:cNvGrpSpPr/>
        <p:nvPr/>
      </p:nvGrpSpPr>
      <p:grpSpPr>
        <a:xfrm>
          <a:off x="0" y="0"/>
          <a:ext cx="0" cy="0"/>
          <a:chOff x="0" y="0"/>
          <a:chExt cx="0" cy="0"/>
        </a:xfrm>
      </p:grpSpPr>
      <p:sp>
        <p:nvSpPr>
          <p:cNvPr id="391" name="Google Shape;391;p5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GB" sz="4100"/>
              <a:t>Case studies : Europe &amp; N Peatland</a:t>
            </a:r>
            <a:endParaRPr sz="4100"/>
          </a:p>
          <a:p>
            <a:pPr indent="0" lvl="0" marL="0" rtl="0" algn="l">
              <a:spcBef>
                <a:spcPts val="0"/>
              </a:spcBef>
              <a:spcAft>
                <a:spcPts val="0"/>
              </a:spcAft>
              <a:buClr>
                <a:schemeClr val="dk1"/>
              </a:buClr>
              <a:buSzPts val="4400"/>
              <a:buFont typeface="Arial"/>
              <a:buNone/>
            </a:pPr>
            <a:r>
              <a:t/>
            </a:r>
            <a:endParaRPr sz="4100"/>
          </a:p>
          <a:p>
            <a:pPr indent="0" lvl="0" marL="0" rtl="0" algn="l">
              <a:spcBef>
                <a:spcPts val="0"/>
              </a:spcBef>
              <a:spcAft>
                <a:spcPts val="0"/>
              </a:spcAft>
              <a:buSzPts val="4400"/>
              <a:buNone/>
            </a:pPr>
            <a:r>
              <a:t/>
            </a:r>
            <a:endParaRPr sz="4100"/>
          </a:p>
          <a:p>
            <a:pPr indent="0" lvl="0" marL="0" rtl="0" algn="l">
              <a:spcBef>
                <a:spcPts val="0"/>
              </a:spcBef>
              <a:spcAft>
                <a:spcPts val="0"/>
              </a:spcAft>
              <a:buSzPts val="4400"/>
              <a:buNone/>
            </a:pPr>
            <a:r>
              <a:t/>
            </a:r>
            <a:endParaRPr sz="4100"/>
          </a:p>
          <a:p>
            <a:pPr indent="0" lvl="0" marL="0" rtl="0" algn="l">
              <a:lnSpc>
                <a:spcPct val="90000"/>
              </a:lnSpc>
              <a:spcBef>
                <a:spcPts val="0"/>
              </a:spcBef>
              <a:spcAft>
                <a:spcPts val="0"/>
              </a:spcAft>
              <a:buSzPts val="4400"/>
              <a:buNone/>
            </a:pPr>
            <a:r>
              <a:t/>
            </a:r>
            <a:endParaRPr sz="4100"/>
          </a:p>
        </p:txBody>
      </p:sp>
      <p:pic>
        <p:nvPicPr>
          <p:cNvPr id="392" name="Google Shape;392;p52"/>
          <p:cNvPicPr preferRelativeResize="0"/>
          <p:nvPr/>
        </p:nvPicPr>
        <p:blipFill>
          <a:blip r:embed="rId3">
            <a:alphaModFix/>
          </a:blip>
          <a:stretch>
            <a:fillRect/>
          </a:stretch>
        </p:blipFill>
        <p:spPr>
          <a:xfrm>
            <a:off x="152400" y="1107439"/>
            <a:ext cx="11887198" cy="48368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6" name="Shape 396"/>
        <p:cNvGrpSpPr/>
        <p:nvPr/>
      </p:nvGrpSpPr>
      <p:grpSpPr>
        <a:xfrm>
          <a:off x="0" y="0"/>
          <a:ext cx="0" cy="0"/>
          <a:chOff x="0" y="0"/>
          <a:chExt cx="0" cy="0"/>
        </a:xfrm>
      </p:grpSpPr>
      <p:sp>
        <p:nvSpPr>
          <p:cNvPr id="397" name="Google Shape;397;p5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GB"/>
              <a:t>ESA RECCAP2 : New phase</a:t>
            </a:r>
            <a:endParaRPr/>
          </a:p>
          <a:p>
            <a:pPr indent="0" lvl="0" marL="0" rtl="0" algn="l">
              <a:spcBef>
                <a:spcPts val="0"/>
              </a:spcBef>
              <a:spcAft>
                <a:spcPts val="0"/>
              </a:spcAft>
              <a:buClr>
                <a:schemeClr val="dk1"/>
              </a:buClr>
              <a:buSzPts val="4400"/>
              <a:buFont typeface="Arial"/>
              <a:buNone/>
            </a:pPr>
            <a:r>
              <a:t/>
            </a:r>
            <a:endParaRPr/>
          </a:p>
          <a:p>
            <a:pPr indent="0" lvl="0" marL="0" rtl="0" algn="l">
              <a:lnSpc>
                <a:spcPct val="90000"/>
              </a:lnSpc>
              <a:spcBef>
                <a:spcPts val="0"/>
              </a:spcBef>
              <a:spcAft>
                <a:spcPts val="0"/>
              </a:spcAft>
              <a:buSzPts val="4400"/>
              <a:buNone/>
            </a:pPr>
            <a:r>
              <a:t/>
            </a:r>
            <a:endParaRPr/>
          </a:p>
        </p:txBody>
      </p:sp>
      <p:sp>
        <p:nvSpPr>
          <p:cNvPr id="398" name="Google Shape;398;p53"/>
          <p:cNvSpPr txBox="1"/>
          <p:nvPr>
            <p:ph idx="1" type="body"/>
          </p:nvPr>
        </p:nvSpPr>
        <p:spPr>
          <a:xfrm>
            <a:off x="176047" y="639061"/>
            <a:ext cx="11691600" cy="58797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0" lvl="0" marL="0" rtl="0" algn="l">
              <a:lnSpc>
                <a:spcPct val="115000"/>
              </a:lnSpc>
              <a:spcBef>
                <a:spcPts val="0"/>
              </a:spcBef>
              <a:spcAft>
                <a:spcPts val="0"/>
              </a:spcAft>
              <a:buNone/>
            </a:pPr>
            <a:r>
              <a:t/>
            </a:r>
            <a:endParaRPr sz="1600"/>
          </a:p>
          <a:p>
            <a:pPr indent="-355600" lvl="0" marL="457200" rtl="0" algn="just">
              <a:lnSpc>
                <a:spcPct val="119000"/>
              </a:lnSpc>
              <a:spcBef>
                <a:spcPts val="600"/>
              </a:spcBef>
              <a:spcAft>
                <a:spcPts val="0"/>
              </a:spcAft>
              <a:buSzPts val="2000"/>
              <a:buFont typeface="Arial"/>
              <a:buChar char="❖"/>
            </a:pPr>
            <a:r>
              <a:rPr b="1" lang="en-GB" sz="2000">
                <a:latin typeface="Arial"/>
                <a:ea typeface="Arial"/>
                <a:cs typeface="Arial"/>
                <a:sym typeface="Arial"/>
              </a:rPr>
              <a:t>The project will also keep a global perspective by:</a:t>
            </a:r>
            <a:endParaRPr b="1" sz="2000">
              <a:latin typeface="Arial"/>
              <a:ea typeface="Arial"/>
              <a:cs typeface="Arial"/>
              <a:sym typeface="Arial"/>
            </a:endParaRPr>
          </a:p>
          <a:p>
            <a:pPr indent="0" lvl="0" marL="228600" rtl="0" algn="just">
              <a:lnSpc>
                <a:spcPct val="119000"/>
              </a:lnSpc>
              <a:spcBef>
                <a:spcPts val="600"/>
              </a:spcBef>
              <a:spcAft>
                <a:spcPts val="0"/>
              </a:spcAft>
              <a:buNone/>
            </a:pPr>
            <a:r>
              <a:t/>
            </a:r>
            <a:endParaRPr b="1" sz="2000">
              <a:latin typeface="Arial"/>
              <a:ea typeface="Arial"/>
              <a:cs typeface="Arial"/>
              <a:sym typeface="Arial"/>
            </a:endParaRPr>
          </a:p>
          <a:p>
            <a:pPr indent="-355600" lvl="1" marL="914400" rtl="0" algn="just">
              <a:lnSpc>
                <a:spcPct val="119000"/>
              </a:lnSpc>
              <a:spcBef>
                <a:spcPts val="600"/>
              </a:spcBef>
              <a:spcAft>
                <a:spcPts val="0"/>
              </a:spcAft>
              <a:buSzPts val="2000"/>
              <a:buFont typeface="Arial"/>
              <a:buChar char="❖"/>
            </a:pPr>
            <a:r>
              <a:rPr lang="en-GB" sz="2000">
                <a:latin typeface="Arial"/>
                <a:ea typeface="Arial"/>
                <a:cs typeface="Arial"/>
                <a:sym typeface="Arial"/>
              </a:rPr>
              <a:t>Developing / improving their global framework to make EO-based estimates of bottom-up and top-down CO2, and CH4 fluxes comparable with national inventories.</a:t>
            </a:r>
            <a:endParaRPr sz="2000">
              <a:latin typeface="Arial"/>
              <a:ea typeface="Arial"/>
              <a:cs typeface="Arial"/>
              <a:sym typeface="Arial"/>
            </a:endParaRPr>
          </a:p>
          <a:p>
            <a:pPr indent="0" lvl="0" marL="685800" rtl="0" algn="just">
              <a:lnSpc>
                <a:spcPct val="119000"/>
              </a:lnSpc>
              <a:spcBef>
                <a:spcPts val="600"/>
              </a:spcBef>
              <a:spcAft>
                <a:spcPts val="0"/>
              </a:spcAft>
              <a:buNone/>
            </a:pPr>
            <a:r>
              <a:t/>
            </a:r>
            <a:endParaRPr sz="2000">
              <a:latin typeface="Arial"/>
              <a:ea typeface="Arial"/>
              <a:cs typeface="Arial"/>
              <a:sym typeface="Arial"/>
            </a:endParaRPr>
          </a:p>
          <a:p>
            <a:pPr indent="-355600" lvl="1" marL="914400" rtl="0" algn="just">
              <a:lnSpc>
                <a:spcPct val="119000"/>
              </a:lnSpc>
              <a:spcBef>
                <a:spcPts val="600"/>
              </a:spcBef>
              <a:spcAft>
                <a:spcPts val="0"/>
              </a:spcAft>
              <a:buSzPts val="2000"/>
              <a:buFont typeface="Arial"/>
              <a:buChar char="❖"/>
            </a:pPr>
            <a:r>
              <a:rPr lang="en-GB" sz="2000">
                <a:latin typeface="Arial"/>
                <a:ea typeface="Arial"/>
                <a:cs typeface="Arial"/>
                <a:sym typeface="Arial"/>
              </a:rPr>
              <a:t>Using global inversion results to update top-down CO2 fluxes over managed lands and anthropogenic CH4 emissions and compare them to national inventories and </a:t>
            </a:r>
            <a:endParaRPr sz="2000">
              <a:latin typeface="Arial"/>
              <a:ea typeface="Arial"/>
              <a:cs typeface="Arial"/>
              <a:sym typeface="Arial"/>
            </a:endParaRPr>
          </a:p>
          <a:p>
            <a:pPr indent="0" lvl="0" marL="685800" rtl="0" algn="just">
              <a:lnSpc>
                <a:spcPct val="119000"/>
              </a:lnSpc>
              <a:spcBef>
                <a:spcPts val="600"/>
              </a:spcBef>
              <a:spcAft>
                <a:spcPts val="0"/>
              </a:spcAft>
              <a:buNone/>
            </a:pPr>
            <a:r>
              <a:t/>
            </a:r>
            <a:endParaRPr sz="2000">
              <a:latin typeface="Arial"/>
              <a:ea typeface="Arial"/>
              <a:cs typeface="Arial"/>
              <a:sym typeface="Arial"/>
            </a:endParaRPr>
          </a:p>
          <a:p>
            <a:pPr indent="-355600" lvl="1" marL="914400" rtl="0" algn="just">
              <a:lnSpc>
                <a:spcPct val="119000"/>
              </a:lnSpc>
              <a:spcBef>
                <a:spcPts val="600"/>
              </a:spcBef>
              <a:spcAft>
                <a:spcPts val="0"/>
              </a:spcAft>
              <a:buSzPts val="2000"/>
              <a:buFont typeface="Arial"/>
              <a:buChar char="❖"/>
            </a:pPr>
            <a:r>
              <a:rPr lang="en-GB" sz="2000">
                <a:latin typeface="Arial"/>
                <a:ea typeface="Arial"/>
                <a:cs typeface="Arial"/>
                <a:sym typeface="Arial"/>
              </a:rPr>
              <a:t>Updating annually and analyse global AGB changes derived from L-band passive microwave satellite vegetation optical depth (L-VOD) to quantify and understand annual anomalies of the land carbon budget across different regions over most countries.</a:t>
            </a:r>
            <a:endParaRPr sz="2000">
              <a:latin typeface="Arial"/>
              <a:ea typeface="Arial"/>
              <a:cs typeface="Arial"/>
              <a:sym typeface="Arial"/>
            </a:endParaRPr>
          </a:p>
          <a:p>
            <a:pPr indent="0" lvl="0" marL="457200" rtl="0" algn="just">
              <a:lnSpc>
                <a:spcPct val="119000"/>
              </a:lnSpc>
              <a:spcBef>
                <a:spcPts val="600"/>
              </a:spcBef>
              <a:spcAft>
                <a:spcPts val="0"/>
              </a:spcAft>
              <a:buNone/>
            </a:pPr>
            <a:r>
              <a:t/>
            </a:r>
            <a:endParaRPr b="1" sz="1800">
              <a:latin typeface="Arial"/>
              <a:ea typeface="Arial"/>
              <a:cs typeface="Arial"/>
              <a:sym typeface="Arial"/>
            </a:endParaRPr>
          </a:p>
          <a:p>
            <a:pPr indent="0" lvl="0" marL="457200" rtl="0" algn="just">
              <a:lnSpc>
                <a:spcPct val="119000"/>
              </a:lnSpc>
              <a:spcBef>
                <a:spcPts val="600"/>
              </a:spcBef>
              <a:spcAft>
                <a:spcPts val="0"/>
              </a:spcAft>
              <a:buNone/>
            </a:pPr>
            <a:r>
              <a:t/>
            </a:r>
            <a:endParaRPr sz="1800">
              <a:latin typeface="Arial"/>
              <a:ea typeface="Arial"/>
              <a:cs typeface="Arial"/>
              <a:sym typeface="Arial"/>
            </a:endParaRPr>
          </a:p>
          <a:p>
            <a:pPr indent="0" lvl="0" marL="457200" rtl="0" algn="l">
              <a:lnSpc>
                <a:spcPct val="115000"/>
              </a:lnSpc>
              <a:spcBef>
                <a:spcPts val="600"/>
              </a:spcBef>
              <a:spcAft>
                <a:spcPts val="0"/>
              </a:spcAft>
              <a:buNone/>
            </a:pPr>
            <a:r>
              <a:t/>
            </a:r>
            <a:endParaRPr sz="1600"/>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2" name="Shape 402"/>
        <p:cNvGrpSpPr/>
        <p:nvPr/>
      </p:nvGrpSpPr>
      <p:grpSpPr>
        <a:xfrm>
          <a:off x="0" y="0"/>
          <a:ext cx="0" cy="0"/>
          <a:chOff x="0" y="0"/>
          <a:chExt cx="0" cy="0"/>
        </a:xfrm>
      </p:grpSpPr>
      <p:sp>
        <p:nvSpPr>
          <p:cNvPr id="403" name="Google Shape;403;p54"/>
          <p:cNvSpPr txBox="1"/>
          <p:nvPr>
            <p:ph idx="1" type="body"/>
          </p:nvPr>
        </p:nvSpPr>
        <p:spPr>
          <a:xfrm>
            <a:off x="176047" y="639061"/>
            <a:ext cx="11691600" cy="58797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228600" lvl="1" marL="914400" rtl="0" algn="l">
              <a:lnSpc>
                <a:spcPct val="115000"/>
              </a:lnSpc>
              <a:spcBef>
                <a:spcPts val="0"/>
              </a:spcBef>
              <a:spcAft>
                <a:spcPts val="0"/>
              </a:spcAft>
              <a:buSzPts val="2400"/>
              <a:buFont typeface="Noto Sans Symbols"/>
              <a:buNone/>
            </a:pPr>
            <a:r>
              <a:t/>
            </a:r>
            <a:endParaRPr sz="1200">
              <a:solidFill>
                <a:schemeClr val="dk1"/>
              </a:solidFill>
            </a:endParaRPr>
          </a:p>
          <a:p>
            <a:pPr indent="-406400" lvl="0" marL="457200" rtl="0" algn="l">
              <a:lnSpc>
                <a:spcPct val="115000"/>
              </a:lnSpc>
              <a:spcBef>
                <a:spcPts val="0"/>
              </a:spcBef>
              <a:spcAft>
                <a:spcPts val="0"/>
              </a:spcAft>
              <a:buSzPts val="2800"/>
              <a:buFont typeface="Noto Sans Symbols"/>
              <a:buChar char="❖"/>
            </a:pPr>
            <a:r>
              <a:rPr lang="en-GB" sz="1600">
                <a:solidFill>
                  <a:schemeClr val="dk1"/>
                </a:solidFill>
              </a:rPr>
              <a:t>AFOLU RM Recommendation 4.a: develop guidance and datasets to compare bottom-up and top-down methods of emission estimates in cooperation with GHG TF, including through Amazonas 2024 campaign (ESA, INPE, NASA, …))</a:t>
            </a:r>
            <a:endParaRPr/>
          </a:p>
          <a:p>
            <a:pPr indent="-381000" lvl="1" marL="914400" rtl="0" algn="l">
              <a:lnSpc>
                <a:spcPct val="115000"/>
              </a:lnSpc>
              <a:spcBef>
                <a:spcPts val="0"/>
              </a:spcBef>
              <a:spcAft>
                <a:spcPts val="0"/>
              </a:spcAft>
              <a:buSzPts val="2400"/>
              <a:buFont typeface="Courier New"/>
              <a:buChar char="o"/>
            </a:pPr>
            <a:r>
              <a:rPr lang="en-GB" sz="1200">
                <a:solidFill>
                  <a:srgbClr val="FF0000"/>
                </a:solidFill>
              </a:rPr>
              <a:t>Action: work with GHGTF, WMO G3S, EU CO2MVS, USCMS, NEIS (Japan) and others to ensure consistency  - GHG TTF Chair, AFOLU Leads.</a:t>
            </a:r>
            <a:endParaRPr/>
          </a:p>
          <a:p>
            <a:pPr indent="-381000" lvl="1" marL="914400" rtl="0" algn="l">
              <a:lnSpc>
                <a:spcPct val="115000"/>
              </a:lnSpc>
              <a:spcBef>
                <a:spcPts val="0"/>
              </a:spcBef>
              <a:spcAft>
                <a:spcPts val="0"/>
              </a:spcAft>
              <a:buSzPts val="2400"/>
              <a:buFont typeface="Courier New"/>
              <a:buChar char="o"/>
            </a:pPr>
            <a:r>
              <a:rPr lang="en-GB" sz="1200">
                <a:solidFill>
                  <a:srgbClr val="0070C0"/>
                </a:solidFill>
              </a:rPr>
              <a:t>CARBONARA campaign: flights foreseen September 2025, ground instruments send to Brazil Nov.2025, expedition permit being submitted by INPE to CNPq</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t/>
            </a:r>
            <a:endParaRPr sz="1200">
              <a:solidFill>
                <a:srgbClr val="0070C0"/>
              </a:solidFill>
            </a:endParaRPr>
          </a:p>
          <a:p>
            <a:pPr indent="0" lvl="0" marL="914400" rtl="0" algn="l">
              <a:lnSpc>
                <a:spcPct val="115000"/>
              </a:lnSpc>
              <a:spcBef>
                <a:spcPts val="0"/>
              </a:spcBef>
              <a:spcAft>
                <a:spcPts val="0"/>
              </a:spcAft>
              <a:buNone/>
            </a:pPr>
            <a:r>
              <a:rPr lang="en-GB" sz="1200">
                <a:solidFill>
                  <a:srgbClr val="0070C0"/>
                </a:solidFill>
              </a:rPr>
              <a:t>(CLement trying to add this video on counting carbon form the CCI RECCAP2 project: </a:t>
            </a:r>
            <a:r>
              <a:rPr lang="en-GB" sz="1100" u="sng">
                <a:solidFill>
                  <a:schemeClr val="hlink"/>
                </a:solidFill>
                <a:latin typeface="Arial"/>
                <a:ea typeface="Arial"/>
                <a:cs typeface="Arial"/>
                <a:sym typeface="Arial"/>
                <a:hlinkClick r:id="rId4"/>
              </a:rPr>
              <a:t>ESA - Counting carbon</a:t>
            </a:r>
            <a:r>
              <a:rPr lang="en-GB" sz="1200">
                <a:solidFill>
                  <a:srgbClr val="0070C0"/>
                </a:solidFill>
              </a:rPr>
              <a:t>)</a:t>
            </a:r>
            <a:endParaRPr sz="1200">
              <a:solidFill>
                <a:srgbClr val="0070C0"/>
              </a:solidFill>
            </a:endParaRPr>
          </a:p>
        </p:txBody>
      </p:sp>
      <p:sp>
        <p:nvSpPr>
          <p:cNvPr id="404" name="Google Shape;404;p5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ESA-INPE Campaign</a:t>
            </a:r>
            <a:endParaRPr/>
          </a:p>
        </p:txBody>
      </p:sp>
      <p:pic>
        <p:nvPicPr>
          <p:cNvPr id="410" name="Google Shape;410;p55"/>
          <p:cNvPicPr preferRelativeResize="0"/>
          <p:nvPr/>
        </p:nvPicPr>
        <p:blipFill>
          <a:blip r:embed="rId3">
            <a:alphaModFix/>
          </a:blip>
          <a:stretch>
            <a:fillRect/>
          </a:stretch>
        </p:blipFill>
        <p:spPr>
          <a:xfrm>
            <a:off x="0" y="1595457"/>
            <a:ext cx="12191999" cy="4847785"/>
          </a:xfrm>
          <a:prstGeom prst="rect">
            <a:avLst/>
          </a:prstGeom>
          <a:noFill/>
          <a:ln>
            <a:noFill/>
          </a:ln>
        </p:spPr>
      </p:pic>
      <p:pic>
        <p:nvPicPr>
          <p:cNvPr id="411" name="Google Shape;411;p55"/>
          <p:cNvPicPr preferRelativeResize="0"/>
          <p:nvPr/>
        </p:nvPicPr>
        <p:blipFill>
          <a:blip r:embed="rId4">
            <a:alphaModFix/>
          </a:blip>
          <a:stretch>
            <a:fillRect/>
          </a:stretch>
        </p:blipFill>
        <p:spPr>
          <a:xfrm>
            <a:off x="0" y="1036525"/>
            <a:ext cx="11580900" cy="41218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6"/>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42900" lvl="0" marL="457200" rtl="0" algn="l">
              <a:spcBef>
                <a:spcPts val="0"/>
              </a:spcBef>
              <a:spcAft>
                <a:spcPts val="0"/>
              </a:spcAft>
              <a:buSzPts val="1800"/>
              <a:buChar char="❖"/>
            </a:pPr>
            <a:r>
              <a:rPr b="1" lang="en-GB" sz="1800"/>
              <a:t>5.1: </a:t>
            </a:r>
            <a:r>
              <a:rPr lang="en-GB" sz="1800"/>
              <a:t>Provide demonstration studies (nationally/regionally but also globally) that illustrate and demonstrate capacity to generate IPCC classes through amalgamation of mapped FAO LCCS classes, given the latter can be mapped directly from Earth observation data or reconstructed from existing land cover products.</a:t>
            </a:r>
            <a:endParaRPr sz="1800"/>
          </a:p>
          <a:p>
            <a:pPr indent="-228600" lvl="1" marL="914400" rtl="0" algn="l">
              <a:lnSpc>
                <a:spcPct val="115000"/>
              </a:lnSpc>
              <a:spcBef>
                <a:spcPts val="0"/>
              </a:spcBef>
              <a:spcAft>
                <a:spcPts val="0"/>
              </a:spcAft>
              <a:buSzPts val="2800"/>
              <a:buNone/>
            </a:pPr>
            <a:r>
              <a:t/>
            </a:r>
            <a:endParaRPr sz="1900"/>
          </a:p>
        </p:txBody>
      </p:sp>
      <p:sp>
        <p:nvSpPr>
          <p:cNvPr id="417" name="Google Shape;417;p5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7"/>
          <p:cNvSpPr txBox="1"/>
          <p:nvPr>
            <p:ph idx="1" type="body"/>
          </p:nvPr>
        </p:nvSpPr>
        <p:spPr>
          <a:xfrm>
            <a:off x="316175" y="1060800"/>
            <a:ext cx="4036500" cy="52341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15000"/>
              </a:lnSpc>
              <a:spcBef>
                <a:spcPts val="1000"/>
              </a:spcBef>
              <a:spcAft>
                <a:spcPts val="0"/>
              </a:spcAft>
              <a:buClr>
                <a:schemeClr val="dk1"/>
              </a:buClr>
              <a:buSzPts val="1200"/>
              <a:buFont typeface="Montserrat"/>
              <a:buChar char="❖"/>
            </a:pPr>
            <a:r>
              <a:rPr lang="en-GB" sz="1200"/>
              <a:t>The IPCC AFOLU utilises </a:t>
            </a:r>
            <a:r>
              <a:rPr b="1" lang="en-GB" sz="1200"/>
              <a:t>6</a:t>
            </a:r>
            <a:r>
              <a:rPr lang="en-GB" sz="1200"/>
              <a:t> broad land cover classes that cannot be easily classified from Earth observation data.</a:t>
            </a:r>
            <a:endParaRPr sz="1200"/>
          </a:p>
          <a:p>
            <a:pPr indent="-304800" lvl="0" marL="457200" marR="0" rtl="0" algn="l">
              <a:lnSpc>
                <a:spcPct val="115000"/>
              </a:lnSpc>
              <a:spcBef>
                <a:spcPts val="1000"/>
              </a:spcBef>
              <a:spcAft>
                <a:spcPts val="0"/>
              </a:spcAft>
              <a:buClr>
                <a:schemeClr val="dk1"/>
              </a:buClr>
              <a:buSzPts val="1200"/>
              <a:buFont typeface="Montserrat"/>
              <a:buChar char="❖"/>
            </a:pPr>
            <a:r>
              <a:rPr lang="en-GB" sz="1200"/>
              <a:t>By contrast, classes of the Food and Agriculture Organisation’s (FAO) Land Cover Classification System (LCCS) can be  constructed from environmental descriptors a) retrieved or classified  separately from Earth observation data or b) deconstructed from existing (often machine-learned) land cover products, with </a:t>
            </a:r>
            <a:r>
              <a:rPr b="1" lang="en-GB" sz="1200"/>
              <a:t>10</a:t>
            </a:r>
            <a:r>
              <a:rPr lang="en-GB" sz="1200"/>
              <a:t> able to be combined to give the 6 AFOLU classes. </a:t>
            </a:r>
            <a:endParaRPr sz="1200"/>
          </a:p>
          <a:p>
            <a:pPr indent="-304800" lvl="0" marL="457200" marR="0" rtl="0" algn="l">
              <a:lnSpc>
                <a:spcPct val="115000"/>
              </a:lnSpc>
              <a:spcBef>
                <a:spcPts val="1000"/>
              </a:spcBef>
              <a:spcAft>
                <a:spcPts val="0"/>
              </a:spcAft>
              <a:buClr>
                <a:schemeClr val="dk1"/>
              </a:buClr>
              <a:buSzPts val="1200"/>
              <a:buFont typeface="Montserrat"/>
              <a:buChar char="❖"/>
            </a:pPr>
            <a:r>
              <a:rPr lang="en-GB" sz="1200"/>
              <a:t>The use of EDs with predefined units (e.g., m, %, time) or categories ensures scalability across space and time and hence applicability from local to global scales.</a:t>
            </a:r>
            <a:endParaRPr sz="1200"/>
          </a:p>
          <a:p>
            <a:pPr indent="-304800" lvl="0" marL="457200" marR="0" rtl="0" algn="l">
              <a:lnSpc>
                <a:spcPct val="115000"/>
              </a:lnSpc>
              <a:spcBef>
                <a:spcPts val="1000"/>
              </a:spcBef>
              <a:spcAft>
                <a:spcPts val="0"/>
              </a:spcAft>
              <a:buClr>
                <a:schemeClr val="dk1"/>
              </a:buClr>
              <a:buSzPts val="1200"/>
              <a:buFont typeface="Montserrat"/>
              <a:buChar char="❖"/>
            </a:pPr>
            <a:r>
              <a:rPr lang="en-GB" sz="1200"/>
              <a:t>The FAO LCCS classes can be translated to the AFOLU classes but not </a:t>
            </a:r>
            <a:r>
              <a:rPr i="1" lang="en-GB" sz="1200"/>
              <a:t>vice versa.</a:t>
            </a:r>
            <a:endParaRPr sz="1200"/>
          </a:p>
          <a:p>
            <a:pPr indent="-304800" lvl="0" marL="457200" marR="0" rtl="0" algn="l">
              <a:lnSpc>
                <a:spcPct val="115000"/>
              </a:lnSpc>
              <a:spcBef>
                <a:spcPts val="1000"/>
              </a:spcBef>
              <a:spcAft>
                <a:spcPts val="0"/>
              </a:spcAft>
              <a:buSzPts val="1200"/>
              <a:buChar char="❖"/>
            </a:pPr>
            <a:r>
              <a:rPr lang="en-GB" sz="1200"/>
              <a:t>Hence, the proposal is to establish capacity to use of the FAO LCCS as an optional standard for providing more detail than the existing  IPCC AFOLU classes.  </a:t>
            </a:r>
            <a:endParaRPr i="1" sz="1200"/>
          </a:p>
        </p:txBody>
      </p:sp>
      <p:sp>
        <p:nvSpPr>
          <p:cNvPr id="423" name="Google Shape;423;p5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Review of land cover mapping </a:t>
            </a:r>
            <a:endParaRPr/>
          </a:p>
        </p:txBody>
      </p:sp>
      <p:pic>
        <p:nvPicPr>
          <p:cNvPr id="424" name="Google Shape;424;p57"/>
          <p:cNvPicPr preferRelativeResize="0"/>
          <p:nvPr/>
        </p:nvPicPr>
        <p:blipFill>
          <a:blip r:embed="rId3">
            <a:alphaModFix/>
          </a:blip>
          <a:stretch>
            <a:fillRect/>
          </a:stretch>
        </p:blipFill>
        <p:spPr>
          <a:xfrm>
            <a:off x="8536738" y="1675350"/>
            <a:ext cx="1860350" cy="920776"/>
          </a:xfrm>
          <a:prstGeom prst="rect">
            <a:avLst/>
          </a:prstGeom>
          <a:noFill/>
          <a:ln>
            <a:noFill/>
          </a:ln>
        </p:spPr>
      </p:pic>
      <p:pic>
        <p:nvPicPr>
          <p:cNvPr id="425" name="Google Shape;425;p57"/>
          <p:cNvPicPr preferRelativeResize="0"/>
          <p:nvPr/>
        </p:nvPicPr>
        <p:blipFill>
          <a:blip r:embed="rId4">
            <a:alphaModFix/>
          </a:blip>
          <a:stretch>
            <a:fillRect/>
          </a:stretch>
        </p:blipFill>
        <p:spPr>
          <a:xfrm>
            <a:off x="7467925" y="3392938"/>
            <a:ext cx="1860349" cy="1008693"/>
          </a:xfrm>
          <a:prstGeom prst="rect">
            <a:avLst/>
          </a:prstGeom>
          <a:noFill/>
          <a:ln>
            <a:noFill/>
          </a:ln>
        </p:spPr>
      </p:pic>
      <p:pic>
        <p:nvPicPr>
          <p:cNvPr id="426" name="Google Shape;426;p57"/>
          <p:cNvPicPr preferRelativeResize="0"/>
          <p:nvPr/>
        </p:nvPicPr>
        <p:blipFill>
          <a:blip r:embed="rId5">
            <a:alphaModFix/>
          </a:blip>
          <a:stretch>
            <a:fillRect/>
          </a:stretch>
        </p:blipFill>
        <p:spPr>
          <a:xfrm>
            <a:off x="10023800" y="3392937"/>
            <a:ext cx="1860350" cy="1008694"/>
          </a:xfrm>
          <a:prstGeom prst="rect">
            <a:avLst/>
          </a:prstGeom>
          <a:noFill/>
          <a:ln>
            <a:noFill/>
          </a:ln>
        </p:spPr>
      </p:pic>
      <p:pic>
        <p:nvPicPr>
          <p:cNvPr id="427" name="Google Shape;427;p57"/>
          <p:cNvPicPr preferRelativeResize="0"/>
          <p:nvPr/>
        </p:nvPicPr>
        <p:blipFill>
          <a:blip r:embed="rId5">
            <a:alphaModFix/>
          </a:blip>
          <a:stretch>
            <a:fillRect/>
          </a:stretch>
        </p:blipFill>
        <p:spPr>
          <a:xfrm>
            <a:off x="10191200" y="3511287"/>
            <a:ext cx="1860350" cy="1008694"/>
          </a:xfrm>
          <a:prstGeom prst="rect">
            <a:avLst/>
          </a:prstGeom>
          <a:noFill/>
          <a:ln>
            <a:noFill/>
          </a:ln>
        </p:spPr>
      </p:pic>
      <p:pic>
        <p:nvPicPr>
          <p:cNvPr id="428" name="Google Shape;428;p57"/>
          <p:cNvPicPr preferRelativeResize="0"/>
          <p:nvPr/>
        </p:nvPicPr>
        <p:blipFill>
          <a:blip r:embed="rId4">
            <a:alphaModFix/>
          </a:blip>
          <a:stretch>
            <a:fillRect/>
          </a:stretch>
        </p:blipFill>
        <p:spPr>
          <a:xfrm>
            <a:off x="7657075" y="3511288"/>
            <a:ext cx="1860349" cy="1008693"/>
          </a:xfrm>
          <a:prstGeom prst="rect">
            <a:avLst/>
          </a:prstGeom>
          <a:noFill/>
          <a:ln>
            <a:noFill/>
          </a:ln>
        </p:spPr>
      </p:pic>
      <p:pic>
        <p:nvPicPr>
          <p:cNvPr id="429" name="Google Shape;429;p57"/>
          <p:cNvPicPr preferRelativeResize="0"/>
          <p:nvPr/>
        </p:nvPicPr>
        <p:blipFill>
          <a:blip r:embed="rId3">
            <a:alphaModFix/>
          </a:blip>
          <a:stretch>
            <a:fillRect/>
          </a:stretch>
        </p:blipFill>
        <p:spPr>
          <a:xfrm>
            <a:off x="8749213" y="1917850"/>
            <a:ext cx="1860350" cy="920776"/>
          </a:xfrm>
          <a:prstGeom prst="rect">
            <a:avLst/>
          </a:prstGeom>
          <a:noFill/>
          <a:ln>
            <a:noFill/>
          </a:ln>
        </p:spPr>
      </p:pic>
      <p:pic>
        <p:nvPicPr>
          <p:cNvPr id="430" name="Google Shape;430;p57"/>
          <p:cNvPicPr preferRelativeResize="0"/>
          <p:nvPr/>
        </p:nvPicPr>
        <p:blipFill>
          <a:blip r:embed="rId6">
            <a:alphaModFix/>
          </a:blip>
          <a:stretch>
            <a:fillRect/>
          </a:stretch>
        </p:blipFill>
        <p:spPr>
          <a:xfrm>
            <a:off x="4298013" y="4943275"/>
            <a:ext cx="1365175" cy="1336113"/>
          </a:xfrm>
          <a:prstGeom prst="rect">
            <a:avLst/>
          </a:prstGeom>
          <a:noFill/>
          <a:ln>
            <a:noFill/>
          </a:ln>
        </p:spPr>
      </p:pic>
      <p:pic>
        <p:nvPicPr>
          <p:cNvPr id="431" name="Google Shape;431;p57"/>
          <p:cNvPicPr preferRelativeResize="0"/>
          <p:nvPr/>
        </p:nvPicPr>
        <p:blipFill>
          <a:blip r:embed="rId7">
            <a:alphaModFix/>
          </a:blip>
          <a:stretch>
            <a:fillRect/>
          </a:stretch>
        </p:blipFill>
        <p:spPr>
          <a:xfrm>
            <a:off x="7263413" y="4849875"/>
            <a:ext cx="4831974" cy="1522901"/>
          </a:xfrm>
          <a:prstGeom prst="rect">
            <a:avLst/>
          </a:prstGeom>
          <a:noFill/>
          <a:ln>
            <a:noFill/>
          </a:ln>
        </p:spPr>
      </p:pic>
      <p:pic>
        <p:nvPicPr>
          <p:cNvPr id="432" name="Google Shape;432;p57"/>
          <p:cNvPicPr preferRelativeResize="0"/>
          <p:nvPr/>
        </p:nvPicPr>
        <p:blipFill>
          <a:blip r:embed="rId8">
            <a:alphaModFix/>
          </a:blip>
          <a:stretch>
            <a:fillRect/>
          </a:stretch>
        </p:blipFill>
        <p:spPr>
          <a:xfrm>
            <a:off x="5808065" y="4892639"/>
            <a:ext cx="1365175" cy="1365150"/>
          </a:xfrm>
          <a:prstGeom prst="rect">
            <a:avLst/>
          </a:prstGeom>
          <a:noFill/>
          <a:ln>
            <a:noFill/>
          </a:ln>
        </p:spPr>
      </p:pic>
      <p:pic>
        <p:nvPicPr>
          <p:cNvPr id="433" name="Google Shape;433;p57"/>
          <p:cNvPicPr preferRelativeResize="0"/>
          <p:nvPr/>
        </p:nvPicPr>
        <p:blipFill>
          <a:blip r:embed="rId9">
            <a:alphaModFix/>
          </a:blip>
          <a:stretch>
            <a:fillRect/>
          </a:stretch>
        </p:blipFill>
        <p:spPr>
          <a:xfrm>
            <a:off x="4263100" y="3443549"/>
            <a:ext cx="1269750" cy="1197644"/>
          </a:xfrm>
          <a:prstGeom prst="rect">
            <a:avLst/>
          </a:prstGeom>
          <a:noFill/>
          <a:ln>
            <a:noFill/>
          </a:ln>
        </p:spPr>
      </p:pic>
      <p:pic>
        <p:nvPicPr>
          <p:cNvPr id="434" name="Google Shape;434;p57"/>
          <p:cNvPicPr preferRelativeResize="0"/>
          <p:nvPr/>
        </p:nvPicPr>
        <p:blipFill>
          <a:blip r:embed="rId10">
            <a:alphaModFix/>
          </a:blip>
          <a:stretch>
            <a:fillRect/>
          </a:stretch>
        </p:blipFill>
        <p:spPr>
          <a:xfrm>
            <a:off x="5846597" y="3443547"/>
            <a:ext cx="1269750" cy="1178229"/>
          </a:xfrm>
          <a:prstGeom prst="rect">
            <a:avLst/>
          </a:prstGeom>
          <a:noFill/>
          <a:ln>
            <a:noFill/>
          </a:ln>
        </p:spPr>
      </p:pic>
      <p:sp>
        <p:nvSpPr>
          <p:cNvPr id="435" name="Google Shape;435;p57"/>
          <p:cNvSpPr txBox="1"/>
          <p:nvPr/>
        </p:nvSpPr>
        <p:spPr>
          <a:xfrm>
            <a:off x="4446775" y="1110525"/>
            <a:ext cx="2820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FAO LCCS MAPS  CONSTRUCTED FROM ENVIRONMENTAL DESCRIPTORS RETRIEVED OR CLASSIFIED FROM EARTH OBSERVATIONS</a:t>
            </a:r>
            <a:endParaRPr b="1" sz="800"/>
          </a:p>
        </p:txBody>
      </p:sp>
      <p:sp>
        <p:nvSpPr>
          <p:cNvPr id="436" name="Google Shape;436;p57"/>
          <p:cNvSpPr txBox="1"/>
          <p:nvPr/>
        </p:nvSpPr>
        <p:spPr>
          <a:xfrm>
            <a:off x="8133675" y="1061500"/>
            <a:ext cx="2820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DECONSTRUCTED FROM EXISTING LAND COVER MAPS AND RECONSTRUCTED INTO THE FAO LCCS</a:t>
            </a:r>
            <a:endParaRPr b="1" sz="800"/>
          </a:p>
        </p:txBody>
      </p:sp>
      <p:sp>
        <p:nvSpPr>
          <p:cNvPr id="437" name="Google Shape;437;p57"/>
          <p:cNvSpPr txBox="1"/>
          <p:nvPr/>
        </p:nvSpPr>
        <p:spPr>
          <a:xfrm>
            <a:off x="4366846" y="3161038"/>
            <a:ext cx="2708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t>EXAMPLES OF EDs (AUSTRALIA)</a:t>
            </a:r>
            <a:endParaRPr b="1" sz="700"/>
          </a:p>
        </p:txBody>
      </p:sp>
      <p:sp>
        <p:nvSpPr>
          <p:cNvPr id="438" name="Google Shape;438;p57"/>
          <p:cNvSpPr txBox="1"/>
          <p:nvPr/>
        </p:nvSpPr>
        <p:spPr>
          <a:xfrm>
            <a:off x="4215325" y="4545575"/>
            <a:ext cx="1365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Lifeform: Woody/ Herbaceous Fractions</a:t>
            </a:r>
            <a:endParaRPr b="1" sz="800"/>
          </a:p>
        </p:txBody>
      </p:sp>
      <p:sp>
        <p:nvSpPr>
          <p:cNvPr id="439" name="Google Shape;439;p57"/>
          <p:cNvSpPr txBox="1"/>
          <p:nvPr/>
        </p:nvSpPr>
        <p:spPr>
          <a:xfrm>
            <a:off x="5846600" y="4545575"/>
            <a:ext cx="1365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Canopy cover  (%)</a:t>
            </a:r>
            <a:endParaRPr b="1" sz="800"/>
          </a:p>
        </p:txBody>
      </p:sp>
      <p:sp>
        <p:nvSpPr>
          <p:cNvPr id="440" name="Google Shape;440;p57"/>
          <p:cNvSpPr txBox="1"/>
          <p:nvPr/>
        </p:nvSpPr>
        <p:spPr>
          <a:xfrm>
            <a:off x="8037625" y="4454825"/>
            <a:ext cx="1365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t>FAO LCCS Level 3</a:t>
            </a:r>
            <a:endParaRPr b="1" sz="800"/>
          </a:p>
        </p:txBody>
      </p:sp>
      <p:sp>
        <p:nvSpPr>
          <p:cNvPr id="441" name="Google Shape;441;p57"/>
          <p:cNvSpPr txBox="1"/>
          <p:nvPr/>
        </p:nvSpPr>
        <p:spPr>
          <a:xfrm>
            <a:off x="9860700" y="4454825"/>
            <a:ext cx="2178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800">
                <a:solidFill>
                  <a:schemeClr val="dk1"/>
                </a:solidFill>
              </a:rPr>
              <a:t>Lifeform: Woody (Tree/Shrub)/Herbaceous</a:t>
            </a:r>
            <a:endParaRPr b="1" sz="800">
              <a:solidFill>
                <a:schemeClr val="dk1"/>
              </a:solidFill>
            </a:endParaRPr>
          </a:p>
          <a:p>
            <a:pPr indent="0" lvl="0" marL="0" rtl="0" algn="ctr">
              <a:spcBef>
                <a:spcPts val="0"/>
              </a:spcBef>
              <a:spcAft>
                <a:spcPts val="0"/>
              </a:spcAft>
              <a:buNone/>
            </a:pPr>
            <a:r>
              <a:t/>
            </a:r>
            <a:endParaRPr b="1" sz="800"/>
          </a:p>
        </p:txBody>
      </p:sp>
      <p:sp>
        <p:nvSpPr>
          <p:cNvPr id="442" name="Google Shape;442;p57"/>
          <p:cNvSpPr txBox="1"/>
          <p:nvPr/>
        </p:nvSpPr>
        <p:spPr>
          <a:xfrm>
            <a:off x="4494475" y="2112688"/>
            <a:ext cx="75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Digital Earth Australia</a:t>
            </a:r>
            <a:endParaRPr sz="900"/>
          </a:p>
        </p:txBody>
      </p:sp>
      <p:pic>
        <p:nvPicPr>
          <p:cNvPr id="443" name="Google Shape;443;p57"/>
          <p:cNvPicPr preferRelativeResize="0"/>
          <p:nvPr/>
        </p:nvPicPr>
        <p:blipFill>
          <a:blip r:embed="rId11">
            <a:alphaModFix/>
          </a:blip>
          <a:stretch>
            <a:fillRect/>
          </a:stretch>
        </p:blipFill>
        <p:spPr>
          <a:xfrm>
            <a:off x="6251875" y="1820227"/>
            <a:ext cx="796990" cy="1008700"/>
          </a:xfrm>
          <a:prstGeom prst="rect">
            <a:avLst/>
          </a:prstGeom>
          <a:noFill/>
          <a:ln>
            <a:noFill/>
          </a:ln>
        </p:spPr>
      </p:pic>
      <p:sp>
        <p:nvSpPr>
          <p:cNvPr id="444" name="Google Shape;444;p57"/>
          <p:cNvSpPr txBox="1"/>
          <p:nvPr/>
        </p:nvSpPr>
        <p:spPr>
          <a:xfrm>
            <a:off x="7048863" y="2138575"/>
            <a:ext cx="75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Living Wales</a:t>
            </a:r>
            <a:endParaRPr sz="900"/>
          </a:p>
        </p:txBody>
      </p:sp>
      <p:sp>
        <p:nvSpPr>
          <p:cNvPr id="445" name="Google Shape;445;p57"/>
          <p:cNvSpPr txBox="1"/>
          <p:nvPr/>
        </p:nvSpPr>
        <p:spPr>
          <a:xfrm>
            <a:off x="10426563" y="1599138"/>
            <a:ext cx="75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Time 1</a:t>
            </a:r>
            <a:endParaRPr sz="900"/>
          </a:p>
        </p:txBody>
      </p:sp>
      <p:sp>
        <p:nvSpPr>
          <p:cNvPr id="446" name="Google Shape;446;p57"/>
          <p:cNvSpPr txBox="1"/>
          <p:nvPr/>
        </p:nvSpPr>
        <p:spPr>
          <a:xfrm>
            <a:off x="10597888" y="1917838"/>
            <a:ext cx="75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Time n</a:t>
            </a:r>
            <a:endParaRPr sz="900"/>
          </a:p>
        </p:txBody>
      </p:sp>
      <p:cxnSp>
        <p:nvCxnSpPr>
          <p:cNvPr id="447" name="Google Shape;447;p57"/>
          <p:cNvCxnSpPr>
            <a:stCxn id="425" idx="0"/>
            <a:endCxn id="429" idx="2"/>
          </p:cNvCxnSpPr>
          <p:nvPr/>
        </p:nvCxnSpPr>
        <p:spPr>
          <a:xfrm rot="-5400000">
            <a:off x="8761550" y="2475088"/>
            <a:ext cx="554400" cy="1281300"/>
          </a:xfrm>
          <a:prstGeom prst="bentConnector3">
            <a:avLst>
              <a:gd fmla="val 49992" name="adj1"/>
            </a:avLst>
          </a:prstGeom>
          <a:noFill/>
          <a:ln cap="flat" cmpd="sng" w="28575">
            <a:solidFill>
              <a:schemeClr val="accent6"/>
            </a:solidFill>
            <a:prstDash val="solid"/>
            <a:round/>
            <a:headEnd len="med" w="med" type="triangle"/>
            <a:tailEnd len="med" w="med" type="none"/>
          </a:ln>
        </p:spPr>
      </p:cxnSp>
      <p:cxnSp>
        <p:nvCxnSpPr>
          <p:cNvPr id="448" name="Google Shape;448;p57"/>
          <p:cNvCxnSpPr>
            <a:stCxn id="426" idx="0"/>
            <a:endCxn id="429" idx="2"/>
          </p:cNvCxnSpPr>
          <p:nvPr/>
        </p:nvCxnSpPr>
        <p:spPr>
          <a:xfrm flipH="1" rot="5400000">
            <a:off x="10039425" y="2478387"/>
            <a:ext cx="554400" cy="1274700"/>
          </a:xfrm>
          <a:prstGeom prst="bentConnector3">
            <a:avLst>
              <a:gd fmla="val 49992" name="adj1"/>
            </a:avLst>
          </a:prstGeom>
          <a:noFill/>
          <a:ln cap="flat" cmpd="sng" w="28575">
            <a:solidFill>
              <a:schemeClr val="accent6"/>
            </a:solidFill>
            <a:prstDash val="solid"/>
            <a:round/>
            <a:headEnd len="med" w="med" type="triangle"/>
            <a:tailEnd len="med" w="med" type="none"/>
          </a:ln>
        </p:spPr>
      </p:cxnSp>
      <p:cxnSp>
        <p:nvCxnSpPr>
          <p:cNvPr id="449" name="Google Shape;449;p57"/>
          <p:cNvCxnSpPr>
            <a:stCxn id="450" idx="2"/>
            <a:endCxn id="433" idx="0"/>
          </p:cNvCxnSpPr>
          <p:nvPr/>
        </p:nvCxnSpPr>
        <p:spPr>
          <a:xfrm rot="5400000">
            <a:off x="4995175" y="2737878"/>
            <a:ext cx="608400" cy="802800"/>
          </a:xfrm>
          <a:prstGeom prst="bentConnector3">
            <a:avLst>
              <a:gd fmla="val 50006" name="adj1"/>
            </a:avLst>
          </a:prstGeom>
          <a:noFill/>
          <a:ln cap="flat" cmpd="sng" w="28575">
            <a:solidFill>
              <a:schemeClr val="accent6"/>
            </a:solidFill>
            <a:prstDash val="solid"/>
            <a:round/>
            <a:headEnd len="med" w="med" type="triangle"/>
            <a:tailEnd len="med" w="med" type="none"/>
          </a:ln>
        </p:spPr>
      </p:cxnSp>
      <p:pic>
        <p:nvPicPr>
          <p:cNvPr id="450" name="Google Shape;450;p57"/>
          <p:cNvPicPr preferRelativeResize="0"/>
          <p:nvPr/>
        </p:nvPicPr>
        <p:blipFill>
          <a:blip r:embed="rId12">
            <a:alphaModFix/>
          </a:blip>
          <a:stretch>
            <a:fillRect/>
          </a:stretch>
        </p:blipFill>
        <p:spPr>
          <a:xfrm>
            <a:off x="4922763" y="1563400"/>
            <a:ext cx="1556025" cy="1271678"/>
          </a:xfrm>
          <a:prstGeom prst="rect">
            <a:avLst/>
          </a:prstGeom>
          <a:noFill/>
          <a:ln>
            <a:noFill/>
          </a:ln>
        </p:spPr>
      </p:pic>
      <p:cxnSp>
        <p:nvCxnSpPr>
          <p:cNvPr id="451" name="Google Shape;451;p57"/>
          <p:cNvCxnSpPr>
            <a:stCxn id="450" idx="2"/>
            <a:endCxn id="434" idx="0"/>
          </p:cNvCxnSpPr>
          <p:nvPr/>
        </p:nvCxnSpPr>
        <p:spPr>
          <a:xfrm flipH="1" rot="-5400000">
            <a:off x="5786875" y="2748978"/>
            <a:ext cx="608400" cy="780600"/>
          </a:xfrm>
          <a:prstGeom prst="bentConnector3">
            <a:avLst>
              <a:gd fmla="val 50006" name="adj1"/>
            </a:avLst>
          </a:prstGeom>
          <a:noFill/>
          <a:ln cap="flat" cmpd="sng" w="28575">
            <a:solidFill>
              <a:schemeClr val="accent6"/>
            </a:solidFill>
            <a:prstDash val="solid"/>
            <a:round/>
            <a:headEnd len="med" w="med" type="triangle"/>
            <a:tailEnd len="med" w="med" type="none"/>
          </a:ln>
        </p:spPr>
      </p:cxnSp>
      <p:sp>
        <p:nvSpPr>
          <p:cNvPr id="452" name="Google Shape;452;p57"/>
          <p:cNvSpPr txBox="1"/>
          <p:nvPr/>
        </p:nvSpPr>
        <p:spPr>
          <a:xfrm>
            <a:off x="9906550" y="6024700"/>
            <a:ext cx="213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chemeClr val="dk1"/>
                </a:solidFill>
              </a:rPr>
              <a:t>TIME-SERIES COMPARISONS OF THE FAO LCCS PROVIDES MORE DETAILED TRANSITION MATRICES. </a:t>
            </a:r>
            <a:endParaRPr b="1" sz="800"/>
          </a:p>
        </p:txBody>
      </p:sp>
      <p:sp>
        <p:nvSpPr>
          <p:cNvPr id="453" name="Google Shape;453;p57"/>
          <p:cNvSpPr txBox="1"/>
          <p:nvPr/>
        </p:nvSpPr>
        <p:spPr>
          <a:xfrm>
            <a:off x="9754150" y="4815825"/>
            <a:ext cx="519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chemeClr val="dk1"/>
                </a:solidFill>
              </a:rPr>
              <a:t>IPCC</a:t>
            </a:r>
            <a:endParaRPr b="1" sz="800">
              <a:solidFill>
                <a:schemeClr val="dk1"/>
              </a:solidFill>
            </a:endParaRPr>
          </a:p>
          <a:p>
            <a:pPr indent="0" lvl="0" marL="0" rtl="0" algn="ctr">
              <a:spcBef>
                <a:spcPts val="0"/>
              </a:spcBef>
              <a:spcAft>
                <a:spcPts val="0"/>
              </a:spcAft>
              <a:buNone/>
            </a:pPr>
            <a:r>
              <a:t/>
            </a:r>
            <a:endParaRPr b="1" sz="800"/>
          </a:p>
        </p:txBody>
      </p:sp>
      <p:sp>
        <p:nvSpPr>
          <p:cNvPr id="454" name="Google Shape;454;p57"/>
          <p:cNvSpPr txBox="1"/>
          <p:nvPr/>
        </p:nvSpPr>
        <p:spPr>
          <a:xfrm>
            <a:off x="7318162" y="4815825"/>
            <a:ext cx="797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solidFill>
                  <a:schemeClr val="dk1"/>
                </a:solidFill>
              </a:rPr>
              <a:t>FAO LCCS</a:t>
            </a:r>
            <a:endParaRPr b="1" sz="800">
              <a:solidFill>
                <a:schemeClr val="dk1"/>
              </a:solidFill>
            </a:endParaRPr>
          </a:p>
          <a:p>
            <a:pPr indent="0" lvl="0" marL="0" rtl="0" algn="ctr">
              <a:spcBef>
                <a:spcPts val="0"/>
              </a:spcBef>
              <a:spcAft>
                <a:spcPts val="0"/>
              </a:spcAft>
              <a:buNone/>
            </a:pPr>
            <a:r>
              <a:t/>
            </a:r>
            <a:endParaRPr b="1" sz="800"/>
          </a:p>
        </p:txBody>
      </p:sp>
      <p:sp>
        <p:nvSpPr>
          <p:cNvPr id="455" name="Google Shape;455;p57"/>
          <p:cNvSpPr txBox="1"/>
          <p:nvPr/>
        </p:nvSpPr>
        <p:spPr>
          <a:xfrm>
            <a:off x="10668775" y="2241038"/>
            <a:ext cx="1475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t>EXAMPLE: </a:t>
            </a:r>
            <a:endParaRPr b="1" sz="800"/>
          </a:p>
          <a:p>
            <a:pPr indent="0" lvl="0" marL="0" rtl="0" algn="l">
              <a:spcBef>
                <a:spcPts val="0"/>
              </a:spcBef>
              <a:spcAft>
                <a:spcPts val="0"/>
              </a:spcAft>
              <a:buNone/>
            </a:pPr>
            <a:r>
              <a:rPr b="1" lang="en-GB" sz="800"/>
              <a:t>ESA CCI Land Cover</a:t>
            </a:r>
            <a:endParaRPr b="1" sz="800"/>
          </a:p>
          <a:p>
            <a:pPr indent="0" lvl="0" marL="0" rtl="0" algn="l">
              <a:spcBef>
                <a:spcPts val="0"/>
              </a:spcBef>
              <a:spcAft>
                <a:spcPts val="0"/>
              </a:spcAft>
              <a:buNone/>
            </a:pPr>
            <a:r>
              <a:rPr b="1" lang="en-GB" sz="800"/>
              <a:t>(300 m)</a:t>
            </a:r>
            <a:endParaRPr b="1" sz="800"/>
          </a:p>
        </p:txBody>
      </p:sp>
      <p:sp>
        <p:nvSpPr>
          <p:cNvPr id="456" name="Google Shape;456;p57"/>
          <p:cNvSpPr txBox="1"/>
          <p:nvPr/>
        </p:nvSpPr>
        <p:spPr>
          <a:xfrm>
            <a:off x="9582588" y="3674925"/>
            <a:ext cx="27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a:t>
            </a:r>
            <a:endParaRPr sz="2400"/>
          </a:p>
        </p:txBody>
      </p:sp>
      <p:pic>
        <p:nvPicPr>
          <p:cNvPr id="457" name="Google Shape;457;p57"/>
          <p:cNvPicPr preferRelativeResize="0"/>
          <p:nvPr/>
        </p:nvPicPr>
        <p:blipFill>
          <a:blip r:embed="rId13">
            <a:alphaModFix/>
          </a:blip>
          <a:stretch>
            <a:fillRect/>
          </a:stretch>
        </p:blipFill>
        <p:spPr>
          <a:xfrm>
            <a:off x="8999595" y="3569021"/>
            <a:ext cx="441630" cy="307800"/>
          </a:xfrm>
          <a:prstGeom prst="rect">
            <a:avLst/>
          </a:prstGeom>
          <a:noFill/>
          <a:ln>
            <a:noFill/>
          </a:ln>
        </p:spPr>
      </p:pic>
      <p:sp>
        <p:nvSpPr>
          <p:cNvPr id="458" name="Google Shape;458;p57"/>
          <p:cNvSpPr txBox="1"/>
          <p:nvPr/>
        </p:nvSpPr>
        <p:spPr>
          <a:xfrm>
            <a:off x="7156700" y="6297050"/>
            <a:ext cx="3041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t> *Woody lifeform needs to be separated into trees and shrubs  </a:t>
            </a:r>
            <a:endParaRPr b="1" sz="700"/>
          </a:p>
        </p:txBody>
      </p:sp>
      <p:sp>
        <p:nvSpPr>
          <p:cNvPr id="459" name="Google Shape;459;p57"/>
          <p:cNvSpPr txBox="1"/>
          <p:nvPr/>
        </p:nvSpPr>
        <p:spPr>
          <a:xfrm>
            <a:off x="4366850" y="6198500"/>
            <a:ext cx="270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chemeClr val="dk1"/>
                </a:solidFill>
              </a:rPr>
              <a:t>T</a:t>
            </a:r>
            <a:r>
              <a:rPr b="1" lang="en-GB" sz="600">
                <a:solidFill>
                  <a:schemeClr val="dk1"/>
                </a:solidFill>
              </a:rPr>
              <a:t>IME-SERIES COMPARISONS OF LAND COVERS AND EDs PROVIDES EVIDENCE FOR CHANGE IMPACTS ~ PRESSURES</a:t>
            </a:r>
            <a:endParaRPr b="1" sz="600"/>
          </a:p>
        </p:txBody>
      </p:sp>
      <p:sp>
        <p:nvSpPr>
          <p:cNvPr id="460" name="Google Shape;460;p57"/>
          <p:cNvSpPr txBox="1"/>
          <p:nvPr/>
        </p:nvSpPr>
        <p:spPr>
          <a:xfrm>
            <a:off x="5780650" y="6002475"/>
            <a:ext cx="13653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600">
                <a:solidFill>
                  <a:schemeClr val="lt1"/>
                </a:solidFill>
              </a:rPr>
              <a:t>Mining, Western Australia</a:t>
            </a:r>
            <a:endParaRPr b="1" sz="600">
              <a:solidFill>
                <a:schemeClr val="lt1"/>
              </a:solidFill>
            </a:endParaRPr>
          </a:p>
        </p:txBody>
      </p:sp>
      <p:sp>
        <p:nvSpPr>
          <p:cNvPr id="461" name="Google Shape;461;p57"/>
          <p:cNvSpPr txBox="1"/>
          <p:nvPr/>
        </p:nvSpPr>
        <p:spPr>
          <a:xfrm>
            <a:off x="4446775" y="6002475"/>
            <a:ext cx="7500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600"/>
              <a:t>1988-2024</a:t>
            </a:r>
            <a:endParaRPr b="1" sz="600"/>
          </a:p>
        </p:txBody>
      </p:sp>
      <p:pic>
        <p:nvPicPr>
          <p:cNvPr id="462" name="Google Shape;462;p57"/>
          <p:cNvPicPr preferRelativeResize="0"/>
          <p:nvPr/>
        </p:nvPicPr>
        <p:blipFill>
          <a:blip r:embed="rId14">
            <a:alphaModFix/>
          </a:blip>
          <a:stretch>
            <a:fillRect/>
          </a:stretch>
        </p:blipFill>
        <p:spPr>
          <a:xfrm>
            <a:off x="10197800" y="4237299"/>
            <a:ext cx="441625" cy="253516"/>
          </a:xfrm>
          <a:prstGeom prst="rect">
            <a:avLst/>
          </a:prstGeom>
          <a:noFill/>
          <a:ln>
            <a:noFill/>
          </a:ln>
        </p:spPr>
      </p:pic>
      <p:sp>
        <p:nvSpPr>
          <p:cNvPr id="463" name="Google Shape;463;p57"/>
          <p:cNvSpPr txBox="1"/>
          <p:nvPr/>
        </p:nvSpPr>
        <p:spPr>
          <a:xfrm>
            <a:off x="8325046" y="3102863"/>
            <a:ext cx="2708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700"/>
              <a:t>DECONSTRUCTED EDs (GLOBAL)</a:t>
            </a:r>
            <a:endParaRPr b="1" sz="7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8"/>
          <p:cNvSpPr txBox="1"/>
          <p:nvPr>
            <p:ph idx="1" type="body"/>
          </p:nvPr>
        </p:nvSpPr>
        <p:spPr>
          <a:xfrm>
            <a:off x="143325" y="1411825"/>
            <a:ext cx="11556600" cy="46422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42900" lvl="0" marL="457200" rtl="0" algn="l">
              <a:spcBef>
                <a:spcPts val="0"/>
              </a:spcBef>
              <a:spcAft>
                <a:spcPts val="0"/>
              </a:spcAft>
              <a:buSzPts val="1800"/>
              <a:buChar char="❖"/>
            </a:pPr>
            <a:r>
              <a:rPr lang="en-GB" sz="1800"/>
              <a:t>5.3: Review and consolidate current approaches to characterising, mapping and monitoring </a:t>
            </a:r>
            <a:r>
              <a:rPr b="1" lang="en-GB" sz="1800"/>
              <a:t>Blue Carbon Ecosystems</a:t>
            </a:r>
            <a:r>
              <a:rPr lang="en-GB" sz="1800"/>
              <a:t> (BCEs) and establish approaches that are consistent globally and across scales, including the detection of change and links between terrestrial and aquatic environments.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GB" sz="1800"/>
              <a:t>5.4: Explore the development of </a:t>
            </a:r>
            <a:r>
              <a:rPr b="1" lang="en-GB" sz="1800"/>
              <a:t>new CEOS initiatives on wetlands mapping and monitoring.</a:t>
            </a:r>
            <a:r>
              <a:rPr lang="en-GB" sz="1800"/>
              <a:t> Ensure new CEOS missions consider wetlands amongst their mission goals, recognising the heterogeneity of wetlands and the need for multi-sensor approaches.      </a:t>
            </a:r>
            <a:endParaRPr sz="1800"/>
          </a:p>
          <a:p>
            <a:pPr indent="0" lvl="0" marL="457200" rtl="0" algn="l">
              <a:spcBef>
                <a:spcPts val="0"/>
              </a:spcBef>
              <a:spcAft>
                <a:spcPts val="0"/>
              </a:spcAft>
              <a:buNone/>
            </a:pPr>
            <a:r>
              <a:rPr lang="en-GB" sz="1800"/>
              <a:t>                              </a:t>
            </a:r>
            <a:endParaRPr sz="1800"/>
          </a:p>
          <a:p>
            <a:pPr indent="-342900" lvl="0" marL="457200" rtl="0" algn="l">
              <a:spcBef>
                <a:spcPts val="0"/>
              </a:spcBef>
              <a:spcAft>
                <a:spcPts val="0"/>
              </a:spcAft>
              <a:buSzPts val="1800"/>
              <a:buChar char="❖"/>
            </a:pPr>
            <a:r>
              <a:rPr lang="en-GB" sz="1800"/>
              <a:t>5.4: Establish closer collaboration with </a:t>
            </a:r>
            <a:r>
              <a:rPr b="1" lang="en-GB" sz="1800"/>
              <a:t>the Ramsar Convention</a:t>
            </a:r>
            <a:r>
              <a:rPr lang="en-GB" sz="1800"/>
              <a:t> Secretariat and Scientific           and Technical Review Panel (STRP).</a:t>
            </a:r>
            <a:endParaRPr sz="1800"/>
          </a:p>
          <a:p>
            <a:pPr indent="-228600" lvl="1" marL="914400" rtl="0" algn="l">
              <a:lnSpc>
                <a:spcPct val="115000"/>
              </a:lnSpc>
              <a:spcBef>
                <a:spcPts val="0"/>
              </a:spcBef>
              <a:spcAft>
                <a:spcPts val="0"/>
              </a:spcAft>
              <a:buSzPts val="2800"/>
              <a:buNone/>
            </a:pPr>
            <a:r>
              <a:t/>
            </a:r>
            <a:endParaRPr sz="1900"/>
          </a:p>
        </p:txBody>
      </p:sp>
      <p:sp>
        <p:nvSpPr>
          <p:cNvPr id="469" name="Google Shape;469;p5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Other Land Use - Wetlands</a:t>
            </a:r>
            <a:endParaRPr/>
          </a:p>
        </p:txBody>
      </p:sp>
      <p:sp>
        <p:nvSpPr>
          <p:cNvPr id="475" name="Google Shape;475;p59"/>
          <p:cNvSpPr txBox="1"/>
          <p:nvPr/>
        </p:nvSpPr>
        <p:spPr>
          <a:xfrm>
            <a:off x="313775" y="1080200"/>
            <a:ext cx="7196400" cy="511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MANGROVES (Forest / OLU-Wetlands)</a:t>
            </a:r>
            <a:r>
              <a:rPr b="1" i="0" lang="en-GB" sz="1600" u="none" cap="none" strike="noStrike">
                <a:solidFill>
                  <a:schemeClr val="dk1"/>
                </a:solidFill>
                <a:latin typeface="Arial"/>
                <a:ea typeface="Arial"/>
                <a:cs typeface="Arial"/>
                <a:sym typeface="Arial"/>
              </a:rPr>
              <a:t> </a:t>
            </a:r>
            <a:r>
              <a:rPr b="1" i="0" lang="en-GB" sz="1100" u="none" cap="none" strike="noStrike">
                <a:solidFill>
                  <a:schemeClr val="dk1"/>
                </a:solidFill>
                <a:latin typeface="Arial"/>
                <a:ea typeface="Arial"/>
                <a:cs typeface="Arial"/>
                <a:sym typeface="Arial"/>
              </a:rPr>
              <a:t>	</a:t>
            </a:r>
            <a:endParaRPr b="0" i="0" sz="1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t/>
            </a:r>
            <a:endParaRPr b="1" sz="1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Activity Data</a:t>
            </a:r>
            <a:r>
              <a:rPr b="1" lang="en-GB" sz="1600">
                <a:solidFill>
                  <a:schemeClr val="dk1"/>
                </a:solidFill>
              </a:rPr>
              <a:t>:</a:t>
            </a:r>
            <a:r>
              <a:rPr b="1" i="0" lang="en-GB" sz="1600" u="none" cap="none" strike="noStrike">
                <a:solidFill>
                  <a:schemeClr val="dk1"/>
                </a:solidFill>
                <a:latin typeface="Arial"/>
                <a:ea typeface="Arial"/>
                <a:cs typeface="Arial"/>
                <a:sym typeface="Arial"/>
              </a:rPr>
              <a:t> Global Mangrove Watch (JAXA Kyoto &amp; C</a:t>
            </a:r>
            <a:r>
              <a:rPr b="1" lang="en-GB" sz="1600">
                <a:solidFill>
                  <a:schemeClr val="dk1"/>
                </a:solidFill>
              </a:rPr>
              <a:t>arbon (K&amp;C</a:t>
            </a:r>
            <a:r>
              <a:rPr b="1" i="0" lang="en-GB"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Global maps of mangrove area and annual changes at 25 m derived from L-band SAR and optical data 1996 - 2020.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New baseline map for 2020 at 10 m developed. Open access in public domain (Zenodo.org).</a:t>
            </a:r>
            <a:r>
              <a:rPr lang="en-GB" sz="1600">
                <a:solidFill>
                  <a:schemeClr val="dk1"/>
                </a:solidFill>
              </a:rPr>
              <a:t> </a:t>
            </a:r>
            <a:r>
              <a:rPr b="0" i="0" lang="en-GB" sz="1600" u="none" cap="none" strike="noStrike">
                <a:solidFill>
                  <a:schemeClr val="dk1"/>
                </a:solidFill>
                <a:latin typeface="Arial"/>
                <a:ea typeface="Arial"/>
                <a:cs typeface="Arial"/>
                <a:sym typeface="Arial"/>
              </a:rPr>
              <a:t>1996–2023 change maps available by Q1/2025</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lang="en-GB" sz="1600">
                <a:solidFill>
                  <a:schemeClr val="dk1"/>
                </a:solidFill>
              </a:rPr>
              <a:t>* </a:t>
            </a:r>
            <a:r>
              <a:rPr lang="en-GB" sz="1600">
                <a:solidFill>
                  <a:schemeClr val="dk1"/>
                </a:solidFill>
              </a:rPr>
              <a:t>GMW constitutes the default mangrove layer </a:t>
            </a:r>
            <a:r>
              <a:rPr b="1" lang="en-GB" sz="1600">
                <a:solidFill>
                  <a:schemeClr val="dk1"/>
                </a:solidFill>
              </a:rPr>
              <a:t>used by UNEP for reporting on SDG Indicator 6.6.1 </a:t>
            </a:r>
            <a:r>
              <a:rPr lang="en-GB" sz="1600">
                <a:solidFill>
                  <a:schemeClr val="dk1"/>
                </a:solidFill>
              </a:rPr>
              <a:t>(Mapping wetland extent and change over time)</a:t>
            </a:r>
            <a:endParaRPr sz="7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t/>
            </a:r>
            <a:endParaRPr sz="7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Emission Factors</a:t>
            </a:r>
            <a:r>
              <a:rPr b="1" lang="en-GB" sz="1600">
                <a:solidFill>
                  <a:schemeClr val="dk1"/>
                </a:solidFill>
              </a:rPr>
              <a:t>:</a:t>
            </a:r>
            <a:r>
              <a:rPr b="1" i="0" lang="en-GB" sz="1600" u="none" cap="none" strike="noStrike">
                <a:solidFill>
                  <a:schemeClr val="dk1"/>
                </a:solidFill>
                <a:latin typeface="Arial"/>
                <a:ea typeface="Arial"/>
                <a:cs typeface="Arial"/>
                <a:sym typeface="Arial"/>
              </a:rPr>
              <a:t> LCLUC Global Mangrove Mapping (NASA JPL/GSFC)</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Global maps of mangrove Height, AGB and Total Biomass. </a:t>
            </a:r>
            <a:endParaRPr sz="1600">
              <a:solidFill>
                <a:schemeClr val="dk1"/>
              </a:solidFill>
            </a:endParaRPr>
          </a:p>
          <a:p>
            <a:pPr indent="0" lvl="0" marL="0" marR="0" rtl="0" algn="l">
              <a:lnSpc>
                <a:spcPct val="100000"/>
              </a:lnSpc>
              <a:spcBef>
                <a:spcPts val="900"/>
              </a:spcBef>
              <a:spcAft>
                <a:spcPts val="0"/>
              </a:spcAft>
              <a:buClr>
                <a:srgbClr val="000000"/>
              </a:buClr>
              <a:buSzPts val="1600"/>
              <a:buFont typeface="Arial"/>
              <a:buNone/>
            </a:pPr>
            <a:r>
              <a:rPr lang="en-GB" sz="1600">
                <a:solidFill>
                  <a:schemeClr val="dk1"/>
                </a:solidFill>
              </a:rPr>
              <a:t>New 2015 baseline at 12 m from TanDEM-X DEM and GEDI finalized, Methods paper in review and data publicly available on NASA ORNL Data Archive.</a:t>
            </a:r>
            <a:endParaRPr b="0" i="0" sz="1600" u="none" cap="none" strike="noStrike">
              <a:solidFill>
                <a:schemeClr val="dk1"/>
              </a:solidFill>
              <a:latin typeface="Arial"/>
              <a:ea typeface="Arial"/>
              <a:cs typeface="Arial"/>
              <a:sym typeface="Arial"/>
            </a:endParaRPr>
          </a:p>
        </p:txBody>
      </p:sp>
      <p:pic>
        <p:nvPicPr>
          <p:cNvPr id="476" name="Google Shape;476;p59"/>
          <p:cNvPicPr preferRelativeResize="0"/>
          <p:nvPr/>
        </p:nvPicPr>
        <p:blipFill rotWithShape="1">
          <a:blip r:embed="rId3">
            <a:alphaModFix/>
          </a:blip>
          <a:srcRect b="0" l="0" r="0" t="0"/>
          <a:stretch/>
        </p:blipFill>
        <p:spPr>
          <a:xfrm>
            <a:off x="7419400" y="3769605"/>
            <a:ext cx="4227964" cy="2666208"/>
          </a:xfrm>
          <a:prstGeom prst="rect">
            <a:avLst/>
          </a:prstGeom>
          <a:noFill/>
          <a:ln>
            <a:noFill/>
          </a:ln>
        </p:spPr>
      </p:pic>
      <p:pic>
        <p:nvPicPr>
          <p:cNvPr id="477" name="Google Shape;477;p59"/>
          <p:cNvPicPr preferRelativeResize="0"/>
          <p:nvPr/>
        </p:nvPicPr>
        <p:blipFill rotWithShape="1">
          <a:blip r:embed="rId4">
            <a:alphaModFix/>
          </a:blip>
          <a:srcRect b="0" l="0" r="0" t="0"/>
          <a:stretch/>
        </p:blipFill>
        <p:spPr>
          <a:xfrm>
            <a:off x="7434088" y="1163143"/>
            <a:ext cx="4142566" cy="2584429"/>
          </a:xfrm>
          <a:prstGeom prst="rect">
            <a:avLst/>
          </a:prstGeom>
          <a:noFill/>
          <a:ln>
            <a:noFill/>
          </a:ln>
        </p:spPr>
      </p:pic>
      <p:sp>
        <p:nvSpPr>
          <p:cNvPr id="478" name="Google Shape;478;p59"/>
          <p:cNvSpPr txBox="1"/>
          <p:nvPr/>
        </p:nvSpPr>
        <p:spPr>
          <a:xfrm>
            <a:off x="7510300" y="1163150"/>
            <a:ext cx="2038500" cy="384900"/>
          </a:xfrm>
          <a:prstGeom prst="rect">
            <a:avLst/>
          </a:prstGeom>
          <a:noFill/>
          <a:ln>
            <a:noFill/>
          </a:ln>
        </p:spPr>
        <p:txBody>
          <a:bodyPr anchorCtr="0" anchor="t" bIns="91425" lIns="91425" spcFirstLastPara="1" rIns="91425" wrap="square" tIns="91425">
            <a:spAutoFit/>
          </a:bodyPr>
          <a:lstStyle/>
          <a:p>
            <a:pPr indent="0" lvl="0" marL="0" rtl="0" algn="l">
              <a:spcBef>
                <a:spcPts val="900"/>
              </a:spcBef>
              <a:spcAft>
                <a:spcPts val="0"/>
              </a:spcAft>
              <a:buNone/>
            </a:pPr>
            <a:r>
              <a:rPr lang="en-GB" sz="1300">
                <a:solidFill>
                  <a:schemeClr val="lt1"/>
                </a:solidFill>
              </a:rPr>
              <a:t>(Bunting et al. 2022)</a:t>
            </a:r>
            <a:endParaRPr sz="11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ph idx="1" type="body"/>
          </p:nvPr>
        </p:nvSpPr>
        <p:spPr>
          <a:xfrm>
            <a:off x="176048" y="615029"/>
            <a:ext cx="11725666" cy="59164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400050" lvl="0" marL="457200" rtl="0" algn="l">
              <a:lnSpc>
                <a:spcPct val="115000"/>
              </a:lnSpc>
              <a:spcBef>
                <a:spcPts val="0"/>
              </a:spcBef>
              <a:spcAft>
                <a:spcPts val="0"/>
              </a:spcAft>
              <a:buSzPts val="2700"/>
              <a:buChar char="❖"/>
            </a:pPr>
            <a:r>
              <a:rPr lang="en-GB" sz="2300"/>
              <a:t>Actions across all Recommendations broadly fall into three categories:</a:t>
            </a:r>
            <a:endParaRPr sz="2700"/>
          </a:p>
          <a:p>
            <a:pPr indent="-228600" lvl="0" marL="457200" rtl="0" algn="l">
              <a:lnSpc>
                <a:spcPct val="115000"/>
              </a:lnSpc>
              <a:spcBef>
                <a:spcPts val="0"/>
              </a:spcBef>
              <a:spcAft>
                <a:spcPts val="0"/>
              </a:spcAft>
              <a:buSzPts val="2800"/>
              <a:buNone/>
            </a:pPr>
            <a:r>
              <a:t/>
            </a:r>
            <a:endParaRPr sz="2300"/>
          </a:p>
          <a:p>
            <a:pPr indent="-400050" lvl="1" marL="914400" rtl="0" algn="l">
              <a:lnSpc>
                <a:spcPct val="115000"/>
              </a:lnSpc>
              <a:spcBef>
                <a:spcPts val="0"/>
              </a:spcBef>
              <a:spcAft>
                <a:spcPts val="0"/>
              </a:spcAft>
              <a:buSzPts val="2700"/>
              <a:buChar char="❖"/>
            </a:pPr>
            <a:r>
              <a:rPr lang="en-GB" sz="1900"/>
              <a:t>Those pertaining to </a:t>
            </a:r>
            <a:r>
              <a:rPr b="1" lang="en-GB" sz="1900"/>
              <a:t>presently available data to support AFOLU procedures </a:t>
            </a:r>
            <a:r>
              <a:rPr lang="en-GB" sz="1900"/>
              <a:t>as in the 2006 IPCC Guidelines for National GHG Inventories vol.4, and their 2019 Refinement.</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Char char="❖"/>
            </a:pPr>
            <a:r>
              <a:rPr lang="en-GB" sz="1900"/>
              <a:t>Actions to develop </a:t>
            </a:r>
            <a:r>
              <a:rPr b="1" lang="en-GB" sz="1900"/>
              <a:t>new or improved products</a:t>
            </a:r>
            <a:r>
              <a:rPr lang="en-GB" sz="1900"/>
              <a:t> that would allow more accurate and/or easier implementation of the Guidelines</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Font typeface="Montserrat"/>
              <a:buChar char="❖"/>
            </a:pPr>
            <a:r>
              <a:rPr lang="en-GB" sz="1900"/>
              <a:t>Actions to </a:t>
            </a:r>
            <a:r>
              <a:rPr b="1" lang="en-GB" sz="1900"/>
              <a:t>facilitate greater interaction with the GHG Roadmap</a:t>
            </a:r>
            <a:r>
              <a:rPr lang="en-GB" sz="1900"/>
              <a:t> and hence improve characterisation of land management emissions through MVS based on satellite-based atmospheric inversions. </a:t>
            </a:r>
            <a:endParaRPr sz="2300"/>
          </a:p>
          <a:p>
            <a:pPr indent="-400050" lvl="2" marL="1371600" rtl="0" algn="l">
              <a:lnSpc>
                <a:spcPct val="115000"/>
              </a:lnSpc>
              <a:spcBef>
                <a:spcPts val="0"/>
              </a:spcBef>
              <a:spcAft>
                <a:spcPts val="0"/>
              </a:spcAft>
              <a:buSzPts val="2700"/>
              <a:buFont typeface="Montserrat"/>
              <a:buChar char="❖"/>
            </a:pPr>
            <a:r>
              <a:rPr lang="en-GB" sz="1900"/>
              <a:t>- </a:t>
            </a:r>
            <a:r>
              <a:rPr i="1" lang="en-GB" sz="1900">
                <a:solidFill>
                  <a:srgbClr val="0070C0"/>
                </a:solidFill>
              </a:rPr>
              <a:t>at this stage the focus is on the first two action classes above due to technical reasons related to MVS integration</a:t>
            </a:r>
            <a:endParaRPr sz="1900">
              <a:solidFill>
                <a:srgbClr val="0070C0"/>
              </a:solidFill>
            </a:endParaRPr>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
        <p:nvSpPr>
          <p:cNvPr id="181" name="Google Shape;181;p2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Three Classes of actions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0"/>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GB" sz="1800"/>
              <a:t>More work on actions for completeness, consistency and solid representation of agency activities and outlook</a:t>
            </a:r>
            <a:endParaRPr sz="1800"/>
          </a:p>
          <a:p>
            <a:pPr indent="-342900" lvl="0" marL="457200" rtl="0" algn="l">
              <a:spcBef>
                <a:spcPts val="0"/>
              </a:spcBef>
              <a:spcAft>
                <a:spcPts val="0"/>
              </a:spcAft>
              <a:buSzPts val="1800"/>
              <a:buChar char="❖"/>
            </a:pPr>
            <a:r>
              <a:rPr lang="en-GB" sz="1800"/>
              <a:t>CEOS Lead POC needed for each one</a:t>
            </a:r>
            <a:endParaRPr sz="1800"/>
          </a:p>
          <a:p>
            <a:pPr indent="-342900" lvl="0" marL="457200" rtl="0" algn="l">
              <a:spcBef>
                <a:spcPts val="0"/>
              </a:spcBef>
              <a:spcAft>
                <a:spcPts val="0"/>
              </a:spcAft>
              <a:buSzPts val="1800"/>
              <a:buChar char="❖"/>
            </a:pPr>
            <a:r>
              <a:rPr lang="en-GB" sz="1800"/>
              <a:t>Ensure robust and reliable tracking process - to feed in annually to CEOS WP update</a:t>
            </a:r>
            <a:endParaRPr sz="1800"/>
          </a:p>
          <a:p>
            <a:pPr indent="-228600" lvl="1" marL="914400" rtl="0" algn="l">
              <a:lnSpc>
                <a:spcPct val="115000"/>
              </a:lnSpc>
              <a:spcBef>
                <a:spcPts val="0"/>
              </a:spcBef>
              <a:spcAft>
                <a:spcPts val="0"/>
              </a:spcAft>
              <a:buSzPts val="2800"/>
              <a:buNone/>
            </a:pPr>
            <a:r>
              <a:t/>
            </a:r>
            <a:endParaRPr sz="1900"/>
          </a:p>
        </p:txBody>
      </p:sp>
      <p:sp>
        <p:nvSpPr>
          <p:cNvPr id="484" name="Google Shape;484;p60"/>
          <p:cNvSpPr txBox="1"/>
          <p:nvPr>
            <p:ph type="title"/>
          </p:nvPr>
        </p:nvSpPr>
        <p:spPr>
          <a:xfrm>
            <a:off x="176050" y="175950"/>
            <a:ext cx="96846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300"/>
              <a:t>Next Steps in RM Implementation</a:t>
            </a:r>
            <a:endParaRPr sz="4300"/>
          </a:p>
        </p:txBody>
      </p:sp>
      <p:pic>
        <p:nvPicPr>
          <p:cNvPr id="485" name="Google Shape;485;p60"/>
          <p:cNvPicPr preferRelativeResize="0"/>
          <p:nvPr/>
        </p:nvPicPr>
        <p:blipFill>
          <a:blip r:embed="rId3">
            <a:alphaModFix/>
          </a:blip>
          <a:stretch>
            <a:fillRect/>
          </a:stretch>
        </p:blipFill>
        <p:spPr>
          <a:xfrm>
            <a:off x="2517700" y="3090200"/>
            <a:ext cx="5768549" cy="30353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9" name="Shape 489"/>
        <p:cNvGrpSpPr/>
        <p:nvPr/>
      </p:nvGrpSpPr>
      <p:grpSpPr>
        <a:xfrm>
          <a:off x="0" y="0"/>
          <a:ext cx="0" cy="0"/>
          <a:chOff x="0" y="0"/>
          <a:chExt cx="0" cy="0"/>
        </a:xfrm>
      </p:grpSpPr>
      <p:sp>
        <p:nvSpPr>
          <p:cNvPr id="490" name="Google Shape;490;p61"/>
          <p:cNvSpPr txBox="1"/>
          <p:nvPr>
            <p:ph idx="1" type="body"/>
          </p:nvPr>
        </p:nvSpPr>
        <p:spPr>
          <a:xfrm>
            <a:off x="176047" y="639061"/>
            <a:ext cx="11691487" cy="5879725"/>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1800"/>
          </a:p>
          <a:p>
            <a:pPr indent="-406400" lvl="0" marL="457200" rtl="0" algn="l">
              <a:lnSpc>
                <a:spcPct val="115000"/>
              </a:lnSpc>
              <a:spcBef>
                <a:spcPts val="0"/>
              </a:spcBef>
              <a:spcAft>
                <a:spcPts val="0"/>
              </a:spcAft>
              <a:buSzPts val="2800"/>
              <a:buFont typeface="Noto Sans Symbols"/>
              <a:buChar char="❖"/>
            </a:pPr>
            <a:r>
              <a:rPr lang="en-GB" sz="1800"/>
              <a:t>AFOLU RM Recommendation Recommendation 5: </a:t>
            </a:r>
            <a:r>
              <a:rPr lang="en-GB" sz="1800"/>
              <a:t>Systematically target activities to support IPCC Land Cover classes</a:t>
            </a:r>
            <a:endParaRPr sz="1800"/>
          </a:p>
          <a:p>
            <a:pPr indent="-228600" lvl="1" marL="914400" rtl="0" algn="l">
              <a:lnSpc>
                <a:spcPct val="115000"/>
              </a:lnSpc>
              <a:spcBef>
                <a:spcPts val="0"/>
              </a:spcBef>
              <a:spcAft>
                <a:spcPts val="0"/>
              </a:spcAft>
              <a:buSzPts val="2400"/>
              <a:buFont typeface="Noto Sans Symbols"/>
              <a:buNone/>
            </a:pPr>
            <a:r>
              <a:t/>
            </a:r>
            <a:endParaRPr sz="1200">
              <a:solidFill>
                <a:srgbClr val="FF0000"/>
              </a:solidFill>
            </a:endParaRPr>
          </a:p>
          <a:p>
            <a:pPr indent="-406400" lvl="0" marL="457200" rtl="0" algn="l">
              <a:lnSpc>
                <a:spcPct val="115000"/>
              </a:lnSpc>
              <a:spcBef>
                <a:spcPts val="0"/>
              </a:spcBef>
              <a:spcAft>
                <a:spcPts val="0"/>
              </a:spcAft>
              <a:buSzPts val="2800"/>
              <a:buFont typeface="Noto Sans Symbols"/>
              <a:buChar char="❖"/>
            </a:pPr>
            <a:r>
              <a:rPr lang="en-GB" sz="1600">
                <a:solidFill>
                  <a:schemeClr val="dk1"/>
                </a:solidFill>
              </a:rPr>
              <a:t>AFOLU RM Recommendation 5.a: Support activities to compare IPCC and FAO/LCCS land cover classes</a:t>
            </a:r>
            <a:endParaRPr/>
          </a:p>
          <a:p>
            <a:pPr indent="-381000" lvl="1" marL="914400" rtl="0" algn="l">
              <a:lnSpc>
                <a:spcPct val="115000"/>
              </a:lnSpc>
              <a:spcBef>
                <a:spcPts val="0"/>
              </a:spcBef>
              <a:spcAft>
                <a:spcPts val="0"/>
              </a:spcAft>
              <a:buSzPts val="2400"/>
              <a:buFont typeface="Courier New"/>
              <a:buChar char="o"/>
            </a:pPr>
            <a:r>
              <a:rPr lang="en-GB" sz="1200">
                <a:solidFill>
                  <a:srgbClr val="FF0000"/>
                </a:solidFill>
              </a:rPr>
              <a:t>Action: Review approaches for providing consistent mapping of land covers relevant to the IPCC AFOLU, including adoption of more detailed but relevant taxonomies (including the FAO LCCS) and demonstration from local to global scales.  </a:t>
            </a:r>
            <a:endParaRPr sz="1200">
              <a:solidFill>
                <a:srgbClr val="FF0000"/>
              </a:solidFill>
            </a:endParaRPr>
          </a:p>
          <a:p>
            <a:pPr indent="-381000" lvl="1" marL="914400" rtl="0" algn="l">
              <a:lnSpc>
                <a:spcPct val="115000"/>
              </a:lnSpc>
              <a:spcBef>
                <a:spcPts val="0"/>
              </a:spcBef>
              <a:spcAft>
                <a:spcPts val="0"/>
              </a:spcAft>
              <a:buSzPts val="2400"/>
              <a:buFont typeface="Courier New"/>
              <a:buChar char="o"/>
            </a:pPr>
            <a:r>
              <a:rPr lang="en-GB" sz="1200">
                <a:solidFill>
                  <a:srgbClr val="FF0000"/>
                </a:solidFill>
              </a:rPr>
              <a:t>Action: Demonstrate capacity for using the resulting time-series of land cover maps to generate </a:t>
            </a:r>
            <a:r>
              <a:rPr lang="en-GB" sz="1200">
                <a:solidFill>
                  <a:srgbClr val="FF0000"/>
                </a:solidFill>
              </a:rPr>
              <a:t>consistent</a:t>
            </a:r>
            <a:r>
              <a:rPr lang="en-GB" sz="1200">
                <a:solidFill>
                  <a:srgbClr val="FF0000"/>
                </a:solidFill>
              </a:rPr>
              <a:t> mapping and quantitative descriptions of change relevant to the IPCC at local to global scales.</a:t>
            </a:r>
            <a:endParaRPr/>
          </a:p>
          <a:p>
            <a:pPr indent="-228600" lvl="0" marL="457200" rtl="0" algn="l">
              <a:lnSpc>
                <a:spcPct val="115000"/>
              </a:lnSpc>
              <a:spcBef>
                <a:spcPts val="0"/>
              </a:spcBef>
              <a:spcAft>
                <a:spcPts val="0"/>
              </a:spcAft>
              <a:buSzPts val="2800"/>
              <a:buFont typeface="Courier New"/>
              <a:buNone/>
            </a:pPr>
            <a:r>
              <a:t/>
            </a:r>
            <a:endParaRPr sz="1600">
              <a:solidFill>
                <a:schemeClr val="dk1"/>
              </a:solidFill>
            </a:endParaRPr>
          </a:p>
          <a:p>
            <a:pPr indent="-406400" lvl="0" marL="457200" rtl="0" algn="l">
              <a:lnSpc>
                <a:spcPct val="115000"/>
              </a:lnSpc>
              <a:spcBef>
                <a:spcPts val="0"/>
              </a:spcBef>
              <a:spcAft>
                <a:spcPts val="0"/>
              </a:spcAft>
              <a:buSzPts val="2800"/>
              <a:buFont typeface="Noto Sans Symbols"/>
              <a:buChar char="❖"/>
            </a:pPr>
            <a:r>
              <a:rPr lang="en-GB" sz="1600">
                <a:solidFill>
                  <a:schemeClr val="dk1"/>
                </a:solidFill>
              </a:rPr>
              <a:t>AFOLU RM Recommendation 5.c: Consider how best to include Blue Carbon Ecosystems (BCEs) in inventories</a:t>
            </a:r>
            <a:endParaRPr/>
          </a:p>
          <a:p>
            <a:pPr indent="-381000" lvl="1" marL="914400" rtl="0" algn="l">
              <a:lnSpc>
                <a:spcPct val="115000"/>
              </a:lnSpc>
              <a:spcBef>
                <a:spcPts val="0"/>
              </a:spcBef>
              <a:spcAft>
                <a:spcPts val="0"/>
              </a:spcAft>
              <a:buSzPts val="2400"/>
              <a:buFont typeface="Courier New"/>
              <a:buChar char="o"/>
            </a:pPr>
            <a:r>
              <a:rPr lang="en-GB" sz="1200">
                <a:solidFill>
                  <a:srgbClr val="FF0000"/>
                </a:solidFill>
              </a:rPr>
              <a:t>Action: Review and consolidate current approaches to characterising, mapping and monitoring Blue Carbon Ecosystems and establish approaches that are consistent globally (and ideally across scales) and facilitate detection and description of change and links between terrestrial and aquatic environments. -  JAXA, ESA lead</a:t>
            </a:r>
            <a:endParaRPr/>
          </a:p>
          <a:p>
            <a:pPr indent="-228600" lvl="1" marL="685800" rtl="0" algn="l">
              <a:spcBef>
                <a:spcPts val="0"/>
              </a:spcBef>
              <a:spcAft>
                <a:spcPts val="0"/>
              </a:spcAft>
              <a:buSzPts val="2400"/>
              <a:buFont typeface="Courier New"/>
              <a:buChar char="o"/>
            </a:pPr>
            <a:r>
              <a:rPr lang="en-GB" sz="1200">
                <a:solidFill>
                  <a:srgbClr val="0070C0"/>
                </a:solidFill>
              </a:rPr>
              <a:t>NASA-ESA ISSI Blue Carbon Workshop in May 2024, GMW updated version, NASA mangrove canopy height v.2 </a:t>
            </a:r>
            <a:endParaRPr/>
          </a:p>
        </p:txBody>
      </p:sp>
      <p:sp>
        <p:nvSpPr>
          <p:cNvPr id="491" name="Google Shape;491;p6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5" name="Shape 495"/>
        <p:cNvGrpSpPr/>
        <p:nvPr/>
      </p:nvGrpSpPr>
      <p:grpSpPr>
        <a:xfrm>
          <a:off x="0" y="0"/>
          <a:ext cx="0" cy="0"/>
          <a:chOff x="0" y="0"/>
          <a:chExt cx="0" cy="0"/>
        </a:xfrm>
      </p:grpSpPr>
      <p:sp>
        <p:nvSpPr>
          <p:cNvPr id="496" name="Google Shape;496;p62"/>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0"/>
              </a:spcBef>
              <a:spcAft>
                <a:spcPts val="0"/>
              </a:spcAft>
              <a:buSzPts val="2800"/>
              <a:buFont typeface="Noto Sans Symbols"/>
              <a:buChar char="❖"/>
            </a:pPr>
            <a:r>
              <a:rPr lang="en-GB" sz="1600">
                <a:solidFill>
                  <a:schemeClr val="dk1"/>
                </a:solidFill>
              </a:rPr>
              <a:t>AFOLU RM Recommendation 5.d: improve mapping of wetlands including managed/unmanaged stratification</a:t>
            </a:r>
            <a:endParaRPr/>
          </a:p>
          <a:p>
            <a:pPr indent="-381000" lvl="1" marL="914400" rtl="0" algn="l">
              <a:lnSpc>
                <a:spcPct val="115000"/>
              </a:lnSpc>
              <a:spcBef>
                <a:spcPts val="0"/>
              </a:spcBef>
              <a:spcAft>
                <a:spcPts val="0"/>
              </a:spcAft>
              <a:buSzPts val="2400"/>
              <a:buFont typeface="Courier New"/>
              <a:buChar char="o"/>
            </a:pPr>
            <a:r>
              <a:rPr lang="en-GB" sz="1200">
                <a:solidFill>
                  <a:srgbClr val="FF0000"/>
                </a:solidFill>
              </a:rPr>
              <a:t>Action: support new wetlands mapping work (including Global Mangrove Watch) and ensure future missions take this into account -  JAXA, ESA lead, NASA</a:t>
            </a:r>
            <a:endParaRPr/>
          </a:p>
          <a:p>
            <a:pPr indent="-381000" lvl="1" marL="914400" rtl="0" algn="l">
              <a:lnSpc>
                <a:spcPct val="115000"/>
              </a:lnSpc>
              <a:spcBef>
                <a:spcPts val="0"/>
              </a:spcBef>
              <a:spcAft>
                <a:spcPts val="0"/>
              </a:spcAft>
              <a:buSzPts val="2400"/>
              <a:buFont typeface="Courier New"/>
              <a:buChar char="o"/>
            </a:pPr>
            <a:r>
              <a:rPr lang="en-GB" sz="1200">
                <a:solidFill>
                  <a:srgbClr val="0070C0"/>
                </a:solidFill>
              </a:rPr>
              <a:t>NASA-ESA ISSI Blue Carbon Workshop in May 2024, NASA AFRISAR-2 SAR/Lidar campaign over mangroves and forested wetlands in Gabon as well as new data collection over Cuvette Centrale /Congo Basin</a:t>
            </a:r>
            <a:endParaRPr/>
          </a:p>
        </p:txBody>
      </p:sp>
      <p:sp>
        <p:nvSpPr>
          <p:cNvPr id="497" name="Google Shape;497;p6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1" name="Shape 501"/>
        <p:cNvGrpSpPr/>
        <p:nvPr/>
      </p:nvGrpSpPr>
      <p:grpSpPr>
        <a:xfrm>
          <a:off x="0" y="0"/>
          <a:ext cx="0" cy="0"/>
          <a:chOff x="0" y="0"/>
          <a:chExt cx="0" cy="0"/>
        </a:xfrm>
      </p:grpSpPr>
      <p:sp>
        <p:nvSpPr>
          <p:cNvPr id="502" name="Google Shape;502;p63"/>
          <p:cNvSpPr txBox="1"/>
          <p:nvPr>
            <p:ph idx="1" type="body"/>
          </p:nvPr>
        </p:nvSpPr>
        <p:spPr>
          <a:xfrm>
            <a:off x="176048" y="639062"/>
            <a:ext cx="10720552"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Font typeface="Noto Sans Symbols"/>
              <a:buChar char="❖"/>
            </a:pPr>
            <a:r>
              <a:rPr lang="en-GB" sz="1800"/>
              <a:t>AFOLU RM Recommendation 6 (a, b, c): consider how New Space Missions can support GHG inventories through improved AFOLU information:</a:t>
            </a:r>
            <a:endParaRPr/>
          </a:p>
          <a:p>
            <a:pPr indent="-381000" lvl="1" marL="914400" rtl="0" algn="l">
              <a:lnSpc>
                <a:spcPct val="115000"/>
              </a:lnSpc>
              <a:spcBef>
                <a:spcPts val="0"/>
              </a:spcBef>
              <a:spcAft>
                <a:spcPts val="0"/>
              </a:spcAft>
              <a:buSzPts val="2400"/>
              <a:buFont typeface="Courier New"/>
              <a:buChar char="o"/>
            </a:pPr>
            <a:r>
              <a:rPr lang="en-GB" sz="1400">
                <a:solidFill>
                  <a:srgbClr val="FF0000"/>
                </a:solidFill>
              </a:rPr>
              <a:t>Action: take outputs of NSTT report to understand how best to cooperate in relevant areas – AFOLU TF, LSI_VC</a:t>
            </a:r>
            <a:endParaRPr/>
          </a:p>
          <a:p>
            <a:pPr indent="-381000" lvl="1" marL="914400" rtl="0" algn="l">
              <a:lnSpc>
                <a:spcPct val="115000"/>
              </a:lnSpc>
              <a:spcBef>
                <a:spcPts val="0"/>
              </a:spcBef>
              <a:spcAft>
                <a:spcPts val="0"/>
              </a:spcAft>
              <a:buSzPts val="2400"/>
              <a:buFont typeface="Courier New"/>
              <a:buChar char="o"/>
            </a:pPr>
            <a:r>
              <a:rPr lang="en-GB" sz="1400">
                <a:solidFill>
                  <a:srgbClr val="0070C0"/>
                </a:solidFill>
              </a:rPr>
              <a:t>NSTT report from CEOS taken into account and ongoing cooperation with non-Agency data providers </a:t>
            </a:r>
            <a:endParaRPr/>
          </a:p>
          <a:p>
            <a:pPr indent="-228600" lvl="1" marL="914400" rtl="0" algn="l">
              <a:lnSpc>
                <a:spcPct val="115000"/>
              </a:lnSpc>
              <a:spcBef>
                <a:spcPts val="0"/>
              </a:spcBef>
              <a:spcAft>
                <a:spcPts val="0"/>
              </a:spcAft>
              <a:buSzPts val="2400"/>
              <a:buFont typeface="Courier New"/>
              <a:buNone/>
            </a:pPr>
            <a:r>
              <a:t/>
            </a:r>
            <a:endParaRPr sz="1400">
              <a:solidFill>
                <a:srgbClr val="FF0000"/>
              </a:solidFill>
            </a:endParaRPr>
          </a:p>
          <a:p>
            <a:pPr indent="-406400" lvl="0" marL="457200" rtl="0" algn="l">
              <a:lnSpc>
                <a:spcPct val="115000"/>
              </a:lnSpc>
              <a:spcBef>
                <a:spcPts val="0"/>
              </a:spcBef>
              <a:spcAft>
                <a:spcPts val="0"/>
              </a:spcAft>
              <a:buSzPts val="2800"/>
              <a:buFont typeface="Noto Sans Symbols"/>
              <a:buChar char="❖"/>
            </a:pPr>
            <a:r>
              <a:rPr lang="en-GB" sz="1800">
                <a:solidFill>
                  <a:schemeClr val="dk1"/>
                </a:solidFill>
              </a:rPr>
              <a:t>AFOLU RM Recommendation 7 (see also Action 4.1): Ensure consistency of AFOLU and GHG RMs to support an integrated GHG+ inventory system</a:t>
            </a:r>
            <a:endParaRPr/>
          </a:p>
          <a:p>
            <a:pPr indent="-381000" lvl="1" marL="914400" rtl="0" algn="l">
              <a:lnSpc>
                <a:spcPct val="115000"/>
              </a:lnSpc>
              <a:spcBef>
                <a:spcPts val="0"/>
              </a:spcBef>
              <a:spcAft>
                <a:spcPts val="0"/>
              </a:spcAft>
              <a:buSzPts val="2400"/>
              <a:buFont typeface="Courier New"/>
              <a:buChar char="o"/>
            </a:pPr>
            <a:r>
              <a:rPr lang="en-GB" sz="1400">
                <a:solidFill>
                  <a:srgbClr val="FF0000"/>
                </a:solidFill>
              </a:rPr>
              <a:t>(Action: support ongoing discussions with WMO on design and implementation of G3S – GHGTF Chair, AFOLU leads, ESA)</a:t>
            </a:r>
            <a:endParaRPr/>
          </a:p>
          <a:p>
            <a:pPr indent="-381000" lvl="1" marL="914400" rtl="0" algn="l">
              <a:lnSpc>
                <a:spcPct val="115000"/>
              </a:lnSpc>
              <a:spcBef>
                <a:spcPts val="0"/>
              </a:spcBef>
              <a:spcAft>
                <a:spcPts val="0"/>
              </a:spcAft>
              <a:buSzPts val="2400"/>
              <a:buFont typeface="Courier New"/>
              <a:buChar char="o"/>
            </a:pPr>
            <a:r>
              <a:rPr lang="en-GB" sz="1400">
                <a:solidFill>
                  <a:srgbClr val="0070C0"/>
                </a:solidFill>
              </a:rPr>
              <a:t>Defer this specific action until </a:t>
            </a:r>
            <a:r>
              <a:rPr lang="en-GB" sz="1400">
                <a:solidFill>
                  <a:srgbClr val="0070C0"/>
                </a:solidFill>
              </a:rPr>
              <a:t>greater</a:t>
            </a:r>
            <a:r>
              <a:rPr lang="en-GB" sz="1400">
                <a:solidFill>
                  <a:srgbClr val="0070C0"/>
                </a:solidFill>
              </a:rPr>
              <a:t> clarification of role of managed land inputs as priorities  for  inversion modelling of emissions</a:t>
            </a:r>
            <a:endParaRPr/>
          </a:p>
          <a:p>
            <a:pPr indent="-228600" lvl="1" marL="914400" rtl="0" algn="l">
              <a:lnSpc>
                <a:spcPct val="115000"/>
              </a:lnSpc>
              <a:spcBef>
                <a:spcPts val="0"/>
              </a:spcBef>
              <a:spcAft>
                <a:spcPts val="0"/>
              </a:spcAft>
              <a:buSzPts val="2400"/>
              <a:buFont typeface="Noto Sans Symbols"/>
              <a:buNone/>
            </a:pPr>
            <a:r>
              <a:t/>
            </a:r>
            <a:endParaRPr sz="1400">
              <a:solidFill>
                <a:schemeClr val="dk1"/>
              </a:solidFill>
            </a:endParaRPr>
          </a:p>
        </p:txBody>
      </p:sp>
      <p:sp>
        <p:nvSpPr>
          <p:cNvPr id="503" name="Google Shape;503;p6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Immediate Actions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7" name="Shape 507"/>
        <p:cNvGrpSpPr/>
        <p:nvPr/>
      </p:nvGrpSpPr>
      <p:grpSpPr>
        <a:xfrm>
          <a:off x="0" y="0"/>
          <a:ext cx="0" cy="0"/>
          <a:chOff x="0" y="0"/>
          <a:chExt cx="0" cy="0"/>
        </a:xfrm>
      </p:grpSpPr>
      <p:sp>
        <p:nvSpPr>
          <p:cNvPr id="508" name="Google Shape;508;p6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Outlook</a:t>
            </a:r>
            <a:r>
              <a:rPr lang="en-GB"/>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b="1" lang="en-GB" sz="2300"/>
              <a:t>Recommendations from AFOLU Roadmap:</a:t>
            </a:r>
            <a:endParaRPr b="1" sz="2300"/>
          </a:p>
          <a:p>
            <a:pPr indent="0" lvl="0" marL="50800" rtl="0" algn="l">
              <a:lnSpc>
                <a:spcPct val="115000"/>
              </a:lnSpc>
              <a:spcBef>
                <a:spcPts val="1000"/>
              </a:spcBef>
              <a:spcAft>
                <a:spcPts val="0"/>
              </a:spcAft>
              <a:buSzPts val="2800"/>
              <a:buNone/>
            </a:pPr>
            <a:r>
              <a:t/>
            </a:r>
            <a:endParaRPr sz="2300"/>
          </a:p>
          <a:p>
            <a:pPr indent="-165100" lvl="0" marL="228600" rtl="0" algn="l">
              <a:lnSpc>
                <a:spcPct val="115000"/>
              </a:lnSpc>
              <a:spcBef>
                <a:spcPts val="0"/>
              </a:spcBef>
              <a:spcAft>
                <a:spcPts val="0"/>
              </a:spcAft>
              <a:buSzPts val="1800"/>
              <a:buAutoNum type="arabicPeriod" startAt="0"/>
            </a:pPr>
            <a:r>
              <a:rPr lang="en-GB" sz="1800"/>
              <a:t> </a:t>
            </a:r>
            <a:r>
              <a:rPr lang="en-GB" sz="1800"/>
              <a:t>Universal access to satellite data needed for </a:t>
            </a:r>
            <a:r>
              <a:rPr lang="en-GB" sz="1800"/>
              <a:t>national</a:t>
            </a:r>
            <a:r>
              <a:rPr lang="en-GB" sz="1800"/>
              <a:t> reporting</a:t>
            </a:r>
            <a:endParaRPr sz="1800"/>
          </a:p>
          <a:p>
            <a:pPr indent="-165100" lvl="0" marL="228600" rtl="0" algn="l">
              <a:spcBef>
                <a:spcPts val="0"/>
              </a:spcBef>
              <a:spcAft>
                <a:spcPts val="0"/>
              </a:spcAft>
              <a:buSzPts val="1800"/>
              <a:buAutoNum type="arabicPeriod" startAt="0"/>
            </a:pPr>
            <a:r>
              <a:rPr lang="en-GB" sz="1800"/>
              <a:t> C</a:t>
            </a:r>
            <a:r>
              <a:rPr lang="en-GB" sz="1800"/>
              <a:t>ontinuity  and backward compatibility for missions providing activity data and emission factors</a:t>
            </a:r>
            <a:endParaRPr sz="1800"/>
          </a:p>
          <a:p>
            <a:pPr indent="-165100" lvl="0" marL="228600" rtl="0" algn="l">
              <a:spcBef>
                <a:spcPts val="0"/>
              </a:spcBef>
              <a:spcAft>
                <a:spcPts val="0"/>
              </a:spcAft>
              <a:buSzPts val="1800"/>
              <a:buAutoNum type="arabicPeriod" startAt="0"/>
            </a:pPr>
            <a:r>
              <a:rPr lang="en-GB" sz="1800"/>
              <a:t> Improve data use in UNFCCC reporting and IPCC Guidelines</a:t>
            </a:r>
            <a:endParaRPr sz="1800"/>
          </a:p>
          <a:p>
            <a:pPr indent="-165100" lvl="0" marL="228600" rtl="0" algn="l">
              <a:spcBef>
                <a:spcPts val="0"/>
              </a:spcBef>
              <a:spcAft>
                <a:spcPts val="0"/>
              </a:spcAft>
              <a:buSzPts val="1800"/>
              <a:buAutoNum type="arabicPeriod" startAt="0"/>
            </a:pPr>
            <a:r>
              <a:rPr lang="en-GB" sz="1800"/>
              <a:t> Enable dialogue between inventory practitioners and CEOS community</a:t>
            </a:r>
            <a:endParaRPr sz="1800"/>
          </a:p>
          <a:p>
            <a:pPr indent="-165100" lvl="0" marL="228600" rtl="0" algn="l">
              <a:spcBef>
                <a:spcPts val="0"/>
              </a:spcBef>
              <a:spcAft>
                <a:spcPts val="0"/>
              </a:spcAft>
              <a:buSzPts val="1800"/>
              <a:buAutoNum type="arabicPeriod" startAt="0"/>
            </a:pPr>
            <a:r>
              <a:rPr lang="en-GB" sz="1800"/>
              <a:t> Reconcile bottom-up, top-down, and inventory estimates of GHG emissions and removals</a:t>
            </a:r>
            <a:endParaRPr sz="1800"/>
          </a:p>
          <a:p>
            <a:pPr indent="-165100" lvl="0" marL="228600" rtl="0" algn="l">
              <a:spcBef>
                <a:spcPts val="0"/>
              </a:spcBef>
              <a:spcAft>
                <a:spcPts val="0"/>
              </a:spcAft>
              <a:buSzPts val="1800"/>
              <a:buAutoNum type="arabicPeriod" startAt="0"/>
            </a:pPr>
            <a:r>
              <a:rPr lang="en-GB" sz="1800"/>
              <a:t> Systematically target activities to support IPCC Land Cover classes</a:t>
            </a:r>
            <a:endParaRPr sz="1800"/>
          </a:p>
          <a:p>
            <a:pPr indent="-165100" lvl="0" marL="228600" rtl="0" algn="l">
              <a:spcBef>
                <a:spcPts val="0"/>
              </a:spcBef>
              <a:spcAft>
                <a:spcPts val="0"/>
              </a:spcAft>
              <a:buSzPts val="1800"/>
              <a:buAutoNum type="arabicPeriod" startAt="0"/>
            </a:pPr>
            <a:r>
              <a:rPr lang="en-GB" sz="1800"/>
              <a:t> Work with New Space to provide comprehensive coverage for national GHG inventories</a:t>
            </a:r>
            <a:endParaRPr sz="1800"/>
          </a:p>
          <a:p>
            <a:pPr indent="-165100" lvl="0" marL="228600" rtl="0" algn="l">
              <a:spcBef>
                <a:spcPts val="0"/>
              </a:spcBef>
              <a:spcAft>
                <a:spcPts val="0"/>
              </a:spcAft>
              <a:buSzPts val="1800"/>
              <a:buAutoNum type="arabicPeriod" startAt="0"/>
            </a:pPr>
            <a:r>
              <a:rPr lang="en-GB" sz="1800"/>
              <a:t> Consistency of AFOLU and GHG Roadmaps for integrated national GHG inventory system, GHG+.</a:t>
            </a:r>
            <a:endParaRPr sz="1800"/>
          </a:p>
          <a:p>
            <a:pPr indent="-228600" lvl="1" marL="914400" rtl="0" algn="l">
              <a:lnSpc>
                <a:spcPct val="115000"/>
              </a:lnSpc>
              <a:spcBef>
                <a:spcPts val="0"/>
              </a:spcBef>
              <a:spcAft>
                <a:spcPts val="0"/>
              </a:spcAft>
              <a:buSzPts val="2800"/>
              <a:buNone/>
            </a:pPr>
            <a:r>
              <a:t/>
            </a:r>
            <a:endParaRPr sz="1900"/>
          </a:p>
        </p:txBody>
      </p:sp>
      <p:sp>
        <p:nvSpPr>
          <p:cNvPr id="187" name="Google Shape;187;p2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Recommendations - Summary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400"/>
          </a:p>
          <a:p>
            <a:pPr indent="-349250" lvl="0" marL="457200" rtl="0" algn="l">
              <a:spcBef>
                <a:spcPts val="0"/>
              </a:spcBef>
              <a:spcAft>
                <a:spcPts val="0"/>
              </a:spcAft>
              <a:buSzPts val="1900"/>
              <a:buChar char="❖"/>
            </a:pPr>
            <a:r>
              <a:rPr lang="en-GB" sz="1900"/>
              <a:t>Action </a:t>
            </a:r>
            <a:r>
              <a:rPr lang="en-GB" sz="1900"/>
              <a:t>2.2: C</a:t>
            </a:r>
            <a:r>
              <a:rPr lang="en-GB" sz="1900"/>
              <a:t>oordination with IPCC TFI through meetings, workshops, regular COP/SBSTA participation and side events for engagement. Establish agreed IPCC-consistent land cover definitions based on satellite data with other actors. </a:t>
            </a:r>
            <a:r>
              <a:rPr b="1" lang="en-GB" sz="1900"/>
              <a:t>Explore possibility of a systematic and comprehensive approach to submission of CEOS agency datasets to the IPCC Emission Factors Database</a:t>
            </a:r>
            <a:endParaRPr b="1" sz="1900"/>
          </a:p>
          <a:p>
            <a:pPr indent="-228600" lvl="1" marL="914400" rtl="0" algn="l">
              <a:lnSpc>
                <a:spcPct val="115000"/>
              </a:lnSpc>
              <a:spcBef>
                <a:spcPts val="0"/>
              </a:spcBef>
              <a:spcAft>
                <a:spcPts val="0"/>
              </a:spcAft>
              <a:buSzPts val="2800"/>
              <a:buNone/>
            </a:pPr>
            <a:r>
              <a:t/>
            </a:r>
            <a:endParaRPr sz="2000"/>
          </a:p>
        </p:txBody>
      </p:sp>
      <p:sp>
        <p:nvSpPr>
          <p:cNvPr id="193" name="Google Shape;193;p2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 </a:t>
            </a:r>
            <a:r>
              <a:rPr lang="en-GB" sz="3300"/>
              <a:t>(examples with the work behind)</a:t>
            </a:r>
            <a:endParaRPr sz="3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7"/>
          <p:cNvSpPr txBox="1"/>
          <p:nvPr>
            <p:ph type="title"/>
          </p:nvPr>
        </p:nvSpPr>
        <p:spPr>
          <a:xfrm>
            <a:off x="176050" y="252150"/>
            <a:ext cx="97401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4000"/>
              <a:t>Biomass Harmonization: IPCC EFDB</a:t>
            </a:r>
            <a:endParaRPr sz="4000"/>
          </a:p>
        </p:txBody>
      </p:sp>
      <p:sp>
        <p:nvSpPr>
          <p:cNvPr id="199" name="Google Shape;199;p27"/>
          <p:cNvSpPr txBox="1"/>
          <p:nvPr>
            <p:ph idx="1" type="body"/>
          </p:nvPr>
        </p:nvSpPr>
        <p:spPr>
          <a:xfrm>
            <a:off x="5008250" y="1380600"/>
            <a:ext cx="7072200" cy="4905300"/>
          </a:xfrm>
          <a:prstGeom prst="rect">
            <a:avLst/>
          </a:prstGeom>
          <a:noFill/>
          <a:ln>
            <a:noFill/>
          </a:ln>
        </p:spPr>
        <p:txBody>
          <a:bodyPr anchorCtr="0" anchor="t" bIns="45700" lIns="91425" spcFirstLastPara="1" rIns="91425" wrap="square" tIns="45700">
            <a:noAutofit/>
          </a:bodyPr>
          <a:lstStyle/>
          <a:p>
            <a:pPr indent="-361950" lvl="0" marL="457200" rtl="0" algn="l">
              <a:lnSpc>
                <a:spcPct val="115000"/>
              </a:lnSpc>
              <a:spcBef>
                <a:spcPts val="0"/>
              </a:spcBef>
              <a:spcAft>
                <a:spcPts val="0"/>
              </a:spcAft>
              <a:buSzPts val="2100"/>
              <a:buChar char="❖"/>
            </a:pPr>
            <a:r>
              <a:rPr lang="en-GB" sz="2100"/>
              <a:t>The research generates natural forests biomass estimates in the format of Intergovernmental Panel on Climate Change (IPCC) Tier 1 values</a:t>
            </a:r>
            <a:endParaRPr sz="2100"/>
          </a:p>
          <a:p>
            <a:pPr indent="-361950" lvl="0" marL="457200" rtl="0" algn="l">
              <a:lnSpc>
                <a:spcPct val="115000"/>
              </a:lnSpc>
              <a:spcBef>
                <a:spcPts val="0"/>
              </a:spcBef>
              <a:spcAft>
                <a:spcPts val="0"/>
              </a:spcAft>
              <a:buSzPts val="2100"/>
              <a:buChar char="❖"/>
            </a:pPr>
            <a:r>
              <a:rPr lang="en-GB" sz="2100"/>
              <a:t>The approaches leverage strengths of various EO-derived datasets, compiled in a transparent, open-science framework</a:t>
            </a:r>
            <a:endParaRPr sz="2100"/>
          </a:p>
          <a:p>
            <a:pPr indent="-361950" lvl="0" marL="457200" rtl="0" algn="l">
              <a:lnSpc>
                <a:spcPct val="115000"/>
              </a:lnSpc>
              <a:spcBef>
                <a:spcPts val="0"/>
              </a:spcBef>
              <a:spcAft>
                <a:spcPts val="0"/>
              </a:spcAft>
              <a:buSzPts val="2100"/>
              <a:buChar char="❖"/>
            </a:pPr>
            <a:r>
              <a:rPr lang="en-GB" sz="2100"/>
              <a:t>The dataset will be regularly updated as biomass maps improve in accuracy</a:t>
            </a:r>
            <a:endParaRPr sz="2100"/>
          </a:p>
          <a:p>
            <a:pPr indent="-361950" lvl="0" marL="457200" rtl="0" algn="l">
              <a:lnSpc>
                <a:spcPct val="115000"/>
              </a:lnSpc>
              <a:spcBef>
                <a:spcPts val="0"/>
              </a:spcBef>
              <a:spcAft>
                <a:spcPts val="0"/>
              </a:spcAft>
              <a:buSzPts val="2100"/>
              <a:buChar char="❖"/>
            </a:pPr>
            <a:r>
              <a:rPr lang="en-GB" sz="2100"/>
              <a:t>Request for this to be a CEOS submission to the IPCC EFDB </a:t>
            </a:r>
            <a:endParaRPr sz="2100"/>
          </a:p>
          <a:p>
            <a:pPr indent="0" lvl="0" marL="457200" rtl="0" algn="l">
              <a:lnSpc>
                <a:spcPct val="115000"/>
              </a:lnSpc>
              <a:spcBef>
                <a:spcPts val="0"/>
              </a:spcBef>
              <a:spcAft>
                <a:spcPts val="0"/>
              </a:spcAft>
              <a:buNone/>
            </a:pPr>
            <a:r>
              <a:t/>
            </a:r>
            <a:endParaRPr sz="21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0" lvl="0" marL="457200" rtl="0" algn="l">
              <a:lnSpc>
                <a:spcPct val="115000"/>
              </a:lnSpc>
              <a:spcBef>
                <a:spcPts val="0"/>
              </a:spcBef>
              <a:spcAft>
                <a:spcPts val="0"/>
              </a:spcAft>
              <a:buNone/>
            </a:pPr>
            <a:r>
              <a:t/>
            </a:r>
            <a:endParaRPr sz="2300"/>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pic>
        <p:nvPicPr>
          <p:cNvPr id="200" name="Google Shape;200;p27"/>
          <p:cNvPicPr preferRelativeResize="0"/>
          <p:nvPr/>
        </p:nvPicPr>
        <p:blipFill rotWithShape="1">
          <a:blip r:embed="rId3">
            <a:alphaModFix/>
          </a:blip>
          <a:srcRect b="60795" l="0" r="0" t="0"/>
          <a:stretch/>
        </p:blipFill>
        <p:spPr>
          <a:xfrm>
            <a:off x="176050" y="1380593"/>
            <a:ext cx="4703451" cy="1864601"/>
          </a:xfrm>
          <a:prstGeom prst="rect">
            <a:avLst/>
          </a:prstGeom>
          <a:noFill/>
          <a:ln>
            <a:noFill/>
          </a:ln>
        </p:spPr>
      </p:pic>
      <p:sp>
        <p:nvSpPr>
          <p:cNvPr id="201" name="Google Shape;201;p27"/>
          <p:cNvSpPr txBox="1"/>
          <p:nvPr/>
        </p:nvSpPr>
        <p:spPr>
          <a:xfrm>
            <a:off x="3189448" y="3228900"/>
            <a:ext cx="2054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500" u="sng">
                <a:solidFill>
                  <a:schemeClr val="hlink"/>
                </a:solidFill>
                <a:hlinkClick r:id="rId4"/>
              </a:rPr>
              <a:t>Pre-print available</a:t>
            </a:r>
            <a:endParaRPr i="1" sz="1500"/>
          </a:p>
        </p:txBody>
      </p:sp>
      <p:pic>
        <p:nvPicPr>
          <p:cNvPr id="202" name="Google Shape;202;p27"/>
          <p:cNvPicPr preferRelativeResize="0"/>
          <p:nvPr/>
        </p:nvPicPr>
        <p:blipFill>
          <a:blip r:embed="rId5">
            <a:alphaModFix/>
          </a:blip>
          <a:stretch>
            <a:fillRect/>
          </a:stretch>
        </p:blipFill>
        <p:spPr>
          <a:xfrm>
            <a:off x="152400" y="3781500"/>
            <a:ext cx="4703450" cy="2636783"/>
          </a:xfrm>
          <a:prstGeom prst="rect">
            <a:avLst/>
          </a:prstGeom>
          <a:noFill/>
          <a:ln>
            <a:noFill/>
          </a:ln>
        </p:spPr>
      </p:pic>
      <p:pic>
        <p:nvPicPr>
          <p:cNvPr id="203" name="Google Shape;203;p27"/>
          <p:cNvPicPr preferRelativeResize="0"/>
          <p:nvPr/>
        </p:nvPicPr>
        <p:blipFill>
          <a:blip r:embed="rId6">
            <a:alphaModFix/>
          </a:blip>
          <a:stretch>
            <a:fillRect/>
          </a:stretch>
        </p:blipFill>
        <p:spPr>
          <a:xfrm>
            <a:off x="5427275" y="5087600"/>
            <a:ext cx="6878501" cy="1395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8"/>
          <p:cNvSpPr txBox="1"/>
          <p:nvPr>
            <p:ph idx="1" type="body"/>
          </p:nvPr>
        </p:nvSpPr>
        <p:spPr>
          <a:xfrm>
            <a:off x="233100" y="1231576"/>
            <a:ext cx="11725800" cy="10929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GB" sz="1800">
                <a:latin typeface="Calibri"/>
                <a:ea typeface="Calibri"/>
                <a:cs typeface="Calibri"/>
                <a:sym typeface="Calibri"/>
              </a:rPr>
              <a:t>Action 2.3: </a:t>
            </a:r>
            <a:r>
              <a:rPr lang="en-GB" sz="1800">
                <a:latin typeface="Calibri"/>
                <a:ea typeface="Calibri"/>
                <a:cs typeface="Calibri"/>
                <a:sym typeface="Calibri"/>
              </a:rPr>
              <a:t>Following the model of GFOI MGD practice, establish an agreed methodology for use of AGB in emissions inventories. </a:t>
            </a:r>
            <a:endParaRPr sz="1800">
              <a:latin typeface="Calibri"/>
              <a:ea typeface="Calibri"/>
              <a:cs typeface="Calibri"/>
              <a:sym typeface="Calibri"/>
            </a:endParaRPr>
          </a:p>
          <a:p>
            <a:pPr indent="0" lvl="0" marL="914400" rtl="0" algn="l">
              <a:spcBef>
                <a:spcPts val="0"/>
              </a:spcBef>
              <a:spcAft>
                <a:spcPts val="0"/>
              </a:spcAft>
              <a:buNone/>
            </a:pPr>
            <a:r>
              <a:t/>
            </a:r>
            <a:endParaRPr sz="1800">
              <a:latin typeface="Calibri"/>
              <a:ea typeface="Calibri"/>
              <a:cs typeface="Calibri"/>
              <a:sym typeface="Calibri"/>
            </a:endParaRPr>
          </a:p>
          <a:p>
            <a:pPr indent="-228600" lvl="1" marL="914400" rtl="0" algn="l">
              <a:lnSpc>
                <a:spcPct val="115000"/>
              </a:lnSpc>
              <a:spcBef>
                <a:spcPts val="0"/>
              </a:spcBef>
              <a:spcAft>
                <a:spcPts val="0"/>
              </a:spcAft>
              <a:buSzPts val="2800"/>
              <a:buNone/>
            </a:pPr>
            <a:r>
              <a:t/>
            </a:r>
            <a:endParaRPr sz="1900"/>
          </a:p>
        </p:txBody>
      </p:sp>
      <p:sp>
        <p:nvSpPr>
          <p:cNvPr id="209" name="Google Shape;209;p2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
        <p:nvSpPr>
          <p:cNvPr id="210" name="Google Shape;210;p28"/>
          <p:cNvSpPr txBox="1"/>
          <p:nvPr/>
        </p:nvSpPr>
        <p:spPr>
          <a:xfrm>
            <a:off x="770200" y="2324475"/>
            <a:ext cx="10886400" cy="41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Upcoming GFOI workshop: Informed use of biomass maps in MRV procedures</a:t>
            </a:r>
            <a:endParaRPr b="1"/>
          </a:p>
          <a:p>
            <a:pPr indent="0" lvl="0" marL="0" rtl="0" algn="l">
              <a:spcBef>
                <a:spcPts val="0"/>
              </a:spcBef>
              <a:spcAft>
                <a:spcPts val="0"/>
              </a:spcAft>
              <a:buNone/>
            </a:pPr>
            <a:r>
              <a:rPr lang="en-GB"/>
              <a:t>23-25 October, Potsdam, Germany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Organized by GFOI R&amp;D Component, GFZ and ESA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Objectives: </a:t>
            </a:r>
            <a:endParaRPr/>
          </a:p>
          <a:p>
            <a:pPr indent="-317500" lvl="0" marL="457200" rtl="0" algn="l">
              <a:spcBef>
                <a:spcPts val="0"/>
              </a:spcBef>
              <a:spcAft>
                <a:spcPts val="0"/>
              </a:spcAft>
              <a:buSzPts val="1400"/>
              <a:buAutoNum type="arabicPeriod"/>
            </a:pPr>
            <a:r>
              <a:rPr lang="en-GB"/>
              <a:t>Provide an updated perspective of the country needs and developments related to improving forest aboveground biomass estimations</a:t>
            </a:r>
            <a:endParaRPr/>
          </a:p>
          <a:p>
            <a:pPr indent="-317500" lvl="0" marL="457200" rtl="0" algn="l">
              <a:spcBef>
                <a:spcPts val="0"/>
              </a:spcBef>
              <a:spcAft>
                <a:spcPts val="0"/>
              </a:spcAft>
              <a:buSzPts val="1400"/>
              <a:buAutoNum type="arabicPeriod"/>
            </a:pPr>
            <a:r>
              <a:rPr lang="en-GB"/>
              <a:t>Develop a draft of a supporting Biomass Module for GFOI guidance on the use of space-based biomass estimates for MRV purposes</a:t>
            </a:r>
            <a:endParaRPr/>
          </a:p>
          <a:p>
            <a:pPr indent="-317500" lvl="0" marL="457200" rtl="0" algn="l">
              <a:spcBef>
                <a:spcPts val="0"/>
              </a:spcBef>
              <a:spcAft>
                <a:spcPts val="0"/>
              </a:spcAft>
              <a:buSzPts val="1400"/>
              <a:buAutoNum type="arabicPeriod"/>
            </a:pPr>
            <a:r>
              <a:rPr lang="en-GB"/>
              <a:t>Identify next steps in country engagement for research activities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Participants: MRV specialists, NFMS country teams, and biomass map experts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More information: </a:t>
            </a:r>
            <a:r>
              <a:rPr lang="en-GB" u="sng">
                <a:solidFill>
                  <a:schemeClr val="hlink"/>
                </a:solidFill>
                <a:hlinkClick r:id="rId3"/>
              </a:rPr>
              <a:t>martin.herold@gfz-potsdam.de</a:t>
            </a:r>
            <a:r>
              <a:rPr lang="en-GB"/>
              <a:t> , </a:t>
            </a:r>
            <a:r>
              <a:rPr lang="en-GB" u="sng">
                <a:solidFill>
                  <a:schemeClr val="hlink"/>
                </a:solidFill>
                <a:hlinkClick r:id="rId4"/>
              </a:rPr>
              <a:t>daniela.requena.suarez@gfz-potsdam.de</a:t>
            </a:r>
            <a:r>
              <a:rPr lang="en-GB"/>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11" name="Google Shape;211;p28"/>
          <p:cNvPicPr preferRelativeResize="0"/>
          <p:nvPr/>
        </p:nvPicPr>
        <p:blipFill>
          <a:blip r:embed="rId5">
            <a:alphaModFix/>
          </a:blip>
          <a:stretch>
            <a:fillRect/>
          </a:stretch>
        </p:blipFill>
        <p:spPr>
          <a:xfrm>
            <a:off x="10558723" y="5757075"/>
            <a:ext cx="1400175" cy="68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9"/>
          <p:cNvSpPr txBox="1"/>
          <p:nvPr>
            <p:ph idx="1" type="body"/>
          </p:nvPr>
        </p:nvSpPr>
        <p:spPr>
          <a:xfrm>
            <a:off x="143323" y="14118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355600" lvl="0" marL="457200" rtl="0" algn="l">
              <a:spcBef>
                <a:spcPts val="0"/>
              </a:spcBef>
              <a:spcAft>
                <a:spcPts val="0"/>
              </a:spcAft>
              <a:buSzPts val="2000"/>
              <a:buChar char="❖"/>
            </a:pPr>
            <a:r>
              <a:rPr b="1" lang="en-GB" sz="2000"/>
              <a:t>Action 2.5: Biomass harmonisation group to work with GEO-TREES to implement validation of CEOS biomass products with GEO-TREES data.</a:t>
            </a:r>
            <a:endParaRPr b="1" sz="2000"/>
          </a:p>
          <a:p>
            <a:pPr indent="-228600" lvl="1" marL="914400" rtl="0" algn="l">
              <a:lnSpc>
                <a:spcPct val="115000"/>
              </a:lnSpc>
              <a:spcBef>
                <a:spcPts val="0"/>
              </a:spcBef>
              <a:spcAft>
                <a:spcPts val="0"/>
              </a:spcAft>
              <a:buSzPts val="2800"/>
              <a:buNone/>
            </a:pPr>
            <a:r>
              <a:t/>
            </a:r>
            <a:endParaRPr sz="1900"/>
          </a:p>
        </p:txBody>
      </p:sp>
      <p:sp>
        <p:nvSpPr>
          <p:cNvPr id="217" name="Google Shape;217;p2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Actions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