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141a67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g28141a6703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f3ecbd16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2f3ecbd16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3ecbd162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f3ecbd1623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e6ea073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fe6ea0730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e6ea073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fe6ea0730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ff54c837f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ff54c837f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ff54c837f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ff54c837f6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f5d6319d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g2ff5d6319d7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2024,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September 2024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400"/>
              <a:t>GST Lessons Learned - Recommendations</a:t>
            </a:r>
            <a:endParaRPr sz="54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Discussion</a:t>
            </a:r>
            <a:endParaRPr sz="7500"/>
          </a:p>
        </p:txBody>
      </p:sp>
      <p:sp>
        <p:nvSpPr>
          <p:cNvPr id="71" name="Google Shape;71;p8"/>
          <p:cNvSpPr/>
          <p:nvPr/>
        </p:nvSpPr>
        <p:spPr>
          <a:xfrm>
            <a:off x="7272909" y="414855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Osamu Ochiai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JAXA SIT Chair team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5.3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/>
        </p:nvSpPr>
        <p:spPr>
          <a:xfrm>
            <a:off x="357100" y="1290950"/>
            <a:ext cx="11671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24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Refine and sharpen recommendations emerging from the GST Lessons Learned Exercise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24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Organise our thoughts for effective communication to Principals at Plenary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24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 the basis for our strategy and priorities going forward in this key area for CEOS agencies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524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❖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Allow time for brainstorming and multiple views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Objectives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/>
        </p:nvSpPr>
        <p:spPr>
          <a:xfrm>
            <a:off x="56375" y="1709800"/>
            <a:ext cx="11671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to Improve GHG Products for Science Application 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GHG Product Development and User Engagement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Space Agencies for the Second GST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on UNFCCC Engagement and Collaboration within RSO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Recommendations for Engagement with Other Organizations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Communication Gaps to Address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94025" y="103250"/>
            <a:ext cx="938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LL Categories from WGClimate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/>
        </p:nvSpPr>
        <p:spPr>
          <a:xfrm>
            <a:off x="94025" y="1796350"/>
            <a:ext cx="116718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AutoNum type="arabicPeriod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Assuming we continue to prioritise UNFCCC/SBSTA/COP engagement..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should we do different regarding </a:t>
            </a: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engagement?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Nature of the engagement with UNFCCC SEC?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lphaLcPeriod"/>
            </a:pPr>
            <a:r>
              <a:rPr b="1" lang="en-GB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stakeholders and possible partners (Parties, WMO, GCP….)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1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Proposed discussion topics (3 only)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/>
        </p:nvSpPr>
        <p:spPr>
          <a:xfrm>
            <a:off x="94025" y="1796350"/>
            <a:ext cx="116718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"/>
              <a:buAutoNum type="arabicPeriod" startAt="2"/>
            </a:pP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we </a:t>
            </a:r>
            <a:r>
              <a:rPr b="1" lang="en-GB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have enough clarity on the GST2 process to design a strategy?</a:t>
            </a:r>
            <a:endParaRPr b="1"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lphaL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not, how do we?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lphaL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our priorities?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lphaLcPeriod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inputs do we target and with/for whom?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2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Proposed discussion topics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/>
          <p:nvPr/>
        </p:nvSpPr>
        <p:spPr>
          <a:xfrm>
            <a:off x="94025" y="1796350"/>
            <a:ext cx="11671800" cy="17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AutoNum type="arabicPeriod" startAt="3"/>
            </a:pP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 we </a:t>
            </a: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think</a:t>
            </a:r>
            <a:r>
              <a:rPr b="1" lang="en-GB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that closer collaboration with IPCC will help improve our impact?</a:t>
            </a:r>
            <a:endParaRPr b="1"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lphaLcPeriod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Which groups and processes are most relevant?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AutoNum type="alphaLcPeriod"/>
            </a:pPr>
            <a:r>
              <a:rPr b="1" lang="en-GB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are the opportunities?</a:t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Proposed discussion topics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94025" y="103250"/>
            <a:ext cx="938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 GST Strategy (abbreviated)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075" y="1046950"/>
            <a:ext cx="8783501" cy="549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94025" y="1796350"/>
            <a:ext cx="116718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 undertakes to update the strategy in 2025 to reflect on GST Lessons Learned exercise and our operating context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Char char="●"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Needs good support from WGClimate, AFOLU &amp; GHG Roadmap teams, SilvaCarbon etc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94020" y="103248"/>
            <a:ext cx="8668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GST Strategy update</a:t>
            </a:r>
            <a:r>
              <a:rPr lang="en-GB"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80912" y="5448359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72205" y="5448363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67850" y="35673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59144" y="2687737"/>
            <a:ext cx="11290200" cy="8226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3500" y="2213122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63500" y="2213122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2205" y="2321813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285824" y="24714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3372924" y="2247875"/>
            <a:ext cx="33972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293665" y="225135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1 LESSONS LEARNED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6"/>
          <p:cNvCxnSpPr/>
          <p:nvPr/>
        </p:nvCxnSpPr>
        <p:spPr>
          <a:xfrm>
            <a:off x="9801521" y="2592324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0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16"/>
          <p:cNvSpPr/>
          <p:nvPr/>
        </p:nvSpPr>
        <p:spPr>
          <a:xfrm>
            <a:off x="2699520" y="167959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2655604" y="194482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SIT-39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1509267" y="1422528"/>
            <a:ext cx="9842400" cy="183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" name="Google Shape;132;p16"/>
          <p:cNvCxnSpPr/>
          <p:nvPr/>
        </p:nvCxnSpPr>
        <p:spPr>
          <a:xfrm>
            <a:off x="6535995" y="1428227"/>
            <a:ext cx="0" cy="18300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2902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16"/>
          <p:cNvSpPr txBox="1"/>
          <p:nvPr/>
        </p:nvSpPr>
        <p:spPr>
          <a:xfrm>
            <a:off x="3993354" y="1414275"/>
            <a:ext cx="60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8854365" y="1406050"/>
            <a:ext cx="558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281617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5703986" y="1653454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7511028" y="1657810"/>
            <a:ext cx="228600" cy="231000"/>
          </a:xfrm>
          <a:prstGeom prst="triangle">
            <a:avLst>
              <a:gd fmla="val 50000" name="adj"/>
            </a:avLst>
          </a:prstGeom>
          <a:solidFill>
            <a:srgbClr val="1AAA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7467112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SIT-40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9962494" y="1644745"/>
            <a:ext cx="228600" cy="231000"/>
          </a:xfrm>
          <a:prstGeom prst="triangle">
            <a:avLst>
              <a:gd fmla="val 50000" name="adj"/>
            </a:avLst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 txBox="1"/>
          <p:nvPr/>
        </p:nvSpPr>
        <p:spPr>
          <a:xfrm>
            <a:off x="9918578" y="1909975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0384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10262567" y="1913736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UK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7385025" y="2243525"/>
            <a:ext cx="31176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7761863" y="22469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GST STRATEGY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7232196" y="2450095"/>
            <a:ext cx="1129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 &amp; CEOS WP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50437" y="2687741"/>
            <a:ext cx="1320900" cy="82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72205" y="2796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CARBON ROADMAPS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3359865" y="2809585"/>
            <a:ext cx="2395500" cy="1974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3747202" y="2813057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ROADMAP UPDATE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5298888" y="2676060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3371145" y="3040250"/>
            <a:ext cx="2060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523650" y="30495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AFOLU ROADMAP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3364216" y="3319038"/>
            <a:ext cx="7138500" cy="197400"/>
          </a:xfrm>
          <a:prstGeom prst="chevron">
            <a:avLst>
              <a:gd fmla="val 50000" name="adj"/>
            </a:avLst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4796585" y="3322510"/>
            <a:ext cx="3984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AQUATIC CARBON ROADMAP DEVELOPMENT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5973803" y="3072764"/>
            <a:ext cx="187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 CHAIR TO ENSURE LINKAGES NEEDED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59146" y="35760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 txBox="1"/>
          <p:nvPr/>
        </p:nvSpPr>
        <p:spPr>
          <a:xfrm>
            <a:off x="72205" y="36846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IMEO &amp; G3W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3368575" y="3654315"/>
            <a:ext cx="10659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3120184" y="3666496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INTERFACES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4638239" y="3645506"/>
            <a:ext cx="58644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6166699" y="3654775"/>
            <a:ext cx="3172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PROGRESS IMEO &amp; G3W TOPICS/challenges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80909" y="449042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72205" y="449911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72205" y="460780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GCOS 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/>
          <p:nvPr/>
        </p:nvSpPr>
        <p:spPr>
          <a:xfrm>
            <a:off x="1509267" y="4577425"/>
            <a:ext cx="7416900" cy="1920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3954434" y="4577425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RESPONSE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8216645" y="4775098"/>
            <a:ext cx="1320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Mid-2025 for CEOS &amp; CGMS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76552" y="4965049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67848" y="4973741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67848" y="5082432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ECV INVENTORY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6"/>
          <p:cNvSpPr/>
          <p:nvPr/>
        </p:nvSpPr>
        <p:spPr>
          <a:xfrm>
            <a:off x="1504910" y="5035667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950077" y="5052048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6368662" y="5040018"/>
            <a:ext cx="4939500" cy="2082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8813829" y="5056399"/>
            <a:ext cx="1684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 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 txBox="1"/>
          <p:nvPr/>
        </p:nvSpPr>
        <p:spPr>
          <a:xfrm>
            <a:off x="59140" y="5591894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</a:t>
            </a:r>
            <a:b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6583071" y="5522650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CEOS WP ACTIONS  RE GST2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 txBox="1"/>
          <p:nvPr/>
        </p:nvSpPr>
        <p:spPr>
          <a:xfrm>
            <a:off x="3996650" y="6071758"/>
            <a:ext cx="219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NATIONAL ENGAGEMENT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 txBox="1"/>
          <p:nvPr/>
        </p:nvSpPr>
        <p:spPr>
          <a:xfrm>
            <a:off x="3157185" y="583064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INTEGRATED PLANNING FOR COP &amp; SBSTA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6"/>
          <p:cNvSpPr txBox="1"/>
          <p:nvPr/>
        </p:nvSpPr>
        <p:spPr>
          <a:xfrm>
            <a:off x="3554454" y="5575069"/>
            <a:ext cx="3024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NEW PATHWAYS/TARGETS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6"/>
          <p:cNvSpPr txBox="1"/>
          <p:nvPr/>
        </p:nvSpPr>
        <p:spPr>
          <a:xfrm>
            <a:off x="507025" y="383525"/>
            <a:ext cx="374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 Term Overview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6"/>
          <p:cNvSpPr/>
          <p:nvPr/>
        </p:nvSpPr>
        <p:spPr>
          <a:xfrm>
            <a:off x="67850" y="4024516"/>
            <a:ext cx="11290200" cy="4035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6"/>
          <p:cNvSpPr/>
          <p:nvPr/>
        </p:nvSpPr>
        <p:spPr>
          <a:xfrm>
            <a:off x="59146" y="4033208"/>
            <a:ext cx="1320900" cy="40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6"/>
          <p:cNvSpPr txBox="1"/>
          <p:nvPr/>
        </p:nvSpPr>
        <p:spPr>
          <a:xfrm>
            <a:off x="72205" y="4141899"/>
            <a:ext cx="1320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GHG Best Practices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3368575" y="4111525"/>
            <a:ext cx="2489100" cy="183900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6"/>
          <p:cNvSpPr txBox="1"/>
          <p:nvPr/>
        </p:nvSpPr>
        <p:spPr>
          <a:xfrm>
            <a:off x="3715526" y="4101525"/>
            <a:ext cx="2060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CEOS GHG BEST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16"/>
          <p:cNvCxnSpPr/>
          <p:nvPr/>
        </p:nvCxnSpPr>
        <p:spPr>
          <a:xfrm>
            <a:off x="5402850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87" name="Google Shape;187;p16"/>
          <p:cNvCxnSpPr/>
          <p:nvPr/>
        </p:nvCxnSpPr>
        <p:spPr>
          <a:xfrm>
            <a:off x="5817588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88" name="Google Shape;188;p16"/>
          <p:cNvSpPr/>
          <p:nvPr/>
        </p:nvSpPr>
        <p:spPr>
          <a:xfrm>
            <a:off x="5961957" y="4107050"/>
            <a:ext cx="4939500" cy="226500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6"/>
          <p:cNvSpPr txBox="1"/>
          <p:nvPr/>
        </p:nvSpPr>
        <p:spPr>
          <a:xfrm>
            <a:off x="7333650" y="4116319"/>
            <a:ext cx="1869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UKSA COP-30 actions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10765863" y="1640389"/>
            <a:ext cx="228600" cy="231000"/>
          </a:xfrm>
          <a:prstGeom prst="triangle">
            <a:avLst>
              <a:gd fmla="val 50000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6"/>
          <p:cNvSpPr txBox="1"/>
          <p:nvPr/>
        </p:nvSpPr>
        <p:spPr>
          <a:xfrm>
            <a:off x="10643567" y="1913736"/>
            <a:ext cx="46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COP-30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6"/>
          <p:cNvSpPr txBox="1"/>
          <p:nvPr/>
        </p:nvSpPr>
        <p:spPr>
          <a:xfrm>
            <a:off x="5581690" y="1926801"/>
            <a:ext cx="4677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Plenary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6"/>
          <p:cNvSpPr txBox="1"/>
          <p:nvPr/>
        </p:nvSpPr>
        <p:spPr>
          <a:xfrm>
            <a:off x="5237701" y="1923040"/>
            <a:ext cx="317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SIT-TW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 txBox="1"/>
          <p:nvPr/>
        </p:nvSpPr>
        <p:spPr>
          <a:xfrm>
            <a:off x="52858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Draft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5743024" y="4300206"/>
            <a:ext cx="558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737373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" name="Google Shape;196;p16"/>
          <p:cNvCxnSpPr/>
          <p:nvPr/>
        </p:nvCxnSpPr>
        <p:spPr>
          <a:xfrm>
            <a:off x="76251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197" name="Google Shape;197;p16"/>
          <p:cNvCxnSpPr/>
          <p:nvPr/>
        </p:nvCxnSpPr>
        <p:spPr>
          <a:xfrm>
            <a:off x="10077313" y="1510850"/>
            <a:ext cx="0" cy="434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Dot"/>
            <a:round/>
            <a:headEnd len="sm" w="sm" type="none"/>
            <a:tailEnd len="sm" w="sm" type="none"/>
          </a:ln>
        </p:spPr>
      </p:cxnSp>
      <p:sp>
        <p:nvSpPr>
          <p:cNvPr id="198" name="Google Shape;198;p16"/>
          <p:cNvSpPr/>
          <p:nvPr/>
        </p:nvSpPr>
        <p:spPr>
          <a:xfrm>
            <a:off x="41450" y="2101775"/>
            <a:ext cx="11369100" cy="55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