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Montserrat"/>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Montserrat-regular.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italic.fntdata"/><Relationship Id="rId14" Type="http://schemas.openxmlformats.org/officeDocument/2006/relationships/font" Target="fonts/Montserrat-bold.fntdata"/><Relationship Id="rId16"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8141a670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28141a6703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8141a6703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28141a6703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8141a6703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28141a67036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8141a6703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g28141a67036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fde15200c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g2fde15200cd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8141a6703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28141a67036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8141a6703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g28141a67036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9.jpg"/><Relationship Id="rId4" Type="http://schemas.openxmlformats.org/officeDocument/2006/relationships/image" Target="../media/image2.jpg"/><Relationship Id="rId5" Type="http://schemas.openxmlformats.org/officeDocument/2006/relationships/image" Target="../media/image8.png"/><Relationship Id="rId6"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 2024,</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September 2024</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 2024,</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September 2024</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 2024,</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September 2024</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 2024,</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September 2024</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ceos.org/gst" TargetMode="External"/><Relationship Id="rId4" Type="http://schemas.openxmlformats.org/officeDocument/2006/relationships/hyperlink" Target="https://ceos.org/document_management/Meetings/Plenary/35/Documents/GST_Strategy_Paper_V3.1.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50" y="175950"/>
            <a:ext cx="8035800" cy="3972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8000"/>
              <a:buFont typeface="Arial"/>
              <a:buNone/>
            </a:pPr>
            <a:r>
              <a:rPr lang="en-GB" sz="7500"/>
              <a:t>Climate Policy Impact Session</a:t>
            </a:r>
            <a:endParaRPr sz="7500"/>
          </a:p>
          <a:p>
            <a:pPr indent="0" lvl="0" marL="0" rtl="0" algn="l">
              <a:lnSpc>
                <a:spcPct val="115000"/>
              </a:lnSpc>
              <a:spcBef>
                <a:spcPts val="1000"/>
              </a:spcBef>
              <a:spcAft>
                <a:spcPts val="0"/>
              </a:spcAft>
              <a:buClr>
                <a:schemeClr val="lt1"/>
              </a:buClr>
              <a:buSzPts val="8000"/>
              <a:buFont typeface="Arial"/>
              <a:buNone/>
            </a:pPr>
            <a:r>
              <a:t/>
            </a:r>
            <a:endParaRPr i="1" sz="4000"/>
          </a:p>
          <a:p>
            <a:pPr indent="0" lvl="0" marL="0" rtl="0" algn="l">
              <a:lnSpc>
                <a:spcPct val="115000"/>
              </a:lnSpc>
              <a:spcBef>
                <a:spcPts val="0"/>
              </a:spcBef>
              <a:spcAft>
                <a:spcPts val="0"/>
              </a:spcAft>
              <a:buClr>
                <a:schemeClr val="lt1"/>
              </a:buClr>
              <a:buSzPts val="8000"/>
              <a:buFont typeface="Arial"/>
              <a:buNone/>
            </a:pPr>
            <a:r>
              <a:rPr i="1" lang="en-GB" sz="4000"/>
              <a:t>Introduction</a:t>
            </a:r>
            <a:endParaRPr sz="7500"/>
          </a:p>
        </p:txBody>
      </p:sp>
      <p:sp>
        <p:nvSpPr>
          <p:cNvPr id="67" name="Google Shape;67;p7"/>
          <p:cNvSpPr/>
          <p:nvPr/>
        </p:nvSpPr>
        <p:spPr>
          <a:xfrm>
            <a:off x="7272909" y="4148557"/>
            <a:ext cx="4833000" cy="2605200"/>
          </a:xfrm>
          <a:prstGeom prst="rect">
            <a:avLst/>
          </a:prstGeom>
          <a:noFill/>
          <a:ln>
            <a:noFill/>
          </a:ln>
        </p:spPr>
        <p:txBody>
          <a:bodyPr anchorCtr="0" anchor="t" bIns="0" lIns="0" spcFirstLastPara="1" rIns="0" wrap="square" tIns="0">
            <a:noAutofit/>
          </a:bodyPr>
          <a:lstStyle/>
          <a:p>
            <a:pPr indent="0" lvl="0" marL="0" rtl="0" algn="r">
              <a:lnSpc>
                <a:spcPct val="15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Osamu Ochiai</a:t>
            </a:r>
            <a:endParaRPr b="1" sz="2200">
              <a:solidFill>
                <a:schemeClr val="accent1"/>
              </a:solidFill>
              <a:latin typeface="Montserrat"/>
              <a:ea typeface="Montserrat"/>
              <a:cs typeface="Montserrat"/>
              <a:sym typeface="Montserrat"/>
            </a:endParaRPr>
          </a:p>
          <a:p>
            <a:pPr indent="0" lvl="0" marL="0" rtl="0" algn="r">
              <a:lnSpc>
                <a:spcPct val="15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JAXA SIT Chair team</a:t>
            </a:r>
            <a:endParaRPr b="1" sz="2200">
              <a:solidFill>
                <a:schemeClr val="accent1"/>
              </a:solidFill>
              <a:latin typeface="Montserrat"/>
              <a:ea typeface="Montserrat"/>
              <a:cs typeface="Montserrat"/>
              <a:sym typeface="Montserrat"/>
            </a:endParaRPr>
          </a:p>
          <a:p>
            <a:pPr indent="0" lvl="0" marL="0" rtl="0" algn="r">
              <a:lnSpc>
                <a:spcPct val="15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Agenda Item 5.1</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SIT Technical Workshop 2024</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Sydney, Australia</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18th - 19th September 2024</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nvSpPr>
        <p:spPr>
          <a:xfrm>
            <a:off x="357105" y="1290957"/>
            <a:ext cx="11112000" cy="4556100"/>
          </a:xfrm>
          <a:prstGeom prst="rect">
            <a:avLst/>
          </a:prstGeom>
          <a:noFill/>
          <a:ln>
            <a:noFill/>
          </a:ln>
        </p:spPr>
        <p:txBody>
          <a:bodyPr anchorCtr="0" anchor="t" bIns="45700" lIns="91425" spcFirstLastPara="1" rIns="91425" wrap="square" tIns="45700">
            <a:spAutoFit/>
          </a:bodyPr>
          <a:lstStyle/>
          <a:p>
            <a:pPr indent="-239712" lvl="0" marL="214312" marR="0" rtl="0" algn="l">
              <a:lnSpc>
                <a:spcPct val="150000"/>
              </a:lnSpc>
              <a:spcBef>
                <a:spcPts val="0"/>
              </a:spcBef>
              <a:spcAft>
                <a:spcPts val="0"/>
              </a:spcAft>
              <a:buClr>
                <a:schemeClr val="dk1"/>
              </a:buClr>
              <a:buSzPts val="2000"/>
              <a:buFont typeface="Montserrat"/>
              <a:buChar char="❖"/>
            </a:pPr>
            <a:r>
              <a:rPr b="1" lang="en-GB" sz="2000">
                <a:solidFill>
                  <a:schemeClr val="dk1"/>
                </a:solidFill>
                <a:latin typeface="Montserrat"/>
                <a:ea typeface="Montserrat"/>
                <a:cs typeface="Montserrat"/>
                <a:sym typeface="Montserrat"/>
              </a:rPr>
              <a:t>“Climate Policy Impact” priority of our 2-year SIT term seeks to address obstacles and opportunities for CEOS agency data to have maximum impact in the key climate policy processes such as the Global Stocktake of the Paris Agreement </a:t>
            </a:r>
            <a:endParaRPr b="1" sz="20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2000">
              <a:solidFill>
                <a:schemeClr val="dk1"/>
              </a:solidFill>
              <a:latin typeface="Montserrat"/>
              <a:ea typeface="Montserrat"/>
              <a:cs typeface="Montserrat"/>
              <a:sym typeface="Montserrat"/>
            </a:endParaRPr>
          </a:p>
          <a:p>
            <a:pPr indent="-239712" lvl="0" marL="214312" marR="0" rtl="0" algn="l">
              <a:lnSpc>
                <a:spcPct val="150000"/>
              </a:lnSpc>
              <a:spcBef>
                <a:spcPts val="0"/>
              </a:spcBef>
              <a:spcAft>
                <a:spcPts val="0"/>
              </a:spcAft>
              <a:buClr>
                <a:schemeClr val="dk1"/>
              </a:buClr>
              <a:buSzPts val="2000"/>
              <a:buFont typeface="Montserrat"/>
              <a:buChar char="❖"/>
            </a:pPr>
            <a:r>
              <a:rPr b="1" lang="en-GB" sz="2000">
                <a:solidFill>
                  <a:schemeClr val="dk1"/>
                </a:solidFill>
                <a:latin typeface="Montserrat"/>
                <a:ea typeface="Montserrat"/>
                <a:cs typeface="Montserrat"/>
                <a:sym typeface="Montserrat"/>
              </a:rPr>
              <a:t>CEOS and its agencies invest more effort in the climate sphere than any other</a:t>
            </a:r>
            <a:endParaRPr b="1" sz="20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2000">
              <a:solidFill>
                <a:schemeClr val="dk1"/>
              </a:solidFill>
              <a:latin typeface="Montserrat"/>
              <a:ea typeface="Montserrat"/>
              <a:cs typeface="Montserrat"/>
              <a:sym typeface="Montserrat"/>
            </a:endParaRPr>
          </a:p>
          <a:p>
            <a:pPr indent="-239712" lvl="0" marL="214312" marR="0" rtl="0" algn="l">
              <a:lnSpc>
                <a:spcPct val="150000"/>
              </a:lnSpc>
              <a:spcBef>
                <a:spcPts val="0"/>
              </a:spcBef>
              <a:spcAft>
                <a:spcPts val="0"/>
              </a:spcAft>
              <a:buClr>
                <a:schemeClr val="dk1"/>
              </a:buClr>
              <a:buSzPts val="2000"/>
              <a:buFont typeface="Montserrat"/>
              <a:buChar char="❖"/>
            </a:pPr>
            <a:r>
              <a:rPr b="1" lang="en-GB" sz="2000">
                <a:solidFill>
                  <a:schemeClr val="dk1"/>
                </a:solidFill>
                <a:latin typeface="Montserrat"/>
                <a:ea typeface="Montserrat"/>
                <a:cs typeface="Montserrat"/>
                <a:sym typeface="Montserrat"/>
              </a:rPr>
              <a:t>We need to assess and reflect on whether we are engaging with the right stakeholders in the best way - or whether we might consider alternate or additional strategies</a:t>
            </a:r>
            <a:endParaRPr b="1" sz="2000">
              <a:solidFill>
                <a:schemeClr val="dk1"/>
              </a:solidFill>
              <a:latin typeface="Montserrat"/>
              <a:ea typeface="Montserrat"/>
              <a:cs typeface="Montserrat"/>
              <a:sym typeface="Montserrat"/>
            </a:endParaRPr>
          </a:p>
        </p:txBody>
      </p:sp>
      <p:sp>
        <p:nvSpPr>
          <p:cNvPr id="73" name="Google Shape;73;p8"/>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Objectives</a:t>
            </a:r>
            <a:endParaRPr>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9"/>
          <p:cNvSpPr txBox="1"/>
          <p:nvPr/>
        </p:nvSpPr>
        <p:spPr>
          <a:xfrm>
            <a:off x="357099" y="1290950"/>
            <a:ext cx="11255400" cy="4941000"/>
          </a:xfrm>
          <a:prstGeom prst="rect">
            <a:avLst/>
          </a:prstGeom>
          <a:noFill/>
          <a:ln>
            <a:noFill/>
          </a:ln>
        </p:spPr>
        <p:txBody>
          <a:bodyPr anchorCtr="0" anchor="t" bIns="45700" lIns="91425" spcFirstLastPara="1" rIns="91425" wrap="square" tIns="45700">
            <a:spAutoFit/>
          </a:bodyPr>
          <a:lstStyle/>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The Global Stocktake of the Paris Agreement is a </a:t>
            </a:r>
            <a:r>
              <a:rPr b="1" lang="en-GB" sz="1800" u="sng">
                <a:solidFill>
                  <a:schemeClr val="dk1"/>
                </a:solidFill>
                <a:latin typeface="Montserrat"/>
                <a:ea typeface="Montserrat"/>
                <a:cs typeface="Montserrat"/>
                <a:sym typeface="Montserrat"/>
              </a:rPr>
              <a:t>data-driven</a:t>
            </a:r>
            <a:r>
              <a:rPr b="1" lang="en-GB" sz="1800">
                <a:solidFill>
                  <a:schemeClr val="dk1"/>
                </a:solidFill>
                <a:latin typeface="Montserrat"/>
                <a:ea typeface="Montserrat"/>
                <a:cs typeface="Montserrat"/>
                <a:sym typeface="Montserrat"/>
              </a:rPr>
              <a:t> policy exercise - its the observations community’s opportunity to play a key role! </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For GST1, CEOS collaborated with WMO, GCOS and other community players in promoting the role of observations in the process (“ GST-1 synthesis report”)</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We delivered the </a:t>
            </a:r>
            <a:r>
              <a:rPr b="1" lang="en-GB" sz="1800">
                <a:solidFill>
                  <a:schemeClr val="dk1"/>
                </a:solidFill>
                <a:latin typeface="Montserrat"/>
                <a:ea typeface="Montserrat"/>
                <a:cs typeface="Montserrat"/>
                <a:sym typeface="Montserrat"/>
              </a:rPr>
              <a:t>first national-scale global budgets of GHG emissions</a:t>
            </a:r>
            <a:r>
              <a:rPr b="1" lang="en-GB" sz="1800">
                <a:solidFill>
                  <a:schemeClr val="dk1"/>
                </a:solidFill>
                <a:latin typeface="Montserrat"/>
                <a:ea typeface="Montserrat"/>
                <a:cs typeface="Montserrat"/>
                <a:sym typeface="Montserrat"/>
              </a:rPr>
              <a:t>, providing a critical, atmospheric baseline for both anthropogenic and natural GHG sources and sinks of CO2 and CH4 that could be used in the future</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Highlighted key datasets from across CEOS agencies in the GST portal, </a:t>
            </a:r>
            <a:r>
              <a:rPr b="1" lang="en-GB" sz="1800" u="sng">
                <a:solidFill>
                  <a:schemeClr val="hlink"/>
                </a:solidFill>
                <a:latin typeface="Montserrat"/>
                <a:ea typeface="Montserrat"/>
                <a:cs typeface="Montserrat"/>
                <a:sym typeface="Montserrat"/>
                <a:hlinkClick r:id="rId3"/>
              </a:rPr>
              <a:t>ceos.org/gst</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Developed a </a:t>
            </a:r>
            <a:r>
              <a:rPr b="1" lang="en-GB" sz="1800" u="sng">
                <a:solidFill>
                  <a:schemeClr val="hlink"/>
                </a:solidFill>
                <a:latin typeface="Montserrat"/>
                <a:ea typeface="Montserrat"/>
                <a:cs typeface="Montserrat"/>
                <a:sym typeface="Montserrat"/>
                <a:hlinkClick r:id="rId4"/>
              </a:rPr>
              <a:t>CEOS GST Strategy</a:t>
            </a:r>
            <a:r>
              <a:rPr b="1" lang="en-GB" sz="1800">
                <a:solidFill>
                  <a:schemeClr val="dk1"/>
                </a:solidFill>
                <a:latin typeface="Montserrat"/>
                <a:ea typeface="Montserrat"/>
                <a:cs typeface="Montserrat"/>
                <a:sym typeface="Montserrat"/>
              </a:rPr>
              <a:t> under SIT Chair to coordinate activities across the CEOS structure</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All on top of ongoing fundamental work on ECV inventory, GCOS IP response, GHG Roadmap, AFOLU Roadmap and more…</a:t>
            </a:r>
            <a:endParaRPr b="1" sz="1800">
              <a:solidFill>
                <a:schemeClr val="dk1"/>
              </a:solidFill>
              <a:latin typeface="Montserrat"/>
              <a:ea typeface="Montserrat"/>
              <a:cs typeface="Montserrat"/>
              <a:sym typeface="Montserrat"/>
            </a:endParaRPr>
          </a:p>
        </p:txBody>
      </p:sp>
      <p:sp>
        <p:nvSpPr>
          <p:cNvPr id="79" name="Google Shape;79;p9"/>
          <p:cNvSpPr txBox="1"/>
          <p:nvPr/>
        </p:nvSpPr>
        <p:spPr>
          <a:xfrm>
            <a:off x="94026" y="103250"/>
            <a:ext cx="9552300" cy="69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900">
                <a:solidFill>
                  <a:schemeClr val="lt1"/>
                </a:solidFill>
                <a:latin typeface="Montserrat"/>
                <a:ea typeface="Montserrat"/>
                <a:cs typeface="Montserrat"/>
                <a:sym typeface="Montserrat"/>
              </a:rPr>
              <a:t>Some opportunities &amp; achievements</a:t>
            </a:r>
            <a:endParaRPr sz="9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0"/>
          <p:cNvSpPr txBox="1"/>
          <p:nvPr/>
        </p:nvSpPr>
        <p:spPr>
          <a:xfrm>
            <a:off x="357102" y="1290950"/>
            <a:ext cx="6571500" cy="4332900"/>
          </a:xfrm>
          <a:prstGeom prst="rect">
            <a:avLst/>
          </a:prstGeom>
          <a:noFill/>
          <a:ln>
            <a:noFill/>
          </a:ln>
        </p:spPr>
        <p:txBody>
          <a:bodyPr anchorCtr="0" anchor="t" bIns="45700" lIns="91425" spcFirstLastPara="1" rIns="91425" wrap="square" tIns="45700">
            <a:spAutoFit/>
          </a:bodyPr>
          <a:lstStyle/>
          <a:p>
            <a:pPr indent="-233362" lvl="0" marL="214312" marR="0" rtl="0" algn="l">
              <a:lnSpc>
                <a:spcPct val="150000"/>
              </a:lnSpc>
              <a:spcBef>
                <a:spcPts val="0"/>
              </a:spcBef>
              <a:spcAft>
                <a:spcPts val="0"/>
              </a:spcAft>
              <a:buClr>
                <a:schemeClr val="dk1"/>
              </a:buClr>
              <a:buSzPts val="1900"/>
              <a:buFont typeface="Montserrat"/>
              <a:buChar char="❖"/>
            </a:pPr>
            <a:r>
              <a:rPr b="1" lang="en-GB" sz="1900">
                <a:solidFill>
                  <a:schemeClr val="dk1"/>
                </a:solidFill>
                <a:latin typeface="Montserrat"/>
                <a:ea typeface="Montserrat"/>
                <a:cs typeface="Montserrat"/>
                <a:sym typeface="Montserrat"/>
              </a:rPr>
              <a:t>Almost no countries use our derived global products in their forest reporting to UNFCCC </a:t>
            </a:r>
            <a:endParaRPr b="1" sz="19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1900">
              <a:solidFill>
                <a:schemeClr val="dk1"/>
              </a:solidFill>
              <a:latin typeface="Montserrat"/>
              <a:ea typeface="Montserrat"/>
              <a:cs typeface="Montserrat"/>
              <a:sym typeface="Montserrat"/>
            </a:endParaRPr>
          </a:p>
          <a:p>
            <a:pPr indent="-233362" lvl="0" marL="214312" marR="0" rtl="0" algn="l">
              <a:lnSpc>
                <a:spcPct val="150000"/>
              </a:lnSpc>
              <a:spcBef>
                <a:spcPts val="0"/>
              </a:spcBef>
              <a:spcAft>
                <a:spcPts val="0"/>
              </a:spcAft>
              <a:buClr>
                <a:schemeClr val="dk1"/>
              </a:buClr>
              <a:buSzPts val="1900"/>
              <a:buFont typeface="Montserrat"/>
              <a:buChar char="❖"/>
            </a:pPr>
            <a:r>
              <a:rPr b="1" lang="en-GB" sz="1900">
                <a:solidFill>
                  <a:schemeClr val="dk1"/>
                </a:solidFill>
                <a:latin typeface="Montserrat"/>
                <a:ea typeface="Montserrat"/>
                <a:cs typeface="Montserrat"/>
                <a:sym typeface="Montserrat"/>
              </a:rPr>
              <a:t>The biomass harmonisation work highlights challenges of user confidence in ‘competing’ products from different CEOS agencies</a:t>
            </a:r>
            <a:endParaRPr b="1" sz="19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1900">
              <a:solidFill>
                <a:schemeClr val="dk1"/>
              </a:solidFill>
              <a:latin typeface="Montserrat"/>
              <a:ea typeface="Montserrat"/>
              <a:cs typeface="Montserrat"/>
              <a:sym typeface="Montserrat"/>
            </a:endParaRPr>
          </a:p>
          <a:p>
            <a:pPr indent="-233362" lvl="0" marL="214312" marR="0" rtl="0" algn="l">
              <a:lnSpc>
                <a:spcPct val="150000"/>
              </a:lnSpc>
              <a:spcBef>
                <a:spcPts val="0"/>
              </a:spcBef>
              <a:spcAft>
                <a:spcPts val="0"/>
              </a:spcAft>
              <a:buClr>
                <a:schemeClr val="dk1"/>
              </a:buClr>
              <a:buSzPts val="1900"/>
              <a:buFont typeface="Montserrat"/>
              <a:buChar char="❖"/>
            </a:pPr>
            <a:r>
              <a:rPr b="1" lang="en-GB" sz="1900">
                <a:solidFill>
                  <a:schemeClr val="dk1"/>
                </a:solidFill>
                <a:latin typeface="Montserrat"/>
                <a:ea typeface="Montserrat"/>
                <a:cs typeface="Montserrat"/>
                <a:sym typeface="Montserrat"/>
              </a:rPr>
              <a:t>Pilot top-down national GHG products developed for GST1 got no traction. Indeed, only IPCC inputs appear to have had impact</a:t>
            </a:r>
            <a:endParaRPr b="1" sz="1900">
              <a:solidFill>
                <a:schemeClr val="dk1"/>
              </a:solidFill>
              <a:latin typeface="Montserrat"/>
              <a:ea typeface="Montserrat"/>
              <a:cs typeface="Montserrat"/>
              <a:sym typeface="Montserrat"/>
            </a:endParaRPr>
          </a:p>
        </p:txBody>
      </p:sp>
      <p:sp>
        <p:nvSpPr>
          <p:cNvPr id="85" name="Google Shape;85;p10"/>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Some of our challenges…</a:t>
            </a:r>
            <a:endParaRPr>
              <a:latin typeface="Montserrat"/>
              <a:ea typeface="Montserrat"/>
              <a:cs typeface="Montserrat"/>
              <a:sym typeface="Montserrat"/>
            </a:endParaRPr>
          </a:p>
        </p:txBody>
      </p:sp>
      <p:pic>
        <p:nvPicPr>
          <p:cNvPr id="86" name="Google Shape;86;p10"/>
          <p:cNvPicPr preferRelativeResize="0"/>
          <p:nvPr/>
        </p:nvPicPr>
        <p:blipFill rotWithShape="1">
          <a:blip r:embed="rId3">
            <a:alphaModFix/>
          </a:blip>
          <a:srcRect b="0" l="0" r="0" t="0"/>
          <a:stretch/>
        </p:blipFill>
        <p:spPr>
          <a:xfrm>
            <a:off x="6608650" y="1384550"/>
            <a:ext cx="5162624" cy="2339301"/>
          </a:xfrm>
          <a:prstGeom prst="rect">
            <a:avLst/>
          </a:prstGeom>
          <a:noFill/>
          <a:ln>
            <a:noFill/>
          </a:ln>
        </p:spPr>
      </p:pic>
      <p:pic>
        <p:nvPicPr>
          <p:cNvPr id="87" name="Google Shape;87;p10"/>
          <p:cNvPicPr preferRelativeResize="0"/>
          <p:nvPr/>
        </p:nvPicPr>
        <p:blipFill>
          <a:blip r:embed="rId4">
            <a:alphaModFix/>
          </a:blip>
          <a:stretch>
            <a:fillRect/>
          </a:stretch>
        </p:blipFill>
        <p:spPr>
          <a:xfrm>
            <a:off x="7015363" y="4166200"/>
            <a:ext cx="5120302" cy="16375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1"/>
          <p:cNvSpPr txBox="1"/>
          <p:nvPr/>
        </p:nvSpPr>
        <p:spPr>
          <a:xfrm>
            <a:off x="357105" y="1290957"/>
            <a:ext cx="11112000" cy="5356500"/>
          </a:xfrm>
          <a:prstGeom prst="rect">
            <a:avLst/>
          </a:prstGeom>
          <a:noFill/>
          <a:ln>
            <a:noFill/>
          </a:ln>
        </p:spPr>
        <p:txBody>
          <a:bodyPr anchorCtr="0" anchor="t" bIns="45700" lIns="91425" spcFirstLastPara="1" rIns="91425" wrap="square" tIns="45700">
            <a:spAutoFit/>
          </a:bodyPr>
          <a:lstStyle/>
          <a:p>
            <a:pPr indent="-330200" lvl="0" marL="457200" rtl="0" algn="l">
              <a:lnSpc>
                <a:spcPct val="115000"/>
              </a:lnSpc>
              <a:spcBef>
                <a:spcPts val="0"/>
              </a:spcBef>
              <a:spcAft>
                <a:spcPts val="0"/>
              </a:spcAft>
              <a:buClr>
                <a:schemeClr val="dk1"/>
              </a:buClr>
              <a:buSzPts val="1600"/>
              <a:buFont typeface="Montserrat"/>
              <a:buAutoNum type="arabicPeriod"/>
            </a:pPr>
            <a:r>
              <a:rPr b="1" lang="en-GB" sz="1700">
                <a:solidFill>
                  <a:schemeClr val="dk1"/>
                </a:solidFill>
                <a:latin typeface="Montserrat"/>
                <a:ea typeface="Montserrat"/>
                <a:cs typeface="Montserrat"/>
                <a:sym typeface="Montserrat"/>
              </a:rPr>
              <a:t>Addressing opportunities for EO data impact on climate policies</a:t>
            </a:r>
            <a:endParaRPr b="1" sz="1700">
              <a:solidFill>
                <a:schemeClr val="dk1"/>
              </a:solidFill>
              <a:latin typeface="Montserrat"/>
              <a:ea typeface="Montserrat"/>
              <a:cs typeface="Montserrat"/>
              <a:sym typeface="Montserrat"/>
            </a:endParaRPr>
          </a:p>
          <a:p>
            <a:pPr indent="-342900" lvl="1" marL="914400" rtl="0" algn="l">
              <a:lnSpc>
                <a:spcPct val="115000"/>
              </a:lnSpc>
              <a:spcBef>
                <a:spcPts val="0"/>
              </a:spcBef>
              <a:spcAft>
                <a:spcPts val="0"/>
              </a:spcAft>
              <a:buClr>
                <a:schemeClr val="dk1"/>
              </a:buClr>
              <a:buSzPts val="1800"/>
              <a:buFont typeface="Montserrat"/>
              <a:buChar char="❖"/>
            </a:pPr>
            <a:r>
              <a:rPr lang="en-GB" sz="1700">
                <a:solidFill>
                  <a:schemeClr val="dk1"/>
                </a:solidFill>
                <a:latin typeface="Montserrat"/>
                <a:ea typeface="Montserrat"/>
                <a:cs typeface="Montserrat"/>
                <a:sym typeface="Montserrat"/>
              </a:rPr>
              <a:t>Progress AFOLU Roadmap implementation</a:t>
            </a:r>
            <a:endParaRPr sz="1600">
              <a:solidFill>
                <a:schemeClr val="dk1"/>
              </a:solidFill>
            </a:endParaRPr>
          </a:p>
          <a:p>
            <a:pPr indent="-342900" lvl="1" marL="914400" rtl="0" algn="l">
              <a:lnSpc>
                <a:spcPct val="115000"/>
              </a:lnSpc>
              <a:spcBef>
                <a:spcPts val="0"/>
              </a:spcBef>
              <a:spcAft>
                <a:spcPts val="0"/>
              </a:spcAft>
              <a:buClr>
                <a:schemeClr val="dk1"/>
              </a:buClr>
              <a:buSzPts val="1800"/>
              <a:buFont typeface="Montserrat"/>
              <a:buChar char="❖"/>
            </a:pPr>
            <a:r>
              <a:rPr lang="en-GB" sz="1700">
                <a:solidFill>
                  <a:schemeClr val="dk1"/>
                </a:solidFill>
                <a:latin typeface="Montserrat"/>
                <a:ea typeface="Montserrat"/>
                <a:cs typeface="Montserrat"/>
                <a:sym typeface="Montserrat"/>
              </a:rPr>
              <a:t>Insights and new opportunities from important dataset harmonization studies </a:t>
            </a:r>
            <a:endParaRPr sz="1700">
              <a:solidFill>
                <a:schemeClr val="dk1"/>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1700">
              <a:solidFill>
                <a:schemeClr val="dk1"/>
              </a:solidFill>
              <a:latin typeface="Montserrat"/>
              <a:ea typeface="Montserrat"/>
              <a:cs typeface="Montserrat"/>
              <a:sym typeface="Montserrat"/>
            </a:endParaRPr>
          </a:p>
          <a:p>
            <a:pPr indent="-330200" lvl="0" marL="457200" rtl="0" algn="l">
              <a:lnSpc>
                <a:spcPct val="115000"/>
              </a:lnSpc>
              <a:spcBef>
                <a:spcPts val="0"/>
              </a:spcBef>
              <a:spcAft>
                <a:spcPts val="0"/>
              </a:spcAft>
              <a:buClr>
                <a:schemeClr val="dk1"/>
              </a:buClr>
              <a:buSzPts val="1600"/>
              <a:buFont typeface="Montserrat"/>
              <a:buAutoNum type="arabicPeriod"/>
            </a:pPr>
            <a:r>
              <a:rPr b="1" lang="en-GB" sz="1700">
                <a:solidFill>
                  <a:schemeClr val="dk1"/>
                </a:solidFill>
                <a:latin typeface="Montserrat"/>
                <a:ea typeface="Montserrat"/>
                <a:cs typeface="Montserrat"/>
                <a:sym typeface="Montserrat"/>
              </a:rPr>
              <a:t>National Case Studies on EO data impact</a:t>
            </a:r>
            <a:endParaRPr sz="1700">
              <a:solidFill>
                <a:schemeClr val="dk1"/>
              </a:solidFill>
              <a:latin typeface="Montserrat"/>
              <a:ea typeface="Montserrat"/>
              <a:cs typeface="Montserrat"/>
              <a:sym typeface="Montserrat"/>
            </a:endParaRPr>
          </a:p>
          <a:p>
            <a:pPr indent="-342900" lvl="1" marL="914400" rtl="0" algn="l">
              <a:lnSpc>
                <a:spcPct val="115000"/>
              </a:lnSpc>
              <a:spcBef>
                <a:spcPts val="0"/>
              </a:spcBef>
              <a:spcAft>
                <a:spcPts val="0"/>
              </a:spcAft>
              <a:buClr>
                <a:schemeClr val="dk1"/>
              </a:buClr>
              <a:buSzPts val="1800"/>
              <a:buFont typeface="Montserrat"/>
              <a:buChar char="❖"/>
            </a:pPr>
            <a:r>
              <a:rPr lang="en-GB" sz="1700">
                <a:solidFill>
                  <a:schemeClr val="dk1"/>
                </a:solidFill>
                <a:latin typeface="Montserrat"/>
                <a:ea typeface="Montserrat"/>
                <a:cs typeface="Montserrat"/>
                <a:sym typeface="Montserrat"/>
              </a:rPr>
              <a:t>Asia focus of SilvaCarbon: working dataset for reporting and more</a:t>
            </a:r>
            <a:endParaRPr sz="1700">
              <a:solidFill>
                <a:schemeClr val="dk1"/>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1700">
              <a:solidFill>
                <a:schemeClr val="dk1"/>
              </a:solidFill>
              <a:latin typeface="Montserrat"/>
              <a:ea typeface="Montserrat"/>
              <a:cs typeface="Montserrat"/>
              <a:sym typeface="Montserrat"/>
            </a:endParaRPr>
          </a:p>
          <a:p>
            <a:pPr indent="-330200" lvl="0" marL="457200" rtl="0" algn="l">
              <a:lnSpc>
                <a:spcPct val="115000"/>
              </a:lnSpc>
              <a:spcBef>
                <a:spcPts val="0"/>
              </a:spcBef>
              <a:spcAft>
                <a:spcPts val="0"/>
              </a:spcAft>
              <a:buClr>
                <a:schemeClr val="dk1"/>
              </a:buClr>
              <a:buSzPts val="1600"/>
              <a:buFont typeface="Montserrat"/>
              <a:buAutoNum type="arabicPeriod"/>
            </a:pPr>
            <a:r>
              <a:rPr b="1" lang="en-GB" sz="1700">
                <a:solidFill>
                  <a:schemeClr val="dk1"/>
                </a:solidFill>
                <a:latin typeface="Montserrat"/>
                <a:ea typeface="Montserrat"/>
                <a:cs typeface="Montserrat"/>
                <a:sym typeface="Montserrat"/>
              </a:rPr>
              <a:t>Responding to GST1 outcomes and reinforcement of UNFCCC engagement</a:t>
            </a:r>
            <a:endParaRPr b="1" sz="1700">
              <a:solidFill>
                <a:schemeClr val="dk1"/>
              </a:solidFill>
              <a:latin typeface="Montserrat"/>
              <a:ea typeface="Montserrat"/>
              <a:cs typeface="Montserrat"/>
              <a:sym typeface="Montserrat"/>
            </a:endParaRPr>
          </a:p>
          <a:p>
            <a:pPr indent="-342900" lvl="1" marL="914400" rtl="0" algn="l">
              <a:lnSpc>
                <a:spcPct val="115000"/>
              </a:lnSpc>
              <a:spcBef>
                <a:spcPts val="0"/>
              </a:spcBef>
              <a:spcAft>
                <a:spcPts val="0"/>
              </a:spcAft>
              <a:buClr>
                <a:schemeClr val="dk1"/>
              </a:buClr>
              <a:buSzPts val="1800"/>
              <a:buFont typeface="Montserrat"/>
              <a:buChar char="❖"/>
            </a:pPr>
            <a:r>
              <a:rPr lang="en-GB" sz="1700">
                <a:solidFill>
                  <a:schemeClr val="dk1"/>
                </a:solidFill>
                <a:latin typeface="Montserrat"/>
                <a:ea typeface="Montserrat"/>
                <a:cs typeface="Montserrat"/>
                <a:sym typeface="Montserrat"/>
              </a:rPr>
              <a:t>EO-related support arising from 1st Global Stocktake</a:t>
            </a:r>
            <a:endParaRPr sz="1600">
              <a:solidFill>
                <a:schemeClr val="dk1"/>
              </a:solidFill>
            </a:endParaRPr>
          </a:p>
          <a:p>
            <a:pPr indent="-342900" lvl="1" marL="914400" rtl="0" algn="l">
              <a:lnSpc>
                <a:spcPct val="115000"/>
              </a:lnSpc>
              <a:spcBef>
                <a:spcPts val="0"/>
              </a:spcBef>
              <a:spcAft>
                <a:spcPts val="0"/>
              </a:spcAft>
              <a:buClr>
                <a:schemeClr val="dk1"/>
              </a:buClr>
              <a:buSzPts val="1800"/>
              <a:buFont typeface="Montserrat"/>
              <a:buChar char="❖"/>
            </a:pPr>
            <a:r>
              <a:rPr lang="en-GB" sz="1700">
                <a:solidFill>
                  <a:schemeClr val="dk1"/>
                </a:solidFill>
                <a:latin typeface="Montserrat"/>
                <a:ea typeface="Montserrat"/>
                <a:cs typeface="Montserrat"/>
                <a:sym typeface="Montserrat"/>
              </a:rPr>
              <a:t>Effort targeting EO data role in the next update of the IPCC Task Force on Inventories Good Practice Guidance (circa GST2 in 5 years)</a:t>
            </a:r>
            <a:endParaRPr sz="1700">
              <a:solidFill>
                <a:schemeClr val="dk1"/>
              </a:solidFill>
              <a:latin typeface="Montserrat"/>
              <a:ea typeface="Montserrat"/>
              <a:cs typeface="Montserrat"/>
              <a:sym typeface="Montserrat"/>
            </a:endParaRPr>
          </a:p>
          <a:p>
            <a:pPr indent="-342900" lvl="1" marL="914400" rtl="0" algn="l">
              <a:lnSpc>
                <a:spcPct val="115000"/>
              </a:lnSpc>
              <a:spcBef>
                <a:spcPts val="0"/>
              </a:spcBef>
              <a:spcAft>
                <a:spcPts val="0"/>
              </a:spcAft>
              <a:buClr>
                <a:schemeClr val="dk1"/>
              </a:buClr>
              <a:buSzPts val="1800"/>
              <a:buFont typeface="Montserrat"/>
              <a:buChar char="❖"/>
            </a:pPr>
            <a:r>
              <a:rPr lang="en-GB" sz="1700">
                <a:solidFill>
                  <a:schemeClr val="dk1"/>
                </a:solidFill>
                <a:latin typeface="Montserrat"/>
                <a:ea typeface="Montserrat"/>
                <a:cs typeface="Montserrat"/>
                <a:sym typeface="Montserrat"/>
              </a:rPr>
              <a:t>Insecure interfaces for CEOS (and the observations community) to climate policy processes</a:t>
            </a:r>
            <a:endParaRPr sz="1600">
              <a:solidFill>
                <a:schemeClr val="dk1"/>
              </a:solidFill>
            </a:endParaRPr>
          </a:p>
          <a:p>
            <a:pPr indent="0" lvl="0" marL="914400" rtl="0" algn="l">
              <a:lnSpc>
                <a:spcPct val="115000"/>
              </a:lnSpc>
              <a:spcBef>
                <a:spcPts val="0"/>
              </a:spcBef>
              <a:spcAft>
                <a:spcPts val="0"/>
              </a:spcAft>
              <a:buNone/>
            </a:pPr>
            <a:r>
              <a:t/>
            </a:r>
            <a:endParaRPr sz="1700">
              <a:solidFill>
                <a:schemeClr val="dk1"/>
              </a:solidFill>
              <a:latin typeface="Montserrat"/>
              <a:ea typeface="Montserrat"/>
              <a:cs typeface="Montserrat"/>
              <a:sym typeface="Montserrat"/>
            </a:endParaRPr>
          </a:p>
          <a:p>
            <a:pPr indent="-330200" lvl="0" marL="457200" rtl="0" algn="l">
              <a:lnSpc>
                <a:spcPct val="115000"/>
              </a:lnSpc>
              <a:spcBef>
                <a:spcPts val="0"/>
              </a:spcBef>
              <a:spcAft>
                <a:spcPts val="0"/>
              </a:spcAft>
              <a:buClr>
                <a:schemeClr val="dk1"/>
              </a:buClr>
              <a:buSzPts val="1600"/>
              <a:buFont typeface="Montserrat"/>
              <a:buAutoNum type="arabicPeriod"/>
            </a:pPr>
            <a:r>
              <a:rPr b="1" lang="en-GB" sz="1700">
                <a:solidFill>
                  <a:schemeClr val="dk1"/>
                </a:solidFill>
                <a:latin typeface="Montserrat"/>
                <a:ea typeface="Montserrat"/>
                <a:cs typeface="Montserrat"/>
                <a:sym typeface="Montserrat"/>
              </a:rPr>
              <a:t>Other policy engagement</a:t>
            </a:r>
            <a:endParaRPr b="1" sz="1700">
              <a:solidFill>
                <a:schemeClr val="dk1"/>
              </a:solidFill>
              <a:latin typeface="Montserrat"/>
              <a:ea typeface="Montserrat"/>
              <a:cs typeface="Montserrat"/>
              <a:sym typeface="Montserrat"/>
            </a:endParaRPr>
          </a:p>
          <a:p>
            <a:pPr indent="-342900" lvl="1" marL="914400" rtl="0" algn="l">
              <a:lnSpc>
                <a:spcPct val="115000"/>
              </a:lnSpc>
              <a:spcBef>
                <a:spcPts val="0"/>
              </a:spcBef>
              <a:spcAft>
                <a:spcPts val="0"/>
              </a:spcAft>
              <a:buClr>
                <a:schemeClr val="dk1"/>
              </a:buClr>
              <a:buSzPts val="1800"/>
              <a:buFont typeface="Montserrat"/>
              <a:buChar char="❖"/>
            </a:pPr>
            <a:r>
              <a:rPr lang="en-GB" sz="1700">
                <a:solidFill>
                  <a:schemeClr val="dk1"/>
                </a:solidFill>
                <a:latin typeface="Montserrat"/>
                <a:ea typeface="Montserrat"/>
                <a:cs typeface="Montserrat"/>
                <a:sym typeface="Montserrat"/>
              </a:rPr>
              <a:t>Updated Space Agency Response to GCOS IP (Plenary 2024)</a:t>
            </a:r>
            <a:endParaRPr sz="1700">
              <a:solidFill>
                <a:schemeClr val="dk1"/>
              </a:solidFill>
              <a:latin typeface="Montserrat"/>
              <a:ea typeface="Montserrat"/>
              <a:cs typeface="Montserrat"/>
              <a:sym typeface="Montserrat"/>
            </a:endParaRPr>
          </a:p>
          <a:p>
            <a:pPr indent="-342900" lvl="1" marL="914400" rtl="0" algn="l">
              <a:lnSpc>
                <a:spcPct val="115000"/>
              </a:lnSpc>
              <a:spcBef>
                <a:spcPts val="0"/>
              </a:spcBef>
              <a:spcAft>
                <a:spcPts val="0"/>
              </a:spcAft>
              <a:buClr>
                <a:schemeClr val="dk1"/>
              </a:buClr>
              <a:buSzPts val="1800"/>
              <a:buFont typeface="Montserrat"/>
              <a:buChar char="❖"/>
            </a:pPr>
            <a:r>
              <a:rPr lang="en-GB" sz="1700">
                <a:solidFill>
                  <a:schemeClr val="dk1"/>
                </a:solidFill>
                <a:latin typeface="Montserrat"/>
                <a:ea typeface="Montserrat"/>
                <a:cs typeface="Montserrat"/>
                <a:sym typeface="Montserrat"/>
              </a:rPr>
              <a:t>Alternate angles (eg large cities)</a:t>
            </a:r>
            <a:endParaRPr sz="1600">
              <a:solidFill>
                <a:schemeClr val="dk1"/>
              </a:solidFill>
            </a:endParaRPr>
          </a:p>
          <a:p>
            <a:pPr indent="0" lvl="0" marL="457200" marR="0" rtl="0" algn="l">
              <a:lnSpc>
                <a:spcPct val="150000"/>
              </a:lnSpc>
              <a:spcBef>
                <a:spcPts val="0"/>
              </a:spcBef>
              <a:spcAft>
                <a:spcPts val="0"/>
              </a:spcAft>
              <a:buNone/>
            </a:pPr>
            <a:r>
              <a:t/>
            </a:r>
            <a:endParaRPr b="1" sz="2000">
              <a:solidFill>
                <a:schemeClr val="dk1"/>
              </a:solidFill>
              <a:latin typeface="Montserrat"/>
              <a:ea typeface="Montserrat"/>
              <a:cs typeface="Montserrat"/>
              <a:sym typeface="Montserrat"/>
            </a:endParaRPr>
          </a:p>
        </p:txBody>
      </p:sp>
      <p:sp>
        <p:nvSpPr>
          <p:cNvPr id="93" name="Google Shape;93;p11"/>
          <p:cNvSpPr txBox="1"/>
          <p:nvPr/>
        </p:nvSpPr>
        <p:spPr>
          <a:xfrm>
            <a:off x="94026" y="103250"/>
            <a:ext cx="95826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Our SIT Term priority and threads</a:t>
            </a:r>
            <a:endParaRPr>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2"/>
          <p:cNvSpPr txBox="1"/>
          <p:nvPr/>
        </p:nvSpPr>
        <p:spPr>
          <a:xfrm>
            <a:off x="365305" y="1594482"/>
            <a:ext cx="11112000" cy="3336300"/>
          </a:xfrm>
          <a:prstGeom prst="rect">
            <a:avLst/>
          </a:prstGeom>
          <a:noFill/>
          <a:ln>
            <a:noFill/>
          </a:ln>
        </p:spPr>
        <p:txBody>
          <a:bodyPr anchorCtr="0" anchor="t" bIns="45700" lIns="91425" spcFirstLastPara="1" rIns="91425" wrap="square" tIns="45700">
            <a:spAutoFit/>
          </a:bodyPr>
          <a:lstStyle/>
          <a:p>
            <a:pPr indent="-336550" lvl="0" marL="457200" rtl="0" algn="l">
              <a:lnSpc>
                <a:spcPct val="115000"/>
              </a:lnSpc>
              <a:spcBef>
                <a:spcPts val="0"/>
              </a:spcBef>
              <a:spcAft>
                <a:spcPts val="0"/>
              </a:spcAft>
              <a:buClr>
                <a:schemeClr val="dk1"/>
              </a:buClr>
              <a:buSzPts val="1700"/>
              <a:buFont typeface="Montserrat"/>
              <a:buAutoNum type="arabicPeriod"/>
            </a:pPr>
            <a:r>
              <a:rPr b="1" lang="en-GB" sz="1800">
                <a:solidFill>
                  <a:schemeClr val="dk1"/>
                </a:solidFill>
                <a:latin typeface="Montserrat"/>
                <a:ea typeface="Montserrat"/>
                <a:cs typeface="Montserrat"/>
                <a:sym typeface="Montserrat"/>
              </a:rPr>
              <a:t>Dialogue with Global Carbon Project</a:t>
            </a:r>
            <a:endParaRPr b="1" sz="1800">
              <a:solidFill>
                <a:schemeClr val="dk1"/>
              </a:solidFill>
              <a:latin typeface="Montserrat"/>
              <a:ea typeface="Montserrat"/>
              <a:cs typeface="Montserrat"/>
              <a:sym typeface="Montserrat"/>
            </a:endParaRPr>
          </a:p>
          <a:p>
            <a:pPr indent="-349250" lvl="1" marL="914400" rtl="0" algn="l">
              <a:lnSpc>
                <a:spcPct val="115000"/>
              </a:lnSpc>
              <a:spcBef>
                <a:spcPts val="0"/>
              </a:spcBef>
              <a:spcAft>
                <a:spcPts val="0"/>
              </a:spcAft>
              <a:buClr>
                <a:schemeClr val="dk1"/>
              </a:buClr>
              <a:buSzPts val="1900"/>
              <a:buFont typeface="Montserrat"/>
              <a:buChar char="❖"/>
            </a:pPr>
            <a:r>
              <a:rPr lang="en-GB" sz="1800">
                <a:solidFill>
                  <a:schemeClr val="dk1"/>
                </a:solidFill>
                <a:latin typeface="Montserrat"/>
                <a:ea typeface="Montserrat"/>
                <a:cs typeface="Montserrat"/>
                <a:sym typeface="Montserrat"/>
              </a:rPr>
              <a:t>Improved coordination on inventory products</a:t>
            </a:r>
            <a:endParaRPr sz="1700">
              <a:solidFill>
                <a:schemeClr val="dk1"/>
              </a:solidFill>
            </a:endParaRPr>
          </a:p>
          <a:p>
            <a:pPr indent="-349250" lvl="1" marL="914400" rtl="0" algn="l">
              <a:lnSpc>
                <a:spcPct val="115000"/>
              </a:lnSpc>
              <a:spcBef>
                <a:spcPts val="0"/>
              </a:spcBef>
              <a:spcAft>
                <a:spcPts val="0"/>
              </a:spcAft>
              <a:buClr>
                <a:schemeClr val="dk1"/>
              </a:buClr>
              <a:buSzPts val="1900"/>
              <a:buFont typeface="Montserrat"/>
              <a:buChar char="❖"/>
            </a:pPr>
            <a:r>
              <a:rPr lang="en-GB" sz="1800">
                <a:solidFill>
                  <a:schemeClr val="dk1"/>
                </a:solidFill>
                <a:latin typeface="Montserrat"/>
                <a:ea typeface="Montserrat"/>
                <a:cs typeface="Montserrat"/>
                <a:sym typeface="Montserrat"/>
              </a:rPr>
              <a:t>Possible joint comms for COP etc</a:t>
            </a:r>
            <a:r>
              <a:rPr lang="en-GB" sz="1800">
                <a:solidFill>
                  <a:schemeClr val="dk1"/>
                </a:solidFill>
                <a:latin typeface="Montserrat"/>
                <a:ea typeface="Montserrat"/>
                <a:cs typeface="Montserrat"/>
                <a:sym typeface="Montserrat"/>
              </a:rPr>
              <a:t> </a:t>
            </a:r>
            <a:endParaRPr sz="1800">
              <a:solidFill>
                <a:schemeClr val="dk1"/>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1800">
              <a:solidFill>
                <a:schemeClr val="dk1"/>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1800">
              <a:solidFill>
                <a:schemeClr val="dk1"/>
              </a:solidFill>
              <a:latin typeface="Montserrat"/>
              <a:ea typeface="Montserrat"/>
              <a:cs typeface="Montserrat"/>
              <a:sym typeface="Montserrat"/>
            </a:endParaRPr>
          </a:p>
          <a:p>
            <a:pPr indent="-336550" lvl="0" marL="457200" rtl="0" algn="l">
              <a:lnSpc>
                <a:spcPct val="115000"/>
              </a:lnSpc>
              <a:spcBef>
                <a:spcPts val="0"/>
              </a:spcBef>
              <a:spcAft>
                <a:spcPts val="0"/>
              </a:spcAft>
              <a:buClr>
                <a:schemeClr val="dk1"/>
              </a:buClr>
              <a:buSzPts val="1700"/>
              <a:buFont typeface="Montserrat"/>
              <a:buAutoNum type="arabicPeriod"/>
            </a:pPr>
            <a:r>
              <a:rPr b="1" lang="en-GB" sz="1800">
                <a:solidFill>
                  <a:schemeClr val="dk1"/>
                </a:solidFill>
                <a:latin typeface="Montserrat"/>
                <a:ea typeface="Montserrat"/>
                <a:cs typeface="Montserrat"/>
                <a:sym typeface="Montserrat"/>
              </a:rPr>
              <a:t>Dialogue with IPCC/TSU</a:t>
            </a:r>
            <a:endParaRPr sz="1800">
              <a:solidFill>
                <a:schemeClr val="dk1"/>
              </a:solidFill>
              <a:latin typeface="Montserrat"/>
              <a:ea typeface="Montserrat"/>
              <a:cs typeface="Montserrat"/>
              <a:sym typeface="Montserrat"/>
            </a:endParaRPr>
          </a:p>
          <a:p>
            <a:pPr indent="-349250" lvl="1" marL="914400" rtl="0" algn="l">
              <a:lnSpc>
                <a:spcPct val="115000"/>
              </a:lnSpc>
              <a:spcBef>
                <a:spcPts val="0"/>
              </a:spcBef>
              <a:spcAft>
                <a:spcPts val="0"/>
              </a:spcAft>
              <a:buClr>
                <a:schemeClr val="dk1"/>
              </a:buClr>
              <a:buSzPts val="1900"/>
              <a:buFont typeface="Montserrat"/>
              <a:buChar char="❖"/>
            </a:pPr>
            <a:r>
              <a:rPr lang="en-GB" sz="1800">
                <a:solidFill>
                  <a:schemeClr val="dk1"/>
                </a:solidFill>
                <a:latin typeface="Montserrat"/>
                <a:ea typeface="Montserrat"/>
                <a:cs typeface="Montserrat"/>
                <a:sym typeface="Montserrat"/>
              </a:rPr>
              <a:t>Suggesting a more systematic and comprehensive process for submission of CEOS-agency candidate datasets for the IPCC Emission Factors Database</a:t>
            </a:r>
            <a:endParaRPr sz="1800">
              <a:solidFill>
                <a:schemeClr val="dk1"/>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18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2100">
              <a:solidFill>
                <a:schemeClr val="dk1"/>
              </a:solidFill>
              <a:latin typeface="Montserrat"/>
              <a:ea typeface="Montserrat"/>
              <a:cs typeface="Montserrat"/>
              <a:sym typeface="Montserrat"/>
            </a:endParaRPr>
          </a:p>
        </p:txBody>
      </p:sp>
      <p:sp>
        <p:nvSpPr>
          <p:cNvPr id="99" name="Google Shape;99;p12"/>
          <p:cNvSpPr txBox="1"/>
          <p:nvPr/>
        </p:nvSpPr>
        <p:spPr>
          <a:xfrm>
            <a:off x="94026" y="103250"/>
            <a:ext cx="95826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Some specific updates</a:t>
            </a:r>
            <a:endParaRPr>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3"/>
          <p:cNvSpPr txBox="1"/>
          <p:nvPr/>
        </p:nvSpPr>
        <p:spPr>
          <a:xfrm>
            <a:off x="357105" y="1290957"/>
            <a:ext cx="11112000" cy="4556100"/>
          </a:xfrm>
          <a:prstGeom prst="rect">
            <a:avLst/>
          </a:prstGeom>
          <a:noFill/>
          <a:ln>
            <a:noFill/>
          </a:ln>
        </p:spPr>
        <p:txBody>
          <a:bodyPr anchorCtr="0" anchor="t" bIns="45700" lIns="91425" spcFirstLastPara="1" rIns="91425" wrap="square" tIns="45700">
            <a:spAutoFit/>
          </a:bodyPr>
          <a:lstStyle/>
          <a:p>
            <a:pPr indent="-355600" lvl="0" marL="457200" rtl="0" algn="l">
              <a:lnSpc>
                <a:spcPct val="150000"/>
              </a:lnSpc>
              <a:spcBef>
                <a:spcPts val="0"/>
              </a:spcBef>
              <a:spcAft>
                <a:spcPts val="0"/>
              </a:spcAft>
              <a:buClr>
                <a:schemeClr val="dk1"/>
              </a:buClr>
              <a:buSzPts val="2000"/>
              <a:buFont typeface="Montserrat"/>
              <a:buChar char="❖"/>
            </a:pPr>
            <a:r>
              <a:rPr b="1" lang="en-GB" sz="2000">
                <a:solidFill>
                  <a:schemeClr val="dk1"/>
                </a:solidFill>
                <a:latin typeface="Montserrat"/>
                <a:ea typeface="Montserrat"/>
                <a:cs typeface="Montserrat"/>
                <a:sym typeface="Montserrat"/>
              </a:rPr>
              <a:t>Outcomes to date from WGClimate-led harvesting of lessons learned from GST1 (WGClimate, Wenying Su)</a:t>
            </a:r>
            <a:endParaRPr b="1" sz="2000">
              <a:solidFill>
                <a:schemeClr val="dk1"/>
              </a:solidFill>
              <a:latin typeface="Montserrat"/>
              <a:ea typeface="Montserrat"/>
              <a:cs typeface="Montserrat"/>
              <a:sym typeface="Montserrat"/>
            </a:endParaRPr>
          </a:p>
          <a:p>
            <a:pPr indent="-355600" lvl="1" marL="914400" rtl="0" algn="l">
              <a:lnSpc>
                <a:spcPct val="150000"/>
              </a:lnSpc>
              <a:spcBef>
                <a:spcPts val="0"/>
              </a:spcBef>
              <a:spcAft>
                <a:spcPts val="0"/>
              </a:spcAft>
              <a:buClr>
                <a:schemeClr val="dk1"/>
              </a:buClr>
              <a:buSzPts val="2000"/>
              <a:buFont typeface="Montserrat"/>
              <a:buChar char="❖"/>
            </a:pPr>
            <a:r>
              <a:rPr b="1" lang="en-GB" sz="2000">
                <a:solidFill>
                  <a:schemeClr val="dk1"/>
                </a:solidFill>
                <a:latin typeface="Montserrat"/>
                <a:ea typeface="Montserrat"/>
                <a:cs typeface="Montserrat"/>
                <a:sym typeface="Montserrat"/>
              </a:rPr>
              <a:t>Plus discussion to further develop conclusions and actions to take to Plenary</a:t>
            </a:r>
            <a:endParaRPr b="1" sz="2000">
              <a:solidFill>
                <a:schemeClr val="dk1"/>
              </a:solidFill>
              <a:latin typeface="Montserrat"/>
              <a:ea typeface="Montserrat"/>
              <a:cs typeface="Montserrat"/>
              <a:sym typeface="Montserrat"/>
            </a:endParaRPr>
          </a:p>
          <a:p>
            <a:pPr indent="0" lvl="0" marL="914400" rtl="0" algn="l">
              <a:lnSpc>
                <a:spcPct val="150000"/>
              </a:lnSpc>
              <a:spcBef>
                <a:spcPts val="0"/>
              </a:spcBef>
              <a:spcAft>
                <a:spcPts val="0"/>
              </a:spcAft>
              <a:buNone/>
            </a:pPr>
            <a:r>
              <a:t/>
            </a:r>
            <a:endParaRPr b="1" sz="2000">
              <a:solidFill>
                <a:schemeClr val="dk1"/>
              </a:solidFill>
              <a:latin typeface="Montserrat"/>
              <a:ea typeface="Montserrat"/>
              <a:cs typeface="Montserrat"/>
              <a:sym typeface="Montserrat"/>
            </a:endParaRPr>
          </a:p>
          <a:p>
            <a:pPr indent="-355600" lvl="0" marL="457200" rtl="0" algn="l">
              <a:lnSpc>
                <a:spcPct val="150000"/>
              </a:lnSpc>
              <a:spcBef>
                <a:spcPts val="0"/>
              </a:spcBef>
              <a:spcAft>
                <a:spcPts val="0"/>
              </a:spcAft>
              <a:buClr>
                <a:schemeClr val="dk1"/>
              </a:buClr>
              <a:buSzPts val="2000"/>
              <a:buFont typeface="Montserrat"/>
              <a:buChar char="❖"/>
            </a:pPr>
            <a:r>
              <a:rPr b="1" lang="en-GB" sz="2000">
                <a:solidFill>
                  <a:schemeClr val="dk1"/>
                </a:solidFill>
                <a:latin typeface="Montserrat"/>
                <a:ea typeface="Montserrat"/>
                <a:cs typeface="Montserrat"/>
                <a:sym typeface="Montserrat"/>
              </a:rPr>
              <a:t>Aquatic Carbon Roadmap update (OCR-VC, Ewa Kwiatkowska - remote)</a:t>
            </a:r>
            <a:endParaRPr b="1" sz="2000">
              <a:solidFill>
                <a:schemeClr val="dk1"/>
              </a:solidFill>
              <a:latin typeface="Montserrat"/>
              <a:ea typeface="Montserrat"/>
              <a:cs typeface="Montserrat"/>
              <a:sym typeface="Montserrat"/>
            </a:endParaRPr>
          </a:p>
          <a:p>
            <a:pPr indent="0" lvl="0" marL="457200" rtl="0" algn="l">
              <a:lnSpc>
                <a:spcPct val="150000"/>
              </a:lnSpc>
              <a:spcBef>
                <a:spcPts val="0"/>
              </a:spcBef>
              <a:spcAft>
                <a:spcPts val="0"/>
              </a:spcAft>
              <a:buNone/>
            </a:pPr>
            <a:r>
              <a:t/>
            </a:r>
            <a:endParaRPr b="1" sz="2000">
              <a:solidFill>
                <a:schemeClr val="dk1"/>
              </a:solidFill>
              <a:latin typeface="Montserrat"/>
              <a:ea typeface="Montserrat"/>
              <a:cs typeface="Montserrat"/>
              <a:sym typeface="Montserrat"/>
            </a:endParaRPr>
          </a:p>
          <a:p>
            <a:pPr indent="-355600" lvl="0" marL="457200" rtl="0" algn="l">
              <a:lnSpc>
                <a:spcPct val="150000"/>
              </a:lnSpc>
              <a:spcBef>
                <a:spcPts val="0"/>
              </a:spcBef>
              <a:spcAft>
                <a:spcPts val="0"/>
              </a:spcAft>
              <a:buClr>
                <a:schemeClr val="dk1"/>
              </a:buClr>
              <a:buSzPts val="2000"/>
              <a:buFont typeface="Montserrat"/>
              <a:buChar char="❖"/>
            </a:pPr>
            <a:r>
              <a:rPr b="1" lang="en-GB" sz="2000">
                <a:solidFill>
                  <a:schemeClr val="dk1"/>
                </a:solidFill>
                <a:latin typeface="Montserrat"/>
                <a:ea typeface="Montserrat"/>
                <a:cs typeface="Montserrat"/>
                <a:sym typeface="Montserrat"/>
              </a:rPr>
              <a:t>The July 2024 IPCC Expert Meeting on Reconciling Land Use Emissions (JRC, </a:t>
            </a:r>
            <a:br>
              <a:rPr b="1" lang="en-GB" sz="2000">
                <a:solidFill>
                  <a:schemeClr val="dk1"/>
                </a:solidFill>
                <a:latin typeface="Montserrat"/>
                <a:ea typeface="Montserrat"/>
                <a:cs typeface="Montserrat"/>
                <a:sym typeface="Montserrat"/>
              </a:rPr>
            </a:br>
            <a:r>
              <a:rPr b="1" lang="en-GB" sz="2000">
                <a:solidFill>
                  <a:schemeClr val="dk1"/>
                </a:solidFill>
                <a:latin typeface="Montserrat"/>
                <a:ea typeface="Montserrat"/>
                <a:cs typeface="Montserrat"/>
                <a:sym typeface="Montserrat"/>
              </a:rPr>
              <a:t>Giacomo Grassi - remote) </a:t>
            </a:r>
            <a:endParaRPr b="1" sz="2000">
              <a:solidFill>
                <a:schemeClr val="dk1"/>
              </a:solidFill>
              <a:latin typeface="Montserrat"/>
              <a:ea typeface="Montserrat"/>
              <a:cs typeface="Montserrat"/>
              <a:sym typeface="Montserrat"/>
            </a:endParaRPr>
          </a:p>
          <a:p>
            <a:pPr indent="0" lvl="0" marL="914400" marR="0" rtl="0" algn="l">
              <a:lnSpc>
                <a:spcPct val="150000"/>
              </a:lnSpc>
              <a:spcBef>
                <a:spcPts val="0"/>
              </a:spcBef>
              <a:spcAft>
                <a:spcPts val="0"/>
              </a:spcAft>
              <a:buNone/>
            </a:pPr>
            <a:r>
              <a:t/>
            </a:r>
            <a:endParaRPr b="1" sz="2000">
              <a:solidFill>
                <a:schemeClr val="dk1"/>
              </a:solidFill>
              <a:latin typeface="Montserrat"/>
              <a:ea typeface="Montserrat"/>
              <a:cs typeface="Montserrat"/>
              <a:sym typeface="Montserrat"/>
            </a:endParaRPr>
          </a:p>
        </p:txBody>
      </p:sp>
      <p:sp>
        <p:nvSpPr>
          <p:cNvPr id="105" name="Google Shape;105;p13"/>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Our session</a:t>
            </a:r>
            <a:endParaRPr>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4"/>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Our session</a:t>
            </a:r>
            <a:endParaRPr>
              <a:latin typeface="Montserrat"/>
              <a:ea typeface="Montserrat"/>
              <a:cs typeface="Montserrat"/>
              <a:sym typeface="Montserrat"/>
            </a:endParaRPr>
          </a:p>
        </p:txBody>
      </p:sp>
      <p:pic>
        <p:nvPicPr>
          <p:cNvPr id="111" name="Google Shape;111;p14"/>
          <p:cNvPicPr preferRelativeResize="0"/>
          <p:nvPr/>
        </p:nvPicPr>
        <p:blipFill>
          <a:blip r:embed="rId3">
            <a:alphaModFix/>
          </a:blip>
          <a:stretch>
            <a:fillRect/>
          </a:stretch>
        </p:blipFill>
        <p:spPr>
          <a:xfrm>
            <a:off x="2721575" y="1109773"/>
            <a:ext cx="6365596" cy="56804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