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12192000"/>
  <p:notesSz cx="6858000" cy="9144000"/>
  <p:embeddedFontLst>
    <p:embeddedFont>
      <p:font typeface="Montserrat"/>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j0pV6jfaJc31/V041b/V4yso4ZO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0145B13-4A34-42BB-93BC-7DC93538398C}">
  <a:tblStyle styleId="{40145B13-4A34-42BB-93BC-7DC93538398C}"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regular.fntdata"/><Relationship Id="rId25" Type="http://schemas.openxmlformats.org/officeDocument/2006/relationships/slide" Target="slides/slide20.xml"/><Relationship Id="rId28" Type="http://schemas.openxmlformats.org/officeDocument/2006/relationships/font" Target="fonts/Montserrat-italic.fntdata"/><Relationship Id="rId27" Type="http://schemas.openxmlformats.org/officeDocument/2006/relationships/font" Target="fonts/Montserra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boldItalic.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 name="Google Shape;6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5" name="Google Shape;21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2" name="Google Shape;25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9" name="Google Shape;259;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4" name="Google Shape;26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4: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269" name="Google Shape;269;p14: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SzPts val="1100"/>
              <a:buFont typeface="Arial"/>
              <a:buChar char="•"/>
            </a:pPr>
            <a:r>
              <a:rPr lang="en-US"/>
              <a:t>Caveat I: on numbers is that they contain also interim CDRs (mostly for domain atmosphere) and particularly from V3 to V4 some have been redefined by data providers leading to more individual quantities records.</a:t>
            </a:r>
            <a:endParaRPr/>
          </a:p>
          <a:p>
            <a:pPr indent="-171450" lvl="0" marL="171450" rtl="0" algn="l">
              <a:lnSpc>
                <a:spcPct val="100000"/>
              </a:lnSpc>
              <a:spcBef>
                <a:spcPts val="0"/>
              </a:spcBef>
              <a:spcAft>
                <a:spcPts val="0"/>
              </a:spcAft>
              <a:buSzPts val="1100"/>
              <a:buFont typeface="Arial"/>
              <a:buChar char="•"/>
            </a:pPr>
            <a:r>
              <a:rPr lang="en-US"/>
              <a:t>Caveat II: Some records were still left out from V4.1, e.g., from C3S, because information arrived too late to be verified. Thus a next version will see more records. It also further increases the imbalance of provision of records to Europe</a:t>
            </a:r>
            <a:endParaRPr/>
          </a:p>
          <a:p>
            <a:pPr indent="-171450" lvl="0" marL="171450" rtl="0" algn="l">
              <a:lnSpc>
                <a:spcPct val="100000"/>
              </a:lnSpc>
              <a:spcBef>
                <a:spcPts val="0"/>
              </a:spcBef>
              <a:spcAft>
                <a:spcPts val="0"/>
              </a:spcAft>
              <a:buSzPts val="1100"/>
              <a:buFont typeface="Arial"/>
              <a:buChar char="•"/>
            </a:pPr>
            <a:r>
              <a:rPr lang="en-US"/>
              <a:t>Caveat III: We were generous in letting data records in applying a rule of thump on 10 year length as a minimum, also opting for taking a record that is not a CDR if there is no other, but certainly some content does not qualify to be in the Inventory </a:t>
            </a:r>
            <a:endParaRPr/>
          </a:p>
          <a:p>
            <a:pPr indent="-171450" lvl="0" marL="171450" rtl="0" algn="l">
              <a:lnSpc>
                <a:spcPct val="100000"/>
              </a:lnSpc>
              <a:spcBef>
                <a:spcPts val="0"/>
              </a:spcBef>
              <a:spcAft>
                <a:spcPts val="0"/>
              </a:spcAft>
              <a:buSzPts val="1100"/>
              <a:buFont typeface="Arial"/>
              <a:buChar char="•"/>
            </a:pPr>
            <a:r>
              <a:rPr lang="en-US"/>
              <a:t>Number of records has increased from version to version mostly indicating more completeness and some competed records (mostly from Europe) and some new planning</a:t>
            </a:r>
            <a:endParaRPr/>
          </a:p>
          <a:p>
            <a:pPr indent="-171450" lvl="0" marL="171450" rtl="0" algn="l">
              <a:lnSpc>
                <a:spcPct val="100000"/>
              </a:lnSpc>
              <a:spcBef>
                <a:spcPts val="0"/>
              </a:spcBef>
              <a:spcAft>
                <a:spcPts val="0"/>
              </a:spcAft>
              <a:buSzPts val="1100"/>
              <a:buFont typeface="Arial"/>
              <a:buChar char="•"/>
            </a:pPr>
            <a:r>
              <a:rPr lang="en-US"/>
              <a:t>Biggest increase is in domain atmosphere, mostly on provided not on planned, which either points to the periodicity of plans, e.g., ESA and EUMETSAT new programmes or to a lack of responses. One cannot decide what the reason is, maybe both</a:t>
            </a:r>
            <a:endParaRPr/>
          </a:p>
          <a:p>
            <a:pPr indent="-171450" lvl="0" marL="171450" rtl="0" algn="l">
              <a:lnSpc>
                <a:spcPct val="100000"/>
              </a:lnSpc>
              <a:spcBef>
                <a:spcPts val="0"/>
              </a:spcBef>
              <a:spcAft>
                <a:spcPts val="0"/>
              </a:spcAft>
              <a:buSzPts val="1100"/>
              <a:buFont typeface="Arial"/>
              <a:buChar char="•"/>
            </a:pPr>
            <a:r>
              <a:rPr lang="en-US"/>
              <a:t>For the land domain we see a big increase in the existing, which is mostly due to the fact we covered more. High fluctuation in planned, which is related to the level of response.</a:t>
            </a:r>
            <a:endParaRPr/>
          </a:p>
          <a:p>
            <a:pPr indent="-101600" lvl="0" marL="171450" rtl="0" algn="l">
              <a:lnSpc>
                <a:spcPct val="100000"/>
              </a:lnSpc>
              <a:spcBef>
                <a:spcPts val="0"/>
              </a:spcBef>
              <a:spcAft>
                <a:spcPts val="0"/>
              </a:spcAft>
              <a:buSzPts val="1100"/>
              <a:buFont typeface="Arial"/>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US"/>
              <a:t>Notes:</a:t>
            </a:r>
            <a:endParaRPr/>
          </a:p>
          <a:p>
            <a:pPr indent="-298450" lvl="0" marL="457200" marR="0" rtl="0" algn="l">
              <a:lnSpc>
                <a:spcPct val="100000"/>
              </a:lnSpc>
              <a:spcBef>
                <a:spcPts val="0"/>
              </a:spcBef>
              <a:spcAft>
                <a:spcPts val="0"/>
              </a:spcAft>
              <a:buClr>
                <a:srgbClr val="000000"/>
              </a:buClr>
              <a:buSzPts val="1100"/>
              <a:buFont typeface="Arial"/>
              <a:buChar char="●"/>
            </a:pPr>
            <a:r>
              <a:rPr lang="en-US"/>
              <a:t>-overwhelming amount of atmospheric ECVs compared to other domains</a:t>
            </a:r>
            <a:endParaRPr/>
          </a:p>
          <a:p>
            <a:pPr indent="-298450" lvl="0" marL="457200" marR="0" rtl="0" algn="l">
              <a:lnSpc>
                <a:spcPct val="100000"/>
              </a:lnSpc>
              <a:spcBef>
                <a:spcPts val="0"/>
              </a:spcBef>
              <a:spcAft>
                <a:spcPts val="0"/>
              </a:spcAft>
              <a:buClr>
                <a:srgbClr val="000000"/>
              </a:buClr>
              <a:buSzPts val="1100"/>
              <a:buFont typeface="Arial"/>
              <a:buChar char="●"/>
            </a:pPr>
            <a:r>
              <a:rPr lang="en-US"/>
              <a:t>-Ocean has the most non feasible from space</a:t>
            </a:r>
            <a:endParaRPr/>
          </a:p>
          <a:p>
            <a:pPr indent="-298450" lvl="0" marL="457200" marR="0" rtl="0" algn="l">
              <a:lnSpc>
                <a:spcPct val="100000"/>
              </a:lnSpc>
              <a:spcBef>
                <a:spcPts val="0"/>
              </a:spcBef>
              <a:spcAft>
                <a:spcPts val="0"/>
              </a:spcAft>
              <a:buClr>
                <a:srgbClr val="000000"/>
              </a:buClr>
              <a:buSzPts val="1100"/>
              <a:buFont typeface="Arial"/>
              <a:buChar char="●"/>
            </a:pPr>
            <a:r>
              <a:rPr lang="en-US"/>
              <a:t>-transition from existing to planned keeps relations – thus many are continued in the future</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298450" lvl="0" marL="457200" marR="0" rtl="0" algn="l">
              <a:lnSpc>
                <a:spcPct val="100000"/>
              </a:lnSpc>
              <a:spcBef>
                <a:spcPts val="0"/>
              </a:spcBef>
              <a:spcAft>
                <a:spcPts val="0"/>
              </a:spcAft>
              <a:buClr>
                <a:srgbClr val="000000"/>
              </a:buClr>
              <a:buSzPts val="1100"/>
              <a:buFont typeface="Arial"/>
              <a:buChar char="●"/>
            </a:pPr>
            <a:r>
              <a:rPr lang="en-US"/>
              <a:t>ECVs per domain is from GCOS IP 2022 and added more ECV products particularly for land domain, e.g., on sea ice. </a:t>
            </a:r>
            <a:endParaRPr/>
          </a:p>
        </p:txBody>
      </p:sp>
      <p:sp>
        <p:nvSpPr>
          <p:cNvPr id="294" name="Google Shape;294;p1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 name="Google Shape;30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US"/>
              <a:t>Notes:</a:t>
            </a:r>
            <a:endParaRPr/>
          </a:p>
          <a:p>
            <a:pPr indent="-171450" lvl="0" marL="171450" rtl="0" algn="l">
              <a:lnSpc>
                <a:spcPct val="100000"/>
              </a:lnSpc>
              <a:spcBef>
                <a:spcPts val="0"/>
              </a:spcBef>
              <a:spcAft>
                <a:spcPts val="0"/>
              </a:spcAft>
              <a:buSzPts val="1100"/>
              <a:buFont typeface="Arial"/>
              <a:buChar char="-"/>
            </a:pPr>
            <a:r>
              <a:rPr lang="en-US"/>
              <a:t>still low number of precipitation compared to its importance</a:t>
            </a:r>
            <a:endParaRPr/>
          </a:p>
          <a:p>
            <a:pPr indent="-171450" lvl="0" marL="171450" rtl="0" algn="l">
              <a:lnSpc>
                <a:spcPct val="100000"/>
              </a:lnSpc>
              <a:spcBef>
                <a:spcPts val="0"/>
              </a:spcBef>
              <a:spcAft>
                <a:spcPts val="0"/>
              </a:spcAft>
              <a:buSzPts val="1100"/>
              <a:buFont typeface="Arial"/>
              <a:buChar char="-"/>
            </a:pPr>
            <a:r>
              <a:rPr lang="en-US"/>
              <a:t>very few upper air winds</a:t>
            </a:r>
            <a:endParaRPr/>
          </a:p>
          <a:p>
            <a:pPr indent="-171450" lvl="0" marL="171450" rtl="0" algn="l">
              <a:lnSpc>
                <a:spcPct val="100000"/>
              </a:lnSpc>
              <a:spcBef>
                <a:spcPts val="0"/>
              </a:spcBef>
              <a:spcAft>
                <a:spcPts val="0"/>
              </a:spcAft>
              <a:buSzPts val="1100"/>
              <a:buFont typeface="Arial"/>
              <a:buChar char="-"/>
            </a:pPr>
            <a:r>
              <a:rPr lang="en-US"/>
              <a:t>missing in planning is lightning although new sensors, particularly in geostationary orbit are in space</a:t>
            </a:r>
            <a:endParaRPr/>
          </a:p>
        </p:txBody>
      </p:sp>
      <p:sp>
        <p:nvSpPr>
          <p:cNvPr id="304" name="Google Shape;304;p18: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 name="Google Shape;31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SzPts val="1100"/>
              <a:buFont typeface="Arial"/>
              <a:buChar char="-"/>
            </a:pPr>
            <a:r>
              <a:rPr lang="en-US"/>
              <a:t>no gaps in terms of ECVs </a:t>
            </a:r>
            <a:endParaRPr/>
          </a:p>
          <a:p>
            <a:pPr indent="-171450" lvl="0" marL="171450" rtl="0" algn="l">
              <a:lnSpc>
                <a:spcPct val="100000"/>
              </a:lnSpc>
              <a:spcBef>
                <a:spcPts val="0"/>
              </a:spcBef>
              <a:spcAft>
                <a:spcPts val="0"/>
              </a:spcAft>
              <a:buSzPts val="1100"/>
              <a:buFont typeface="Arial"/>
              <a:buChar char="-"/>
            </a:pPr>
            <a:r>
              <a:rPr lang="en-US"/>
              <a:t>some gaps in plans, but this is the status end of 2022</a:t>
            </a:r>
            <a:endParaRPr/>
          </a:p>
        </p:txBody>
      </p:sp>
      <p:sp>
        <p:nvSpPr>
          <p:cNvPr id="313" name="Google Shape;313;p1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2: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72" name="Google Shape;72;p2: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1" name="Google Shape;32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SzPts val="1100"/>
              <a:buFont typeface="Arial"/>
              <a:buChar char="-"/>
            </a:pPr>
            <a:r>
              <a:rPr lang="en-US"/>
              <a:t>gaps in inventory on permafrost – know that NH data exist from ESA – next update</a:t>
            </a:r>
            <a:endParaRPr/>
          </a:p>
          <a:p>
            <a:pPr indent="-171450" lvl="0" marL="171450" rtl="0" algn="l">
              <a:lnSpc>
                <a:spcPct val="100000"/>
              </a:lnSpc>
              <a:spcBef>
                <a:spcPts val="0"/>
              </a:spcBef>
              <a:spcAft>
                <a:spcPts val="0"/>
              </a:spcAft>
              <a:buSzPts val="1100"/>
              <a:buFont typeface="Arial"/>
              <a:buChar char="-"/>
            </a:pPr>
            <a:r>
              <a:rPr lang="en-US"/>
              <a:t>still information missing on planned data sets, demonstrating the limits of the ECV inventory process</a:t>
            </a:r>
            <a:endParaRPr/>
          </a:p>
        </p:txBody>
      </p:sp>
      <p:sp>
        <p:nvSpPr>
          <p:cNvPr id="322" name="Google Shape;322;p2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 name="Google Shape;7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5" name="Google Shape;11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2" name="Google Shape;15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
        <p:nvSpPr>
          <p:cNvPr id="166" name="Google Shape;166;p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2" name="Google Shape;17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11.jpg"/><Relationship Id="rId4" Type="http://schemas.openxmlformats.org/officeDocument/2006/relationships/image" Target="../media/image7.jpg"/><Relationship Id="rId5" Type="http://schemas.openxmlformats.org/officeDocument/2006/relationships/image" Target="../media/image1.png"/><Relationship Id="rId6"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 name="Shape 12"/>
        <p:cNvGrpSpPr/>
        <p:nvPr/>
      </p:nvGrpSpPr>
      <p:grpSpPr>
        <a:xfrm>
          <a:off x="0" y="0"/>
          <a:ext cx="0" cy="0"/>
          <a:chOff x="0" y="0"/>
          <a:chExt cx="0" cy="0"/>
        </a:xfrm>
      </p:grpSpPr>
      <p:pic>
        <p:nvPicPr>
          <p:cNvPr id="13" name="Google Shape;13;p22"/>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4" name="Google Shape;14;p22"/>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5" name="Google Shape;15;p2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6" name="Google Shape;16;p2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 name="Google Shape;17;p22"/>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8" name="Google Shape;18;p22"/>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9" name="Google Shape;19;p22"/>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20" name="Google Shape;20;p22"/>
          <p:cNvPicPr preferRelativeResize="0"/>
          <p:nvPr/>
        </p:nvPicPr>
        <p:blipFill rotWithShape="1">
          <a:blip r:embed="rId6">
            <a:alphaModFix amt="34000"/>
          </a:blip>
          <a:srcRect b="669" l="54016" r="11355" t="36081"/>
          <a:stretch/>
        </p:blipFill>
        <p:spPr>
          <a:xfrm rot="-5400000">
            <a:off x="5792642" y="4819952"/>
            <a:ext cx="1719709" cy="2366806"/>
          </a:xfrm>
          <a:prstGeom prst="rtTriangle">
            <a:avLst/>
          </a:prstGeom>
          <a:noFill/>
          <a:ln>
            <a:noFill/>
          </a:ln>
        </p:spPr>
      </p:pic>
      <p:sp>
        <p:nvSpPr>
          <p:cNvPr id="21" name="Google Shape;21;p22"/>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2" name="Shape 22"/>
        <p:cNvGrpSpPr/>
        <p:nvPr/>
      </p:nvGrpSpPr>
      <p:grpSpPr>
        <a:xfrm>
          <a:off x="0" y="0"/>
          <a:ext cx="0" cy="0"/>
          <a:chOff x="0" y="0"/>
          <a:chExt cx="0" cy="0"/>
        </a:xfrm>
      </p:grpSpPr>
      <p:sp>
        <p:nvSpPr>
          <p:cNvPr id="23" name="Google Shape;23;p2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4" name="Google Shape;24;p2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5" name="Google Shape;25;p2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6" name="Google Shape;26;p2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2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8" name="Google Shape;28;p2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9" name="Google Shape;29;p23"/>
          <p:cNvSpPr txBox="1"/>
          <p:nvPr/>
        </p:nvSpPr>
        <p:spPr>
          <a:xfrm>
            <a:off x="-24384" y="6562799"/>
            <a:ext cx="4925700"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r>
              <a:rPr b="1" i="0" lang="en-US" sz="1400" u="none" cap="none" strike="noStrike">
                <a:solidFill>
                  <a:schemeClr val="accent1"/>
                </a:solidFill>
                <a:latin typeface="Montserrat"/>
                <a:ea typeface="Montserrat"/>
                <a:cs typeface="Montserrat"/>
                <a:sym typeface="Montserrat"/>
              </a:rPr>
              <a:t>CEOS SIT TW, 17-19 September 2024</a:t>
            </a:r>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
        <p:nvSpPr>
          <p:cNvPr id="30" name="Google Shape;30;p23"/>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95300" lvl="0" marL="457200" marR="0" rtl="0" algn="l">
              <a:lnSpc>
                <a:spcPct val="115000"/>
              </a:lnSpc>
              <a:spcBef>
                <a:spcPts val="1000"/>
              </a:spcBef>
              <a:spcAft>
                <a:spcPts val="0"/>
              </a:spcAft>
              <a:buClr>
                <a:schemeClr val="dk1"/>
              </a:buClr>
              <a:buSzPts val="4200"/>
              <a:buFont typeface="Arial"/>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1" name="Google Shape;31;p2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type="titleOnly">
  <p:cSld name="TITLE_ONLY">
    <p:spTree>
      <p:nvGrpSpPr>
        <p:cNvPr id="32" name="Shape 32"/>
        <p:cNvGrpSpPr/>
        <p:nvPr/>
      </p:nvGrpSpPr>
      <p:grpSpPr>
        <a:xfrm>
          <a:off x="0" y="0"/>
          <a:ext cx="0" cy="0"/>
          <a:chOff x="0" y="0"/>
          <a:chExt cx="0" cy="0"/>
        </a:xfrm>
      </p:grpSpPr>
      <p:sp>
        <p:nvSpPr>
          <p:cNvPr id="33" name="Google Shape;33;p24"/>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Only">
  <p:cSld name="2_Title Only">
    <p:spTree>
      <p:nvGrpSpPr>
        <p:cNvPr id="34" name="Shape 34"/>
        <p:cNvGrpSpPr/>
        <p:nvPr/>
      </p:nvGrpSpPr>
      <p:grpSpPr>
        <a:xfrm>
          <a:off x="0" y="0"/>
          <a:ext cx="0" cy="0"/>
          <a:chOff x="0" y="0"/>
          <a:chExt cx="0" cy="0"/>
        </a:xfrm>
      </p:grpSpPr>
      <p:sp>
        <p:nvSpPr>
          <p:cNvPr id="35" name="Google Shape;35;p25"/>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6" name="Shape 36"/>
        <p:cNvGrpSpPr/>
        <p:nvPr/>
      </p:nvGrpSpPr>
      <p:grpSpPr>
        <a:xfrm>
          <a:off x="0" y="0"/>
          <a:ext cx="0" cy="0"/>
          <a:chOff x="0" y="0"/>
          <a:chExt cx="0" cy="0"/>
        </a:xfrm>
      </p:grpSpPr>
      <p:sp>
        <p:nvSpPr>
          <p:cNvPr id="37" name="Google Shape;37;p2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8" name="Google Shape;38;p2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9" name="Google Shape;39;p2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0" name="Google Shape;40;p2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1" name="Google Shape;41;p2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2" name="Google Shape;42;p26"/>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43" name="Google Shape;43;p26"/>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44" name="Google Shape;44;p2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5" name="Google Shape;45;p2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6" name="Shape 46"/>
        <p:cNvGrpSpPr/>
        <p:nvPr/>
      </p:nvGrpSpPr>
      <p:grpSpPr>
        <a:xfrm>
          <a:off x="0" y="0"/>
          <a:ext cx="0" cy="0"/>
          <a:chOff x="0" y="0"/>
          <a:chExt cx="0" cy="0"/>
        </a:xfrm>
      </p:grpSpPr>
      <p:sp>
        <p:nvSpPr>
          <p:cNvPr id="47" name="Google Shape;47;p27"/>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8" name="Google Shape;48;p27"/>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9" name="Google Shape;49;p27"/>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0" name="Google Shape;50;p27"/>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1" name="Google Shape;51;p27"/>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2" name="Google Shape;52;p27"/>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53" name="Google Shape;53;p2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4" name="Shape 54"/>
        <p:cNvGrpSpPr/>
        <p:nvPr/>
      </p:nvGrpSpPr>
      <p:grpSpPr>
        <a:xfrm>
          <a:off x="0" y="0"/>
          <a:ext cx="0" cy="0"/>
          <a:chOff x="0" y="0"/>
          <a:chExt cx="0" cy="0"/>
        </a:xfrm>
      </p:grpSpPr>
      <p:sp>
        <p:nvSpPr>
          <p:cNvPr id="55" name="Google Shape;55;p28"/>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6" name="Google Shape;56;p28"/>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7" name="Google Shape;57;p28"/>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8" name="Google Shape;58;p28"/>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9" name="Google Shape;59;p28"/>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60" name="Google Shape;60;p28"/>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61" name="Google Shape;61;p28"/>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62" name="Google Shape;62;p28"/>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63" name="Google Shape;63;p2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10" Type="http://schemas.openxmlformats.org/officeDocument/2006/relationships/theme" Target="../theme/theme2.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21"/>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2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2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2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1" name="Google Shape;11;p21"/>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CEOS SIT TW, 17-19 September 2024</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22.jpg"/><Relationship Id="rId7"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7.png"/><Relationship Id="rId4" Type="http://schemas.openxmlformats.org/officeDocument/2006/relationships/image" Target="../media/image16.png"/><Relationship Id="rId5"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1.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9.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6.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22.jpg"/><Relationship Id="rId7"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22.jpg"/><Relationship Id="rId7"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22.jpg"/><Relationship Id="rId7"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
          <p:cNvSpPr txBox="1"/>
          <p:nvPr>
            <p:ph type="title"/>
          </p:nvPr>
        </p:nvSpPr>
        <p:spPr>
          <a:xfrm>
            <a:off x="176049" y="30987"/>
            <a:ext cx="11376614" cy="3972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US" sz="4400">
                <a:latin typeface="Arial"/>
                <a:ea typeface="Arial"/>
                <a:cs typeface="Arial"/>
                <a:sym typeface="Arial"/>
              </a:rPr>
              <a:t>WGClimate’s GCOS IP Response, </a:t>
            </a:r>
            <a:br>
              <a:rPr lang="en-US" sz="4400">
                <a:latin typeface="Arial"/>
                <a:ea typeface="Arial"/>
                <a:cs typeface="Arial"/>
                <a:sym typeface="Arial"/>
              </a:rPr>
            </a:br>
            <a:r>
              <a:rPr lang="en-US" sz="4400">
                <a:latin typeface="Arial"/>
                <a:ea typeface="Arial"/>
                <a:cs typeface="Arial"/>
                <a:sym typeface="Arial"/>
              </a:rPr>
              <a:t>Inventory, Gap Analysis Report and Coordinated Action Plan</a:t>
            </a:r>
            <a:br>
              <a:rPr lang="en-US" sz="4400">
                <a:latin typeface="Arial"/>
                <a:ea typeface="Arial"/>
                <a:cs typeface="Arial"/>
                <a:sym typeface="Arial"/>
              </a:rPr>
            </a:br>
            <a:r>
              <a:rPr i="1" lang="en-US" sz="1800">
                <a:latin typeface="Arial"/>
                <a:ea typeface="Arial"/>
                <a:cs typeface="Arial"/>
                <a:sym typeface="Arial"/>
              </a:rPr>
              <a:t>Agenda item 4.4</a:t>
            </a:r>
            <a:endParaRPr i="1" sz="1800">
              <a:latin typeface="Arial"/>
              <a:ea typeface="Arial"/>
              <a:cs typeface="Arial"/>
              <a:sym typeface="Arial"/>
            </a:endParaRPr>
          </a:p>
        </p:txBody>
      </p:sp>
      <p:sp>
        <p:nvSpPr>
          <p:cNvPr id="69" name="Google Shape;69;p1"/>
          <p:cNvSpPr/>
          <p:nvPr/>
        </p:nvSpPr>
        <p:spPr>
          <a:xfrm>
            <a:off x="6438901" y="4302200"/>
            <a:ext cx="5553224" cy="24798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2200"/>
              <a:buFont typeface="Arial"/>
              <a:buNone/>
            </a:pPr>
            <a:r>
              <a:t/>
            </a:r>
            <a:endParaRPr b="1" i="0" sz="2200" u="none" cap="none" strike="noStrike">
              <a:solidFill>
                <a:schemeClr val="accent1"/>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200"/>
              <a:buFont typeface="Arial"/>
              <a:buNone/>
            </a:pPr>
            <a:r>
              <a:rPr b="1" i="0" lang="en-US" sz="2200" u="none" cap="none" strike="noStrike">
                <a:solidFill>
                  <a:schemeClr val="accent1"/>
                </a:solidFill>
                <a:latin typeface="Arial"/>
                <a:ea typeface="Arial"/>
                <a:cs typeface="Arial"/>
                <a:sym typeface="Arial"/>
              </a:rPr>
              <a:t>Jeff Privette, NOAA</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200"/>
              <a:buFont typeface="Arial"/>
              <a:buNone/>
            </a:pPr>
            <a:r>
              <a:rPr b="1" i="0" lang="en-US" sz="2200" u="none" cap="none" strike="noStrike">
                <a:solidFill>
                  <a:schemeClr val="accent1"/>
                </a:solidFill>
                <a:latin typeface="Arial"/>
                <a:ea typeface="Arial"/>
                <a:cs typeface="Arial"/>
                <a:sym typeface="Arial"/>
              </a:rPr>
              <a:t>Wenying Su, NASA</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200"/>
              <a:buFont typeface="Arial"/>
              <a:buNone/>
            </a:pPr>
            <a:r>
              <a:rPr b="1" i="0" lang="en-US" sz="2200" u="none" cap="none" strike="noStrike">
                <a:solidFill>
                  <a:schemeClr val="accent1"/>
                </a:solidFill>
                <a:latin typeface="Arial"/>
                <a:ea typeface="Arial"/>
                <a:cs typeface="Arial"/>
                <a:sym typeface="Arial"/>
              </a:rPr>
              <a:t>SIT Technical Workshop</a:t>
            </a:r>
            <a:endParaRPr b="1" i="0" sz="2200" u="none" cap="none" strike="noStrike">
              <a:solidFill>
                <a:schemeClr val="accent1"/>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200"/>
              <a:buFont typeface="Arial"/>
              <a:buNone/>
            </a:pPr>
            <a:r>
              <a:rPr b="1" i="0" lang="en-US" sz="2200" u="none" cap="none" strike="noStrike">
                <a:solidFill>
                  <a:schemeClr val="accent1"/>
                </a:solidFill>
                <a:latin typeface="Arial"/>
                <a:ea typeface="Arial"/>
                <a:cs typeface="Arial"/>
                <a:sym typeface="Arial"/>
              </a:rPr>
              <a:t>17 September 2024</a:t>
            </a:r>
            <a:endParaRPr b="1" i="0" sz="2200" u="none" cap="none" strike="noStrike">
              <a:solidFill>
                <a:schemeClr val="accent1"/>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200"/>
              <a:buFont typeface="Arial"/>
              <a:buNone/>
            </a:pPr>
            <a:r>
              <a:rPr b="1" i="0" lang="en-US" sz="2200" u="none" cap="none" strike="noStrike">
                <a:solidFill>
                  <a:schemeClr val="accent1"/>
                </a:solidFill>
                <a:latin typeface="Arial"/>
                <a:ea typeface="Arial"/>
                <a:cs typeface="Arial"/>
                <a:sym typeface="Arial"/>
              </a:rPr>
              <a:t>Sydney, Australia</a:t>
            </a:r>
            <a:endParaRPr b="1" i="0" sz="2200" u="none" cap="none" strike="noStrike">
              <a:solidFill>
                <a:schemeClr val="accen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0"/>
          <p:cNvSpPr txBox="1"/>
          <p:nvPr>
            <p:ph type="title"/>
          </p:nvPr>
        </p:nvSpPr>
        <p:spPr>
          <a:xfrm>
            <a:off x="104928" y="175939"/>
            <a:ext cx="9780752"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4000">
                <a:latin typeface="Arial"/>
                <a:ea typeface="Arial"/>
                <a:cs typeface="Arial"/>
                <a:sym typeface="Arial"/>
              </a:rPr>
              <a:t>WGClimate’s Tools, Activities &amp; Workflow </a:t>
            </a:r>
            <a:endParaRPr sz="4000">
              <a:latin typeface="Arial"/>
              <a:ea typeface="Arial"/>
              <a:cs typeface="Arial"/>
              <a:sym typeface="Arial"/>
            </a:endParaRPr>
          </a:p>
        </p:txBody>
      </p:sp>
      <p:pic>
        <p:nvPicPr>
          <p:cNvPr id="218" name="Google Shape;218;p10"/>
          <p:cNvPicPr preferRelativeResize="0"/>
          <p:nvPr/>
        </p:nvPicPr>
        <p:blipFill rotWithShape="1">
          <a:blip r:embed="rId3">
            <a:alphaModFix/>
          </a:blip>
          <a:srcRect b="0" l="0" r="0" t="0"/>
          <a:stretch/>
        </p:blipFill>
        <p:spPr>
          <a:xfrm rot="1260970">
            <a:off x="9502856" y="1600627"/>
            <a:ext cx="2217877" cy="2871632"/>
          </a:xfrm>
          <a:prstGeom prst="rect">
            <a:avLst/>
          </a:prstGeom>
          <a:noFill/>
          <a:ln>
            <a:noFill/>
          </a:ln>
        </p:spPr>
      </p:pic>
      <p:pic>
        <p:nvPicPr>
          <p:cNvPr id="219" name="Google Shape;219;p10"/>
          <p:cNvPicPr preferRelativeResize="0"/>
          <p:nvPr/>
        </p:nvPicPr>
        <p:blipFill rotWithShape="1">
          <a:blip r:embed="rId4">
            <a:alphaModFix/>
          </a:blip>
          <a:srcRect b="0" l="0" r="0" t="0"/>
          <a:stretch/>
        </p:blipFill>
        <p:spPr>
          <a:xfrm>
            <a:off x="7814825" y="1525824"/>
            <a:ext cx="2217877" cy="2871632"/>
          </a:xfrm>
          <a:prstGeom prst="rect">
            <a:avLst/>
          </a:prstGeom>
          <a:noFill/>
          <a:ln>
            <a:noFill/>
          </a:ln>
        </p:spPr>
      </p:pic>
      <p:pic>
        <p:nvPicPr>
          <p:cNvPr id="220" name="Google Shape;220;p10"/>
          <p:cNvPicPr preferRelativeResize="0"/>
          <p:nvPr/>
        </p:nvPicPr>
        <p:blipFill rotWithShape="1">
          <a:blip r:embed="rId5">
            <a:alphaModFix/>
          </a:blip>
          <a:srcRect b="0" l="0" r="0" t="0"/>
          <a:stretch/>
        </p:blipFill>
        <p:spPr>
          <a:xfrm>
            <a:off x="6705887" y="2862835"/>
            <a:ext cx="2217877" cy="2871632"/>
          </a:xfrm>
          <a:prstGeom prst="rect">
            <a:avLst/>
          </a:prstGeom>
          <a:solidFill>
            <a:srgbClr val="FFC000"/>
          </a:solidFill>
          <a:ln>
            <a:noFill/>
          </a:ln>
        </p:spPr>
      </p:pic>
      <p:pic>
        <p:nvPicPr>
          <p:cNvPr id="221" name="Google Shape;221;p10"/>
          <p:cNvPicPr preferRelativeResize="0"/>
          <p:nvPr/>
        </p:nvPicPr>
        <p:blipFill rotWithShape="1">
          <a:blip r:embed="rId6">
            <a:alphaModFix/>
          </a:blip>
          <a:srcRect b="12044" l="0" r="0" t="0"/>
          <a:stretch/>
        </p:blipFill>
        <p:spPr>
          <a:xfrm rot="-844155">
            <a:off x="8909381" y="3446222"/>
            <a:ext cx="2217877" cy="2525691"/>
          </a:xfrm>
          <a:prstGeom prst="rect">
            <a:avLst/>
          </a:prstGeom>
          <a:noFill/>
          <a:ln>
            <a:noFill/>
          </a:ln>
        </p:spPr>
      </p:pic>
      <p:grpSp>
        <p:nvGrpSpPr>
          <p:cNvPr id="222" name="Google Shape;222;p10"/>
          <p:cNvGrpSpPr/>
          <p:nvPr/>
        </p:nvGrpSpPr>
        <p:grpSpPr>
          <a:xfrm>
            <a:off x="568955" y="1851618"/>
            <a:ext cx="5414647" cy="3930408"/>
            <a:chOff x="240175" y="1164"/>
            <a:chExt cx="4995984" cy="3510860"/>
          </a:xfrm>
        </p:grpSpPr>
        <p:grpSp>
          <p:nvGrpSpPr>
            <p:cNvPr id="223" name="Google Shape;223;p10"/>
            <p:cNvGrpSpPr/>
            <p:nvPr/>
          </p:nvGrpSpPr>
          <p:grpSpPr>
            <a:xfrm>
              <a:off x="919513" y="1164"/>
              <a:ext cx="3647373" cy="3152708"/>
              <a:chOff x="919513" y="1164"/>
              <a:chExt cx="3647373" cy="3152708"/>
            </a:xfrm>
          </p:grpSpPr>
          <p:sp>
            <p:nvSpPr>
              <p:cNvPr id="224" name="Google Shape;224;p10"/>
              <p:cNvSpPr/>
              <p:nvPr/>
            </p:nvSpPr>
            <p:spPr>
              <a:xfrm>
                <a:off x="2218134" y="1164"/>
                <a:ext cx="1050131" cy="682585"/>
              </a:xfrm>
              <a:prstGeom prst="roundRect">
                <a:avLst>
                  <a:gd fmla="val 16667" name="adj"/>
                </a:avLst>
              </a:prstGeom>
              <a:solidFill>
                <a:srgbClr val="00B0F0"/>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10"/>
              <p:cNvSpPr txBox="1"/>
              <p:nvPr/>
            </p:nvSpPr>
            <p:spPr>
              <a:xfrm>
                <a:off x="2251455" y="34485"/>
                <a:ext cx="983489" cy="615943"/>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FFFFFF"/>
                    </a:solidFill>
                    <a:latin typeface="Calibri"/>
                    <a:ea typeface="Calibri"/>
                    <a:cs typeface="Calibri"/>
                    <a:sym typeface="Calibri"/>
                  </a:rPr>
                  <a:t>ECV Inventory</a:t>
                </a:r>
                <a:endParaRPr b="0" i="0" sz="1400" u="none" cap="none" strike="noStrike">
                  <a:solidFill>
                    <a:srgbClr val="000000"/>
                  </a:solidFill>
                  <a:latin typeface="Arial"/>
                  <a:ea typeface="Arial"/>
                  <a:cs typeface="Arial"/>
                  <a:sym typeface="Arial"/>
                </a:endParaRPr>
              </a:p>
            </p:txBody>
          </p:sp>
          <p:sp>
            <p:nvSpPr>
              <p:cNvPr id="226" name="Google Shape;226;p10"/>
              <p:cNvSpPr/>
              <p:nvPr/>
            </p:nvSpPr>
            <p:spPr>
              <a:xfrm>
                <a:off x="1377749" y="342456"/>
                <a:ext cx="2730901" cy="2730901"/>
              </a:xfrm>
              <a:custGeom>
                <a:rect b="b" l="l" r="r" t="t"/>
                <a:pathLst>
                  <a:path extrusionOk="0" h="120000" w="120000">
                    <a:moveTo>
                      <a:pt x="89269" y="7625"/>
                    </a:moveTo>
                    <a:lnTo>
                      <a:pt x="89269" y="7625"/>
                    </a:lnTo>
                    <a:cubicBezTo>
                      <a:pt x="95448" y="11079"/>
                      <a:pt x="100967" y="15599"/>
                      <a:pt x="105571" y="20976"/>
                    </a:cubicBezTo>
                  </a:path>
                </a:pathLst>
              </a:custGeom>
              <a:noFill/>
              <a:ln cap="flat" cmpd="sng" w="9525">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10"/>
              <p:cNvSpPr/>
              <p:nvPr/>
            </p:nvSpPr>
            <p:spPr>
              <a:xfrm>
                <a:off x="3516755" y="944667"/>
                <a:ext cx="1050131" cy="682585"/>
              </a:xfrm>
              <a:prstGeom prst="roundRect">
                <a:avLst>
                  <a:gd fmla="val 16667" name="adj"/>
                </a:avLst>
              </a:prstGeom>
              <a:solidFill>
                <a:srgbClr val="00B0F0"/>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10"/>
              <p:cNvSpPr txBox="1"/>
              <p:nvPr/>
            </p:nvSpPr>
            <p:spPr>
              <a:xfrm>
                <a:off x="3550076" y="977988"/>
                <a:ext cx="983489" cy="615943"/>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FFFFFF"/>
                    </a:solidFill>
                    <a:latin typeface="Calibri"/>
                    <a:ea typeface="Calibri"/>
                    <a:cs typeface="Calibri"/>
                    <a:sym typeface="Calibri"/>
                  </a:rPr>
                  <a:t>Gap Analysis</a:t>
                </a:r>
                <a:endParaRPr b="0" i="0" sz="1400" u="none" cap="none" strike="noStrike">
                  <a:solidFill>
                    <a:srgbClr val="000000"/>
                  </a:solidFill>
                  <a:latin typeface="Arial"/>
                  <a:ea typeface="Arial"/>
                  <a:cs typeface="Arial"/>
                  <a:sym typeface="Arial"/>
                </a:endParaRPr>
              </a:p>
            </p:txBody>
          </p:sp>
          <p:sp>
            <p:nvSpPr>
              <p:cNvPr id="229" name="Google Shape;229;p10"/>
              <p:cNvSpPr/>
              <p:nvPr/>
            </p:nvSpPr>
            <p:spPr>
              <a:xfrm>
                <a:off x="1377749" y="342456"/>
                <a:ext cx="2730901" cy="2730901"/>
              </a:xfrm>
              <a:custGeom>
                <a:rect b="b" l="l" r="r" t="t"/>
                <a:pathLst>
                  <a:path extrusionOk="0" h="120000" w="120000">
                    <a:moveTo>
                      <a:pt x="119852" y="64138"/>
                    </a:moveTo>
                    <a:lnTo>
                      <a:pt x="119852" y="64138"/>
                    </a:lnTo>
                    <a:cubicBezTo>
                      <a:pt x="119304" y="72065"/>
                      <a:pt x="117186" y="79804"/>
                      <a:pt x="113622" y="86905"/>
                    </a:cubicBezTo>
                  </a:path>
                </a:pathLst>
              </a:custGeom>
              <a:noFill/>
              <a:ln cap="flat" cmpd="sng" w="9525">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10"/>
              <p:cNvSpPr/>
              <p:nvPr/>
            </p:nvSpPr>
            <p:spPr>
              <a:xfrm>
                <a:off x="3020726" y="2471287"/>
                <a:ext cx="1050131" cy="682585"/>
              </a:xfrm>
              <a:prstGeom prst="roundRect">
                <a:avLst>
                  <a:gd fmla="val 16667" name="adj"/>
                </a:avLst>
              </a:prstGeom>
              <a:solidFill>
                <a:srgbClr val="599BD5"/>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10"/>
              <p:cNvSpPr txBox="1"/>
              <p:nvPr/>
            </p:nvSpPr>
            <p:spPr>
              <a:xfrm>
                <a:off x="3054047" y="2504608"/>
                <a:ext cx="983489" cy="615943"/>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Coordinated Action Plan</a:t>
                </a:r>
                <a:endParaRPr b="0" i="0" sz="1400" u="none" cap="none" strike="noStrike">
                  <a:solidFill>
                    <a:srgbClr val="000000"/>
                  </a:solidFill>
                  <a:latin typeface="Arial"/>
                  <a:ea typeface="Arial"/>
                  <a:cs typeface="Arial"/>
                  <a:sym typeface="Arial"/>
                </a:endParaRPr>
              </a:p>
            </p:txBody>
          </p:sp>
          <p:sp>
            <p:nvSpPr>
              <p:cNvPr id="232" name="Google Shape;232;p10"/>
              <p:cNvSpPr/>
              <p:nvPr/>
            </p:nvSpPr>
            <p:spPr>
              <a:xfrm>
                <a:off x="1377749" y="342456"/>
                <a:ext cx="2730901" cy="2730901"/>
              </a:xfrm>
              <a:custGeom>
                <a:rect b="b" l="l" r="r" t="t"/>
                <a:pathLst>
                  <a:path extrusionOk="0" h="120000" w="120000">
                    <a:moveTo>
                      <a:pt x="67380" y="119539"/>
                    </a:moveTo>
                    <a:cubicBezTo>
                      <a:pt x="62477" y="120147"/>
                      <a:pt x="57518" y="120147"/>
                      <a:pt x="52614" y="119539"/>
                    </a:cubicBezTo>
                  </a:path>
                </a:pathLst>
              </a:custGeom>
              <a:noFill/>
              <a:ln cap="flat" cmpd="sng" w="9525">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10"/>
              <p:cNvSpPr/>
              <p:nvPr/>
            </p:nvSpPr>
            <p:spPr>
              <a:xfrm>
                <a:off x="1415542" y="2471287"/>
                <a:ext cx="1050131" cy="682585"/>
              </a:xfrm>
              <a:prstGeom prst="roundRect">
                <a:avLst>
                  <a:gd fmla="val 16667" name="adj"/>
                </a:avLst>
              </a:prstGeom>
              <a:solidFill>
                <a:srgbClr val="599BD5"/>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10"/>
              <p:cNvSpPr txBox="1"/>
              <p:nvPr/>
            </p:nvSpPr>
            <p:spPr>
              <a:xfrm>
                <a:off x="1448863" y="2504608"/>
                <a:ext cx="983489" cy="615943"/>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FFFFFF"/>
                    </a:solidFill>
                    <a:latin typeface="Calibri"/>
                    <a:ea typeface="Calibri"/>
                    <a:cs typeface="Calibri"/>
                    <a:sym typeface="Calibri"/>
                  </a:rPr>
                  <a:t>Improved observing system</a:t>
                </a:r>
                <a:endParaRPr b="0" i="0" sz="1400" u="none" cap="none" strike="noStrike">
                  <a:solidFill>
                    <a:srgbClr val="000000"/>
                  </a:solidFill>
                  <a:latin typeface="Arial"/>
                  <a:ea typeface="Arial"/>
                  <a:cs typeface="Arial"/>
                  <a:sym typeface="Arial"/>
                </a:endParaRPr>
              </a:p>
            </p:txBody>
          </p:sp>
          <p:sp>
            <p:nvSpPr>
              <p:cNvPr id="235" name="Google Shape;235;p10"/>
              <p:cNvSpPr/>
              <p:nvPr/>
            </p:nvSpPr>
            <p:spPr>
              <a:xfrm>
                <a:off x="1377749" y="342456"/>
                <a:ext cx="2730901" cy="2730901"/>
              </a:xfrm>
              <a:custGeom>
                <a:rect b="b" l="l" r="r" t="t"/>
                <a:pathLst>
                  <a:path extrusionOk="0" h="120000" w="120000">
                    <a:moveTo>
                      <a:pt x="6373" y="86906"/>
                    </a:moveTo>
                    <a:lnTo>
                      <a:pt x="6373" y="86906"/>
                    </a:lnTo>
                    <a:cubicBezTo>
                      <a:pt x="2809" y="79804"/>
                      <a:pt x="692" y="72065"/>
                      <a:pt x="143" y="64139"/>
                    </a:cubicBezTo>
                  </a:path>
                </a:pathLst>
              </a:custGeom>
              <a:noFill/>
              <a:ln cap="flat" cmpd="sng" w="9525">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10"/>
              <p:cNvSpPr/>
              <p:nvPr/>
            </p:nvSpPr>
            <p:spPr>
              <a:xfrm>
                <a:off x="919513" y="944667"/>
                <a:ext cx="1050131" cy="682585"/>
              </a:xfrm>
              <a:prstGeom prst="roundRect">
                <a:avLst>
                  <a:gd fmla="val 16667" name="adj"/>
                </a:avLst>
              </a:prstGeom>
              <a:solidFill>
                <a:srgbClr val="599BD5"/>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10"/>
              <p:cNvSpPr txBox="1"/>
              <p:nvPr/>
            </p:nvSpPr>
            <p:spPr>
              <a:xfrm>
                <a:off x="952834" y="977988"/>
                <a:ext cx="983489" cy="615943"/>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FFFFFF"/>
                    </a:solidFill>
                    <a:latin typeface="Calibri"/>
                    <a:ea typeface="Calibri"/>
                    <a:cs typeface="Calibri"/>
                    <a:sym typeface="Calibri"/>
                  </a:rPr>
                  <a:t>Improved CDRs</a:t>
                </a:r>
                <a:endParaRPr b="0" i="0" sz="1400" u="none" cap="none" strike="noStrike">
                  <a:solidFill>
                    <a:srgbClr val="000000"/>
                  </a:solidFill>
                  <a:latin typeface="Arial"/>
                  <a:ea typeface="Arial"/>
                  <a:cs typeface="Arial"/>
                  <a:sym typeface="Arial"/>
                </a:endParaRPr>
              </a:p>
            </p:txBody>
          </p:sp>
          <p:sp>
            <p:nvSpPr>
              <p:cNvPr id="238" name="Google Shape;238;p10"/>
              <p:cNvSpPr/>
              <p:nvPr/>
            </p:nvSpPr>
            <p:spPr>
              <a:xfrm>
                <a:off x="1377749" y="342456"/>
                <a:ext cx="2730901" cy="2730901"/>
              </a:xfrm>
              <a:custGeom>
                <a:rect b="b" l="l" r="r" t="t"/>
                <a:pathLst>
                  <a:path extrusionOk="0" h="120000" w="120000">
                    <a:moveTo>
                      <a:pt x="14423" y="20976"/>
                    </a:moveTo>
                    <a:cubicBezTo>
                      <a:pt x="19027" y="15599"/>
                      <a:pt x="24546" y="11079"/>
                      <a:pt x="30725" y="7625"/>
                    </a:cubicBezTo>
                  </a:path>
                </a:pathLst>
              </a:custGeom>
              <a:noFill/>
              <a:ln cap="flat" cmpd="sng" w="9525">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C:\Users\Nunes\AppData\Local\Microsoft\Windows\INetCache\Content.MSO\B54F599A.tmp" id="239" name="Google Shape;239;p10"/>
            <p:cNvPicPr preferRelativeResize="0"/>
            <p:nvPr/>
          </p:nvPicPr>
          <p:blipFill rotWithShape="1">
            <a:blip r:embed="rId7">
              <a:alphaModFix/>
            </a:blip>
            <a:srcRect b="0" l="0" r="0" t="0"/>
            <a:stretch/>
          </p:blipFill>
          <p:spPr>
            <a:xfrm>
              <a:off x="545342" y="1704751"/>
              <a:ext cx="485775" cy="485775"/>
            </a:xfrm>
            <a:prstGeom prst="rect">
              <a:avLst/>
            </a:prstGeom>
            <a:noFill/>
            <a:ln>
              <a:noFill/>
            </a:ln>
          </p:spPr>
        </p:pic>
        <p:pic>
          <p:nvPicPr>
            <p:cNvPr descr="C:\Users\Nunes\AppData\Local\Microsoft\Windows\INetCache\Content.MSO\B54F599A.tmp" id="240" name="Google Shape;240;p10"/>
            <p:cNvPicPr preferRelativeResize="0"/>
            <p:nvPr/>
          </p:nvPicPr>
          <p:blipFill rotWithShape="1">
            <a:blip r:embed="rId7">
              <a:alphaModFix/>
            </a:blip>
            <a:srcRect b="0" l="0" r="0" t="0"/>
            <a:stretch/>
          </p:blipFill>
          <p:spPr>
            <a:xfrm>
              <a:off x="1141171" y="80467"/>
              <a:ext cx="485775" cy="485775"/>
            </a:xfrm>
            <a:prstGeom prst="rect">
              <a:avLst/>
            </a:prstGeom>
            <a:noFill/>
            <a:ln>
              <a:noFill/>
            </a:ln>
          </p:spPr>
        </p:pic>
        <p:pic>
          <p:nvPicPr>
            <p:cNvPr descr="C:\Users\Nunes\AppData\Local\Microsoft\Windows\INetCache\Content.MSO\B54F599A.tmp" id="241" name="Google Shape;241;p10"/>
            <p:cNvPicPr preferRelativeResize="0"/>
            <p:nvPr/>
          </p:nvPicPr>
          <p:blipFill rotWithShape="1">
            <a:blip r:embed="rId7">
              <a:alphaModFix/>
            </a:blip>
            <a:srcRect b="0" l="0" r="0" t="0"/>
            <a:stretch/>
          </p:blipFill>
          <p:spPr>
            <a:xfrm>
              <a:off x="4403750" y="1887321"/>
              <a:ext cx="485775" cy="485775"/>
            </a:xfrm>
            <a:prstGeom prst="rect">
              <a:avLst/>
            </a:prstGeom>
            <a:noFill/>
            <a:ln>
              <a:noFill/>
            </a:ln>
          </p:spPr>
        </p:pic>
        <p:pic>
          <p:nvPicPr>
            <p:cNvPr descr="C:\Users\Nunes\AppData\Local\Microsoft\Windows\INetCache\Content.MSO\B54F599A.tmp" id="242" name="Google Shape;242;p10"/>
            <p:cNvPicPr preferRelativeResize="0"/>
            <p:nvPr/>
          </p:nvPicPr>
          <p:blipFill rotWithShape="1">
            <a:blip r:embed="rId7">
              <a:alphaModFix/>
            </a:blip>
            <a:srcRect b="0" l="0" r="0" t="0"/>
            <a:stretch/>
          </p:blipFill>
          <p:spPr>
            <a:xfrm>
              <a:off x="3869741" y="58521"/>
              <a:ext cx="485775" cy="485775"/>
            </a:xfrm>
            <a:prstGeom prst="rect">
              <a:avLst/>
            </a:prstGeom>
            <a:noFill/>
            <a:ln>
              <a:noFill/>
            </a:ln>
          </p:spPr>
        </p:pic>
        <p:sp>
          <p:nvSpPr>
            <p:cNvPr id="243" name="Google Shape;243;p10"/>
            <p:cNvSpPr txBox="1"/>
            <p:nvPr/>
          </p:nvSpPr>
          <p:spPr>
            <a:xfrm>
              <a:off x="240175" y="2210845"/>
              <a:ext cx="1076400" cy="2508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Data producers</a:t>
              </a:r>
              <a:endParaRPr b="0" i="0" sz="1200" u="none" cap="none" strike="noStrike">
                <a:solidFill>
                  <a:srgbClr val="000000"/>
                </a:solidFill>
                <a:latin typeface="Times New Roman"/>
                <a:ea typeface="Times New Roman"/>
                <a:cs typeface="Times New Roman"/>
                <a:sym typeface="Times New Roman"/>
              </a:endParaRPr>
            </a:p>
          </p:txBody>
        </p:sp>
        <p:sp>
          <p:nvSpPr>
            <p:cNvPr id="244" name="Google Shape;244;p10"/>
            <p:cNvSpPr txBox="1"/>
            <p:nvPr/>
          </p:nvSpPr>
          <p:spPr>
            <a:xfrm>
              <a:off x="724205" y="592290"/>
              <a:ext cx="876300" cy="2508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WGClimate</a:t>
              </a:r>
              <a:endParaRPr b="0" i="0" sz="1200" u="none" cap="none" strike="noStrike">
                <a:solidFill>
                  <a:srgbClr val="000000"/>
                </a:solidFill>
                <a:latin typeface="Times New Roman"/>
                <a:ea typeface="Times New Roman"/>
                <a:cs typeface="Times New Roman"/>
                <a:sym typeface="Times New Roman"/>
              </a:endParaRPr>
            </a:p>
          </p:txBody>
        </p:sp>
        <p:sp>
          <p:nvSpPr>
            <p:cNvPr id="245" name="Google Shape;245;p10"/>
            <p:cNvSpPr txBox="1"/>
            <p:nvPr/>
          </p:nvSpPr>
          <p:spPr>
            <a:xfrm>
              <a:off x="3935578" y="570355"/>
              <a:ext cx="1114500" cy="2508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Climate Experts</a:t>
              </a:r>
              <a:endParaRPr b="0" i="0" sz="1200" u="none" cap="none" strike="noStrike">
                <a:solidFill>
                  <a:srgbClr val="000000"/>
                </a:solidFill>
                <a:latin typeface="Times New Roman"/>
                <a:ea typeface="Times New Roman"/>
                <a:cs typeface="Times New Roman"/>
                <a:sym typeface="Times New Roman"/>
              </a:endParaRPr>
            </a:p>
          </p:txBody>
        </p:sp>
        <p:sp>
          <p:nvSpPr>
            <p:cNvPr id="246" name="Google Shape;246;p10"/>
            <p:cNvSpPr txBox="1"/>
            <p:nvPr/>
          </p:nvSpPr>
          <p:spPr>
            <a:xfrm>
              <a:off x="4359859" y="2413041"/>
              <a:ext cx="876300" cy="2508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WGClimate</a:t>
              </a:r>
              <a:endParaRPr b="0" i="0" sz="1200" u="none" cap="none" strike="noStrike">
                <a:solidFill>
                  <a:srgbClr val="000000"/>
                </a:solidFill>
                <a:latin typeface="Times New Roman"/>
                <a:ea typeface="Times New Roman"/>
                <a:cs typeface="Times New Roman"/>
                <a:sym typeface="Times New Roman"/>
              </a:endParaRPr>
            </a:p>
          </p:txBody>
        </p:sp>
        <p:sp>
          <p:nvSpPr>
            <p:cNvPr id="247" name="Google Shape;247;p10"/>
            <p:cNvSpPr txBox="1"/>
            <p:nvPr/>
          </p:nvSpPr>
          <p:spPr>
            <a:xfrm>
              <a:off x="2225850" y="3261224"/>
              <a:ext cx="1057200" cy="2508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CEOS / CGMS</a:t>
              </a:r>
              <a:endParaRPr b="0" i="0" sz="1200" u="none" cap="none" strike="noStrike">
                <a:solidFill>
                  <a:srgbClr val="000000"/>
                </a:solidFill>
                <a:latin typeface="Times New Roman"/>
                <a:ea typeface="Times New Roman"/>
                <a:cs typeface="Times New Roman"/>
                <a:sym typeface="Times New Roman"/>
              </a:endParaRPr>
            </a:p>
          </p:txBody>
        </p:sp>
      </p:grpSp>
      <p:sp>
        <p:nvSpPr>
          <p:cNvPr id="248" name="Google Shape;248;p10"/>
          <p:cNvSpPr/>
          <p:nvPr/>
        </p:nvSpPr>
        <p:spPr>
          <a:xfrm rot="3703990">
            <a:off x="3006979" y="3376615"/>
            <a:ext cx="640080" cy="640080"/>
          </a:xfrm>
          <a:custGeom>
            <a:rect b="b" l="l" r="r" t="t"/>
            <a:pathLst>
              <a:path extrusionOk="0" h="120000" w="120000">
                <a:moveTo>
                  <a:pt x="62762" y="112427"/>
                </a:moveTo>
                <a:lnTo>
                  <a:pt x="62762" y="112427"/>
                </a:lnTo>
                <a:cubicBezTo>
                  <a:pt x="35370" y="113871"/>
                  <a:pt x="11484" y="93983"/>
                  <a:pt x="7940" y="66783"/>
                </a:cubicBezTo>
                <a:cubicBezTo>
                  <a:pt x="4396" y="39582"/>
                  <a:pt x="22390" y="14238"/>
                  <a:pt x="49237" y="8615"/>
                </a:cubicBezTo>
                <a:cubicBezTo>
                  <a:pt x="76085" y="2992"/>
                  <a:pt x="102736" y="18985"/>
                  <a:pt x="110406" y="45321"/>
                </a:cubicBezTo>
                <a:lnTo>
                  <a:pt x="117538" y="45321"/>
                </a:lnTo>
                <a:lnTo>
                  <a:pt x="105000" y="60000"/>
                </a:lnTo>
                <a:lnTo>
                  <a:pt x="87538" y="45321"/>
                </a:lnTo>
                <a:lnTo>
                  <a:pt x="94508" y="45321"/>
                </a:lnTo>
                <a:lnTo>
                  <a:pt x="94508" y="45321"/>
                </a:lnTo>
                <a:cubicBezTo>
                  <a:pt x="87061" y="27815"/>
                  <a:pt x="67685" y="18659"/>
                  <a:pt x="49432" y="24020"/>
                </a:cubicBezTo>
                <a:cubicBezTo>
                  <a:pt x="31179" y="29381"/>
                  <a:pt x="19832" y="47561"/>
                  <a:pt x="23035" y="66313"/>
                </a:cubicBezTo>
                <a:cubicBezTo>
                  <a:pt x="26238" y="85066"/>
                  <a:pt x="42975" y="98449"/>
                  <a:pt x="61973" y="97448"/>
                </a:cubicBezTo>
                <a:close/>
              </a:path>
            </a:pathLst>
          </a:custGeom>
          <a:solidFill>
            <a:srgbClr val="757070"/>
          </a:solidFill>
          <a:ln cap="flat" cmpd="sng" w="57150">
            <a:solidFill>
              <a:srgbClr val="757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49" name="Google Shape;249;p10"/>
          <p:cNvSpPr/>
          <p:nvPr/>
        </p:nvSpPr>
        <p:spPr>
          <a:xfrm>
            <a:off x="3229209" y="4480547"/>
            <a:ext cx="1809867" cy="1066813"/>
          </a:xfrm>
          <a:prstGeom prst="ellipse">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1"/>
          <p:cNvSpPr txBox="1"/>
          <p:nvPr>
            <p:ph type="title"/>
          </p:nvPr>
        </p:nvSpPr>
        <p:spPr>
          <a:xfrm>
            <a:off x="94768" y="175939"/>
            <a:ext cx="9922992"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4200">
                <a:latin typeface="Arial"/>
                <a:ea typeface="Arial"/>
                <a:cs typeface="Arial"/>
                <a:sym typeface="Arial"/>
              </a:rPr>
              <a:t>Coordinated Action Plan: Key Needs</a:t>
            </a:r>
            <a:endParaRPr/>
          </a:p>
        </p:txBody>
      </p:sp>
      <p:graphicFrame>
        <p:nvGraphicFramePr>
          <p:cNvPr id="255" name="Google Shape;255;p11"/>
          <p:cNvGraphicFramePr/>
          <p:nvPr/>
        </p:nvGraphicFramePr>
        <p:xfrm>
          <a:off x="1042713" y="1641261"/>
          <a:ext cx="3000000" cy="3000000"/>
        </p:xfrm>
        <a:graphic>
          <a:graphicData uri="http://schemas.openxmlformats.org/drawingml/2006/table">
            <a:tbl>
              <a:tblPr>
                <a:noFill/>
                <a:tableStyleId>{40145B13-4A34-42BB-93BC-7DC93538398C}</a:tableStyleId>
              </a:tblPr>
              <a:tblGrid>
                <a:gridCol w="525825"/>
                <a:gridCol w="9580750"/>
              </a:tblGrid>
              <a:tr h="766050">
                <a:tc>
                  <a:txBody>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1</a:t>
                      </a:r>
                      <a:endParaRPr b="0" sz="1600" u="none" cap="none" strike="noStrike">
                        <a:latin typeface="Arial"/>
                        <a:ea typeface="Arial"/>
                        <a:cs typeface="Arial"/>
                        <a:sym typeface="Arial"/>
                      </a:endParaRPr>
                    </a:p>
                  </a:txBody>
                  <a:tcPr marT="6300" marB="6300" marR="60550" marL="60550">
                    <a:lnL cap="flat" cmpd="sng" w="9525">
                      <a:solidFill>
                        <a:srgbClr val="A8D08D"/>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A8D08D"/>
                      </a:solidFill>
                      <a:prstDash val="solid"/>
                      <a:round/>
                      <a:headEnd len="sm" w="sm" type="none"/>
                      <a:tailEnd len="sm" w="sm" type="none"/>
                    </a:lnB>
                    <a:solidFill>
                      <a:srgbClr val="F2F2F2"/>
                    </a:solidFill>
                  </a:tcPr>
                </a:tc>
                <a:tc>
                  <a:txBody>
                    <a:bodyPr/>
                    <a:lstStyle/>
                    <a:p>
                      <a:pPr indent="0" lvl="0" marL="0" marR="0" rtl="0" algn="just">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GCOS panels to continue improvements on the requirements framework towards a more physical approach that leads to time and space scale dependent requirements</a:t>
                      </a:r>
                      <a:r>
                        <a:rPr b="0" i="1" lang="en-US" sz="1400" u="none" cap="none" strike="noStrike">
                          <a:solidFill>
                            <a:srgbClr val="000000"/>
                          </a:solidFill>
                          <a:latin typeface="Arial"/>
                          <a:ea typeface="Arial"/>
                          <a:cs typeface="Arial"/>
                          <a:sym typeface="Arial"/>
                        </a:rPr>
                        <a:t>. </a:t>
                      </a:r>
                      <a:r>
                        <a:rPr b="0" i="0" lang="en-US" sz="1400" u="none" cap="none" strike="noStrike">
                          <a:solidFill>
                            <a:srgbClr val="000000"/>
                          </a:solidFill>
                          <a:latin typeface="Arial"/>
                          <a:ea typeface="Arial"/>
                          <a:cs typeface="Arial"/>
                          <a:sym typeface="Arial"/>
                        </a:rPr>
                        <a:t>This might be achieved by dedicated research projects.</a:t>
                      </a:r>
                      <a:endParaRPr b="0" sz="1600" u="none" cap="none" strike="noStrike">
                        <a:latin typeface="Arial"/>
                        <a:ea typeface="Arial"/>
                        <a:cs typeface="Arial"/>
                        <a:sym typeface="Arial"/>
                      </a:endParaRPr>
                    </a:p>
                  </a:txBody>
                  <a:tcPr marT="6300" marB="6300" marR="60550" marL="60550">
                    <a:lnL cap="flat" cmpd="sng" w="9525">
                      <a:solidFill>
                        <a:srgbClr val="7F7F7F"/>
                      </a:solidFill>
                      <a:prstDash val="solid"/>
                      <a:round/>
                      <a:headEnd len="sm" w="sm" type="none"/>
                      <a:tailEnd len="sm" w="sm" type="none"/>
                    </a:lnL>
                    <a:lnR cap="flat" cmpd="sng" w="9525">
                      <a:solidFill>
                        <a:srgbClr val="A8D08D"/>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A8D08D"/>
                      </a:solidFill>
                      <a:prstDash val="solid"/>
                      <a:round/>
                      <a:headEnd len="sm" w="sm" type="none"/>
                      <a:tailEnd len="sm" w="sm" type="none"/>
                    </a:lnB>
                    <a:solidFill>
                      <a:srgbClr val="F2F2F2"/>
                    </a:solidFill>
                  </a:tcPr>
                </a:tc>
              </a:tr>
              <a:tr h="643100">
                <a:tc>
                  <a:txBody>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2</a:t>
                      </a:r>
                      <a:endParaRPr b="0" sz="1600" u="none" cap="none" strike="noStrike">
                        <a:latin typeface="Arial"/>
                        <a:ea typeface="Arial"/>
                        <a:cs typeface="Arial"/>
                        <a:sym typeface="Arial"/>
                      </a:endParaRPr>
                    </a:p>
                  </a:txBody>
                  <a:tcPr marT="6300" marB="6300" marR="60550" marL="60550">
                    <a:lnL cap="flat" cmpd="sng" w="9525">
                      <a:solidFill>
                        <a:srgbClr val="A8D08D"/>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A8D08D"/>
                      </a:solidFill>
                      <a:prstDash val="solid"/>
                      <a:round/>
                      <a:headEnd len="sm" w="sm" type="none"/>
                      <a:tailEnd len="sm" w="sm" type="none"/>
                    </a:lnT>
                    <a:lnB cap="flat" cmpd="sng" w="9525">
                      <a:solidFill>
                        <a:srgbClr val="A8D08D"/>
                      </a:solidFill>
                      <a:prstDash val="solid"/>
                      <a:round/>
                      <a:headEnd len="sm" w="sm" type="none"/>
                      <a:tailEnd len="sm" w="sm" type="none"/>
                    </a:lnB>
                    <a:solidFill>
                      <a:srgbClr val="E2EFD9"/>
                    </a:solidFill>
                  </a:tcPr>
                </a:tc>
                <a:tc>
                  <a:txBody>
                    <a:bodyPr/>
                    <a:lstStyle/>
                    <a:p>
                      <a:pPr indent="0" lvl="0" marL="0" marR="0" rtl="0" algn="just">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GCOS to continue the consolidation of the GCOS ECV Products into physical quantities that match WMO OSCAR physical quantities to allow a seamless use of OSCAR and the ECV Inventory.</a:t>
                      </a:r>
                      <a:endParaRPr b="0" sz="1600" u="none" cap="none" strike="noStrike">
                        <a:latin typeface="Arial"/>
                        <a:ea typeface="Arial"/>
                        <a:cs typeface="Arial"/>
                        <a:sym typeface="Arial"/>
                      </a:endParaRPr>
                    </a:p>
                  </a:txBody>
                  <a:tcPr marT="6300" marB="6300" marR="60550" marL="60550">
                    <a:lnL cap="flat" cmpd="sng" w="9525">
                      <a:solidFill>
                        <a:srgbClr val="7F7F7F"/>
                      </a:solidFill>
                      <a:prstDash val="solid"/>
                      <a:round/>
                      <a:headEnd len="sm" w="sm" type="none"/>
                      <a:tailEnd len="sm" w="sm" type="none"/>
                    </a:lnL>
                    <a:lnR cap="flat" cmpd="sng" w="9525">
                      <a:solidFill>
                        <a:srgbClr val="A8D08D"/>
                      </a:solidFill>
                      <a:prstDash val="solid"/>
                      <a:round/>
                      <a:headEnd len="sm" w="sm" type="none"/>
                      <a:tailEnd len="sm" w="sm" type="none"/>
                    </a:lnR>
                    <a:lnT cap="flat" cmpd="sng" w="9525">
                      <a:solidFill>
                        <a:srgbClr val="A8D08D"/>
                      </a:solidFill>
                      <a:prstDash val="solid"/>
                      <a:round/>
                      <a:headEnd len="sm" w="sm" type="none"/>
                      <a:tailEnd len="sm" w="sm" type="none"/>
                    </a:lnT>
                    <a:lnB cap="flat" cmpd="sng" w="9525">
                      <a:solidFill>
                        <a:srgbClr val="A8D08D"/>
                      </a:solidFill>
                      <a:prstDash val="solid"/>
                      <a:round/>
                      <a:headEnd len="sm" w="sm" type="none"/>
                      <a:tailEnd len="sm" w="sm" type="none"/>
                    </a:lnB>
                    <a:solidFill>
                      <a:srgbClr val="E2EFD9"/>
                    </a:solidFill>
                  </a:tcPr>
                </a:tc>
              </a:tr>
              <a:tr h="467225">
                <a:tc>
                  <a:txBody>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3</a:t>
                      </a:r>
                      <a:endParaRPr b="0" sz="1600" u="none" cap="none" strike="noStrike">
                        <a:latin typeface="Arial"/>
                        <a:ea typeface="Arial"/>
                        <a:cs typeface="Arial"/>
                        <a:sym typeface="Arial"/>
                      </a:endParaRPr>
                    </a:p>
                  </a:txBody>
                  <a:tcPr marT="6300" marB="6300" marR="60550" marL="60550">
                    <a:lnL cap="flat" cmpd="sng" w="9525">
                      <a:solidFill>
                        <a:srgbClr val="A8D08D"/>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A8D08D"/>
                      </a:solidFill>
                      <a:prstDash val="solid"/>
                      <a:round/>
                      <a:headEnd len="sm" w="sm" type="none"/>
                      <a:tailEnd len="sm" w="sm" type="none"/>
                    </a:lnT>
                    <a:lnB cap="flat" cmpd="sng" w="9525">
                      <a:solidFill>
                        <a:srgbClr val="A8D08D"/>
                      </a:solidFill>
                      <a:prstDash val="solid"/>
                      <a:round/>
                      <a:headEnd len="sm" w="sm" type="none"/>
                      <a:tailEnd len="sm" w="sm" type="none"/>
                    </a:lnB>
                    <a:solidFill>
                      <a:srgbClr val="F2F2F2"/>
                    </a:solidFill>
                  </a:tcPr>
                </a:tc>
                <a:tc>
                  <a:txBody>
                    <a:bodyPr/>
                    <a:lstStyle/>
                    <a:p>
                      <a:pPr indent="0" lvl="0" marL="0" marR="0" rtl="0" algn="just">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CEOS and WMO to continue activities for a better interoperability of the MIM and OSCAR/Space databases to ensure seamless use of both.</a:t>
                      </a:r>
                      <a:endParaRPr b="0" sz="1600" u="none" cap="none" strike="noStrike">
                        <a:latin typeface="Arial"/>
                        <a:ea typeface="Arial"/>
                        <a:cs typeface="Arial"/>
                        <a:sym typeface="Arial"/>
                      </a:endParaRPr>
                    </a:p>
                  </a:txBody>
                  <a:tcPr marT="6300" marB="6300" marR="60550" marL="60550">
                    <a:lnL cap="flat" cmpd="sng" w="9525">
                      <a:solidFill>
                        <a:srgbClr val="7F7F7F"/>
                      </a:solidFill>
                      <a:prstDash val="solid"/>
                      <a:round/>
                      <a:headEnd len="sm" w="sm" type="none"/>
                      <a:tailEnd len="sm" w="sm" type="none"/>
                    </a:lnL>
                    <a:lnR cap="flat" cmpd="sng" w="9525">
                      <a:solidFill>
                        <a:srgbClr val="A8D08D"/>
                      </a:solidFill>
                      <a:prstDash val="solid"/>
                      <a:round/>
                      <a:headEnd len="sm" w="sm" type="none"/>
                      <a:tailEnd len="sm" w="sm" type="none"/>
                    </a:lnR>
                    <a:lnT cap="flat" cmpd="sng" w="9525">
                      <a:solidFill>
                        <a:srgbClr val="A8D08D"/>
                      </a:solidFill>
                      <a:prstDash val="solid"/>
                      <a:round/>
                      <a:headEnd len="sm" w="sm" type="none"/>
                      <a:tailEnd len="sm" w="sm" type="none"/>
                    </a:lnT>
                    <a:lnB cap="flat" cmpd="sng" w="9525">
                      <a:solidFill>
                        <a:srgbClr val="A8D08D"/>
                      </a:solidFill>
                      <a:prstDash val="solid"/>
                      <a:round/>
                      <a:headEnd len="sm" w="sm" type="none"/>
                      <a:tailEnd len="sm" w="sm" type="none"/>
                    </a:lnB>
                    <a:solidFill>
                      <a:srgbClr val="F2F2F2"/>
                    </a:solidFill>
                  </a:tcPr>
                </a:tc>
              </a:tr>
              <a:tr h="467225">
                <a:tc>
                  <a:txBody>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4</a:t>
                      </a:r>
                      <a:endParaRPr b="0" sz="1600" u="none" cap="none" strike="noStrike">
                        <a:latin typeface="Arial"/>
                        <a:ea typeface="Arial"/>
                        <a:cs typeface="Arial"/>
                        <a:sym typeface="Arial"/>
                      </a:endParaRPr>
                    </a:p>
                  </a:txBody>
                  <a:tcPr marT="6300" marB="6300" marR="60550" marL="60550">
                    <a:lnL cap="flat" cmpd="sng" w="9525">
                      <a:solidFill>
                        <a:srgbClr val="A8D08D"/>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A8D08D"/>
                      </a:solidFill>
                      <a:prstDash val="solid"/>
                      <a:round/>
                      <a:headEnd len="sm" w="sm" type="none"/>
                      <a:tailEnd len="sm" w="sm" type="none"/>
                    </a:lnT>
                    <a:lnB cap="flat" cmpd="sng" w="9525">
                      <a:solidFill>
                        <a:srgbClr val="A8D08D"/>
                      </a:solidFill>
                      <a:prstDash val="solid"/>
                      <a:round/>
                      <a:headEnd len="sm" w="sm" type="none"/>
                      <a:tailEnd len="sm" w="sm" type="none"/>
                    </a:lnB>
                    <a:solidFill>
                      <a:srgbClr val="E2EFD9"/>
                    </a:solidFill>
                  </a:tcPr>
                </a:tc>
                <a:tc>
                  <a:txBody>
                    <a:bodyPr/>
                    <a:lstStyle/>
                    <a:p>
                      <a:pPr indent="0" lvl="0" marL="0" marR="0" rtl="0" algn="just">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GCOS to attempt a simplification of the ECV focusing on creating ECVs for fluxes between Earth’s surface and atmosphere.</a:t>
                      </a:r>
                      <a:endParaRPr b="0" sz="1600" u="none" cap="none" strike="noStrike">
                        <a:latin typeface="Arial"/>
                        <a:ea typeface="Arial"/>
                        <a:cs typeface="Arial"/>
                        <a:sym typeface="Arial"/>
                      </a:endParaRPr>
                    </a:p>
                  </a:txBody>
                  <a:tcPr marT="6300" marB="6300" marR="60550" marL="60550">
                    <a:lnL cap="flat" cmpd="sng" w="9525">
                      <a:solidFill>
                        <a:srgbClr val="7F7F7F"/>
                      </a:solidFill>
                      <a:prstDash val="solid"/>
                      <a:round/>
                      <a:headEnd len="sm" w="sm" type="none"/>
                      <a:tailEnd len="sm" w="sm" type="none"/>
                    </a:lnL>
                    <a:lnR cap="flat" cmpd="sng" w="9525">
                      <a:solidFill>
                        <a:srgbClr val="A8D08D"/>
                      </a:solidFill>
                      <a:prstDash val="solid"/>
                      <a:round/>
                      <a:headEnd len="sm" w="sm" type="none"/>
                      <a:tailEnd len="sm" w="sm" type="none"/>
                    </a:lnR>
                    <a:lnT cap="flat" cmpd="sng" w="9525">
                      <a:solidFill>
                        <a:srgbClr val="A8D08D"/>
                      </a:solidFill>
                      <a:prstDash val="solid"/>
                      <a:round/>
                      <a:headEnd len="sm" w="sm" type="none"/>
                      <a:tailEnd len="sm" w="sm" type="none"/>
                    </a:lnT>
                    <a:lnB cap="flat" cmpd="sng" w="9525">
                      <a:solidFill>
                        <a:srgbClr val="A8D08D"/>
                      </a:solidFill>
                      <a:prstDash val="solid"/>
                      <a:round/>
                      <a:headEnd len="sm" w="sm" type="none"/>
                      <a:tailEnd len="sm" w="sm" type="none"/>
                    </a:lnB>
                    <a:solidFill>
                      <a:srgbClr val="E2EFD9"/>
                    </a:solidFill>
                  </a:tcPr>
                </a:tc>
              </a:tr>
              <a:tr h="467225">
                <a:tc>
                  <a:txBody>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5</a:t>
                      </a:r>
                      <a:endParaRPr b="0" sz="1600" u="none" cap="none" strike="noStrike">
                        <a:latin typeface="Arial"/>
                        <a:ea typeface="Arial"/>
                        <a:cs typeface="Arial"/>
                        <a:sym typeface="Arial"/>
                      </a:endParaRPr>
                    </a:p>
                  </a:txBody>
                  <a:tcPr marT="6300" marB="6300" marR="60550" marL="60550">
                    <a:lnL cap="flat" cmpd="sng" w="9525">
                      <a:solidFill>
                        <a:srgbClr val="A8D08D"/>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A8D08D"/>
                      </a:solidFill>
                      <a:prstDash val="solid"/>
                      <a:round/>
                      <a:headEnd len="sm" w="sm" type="none"/>
                      <a:tailEnd len="sm" w="sm" type="none"/>
                    </a:lnT>
                    <a:lnB cap="flat" cmpd="sng" w="9525">
                      <a:solidFill>
                        <a:srgbClr val="A8D08D"/>
                      </a:solidFill>
                      <a:prstDash val="solid"/>
                      <a:round/>
                      <a:headEnd len="sm" w="sm" type="none"/>
                      <a:tailEnd len="sm" w="sm" type="none"/>
                    </a:lnB>
                    <a:solidFill>
                      <a:srgbClr val="F2F2F2"/>
                    </a:solidFill>
                  </a:tcPr>
                </a:tc>
                <a:tc>
                  <a:txBody>
                    <a:bodyPr/>
                    <a:lstStyle/>
                    <a:p>
                      <a:pPr indent="0" lvl="0" marL="0" marR="0" rtl="0" algn="just">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GCOS to improve interactions with specialist groups when creating new GCOS Implementation Plans or updates of requirements.</a:t>
                      </a:r>
                      <a:endParaRPr b="0" sz="1600" u="none" cap="none" strike="noStrike">
                        <a:latin typeface="Arial"/>
                        <a:ea typeface="Arial"/>
                        <a:cs typeface="Arial"/>
                        <a:sym typeface="Arial"/>
                      </a:endParaRPr>
                    </a:p>
                  </a:txBody>
                  <a:tcPr marT="6300" marB="6300" marR="60550" marL="60550">
                    <a:lnL cap="flat" cmpd="sng" w="9525">
                      <a:solidFill>
                        <a:srgbClr val="7F7F7F"/>
                      </a:solidFill>
                      <a:prstDash val="solid"/>
                      <a:round/>
                      <a:headEnd len="sm" w="sm" type="none"/>
                      <a:tailEnd len="sm" w="sm" type="none"/>
                    </a:lnL>
                    <a:lnR cap="flat" cmpd="sng" w="9525">
                      <a:solidFill>
                        <a:srgbClr val="A8D08D"/>
                      </a:solidFill>
                      <a:prstDash val="solid"/>
                      <a:round/>
                      <a:headEnd len="sm" w="sm" type="none"/>
                      <a:tailEnd len="sm" w="sm" type="none"/>
                    </a:lnR>
                    <a:lnT cap="flat" cmpd="sng" w="9525">
                      <a:solidFill>
                        <a:srgbClr val="A8D08D"/>
                      </a:solidFill>
                      <a:prstDash val="solid"/>
                      <a:round/>
                      <a:headEnd len="sm" w="sm" type="none"/>
                      <a:tailEnd len="sm" w="sm" type="none"/>
                    </a:lnT>
                    <a:lnB cap="flat" cmpd="sng" w="9525">
                      <a:solidFill>
                        <a:srgbClr val="A8D08D"/>
                      </a:solidFill>
                      <a:prstDash val="solid"/>
                      <a:round/>
                      <a:headEnd len="sm" w="sm" type="none"/>
                      <a:tailEnd len="sm" w="sm" type="none"/>
                    </a:lnB>
                    <a:solidFill>
                      <a:srgbClr val="F2F2F2"/>
                    </a:solidFill>
                  </a:tcPr>
                </a:tc>
              </a:tr>
              <a:tr h="615975">
                <a:tc>
                  <a:txBody>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6</a:t>
                      </a:r>
                      <a:endParaRPr b="0" sz="1600" u="none" cap="none" strike="noStrike">
                        <a:latin typeface="Arial"/>
                        <a:ea typeface="Arial"/>
                        <a:cs typeface="Arial"/>
                        <a:sym typeface="Arial"/>
                      </a:endParaRPr>
                    </a:p>
                  </a:txBody>
                  <a:tcPr marT="6300" marB="6300" marR="60550" marL="60550">
                    <a:lnL cap="flat" cmpd="sng" w="9525">
                      <a:solidFill>
                        <a:srgbClr val="A8D08D"/>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A8D08D"/>
                      </a:solidFill>
                      <a:prstDash val="solid"/>
                      <a:round/>
                      <a:headEnd len="sm" w="sm" type="none"/>
                      <a:tailEnd len="sm" w="sm" type="none"/>
                    </a:lnT>
                    <a:lnB cap="flat" cmpd="sng" w="9525">
                      <a:solidFill>
                        <a:srgbClr val="A8D08D"/>
                      </a:solidFill>
                      <a:prstDash val="solid"/>
                      <a:round/>
                      <a:headEnd len="sm" w="sm" type="none"/>
                      <a:tailEnd len="sm" w="sm" type="none"/>
                    </a:lnB>
                    <a:solidFill>
                      <a:srgbClr val="E2EFD9"/>
                    </a:solidFill>
                  </a:tcPr>
                </a:tc>
                <a:tc>
                  <a:txBody>
                    <a:bodyPr/>
                    <a:lstStyle/>
                    <a:p>
                      <a:pPr indent="0" lvl="0" marL="0" marR="0" rtl="0" algn="just">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Agencies with interest in the Above Ground Biomass ECV shall operationalize the production of this ECV inclusive of comprehensive validation of resulting data records.</a:t>
                      </a:r>
                      <a:endParaRPr b="0" sz="1600" u="none" cap="none" strike="noStrike">
                        <a:latin typeface="Arial"/>
                        <a:ea typeface="Arial"/>
                        <a:cs typeface="Arial"/>
                        <a:sym typeface="Arial"/>
                      </a:endParaRPr>
                    </a:p>
                  </a:txBody>
                  <a:tcPr marT="6300" marB="6300" marR="60550" marL="60550">
                    <a:lnL cap="flat" cmpd="sng" w="9525">
                      <a:solidFill>
                        <a:srgbClr val="7F7F7F"/>
                      </a:solidFill>
                      <a:prstDash val="solid"/>
                      <a:round/>
                      <a:headEnd len="sm" w="sm" type="none"/>
                      <a:tailEnd len="sm" w="sm" type="none"/>
                    </a:lnL>
                    <a:lnR cap="flat" cmpd="sng" w="9525">
                      <a:solidFill>
                        <a:srgbClr val="A8D08D"/>
                      </a:solidFill>
                      <a:prstDash val="solid"/>
                      <a:round/>
                      <a:headEnd len="sm" w="sm" type="none"/>
                      <a:tailEnd len="sm" w="sm" type="none"/>
                    </a:lnR>
                    <a:lnT cap="flat" cmpd="sng" w="9525">
                      <a:solidFill>
                        <a:srgbClr val="A8D08D"/>
                      </a:solidFill>
                      <a:prstDash val="solid"/>
                      <a:round/>
                      <a:headEnd len="sm" w="sm" type="none"/>
                      <a:tailEnd len="sm" w="sm" type="none"/>
                    </a:lnT>
                    <a:lnB cap="flat" cmpd="sng" w="9525">
                      <a:solidFill>
                        <a:srgbClr val="A8D08D"/>
                      </a:solidFill>
                      <a:prstDash val="solid"/>
                      <a:round/>
                      <a:headEnd len="sm" w="sm" type="none"/>
                      <a:tailEnd len="sm" w="sm" type="none"/>
                    </a:lnB>
                    <a:solidFill>
                      <a:srgbClr val="E2EFD9"/>
                    </a:solidFill>
                  </a:tcPr>
                </a:tc>
              </a:tr>
              <a:tr h="730575">
                <a:tc>
                  <a:txBody>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7</a:t>
                      </a:r>
                      <a:endParaRPr b="0" sz="1600" u="none" cap="none" strike="noStrike">
                        <a:latin typeface="Arial"/>
                        <a:ea typeface="Arial"/>
                        <a:cs typeface="Arial"/>
                        <a:sym typeface="Arial"/>
                      </a:endParaRPr>
                    </a:p>
                  </a:txBody>
                  <a:tcPr marT="6300" marB="6300" marR="60550" marL="60550">
                    <a:lnL cap="flat" cmpd="sng" w="9525">
                      <a:solidFill>
                        <a:srgbClr val="A8D08D"/>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A8D08D"/>
                      </a:solidFill>
                      <a:prstDash val="solid"/>
                      <a:round/>
                      <a:headEnd len="sm" w="sm" type="none"/>
                      <a:tailEnd len="sm" w="sm" type="none"/>
                    </a:lnT>
                    <a:lnB cap="flat" cmpd="sng" w="9525">
                      <a:solidFill>
                        <a:srgbClr val="A8D08D"/>
                      </a:solidFill>
                      <a:prstDash val="solid"/>
                      <a:round/>
                      <a:headEnd len="sm" w="sm" type="none"/>
                      <a:tailEnd len="sm" w="sm" type="none"/>
                    </a:lnB>
                    <a:solidFill>
                      <a:srgbClr val="F2F2F2"/>
                    </a:solidFill>
                  </a:tcPr>
                </a:tc>
                <a:tc>
                  <a:txBody>
                    <a:bodyPr/>
                    <a:lstStyle/>
                    <a:p>
                      <a:pPr indent="0" lvl="0" marL="0" marR="0" rtl="0" algn="just">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Agencies with interest in soil moisture to support L-band passive microwave and SAR missions and to plan for the generation of L-band based ECV soil moisture data records based on the data collected by instruments on missions such as SMOS, SMAP, CIMR, SAR-L, and ROSE-L utilizing an ensemble of algorithms.</a:t>
                      </a:r>
                      <a:endParaRPr b="0" sz="1600" u="none" cap="none" strike="noStrike">
                        <a:latin typeface="Arial"/>
                        <a:ea typeface="Arial"/>
                        <a:cs typeface="Arial"/>
                        <a:sym typeface="Arial"/>
                      </a:endParaRPr>
                    </a:p>
                  </a:txBody>
                  <a:tcPr marT="6300" marB="6300" marR="60550" marL="60550">
                    <a:lnL cap="flat" cmpd="sng" w="9525">
                      <a:solidFill>
                        <a:srgbClr val="7F7F7F"/>
                      </a:solidFill>
                      <a:prstDash val="solid"/>
                      <a:round/>
                      <a:headEnd len="sm" w="sm" type="none"/>
                      <a:tailEnd len="sm" w="sm" type="none"/>
                    </a:lnL>
                    <a:lnR cap="flat" cmpd="sng" w="9525">
                      <a:solidFill>
                        <a:srgbClr val="A8D08D"/>
                      </a:solidFill>
                      <a:prstDash val="solid"/>
                      <a:round/>
                      <a:headEnd len="sm" w="sm" type="none"/>
                      <a:tailEnd len="sm" w="sm" type="none"/>
                    </a:lnR>
                    <a:lnT cap="flat" cmpd="sng" w="9525">
                      <a:solidFill>
                        <a:srgbClr val="A8D08D"/>
                      </a:solidFill>
                      <a:prstDash val="solid"/>
                      <a:round/>
                      <a:headEnd len="sm" w="sm" type="none"/>
                      <a:tailEnd len="sm" w="sm" type="none"/>
                    </a:lnT>
                    <a:lnB cap="flat" cmpd="sng" w="9525">
                      <a:solidFill>
                        <a:srgbClr val="A8D08D"/>
                      </a:solidFill>
                      <a:prstDash val="solid"/>
                      <a:round/>
                      <a:headEnd len="sm" w="sm" type="none"/>
                      <a:tailEnd len="sm" w="sm" type="none"/>
                    </a:lnB>
                    <a:solidFill>
                      <a:srgbClr val="F2F2F2"/>
                    </a:solidFill>
                  </a:tcPr>
                </a:tc>
              </a:tr>
              <a:tr h="467225">
                <a:tc>
                  <a:txBody>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8</a:t>
                      </a:r>
                      <a:endParaRPr b="0" sz="1600" u="none" cap="none" strike="noStrike">
                        <a:latin typeface="Arial"/>
                        <a:ea typeface="Arial"/>
                        <a:cs typeface="Arial"/>
                        <a:sym typeface="Arial"/>
                      </a:endParaRPr>
                    </a:p>
                  </a:txBody>
                  <a:tcPr marT="6300" marB="6300" marR="60550" marL="60550">
                    <a:lnL cap="flat" cmpd="sng" w="9525">
                      <a:solidFill>
                        <a:srgbClr val="A8D08D"/>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A8D08D"/>
                      </a:solidFill>
                      <a:prstDash val="solid"/>
                      <a:round/>
                      <a:headEnd len="sm" w="sm" type="none"/>
                      <a:tailEnd len="sm" w="sm" type="none"/>
                    </a:lnT>
                    <a:lnB cap="flat" cmpd="sng" w="9525">
                      <a:solidFill>
                        <a:srgbClr val="A8D08D"/>
                      </a:solidFill>
                      <a:prstDash val="solid"/>
                      <a:round/>
                      <a:headEnd len="sm" w="sm" type="none"/>
                      <a:tailEnd len="sm" w="sm" type="none"/>
                    </a:lnB>
                    <a:solidFill>
                      <a:srgbClr val="E2EFD9"/>
                    </a:solidFill>
                  </a:tcPr>
                </a:tc>
                <a:tc>
                  <a:txBody>
                    <a:bodyPr/>
                    <a:lstStyle/>
                    <a:p>
                      <a:pPr indent="0" lvl="0" marL="0" marR="0" rtl="0" algn="just">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Agencies operating altimeters suitable for sea level estimates shall consider operational climate data record production including past sensors.</a:t>
                      </a:r>
                      <a:endParaRPr b="0" sz="1600" u="none" cap="none" strike="noStrike">
                        <a:latin typeface="Arial"/>
                        <a:ea typeface="Arial"/>
                        <a:cs typeface="Arial"/>
                        <a:sym typeface="Arial"/>
                      </a:endParaRPr>
                    </a:p>
                  </a:txBody>
                  <a:tcPr marT="6300" marB="6300" marR="60550" marL="60550">
                    <a:lnL cap="flat" cmpd="sng" w="9525">
                      <a:solidFill>
                        <a:srgbClr val="7F7F7F"/>
                      </a:solidFill>
                      <a:prstDash val="solid"/>
                      <a:round/>
                      <a:headEnd len="sm" w="sm" type="none"/>
                      <a:tailEnd len="sm" w="sm" type="none"/>
                    </a:lnL>
                    <a:lnR cap="flat" cmpd="sng" w="9525">
                      <a:solidFill>
                        <a:srgbClr val="A8D08D"/>
                      </a:solidFill>
                      <a:prstDash val="solid"/>
                      <a:round/>
                      <a:headEnd len="sm" w="sm" type="none"/>
                      <a:tailEnd len="sm" w="sm" type="none"/>
                    </a:lnR>
                    <a:lnT cap="flat" cmpd="sng" w="9525">
                      <a:solidFill>
                        <a:srgbClr val="A8D08D"/>
                      </a:solidFill>
                      <a:prstDash val="solid"/>
                      <a:round/>
                      <a:headEnd len="sm" w="sm" type="none"/>
                      <a:tailEnd len="sm" w="sm" type="none"/>
                    </a:lnT>
                    <a:lnB cap="flat" cmpd="sng" w="9525">
                      <a:solidFill>
                        <a:srgbClr val="A8D08D"/>
                      </a:solidFill>
                      <a:prstDash val="solid"/>
                      <a:round/>
                      <a:headEnd len="sm" w="sm" type="none"/>
                      <a:tailEnd len="sm" w="sm" type="none"/>
                    </a:lnB>
                    <a:solidFill>
                      <a:srgbClr val="E2EFD9"/>
                    </a:solidFill>
                  </a:tcPr>
                </a:tc>
              </a:tr>
            </a:tbl>
          </a:graphicData>
        </a:graphic>
      </p:graphicFrame>
      <p:sp>
        <p:nvSpPr>
          <p:cNvPr id="256" name="Google Shape;256;p11"/>
          <p:cNvSpPr txBox="1"/>
          <p:nvPr>
            <p:ph idx="1" type="body"/>
          </p:nvPr>
        </p:nvSpPr>
        <p:spPr>
          <a:xfrm>
            <a:off x="948701" y="1097550"/>
            <a:ext cx="11495400" cy="466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00"/>
              <a:buNone/>
            </a:pPr>
            <a:r>
              <a:rPr lang="en-US" sz="2000"/>
              <a:t>Based on 2024 Gap Analysis Report and prior Action Plan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2"/>
          <p:cNvSpPr txBox="1"/>
          <p:nvPr>
            <p:ph idx="1" type="body"/>
          </p:nvPr>
        </p:nvSpPr>
        <p:spPr>
          <a:xfrm>
            <a:off x="228599" y="2355492"/>
            <a:ext cx="11495400" cy="4662900"/>
          </a:xfrm>
          <a:prstGeom prst="rect">
            <a:avLst/>
          </a:prstGeom>
          <a:noFill/>
          <a:ln>
            <a:noFill/>
          </a:ln>
        </p:spPr>
        <p:txBody>
          <a:bodyPr anchorCtr="0" anchor="t" bIns="45700" lIns="91425" spcFirstLastPara="1" rIns="91425" wrap="square" tIns="45700">
            <a:noAutofit/>
          </a:bodyPr>
          <a:lstStyle/>
          <a:p>
            <a:pPr indent="0" lvl="0" marL="50800" rtl="0" algn="ctr">
              <a:lnSpc>
                <a:spcPct val="115000"/>
              </a:lnSpc>
              <a:spcBef>
                <a:spcPts val="1000"/>
              </a:spcBef>
              <a:spcAft>
                <a:spcPts val="0"/>
              </a:spcAft>
              <a:buSzPts val="6000"/>
              <a:buNone/>
            </a:pPr>
            <a:r>
              <a:rPr b="1" lang="en-US" sz="4000">
                <a:latin typeface="Arial"/>
                <a:ea typeface="Arial"/>
                <a:cs typeface="Arial"/>
                <a:sym typeface="Arial"/>
              </a:rPr>
              <a:t>Thank you</a:t>
            </a:r>
            <a:endParaRPr/>
          </a:p>
          <a:p>
            <a:pPr indent="0" lvl="0" marL="50800" rtl="0" algn="ctr">
              <a:lnSpc>
                <a:spcPct val="115000"/>
              </a:lnSpc>
              <a:spcBef>
                <a:spcPts val="1000"/>
              </a:spcBef>
              <a:spcAft>
                <a:spcPts val="0"/>
              </a:spcAft>
              <a:buSzPts val="4200"/>
              <a:buNone/>
            </a:pPr>
            <a:r>
              <a:t/>
            </a:r>
            <a:endParaRPr>
              <a:latin typeface="Arial"/>
              <a:ea typeface="Arial"/>
              <a:cs typeface="Arial"/>
              <a:sym typeface="Arial"/>
            </a:endParaRPr>
          </a:p>
          <a:p>
            <a:pPr indent="0" lvl="0" marL="50800" rtl="0" algn="ctr">
              <a:lnSpc>
                <a:spcPct val="115000"/>
              </a:lnSpc>
              <a:spcBef>
                <a:spcPts val="1000"/>
              </a:spcBef>
              <a:spcAft>
                <a:spcPts val="0"/>
              </a:spcAft>
              <a:buSzPts val="4200"/>
              <a:buNone/>
            </a:pPr>
            <a:r>
              <a:rPr lang="en-US">
                <a:solidFill>
                  <a:srgbClr val="7F7F7F"/>
                </a:solidFill>
                <a:latin typeface="Arial"/>
                <a:ea typeface="Arial"/>
                <a:cs typeface="Arial"/>
                <a:sym typeface="Arial"/>
              </a:rPr>
              <a:t>jeff.privette@noaa.gov</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3"/>
          <p:cNvSpPr txBox="1"/>
          <p:nvPr>
            <p:ph idx="1" type="body"/>
          </p:nvPr>
        </p:nvSpPr>
        <p:spPr>
          <a:xfrm>
            <a:off x="228599" y="2355492"/>
            <a:ext cx="11495400" cy="4662900"/>
          </a:xfrm>
          <a:prstGeom prst="rect">
            <a:avLst/>
          </a:prstGeom>
          <a:noFill/>
          <a:ln>
            <a:noFill/>
          </a:ln>
        </p:spPr>
        <p:txBody>
          <a:bodyPr anchorCtr="0" anchor="t" bIns="45700" lIns="91425" spcFirstLastPara="1" rIns="91425" wrap="square" tIns="45700">
            <a:noAutofit/>
          </a:bodyPr>
          <a:lstStyle/>
          <a:p>
            <a:pPr indent="0" lvl="0" marL="50800" rtl="0" algn="ctr">
              <a:lnSpc>
                <a:spcPct val="115000"/>
              </a:lnSpc>
              <a:spcBef>
                <a:spcPts val="1000"/>
              </a:spcBef>
              <a:spcAft>
                <a:spcPts val="0"/>
              </a:spcAft>
              <a:buSzPts val="6000"/>
              <a:buNone/>
            </a:pPr>
            <a:r>
              <a:rPr b="1" lang="en-US" sz="4000">
                <a:latin typeface="Arial"/>
                <a:ea typeface="Arial"/>
                <a:cs typeface="Arial"/>
                <a:sym typeface="Arial"/>
              </a:rPr>
              <a:t>Backups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4"/>
          <p:cNvSpPr txBox="1"/>
          <p:nvPr>
            <p:ph type="title"/>
          </p:nvPr>
        </p:nvSpPr>
        <p:spPr>
          <a:xfrm>
            <a:off x="1509792" y="0"/>
            <a:ext cx="91440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None/>
            </a:pPr>
            <a:r>
              <a:rPr lang="en-US"/>
              <a:t>16 Actions in GCOS IP</a:t>
            </a:r>
            <a:br>
              <a:rPr lang="en-US"/>
            </a:br>
            <a:r>
              <a:rPr lang="en-US"/>
              <a:t>Space Agency Supplement </a:t>
            </a:r>
            <a:endParaRPr/>
          </a:p>
        </p:txBody>
      </p:sp>
      <p:pic>
        <p:nvPicPr>
          <p:cNvPr descr="Text&#10;&#10;Description automatically generated with low confidence" id="272" name="Google Shape;272;p14"/>
          <p:cNvPicPr preferRelativeResize="0"/>
          <p:nvPr/>
        </p:nvPicPr>
        <p:blipFill rotWithShape="1">
          <a:blip r:embed="rId3">
            <a:alphaModFix/>
          </a:blip>
          <a:srcRect b="0" l="0" r="0" t="0"/>
          <a:stretch/>
        </p:blipFill>
        <p:spPr>
          <a:xfrm>
            <a:off x="1830388" y="1369034"/>
            <a:ext cx="8823404" cy="3652573"/>
          </a:xfrm>
          <a:prstGeom prst="rect">
            <a:avLst/>
          </a:prstGeom>
          <a:noFill/>
          <a:ln>
            <a:noFill/>
          </a:ln>
        </p:spPr>
      </p:pic>
      <p:sp>
        <p:nvSpPr>
          <p:cNvPr id="273" name="Google Shape;273;p14"/>
          <p:cNvSpPr txBox="1"/>
          <p:nvPr/>
        </p:nvSpPr>
        <p:spPr>
          <a:xfrm>
            <a:off x="3974148" y="5105401"/>
            <a:ext cx="7498511" cy="1143000"/>
          </a:xfrm>
          <a:prstGeom prst="rect">
            <a:avLst/>
          </a:prstGeom>
          <a:noFill/>
          <a:ln>
            <a:noFill/>
          </a:ln>
        </p:spPr>
        <p:txBody>
          <a:bodyPr anchorCtr="0" anchor="t" bIns="45700" lIns="91425" spcFirstLastPara="1" rIns="91425" wrap="square" tIns="45700">
            <a:noAutofit/>
          </a:bodyPr>
          <a:lstStyle/>
          <a:p>
            <a:pPr indent="-330191" lvl="0" marL="342891" marR="0" rtl="0" algn="l">
              <a:lnSpc>
                <a:spcPct val="120000"/>
              </a:lnSpc>
              <a:spcBef>
                <a:spcPts val="0"/>
              </a:spcBef>
              <a:spcAft>
                <a:spcPts val="0"/>
              </a:spcAft>
              <a:buClr>
                <a:srgbClr val="000000"/>
              </a:buClr>
              <a:buSzPts val="1800"/>
              <a:buFont typeface="Arial"/>
              <a:buChar char="•"/>
            </a:pPr>
            <a:r>
              <a:rPr b="0" i="0" lang="en-US" sz="1400" u="none" cap="none" strike="noStrike">
                <a:solidFill>
                  <a:schemeClr val="dk1"/>
                </a:solidFill>
                <a:latin typeface="Arial"/>
                <a:ea typeface="Arial"/>
                <a:cs typeface="Arial"/>
                <a:sym typeface="Arial"/>
              </a:rPr>
              <a:t>Most Actions have multiple Activities</a:t>
            </a:r>
            <a:endParaRPr b="0" i="0" sz="1400" u="none" cap="none" strike="noStrike">
              <a:solidFill>
                <a:schemeClr val="dk1"/>
              </a:solidFill>
              <a:latin typeface="Arial"/>
              <a:ea typeface="Arial"/>
              <a:cs typeface="Arial"/>
              <a:sym typeface="Arial"/>
            </a:endParaRPr>
          </a:p>
          <a:p>
            <a:pPr indent="-330191" lvl="0" marL="342891" marR="0" rtl="0" algn="l">
              <a:lnSpc>
                <a:spcPct val="120000"/>
              </a:lnSpc>
              <a:spcBef>
                <a:spcPts val="400"/>
              </a:spcBef>
              <a:spcAft>
                <a:spcPts val="0"/>
              </a:spcAft>
              <a:buClr>
                <a:srgbClr val="000000"/>
              </a:buClr>
              <a:buSzPts val="1800"/>
              <a:buFont typeface="Arial"/>
              <a:buChar char="•"/>
            </a:pPr>
            <a:r>
              <a:rPr b="0" i="0" lang="en-US" sz="1400" u="none" cap="none" strike="noStrike">
                <a:solidFill>
                  <a:schemeClr val="dk1"/>
                </a:solidFill>
                <a:latin typeface="Arial"/>
                <a:ea typeface="Arial"/>
                <a:cs typeface="Arial"/>
                <a:sym typeface="Arial"/>
              </a:rPr>
              <a:t>Space agencies play minor role in 3 additional Actions</a:t>
            </a:r>
            <a:endParaRPr b="0" i="0" sz="1400" u="none" cap="none" strike="noStrike">
              <a:solidFill>
                <a:schemeClr val="dk1"/>
              </a:solidFill>
              <a:latin typeface="Arial"/>
              <a:ea typeface="Arial"/>
              <a:cs typeface="Arial"/>
              <a:sym typeface="Arial"/>
            </a:endParaRPr>
          </a:p>
          <a:p>
            <a:pPr indent="-330191" lvl="0" marL="342891" marR="0" rtl="0" algn="l">
              <a:lnSpc>
                <a:spcPct val="120000"/>
              </a:lnSpc>
              <a:spcBef>
                <a:spcPts val="400"/>
              </a:spcBef>
              <a:spcAft>
                <a:spcPts val="0"/>
              </a:spcAft>
              <a:buClr>
                <a:srgbClr val="000000"/>
              </a:buClr>
              <a:buSzPts val="1800"/>
              <a:buFont typeface="Arial"/>
              <a:buChar char="•"/>
            </a:pPr>
            <a:r>
              <a:rPr b="0" i="0" lang="en-US" sz="1400" u="none" cap="none" strike="noStrike">
                <a:solidFill>
                  <a:schemeClr val="dk1"/>
                </a:solidFill>
                <a:latin typeface="Arial"/>
                <a:ea typeface="Arial"/>
                <a:cs typeface="Arial"/>
                <a:sym typeface="Arial"/>
              </a:rPr>
              <a:t>Space agencies collaborate with others on 2 additional Actions</a:t>
            </a:r>
            <a:endParaRPr b="0" i="0" sz="1400" u="none" cap="none" strike="noStrike">
              <a:solidFill>
                <a:schemeClr val="dk1"/>
              </a:solidFill>
              <a:latin typeface="Arial"/>
              <a:ea typeface="Arial"/>
              <a:cs typeface="Arial"/>
              <a:sym typeface="Arial"/>
            </a:endParaRPr>
          </a:p>
          <a:p>
            <a:pPr indent="0" lvl="0" marL="0" marR="0" rtl="0" algn="l">
              <a:lnSpc>
                <a:spcPct val="120000"/>
              </a:lnSpc>
              <a:spcBef>
                <a:spcPts val="40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5"/>
          <p:cNvSpPr txBox="1"/>
          <p:nvPr>
            <p:ph type="title"/>
          </p:nvPr>
        </p:nvSpPr>
        <p:spPr>
          <a:xfrm>
            <a:off x="267854" y="136944"/>
            <a:ext cx="8331200"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4000">
                <a:solidFill>
                  <a:schemeClr val="lt1"/>
                </a:solidFill>
              </a:rPr>
              <a:t>Inventory</a:t>
            </a:r>
            <a:r>
              <a:rPr b="1" lang="en-US"/>
              <a:t> </a:t>
            </a:r>
            <a:r>
              <a:rPr b="1" lang="en-US" sz="4000">
                <a:solidFill>
                  <a:schemeClr val="lt1"/>
                </a:solidFill>
              </a:rPr>
              <a:t> </a:t>
            </a:r>
            <a:r>
              <a:rPr lang="en-US" sz="4000">
                <a:solidFill>
                  <a:schemeClr val="lt1"/>
                </a:solidFill>
              </a:rPr>
              <a:t>Evolution Since 2017</a:t>
            </a:r>
            <a:endParaRPr/>
          </a:p>
        </p:txBody>
      </p:sp>
      <p:graphicFrame>
        <p:nvGraphicFramePr>
          <p:cNvPr id="279" name="Google Shape;279;p15"/>
          <p:cNvGraphicFramePr/>
          <p:nvPr/>
        </p:nvGraphicFramePr>
        <p:xfrm>
          <a:off x="4127863" y="1369086"/>
          <a:ext cx="3000000" cy="3000000"/>
        </p:xfrm>
        <a:graphic>
          <a:graphicData uri="http://schemas.openxmlformats.org/drawingml/2006/table">
            <a:tbl>
              <a:tblPr bandRow="1" firstRow="1">
                <a:noFill/>
                <a:tableStyleId>{40145B13-4A34-42BB-93BC-7DC93538398C}</a:tableStyleId>
              </a:tblPr>
              <a:tblGrid>
                <a:gridCol w="1403875"/>
                <a:gridCol w="1712950"/>
                <a:gridCol w="1712950"/>
                <a:gridCol w="1558400"/>
                <a:gridCol w="1558400"/>
              </a:tblGrid>
              <a:tr h="327825">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Domain</a:t>
                      </a:r>
                      <a:endParaRPr sz="16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None/>
                      </a:pPr>
                      <a:r>
                        <a:rPr lang="en-US" sz="1600" u="none" cap="none" strike="noStrike"/>
                        <a:t>Version</a:t>
                      </a:r>
                      <a:endParaRPr/>
                    </a:p>
                  </a:txBody>
                  <a:tcPr marT="45725" marB="45725" marR="91450" marL="91450"/>
                </a:tc>
                <a:tc>
                  <a:txBody>
                    <a:bodyPr/>
                    <a:lstStyle/>
                    <a:p>
                      <a:pPr indent="0" lvl="0" marL="0" marR="0" rtl="0" algn="l">
                        <a:lnSpc>
                          <a:spcPct val="100000"/>
                        </a:lnSpc>
                        <a:spcBef>
                          <a:spcPts val="0"/>
                        </a:spcBef>
                        <a:spcAft>
                          <a:spcPts val="0"/>
                        </a:spcAft>
                        <a:buNone/>
                      </a:pPr>
                      <a:r>
                        <a:rPr lang="en-US" sz="1600" u="none" cap="none" strike="noStrike"/>
                        <a:t>Total</a:t>
                      </a:r>
                      <a:endParaRPr/>
                    </a:p>
                  </a:txBody>
                  <a:tcPr marT="45725" marB="45725" marR="91450" marL="91450"/>
                </a:tc>
                <a:tc>
                  <a:txBody>
                    <a:bodyPr/>
                    <a:lstStyle/>
                    <a:p>
                      <a:pPr indent="0" lvl="0" marL="0" marR="0" rtl="0" algn="l">
                        <a:lnSpc>
                          <a:spcPct val="100000"/>
                        </a:lnSpc>
                        <a:spcBef>
                          <a:spcPts val="0"/>
                        </a:spcBef>
                        <a:spcAft>
                          <a:spcPts val="0"/>
                        </a:spcAft>
                        <a:buNone/>
                      </a:pPr>
                      <a:r>
                        <a:rPr lang="en-US" sz="1600" u="none" cap="none" strike="noStrike"/>
                        <a:t>Existing</a:t>
                      </a:r>
                      <a:endParaRPr/>
                    </a:p>
                  </a:txBody>
                  <a:tcPr marT="45725" marB="45725" marR="91450" marL="91450"/>
                </a:tc>
                <a:tc>
                  <a:txBody>
                    <a:bodyPr/>
                    <a:lstStyle/>
                    <a:p>
                      <a:pPr indent="0" lvl="0" marL="0" marR="0" rtl="0" algn="l">
                        <a:lnSpc>
                          <a:spcPct val="100000"/>
                        </a:lnSpc>
                        <a:spcBef>
                          <a:spcPts val="0"/>
                        </a:spcBef>
                        <a:spcAft>
                          <a:spcPts val="0"/>
                        </a:spcAft>
                        <a:buNone/>
                      </a:pPr>
                      <a:r>
                        <a:rPr lang="en-US" sz="1600" u="none" cap="none" strike="noStrike"/>
                        <a:t>Planned</a:t>
                      </a:r>
                      <a:endParaRPr/>
                    </a:p>
                  </a:txBody>
                  <a:tcPr marT="45725" marB="45725" marR="91450" marL="91450"/>
                </a:tc>
              </a:tr>
              <a:tr h="327825">
                <a:tc rowSpan="3">
                  <a:txBody>
                    <a:bodyPr/>
                    <a:lstStyle/>
                    <a:p>
                      <a:pPr indent="0" lvl="0" marL="0" marR="0" rtl="0" algn="just">
                        <a:lnSpc>
                          <a:spcPct val="100000"/>
                        </a:lnSpc>
                        <a:spcBef>
                          <a:spcPts val="0"/>
                        </a:spcBef>
                        <a:spcAft>
                          <a:spcPts val="0"/>
                        </a:spcAft>
                        <a:buNone/>
                      </a:pPr>
                      <a:r>
                        <a:rPr b="1" lang="en-US" sz="1600" u="none" cap="none" strike="noStrike"/>
                        <a:t>All</a:t>
                      </a:r>
                      <a:endParaRPr b="1" sz="16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None/>
                      </a:pPr>
                      <a:r>
                        <a:rPr b="1" lang="en-US" sz="1600" u="none" cap="none" strike="noStrike"/>
                        <a:t>V2.0</a:t>
                      </a:r>
                      <a:endParaRPr/>
                    </a:p>
                  </a:txBody>
                  <a:tcPr marT="45725" marB="45725" marR="91450" marL="91450" anchor="ctr"/>
                </a:tc>
                <a:tc>
                  <a:txBody>
                    <a:bodyPr/>
                    <a:lstStyle/>
                    <a:p>
                      <a:pPr indent="0" lvl="0" marL="0" marR="0" rtl="0" algn="r">
                        <a:lnSpc>
                          <a:spcPct val="100000"/>
                        </a:lnSpc>
                        <a:spcBef>
                          <a:spcPts val="0"/>
                        </a:spcBef>
                        <a:spcAft>
                          <a:spcPts val="0"/>
                        </a:spcAft>
                        <a:buNone/>
                      </a:pPr>
                      <a:r>
                        <a:rPr b="1" lang="en-US" sz="1600" u="none" cap="none" strike="noStrike"/>
                        <a:t> 913</a:t>
                      </a:r>
                      <a:endParaRPr b="1" sz="1600" u="none" cap="none" strike="noStrike">
                        <a:solidFill>
                          <a:schemeClr val="dk1"/>
                        </a:solidFill>
                        <a:latin typeface="Calibri"/>
                        <a:ea typeface="Calibri"/>
                        <a:cs typeface="Calibri"/>
                        <a:sym typeface="Calibri"/>
                      </a:endParaRPr>
                    </a:p>
                  </a:txBody>
                  <a:tcPr marT="45725" marB="45725" marR="91450" marL="91450" anchor="ctr"/>
                </a:tc>
                <a:tc>
                  <a:txBody>
                    <a:bodyPr/>
                    <a:lstStyle/>
                    <a:p>
                      <a:pPr indent="0" lvl="0" marL="0" marR="0" rtl="0" algn="r">
                        <a:lnSpc>
                          <a:spcPct val="100000"/>
                        </a:lnSpc>
                        <a:spcBef>
                          <a:spcPts val="0"/>
                        </a:spcBef>
                        <a:spcAft>
                          <a:spcPts val="0"/>
                        </a:spcAft>
                        <a:buNone/>
                      </a:pPr>
                      <a:r>
                        <a:rPr b="1" lang="en-US" sz="1600" u="none" cap="none" strike="noStrike"/>
                        <a:t>496</a:t>
                      </a:r>
                      <a:endParaRPr b="1" sz="1600" u="none" cap="none" strike="noStrike">
                        <a:latin typeface="Calibri"/>
                        <a:ea typeface="Calibri"/>
                        <a:cs typeface="Calibri"/>
                        <a:sym typeface="Calibri"/>
                      </a:endParaRPr>
                    </a:p>
                  </a:txBody>
                  <a:tcPr marT="45725" marB="45725" marR="91450" marL="91450" anchor="ctr"/>
                </a:tc>
                <a:tc>
                  <a:txBody>
                    <a:bodyPr/>
                    <a:lstStyle/>
                    <a:p>
                      <a:pPr indent="0" lvl="0" marL="0" marR="0" rtl="0" algn="r">
                        <a:lnSpc>
                          <a:spcPct val="100000"/>
                        </a:lnSpc>
                        <a:spcBef>
                          <a:spcPts val="0"/>
                        </a:spcBef>
                        <a:spcAft>
                          <a:spcPts val="0"/>
                        </a:spcAft>
                        <a:buNone/>
                      </a:pPr>
                      <a:r>
                        <a:rPr b="1" lang="en-US" sz="1600" u="none" cap="none" strike="noStrike"/>
                        <a:t>417</a:t>
                      </a:r>
                      <a:endParaRPr b="1" sz="1600" u="none" cap="none" strike="noStrike">
                        <a:latin typeface="Calibri"/>
                        <a:ea typeface="Calibri"/>
                        <a:cs typeface="Calibri"/>
                        <a:sym typeface="Calibri"/>
                      </a:endParaRPr>
                    </a:p>
                  </a:txBody>
                  <a:tcPr marT="45725" marB="45725" marR="91450" marL="91450" anchor="ctr"/>
                </a:tc>
              </a:tr>
              <a:tr h="327825">
                <a:tc vMerge="1"/>
                <a:tc>
                  <a:txBody>
                    <a:bodyPr/>
                    <a:lstStyle/>
                    <a:p>
                      <a:pPr indent="0" lvl="0" marL="0" marR="0" rtl="0" algn="l">
                        <a:lnSpc>
                          <a:spcPct val="100000"/>
                        </a:lnSpc>
                        <a:spcBef>
                          <a:spcPts val="0"/>
                        </a:spcBef>
                        <a:spcAft>
                          <a:spcPts val="0"/>
                        </a:spcAft>
                        <a:buNone/>
                      </a:pPr>
                      <a:r>
                        <a:rPr b="1" lang="en-US" sz="1600" u="none" cap="none" strike="noStrike"/>
                        <a:t>V3.0</a:t>
                      </a:r>
                      <a:endParaRPr/>
                    </a:p>
                  </a:txBody>
                  <a:tcPr marT="45725" marB="45725" marR="91450" marL="91450" anchor="ctr"/>
                </a:tc>
                <a:tc>
                  <a:txBody>
                    <a:bodyPr/>
                    <a:lstStyle/>
                    <a:p>
                      <a:pPr indent="0" lvl="0" marL="0" marR="0" rtl="0" algn="r">
                        <a:lnSpc>
                          <a:spcPct val="100000"/>
                        </a:lnSpc>
                        <a:spcBef>
                          <a:spcPts val="0"/>
                        </a:spcBef>
                        <a:spcAft>
                          <a:spcPts val="0"/>
                        </a:spcAft>
                        <a:buNone/>
                      </a:pPr>
                      <a:r>
                        <a:rPr b="1" lang="en-US" sz="1600" u="none" cap="none" strike="noStrike"/>
                        <a:t>1137</a:t>
                      </a:r>
                      <a:endParaRPr b="1" sz="1600" u="none" cap="none" strike="noStrike">
                        <a:solidFill>
                          <a:schemeClr val="dk1"/>
                        </a:solidFill>
                        <a:latin typeface="Calibri"/>
                        <a:ea typeface="Calibri"/>
                        <a:cs typeface="Calibri"/>
                        <a:sym typeface="Calibri"/>
                      </a:endParaRPr>
                    </a:p>
                  </a:txBody>
                  <a:tcPr marT="45725" marB="45725" marR="91450" marL="91450" anchor="ctr"/>
                </a:tc>
                <a:tc>
                  <a:txBody>
                    <a:bodyPr/>
                    <a:lstStyle/>
                    <a:p>
                      <a:pPr indent="0" lvl="0" marL="0" marR="0" rtl="0" algn="r">
                        <a:lnSpc>
                          <a:spcPct val="100000"/>
                        </a:lnSpc>
                        <a:spcBef>
                          <a:spcPts val="0"/>
                        </a:spcBef>
                        <a:spcAft>
                          <a:spcPts val="0"/>
                        </a:spcAft>
                        <a:buNone/>
                      </a:pPr>
                      <a:r>
                        <a:rPr b="1" lang="en-US" sz="1600" u="none" cap="none" strike="noStrike"/>
                        <a:t>766</a:t>
                      </a:r>
                      <a:endParaRPr b="1" sz="1600" u="none" cap="none" strike="noStrike">
                        <a:latin typeface="Calibri"/>
                        <a:ea typeface="Calibri"/>
                        <a:cs typeface="Calibri"/>
                        <a:sym typeface="Calibri"/>
                      </a:endParaRPr>
                    </a:p>
                  </a:txBody>
                  <a:tcPr marT="45725" marB="45725" marR="91450" marL="91450" anchor="ctr"/>
                </a:tc>
                <a:tc>
                  <a:txBody>
                    <a:bodyPr/>
                    <a:lstStyle/>
                    <a:p>
                      <a:pPr indent="0" lvl="0" marL="0" marR="0" rtl="0" algn="r">
                        <a:lnSpc>
                          <a:spcPct val="100000"/>
                        </a:lnSpc>
                        <a:spcBef>
                          <a:spcPts val="0"/>
                        </a:spcBef>
                        <a:spcAft>
                          <a:spcPts val="0"/>
                        </a:spcAft>
                        <a:buNone/>
                      </a:pPr>
                      <a:r>
                        <a:rPr b="1" lang="en-US" sz="1600" u="none" cap="none" strike="noStrike"/>
                        <a:t>371</a:t>
                      </a:r>
                      <a:endParaRPr b="1" sz="1600" u="none" cap="none" strike="noStrike">
                        <a:latin typeface="Calibri"/>
                        <a:ea typeface="Calibri"/>
                        <a:cs typeface="Calibri"/>
                        <a:sym typeface="Calibri"/>
                      </a:endParaRPr>
                    </a:p>
                  </a:txBody>
                  <a:tcPr marT="45725" marB="45725" marR="91450" marL="91450" anchor="ctr"/>
                </a:tc>
              </a:tr>
              <a:tr h="327825">
                <a:tc vMerge="1"/>
                <a:tc>
                  <a:txBody>
                    <a:bodyPr/>
                    <a:lstStyle/>
                    <a:p>
                      <a:pPr indent="0" lvl="0" marL="0" marR="0" rtl="0" algn="l">
                        <a:lnSpc>
                          <a:spcPct val="100000"/>
                        </a:lnSpc>
                        <a:spcBef>
                          <a:spcPts val="0"/>
                        </a:spcBef>
                        <a:spcAft>
                          <a:spcPts val="0"/>
                        </a:spcAft>
                        <a:buNone/>
                      </a:pPr>
                      <a:r>
                        <a:rPr b="1" lang="en-US" sz="1600" u="none" cap="none" strike="noStrike"/>
                        <a:t>V4.1 </a:t>
                      </a:r>
                      <a:endParaRPr/>
                    </a:p>
                  </a:txBody>
                  <a:tcPr marT="45725" marB="45725" marR="91450" marL="91450" anchor="ctr"/>
                </a:tc>
                <a:tc>
                  <a:txBody>
                    <a:bodyPr/>
                    <a:lstStyle/>
                    <a:p>
                      <a:pPr indent="0" lvl="0" marL="0" marR="0" rtl="0" algn="r">
                        <a:lnSpc>
                          <a:spcPct val="100000"/>
                        </a:lnSpc>
                        <a:spcBef>
                          <a:spcPts val="0"/>
                        </a:spcBef>
                        <a:spcAft>
                          <a:spcPts val="0"/>
                        </a:spcAft>
                        <a:buNone/>
                      </a:pPr>
                      <a:r>
                        <a:rPr b="1" lang="en-US" sz="1600" u="none" cap="none" strike="noStrike"/>
                        <a:t> 1251</a:t>
                      </a:r>
                      <a:endParaRPr b="1" sz="1600" u="none" cap="none" strike="noStrike">
                        <a:solidFill>
                          <a:schemeClr val="dk1"/>
                        </a:solidFill>
                        <a:latin typeface="Calibri"/>
                        <a:ea typeface="Calibri"/>
                        <a:cs typeface="Calibri"/>
                        <a:sym typeface="Calibri"/>
                      </a:endParaRPr>
                    </a:p>
                  </a:txBody>
                  <a:tcPr marT="45725" marB="45725" marR="91450" marL="91450" anchor="ctr"/>
                </a:tc>
                <a:tc>
                  <a:txBody>
                    <a:bodyPr/>
                    <a:lstStyle/>
                    <a:p>
                      <a:pPr indent="0" lvl="0" marL="0" marR="0" rtl="0" algn="r">
                        <a:lnSpc>
                          <a:spcPct val="100000"/>
                        </a:lnSpc>
                        <a:spcBef>
                          <a:spcPts val="0"/>
                        </a:spcBef>
                        <a:spcAft>
                          <a:spcPts val="0"/>
                        </a:spcAft>
                        <a:buNone/>
                      </a:pPr>
                      <a:r>
                        <a:rPr b="1" lang="en-US" sz="1600" u="none" cap="none" strike="noStrike"/>
                        <a:t> 870</a:t>
                      </a:r>
                      <a:endParaRPr b="1" i="0" sz="1600" u="none" cap="none" strike="noStrike">
                        <a:solidFill>
                          <a:srgbClr val="000000"/>
                        </a:solidFill>
                        <a:latin typeface="Calibri"/>
                        <a:ea typeface="Calibri"/>
                        <a:cs typeface="Calibri"/>
                        <a:sym typeface="Calibri"/>
                      </a:endParaRPr>
                    </a:p>
                  </a:txBody>
                  <a:tcPr marT="45725" marB="45725" marR="91450" marL="91450" anchor="ctr"/>
                </a:tc>
                <a:tc>
                  <a:txBody>
                    <a:bodyPr/>
                    <a:lstStyle/>
                    <a:p>
                      <a:pPr indent="0" lvl="0" marL="0" marR="0" rtl="0" algn="r">
                        <a:lnSpc>
                          <a:spcPct val="100000"/>
                        </a:lnSpc>
                        <a:spcBef>
                          <a:spcPts val="0"/>
                        </a:spcBef>
                        <a:spcAft>
                          <a:spcPts val="0"/>
                        </a:spcAft>
                        <a:buNone/>
                      </a:pPr>
                      <a:r>
                        <a:rPr b="1" lang="en-US" sz="1600" u="none" cap="none" strike="noStrike"/>
                        <a:t> 381</a:t>
                      </a:r>
                      <a:endParaRPr b="1" i="0" sz="1600" u="none" cap="none" strike="noStrike">
                        <a:solidFill>
                          <a:srgbClr val="000000"/>
                        </a:solidFill>
                        <a:latin typeface="Calibri"/>
                        <a:ea typeface="Calibri"/>
                        <a:cs typeface="Calibri"/>
                        <a:sym typeface="Calibri"/>
                      </a:endParaRPr>
                    </a:p>
                  </a:txBody>
                  <a:tcPr marT="45725" marB="45725" marR="91450" marL="91450" anchor="ctr"/>
                </a:tc>
              </a:tr>
              <a:tr h="327825">
                <a:tc rowSpan="3">
                  <a:txBody>
                    <a:bodyPr/>
                    <a:lstStyle/>
                    <a:p>
                      <a:pPr indent="0" lvl="0" marL="0" marR="0" rtl="0" algn="just">
                        <a:lnSpc>
                          <a:spcPct val="100000"/>
                        </a:lnSpc>
                        <a:spcBef>
                          <a:spcPts val="0"/>
                        </a:spcBef>
                        <a:spcAft>
                          <a:spcPts val="0"/>
                        </a:spcAft>
                        <a:buNone/>
                      </a:pPr>
                      <a:r>
                        <a:rPr b="1" lang="en-US" sz="1600" u="none" cap="none" strike="noStrike"/>
                        <a:t>Atmosphere</a:t>
                      </a:r>
                      <a:endParaRPr b="1" sz="16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None/>
                      </a:pPr>
                      <a:r>
                        <a:rPr b="1" lang="en-US" sz="1600" u="none" cap="none" strike="noStrike"/>
                        <a:t>V2.0</a:t>
                      </a:r>
                      <a:endParaRPr/>
                    </a:p>
                  </a:txBody>
                  <a:tcPr marT="45725" marB="45725" marR="91450" marL="91450" anchor="ctr"/>
                </a:tc>
                <a:tc>
                  <a:txBody>
                    <a:bodyPr/>
                    <a:lstStyle/>
                    <a:p>
                      <a:pPr indent="0" lvl="0" marL="0" marR="0" rtl="0" algn="r">
                        <a:lnSpc>
                          <a:spcPct val="100000"/>
                        </a:lnSpc>
                        <a:spcBef>
                          <a:spcPts val="0"/>
                        </a:spcBef>
                        <a:spcAft>
                          <a:spcPts val="0"/>
                        </a:spcAft>
                        <a:buNone/>
                      </a:pPr>
                      <a:r>
                        <a:rPr b="1" lang="en-US" sz="1600" u="none" cap="none" strike="noStrike"/>
                        <a:t>658</a:t>
                      </a:r>
                      <a:endParaRPr b="1" sz="1600" u="none" cap="none" strike="noStrike">
                        <a:solidFill>
                          <a:schemeClr val="dk1"/>
                        </a:solidFill>
                        <a:latin typeface="Calibri"/>
                        <a:ea typeface="Calibri"/>
                        <a:cs typeface="Calibri"/>
                        <a:sym typeface="Calibri"/>
                      </a:endParaRPr>
                    </a:p>
                  </a:txBody>
                  <a:tcPr marT="45725" marB="45725" marR="91450" marL="91450" anchor="ctr"/>
                </a:tc>
                <a:tc>
                  <a:txBody>
                    <a:bodyPr/>
                    <a:lstStyle/>
                    <a:p>
                      <a:pPr indent="0" lvl="0" marL="0" marR="0" rtl="0" algn="r">
                        <a:lnSpc>
                          <a:spcPct val="100000"/>
                        </a:lnSpc>
                        <a:spcBef>
                          <a:spcPts val="0"/>
                        </a:spcBef>
                        <a:spcAft>
                          <a:spcPts val="0"/>
                        </a:spcAft>
                        <a:buNone/>
                      </a:pPr>
                      <a:r>
                        <a:rPr b="1" lang="en-US" sz="1600" u="none" cap="none" strike="noStrike"/>
                        <a:t>376</a:t>
                      </a:r>
                      <a:endParaRPr b="1" sz="1600" u="none" cap="none" strike="noStrike">
                        <a:latin typeface="Calibri"/>
                        <a:ea typeface="Calibri"/>
                        <a:cs typeface="Calibri"/>
                        <a:sym typeface="Calibri"/>
                      </a:endParaRPr>
                    </a:p>
                  </a:txBody>
                  <a:tcPr marT="45725" marB="45725" marR="91450" marL="91450" anchor="ctr"/>
                </a:tc>
                <a:tc>
                  <a:txBody>
                    <a:bodyPr/>
                    <a:lstStyle/>
                    <a:p>
                      <a:pPr indent="0" lvl="0" marL="0" marR="0" rtl="0" algn="r">
                        <a:lnSpc>
                          <a:spcPct val="100000"/>
                        </a:lnSpc>
                        <a:spcBef>
                          <a:spcPts val="0"/>
                        </a:spcBef>
                        <a:spcAft>
                          <a:spcPts val="0"/>
                        </a:spcAft>
                        <a:buNone/>
                      </a:pPr>
                      <a:r>
                        <a:rPr b="1" lang="en-US" sz="1600" u="none" cap="none" strike="noStrike"/>
                        <a:t>282</a:t>
                      </a:r>
                      <a:endParaRPr b="1" sz="1600" u="none" cap="none" strike="noStrike">
                        <a:latin typeface="Calibri"/>
                        <a:ea typeface="Calibri"/>
                        <a:cs typeface="Calibri"/>
                        <a:sym typeface="Calibri"/>
                      </a:endParaRPr>
                    </a:p>
                  </a:txBody>
                  <a:tcPr marT="45725" marB="45725" marR="91450" marL="91450" anchor="ctr"/>
                </a:tc>
              </a:tr>
              <a:tr h="327825">
                <a:tc vMerge="1"/>
                <a:tc>
                  <a:txBody>
                    <a:bodyPr/>
                    <a:lstStyle/>
                    <a:p>
                      <a:pPr indent="0" lvl="0" marL="0" marR="0" rtl="0" algn="l">
                        <a:lnSpc>
                          <a:spcPct val="100000"/>
                        </a:lnSpc>
                        <a:spcBef>
                          <a:spcPts val="0"/>
                        </a:spcBef>
                        <a:spcAft>
                          <a:spcPts val="0"/>
                        </a:spcAft>
                        <a:buNone/>
                      </a:pPr>
                      <a:r>
                        <a:rPr b="1" lang="en-US" sz="1600" u="none" cap="none" strike="noStrike"/>
                        <a:t>V3.0</a:t>
                      </a:r>
                      <a:endParaRPr/>
                    </a:p>
                  </a:txBody>
                  <a:tcPr marT="45725" marB="45725" marR="91450" marL="91450" anchor="ctr"/>
                </a:tc>
                <a:tc>
                  <a:txBody>
                    <a:bodyPr/>
                    <a:lstStyle/>
                    <a:p>
                      <a:pPr indent="0" lvl="0" marL="0" marR="0" rtl="0" algn="r">
                        <a:lnSpc>
                          <a:spcPct val="100000"/>
                        </a:lnSpc>
                        <a:spcBef>
                          <a:spcPts val="0"/>
                        </a:spcBef>
                        <a:spcAft>
                          <a:spcPts val="0"/>
                        </a:spcAft>
                        <a:buNone/>
                      </a:pPr>
                      <a:r>
                        <a:rPr b="1" lang="en-US" sz="1600" u="none" cap="none" strike="noStrike"/>
                        <a:t>801</a:t>
                      </a:r>
                      <a:endParaRPr b="1" sz="1600" u="none" cap="none" strike="noStrike">
                        <a:solidFill>
                          <a:schemeClr val="dk1"/>
                        </a:solidFill>
                        <a:latin typeface="Calibri"/>
                        <a:ea typeface="Calibri"/>
                        <a:cs typeface="Calibri"/>
                        <a:sym typeface="Calibri"/>
                      </a:endParaRPr>
                    </a:p>
                  </a:txBody>
                  <a:tcPr marT="45725" marB="45725" marR="91450" marL="91450" anchor="ctr"/>
                </a:tc>
                <a:tc>
                  <a:txBody>
                    <a:bodyPr/>
                    <a:lstStyle/>
                    <a:p>
                      <a:pPr indent="0" lvl="0" marL="0" marR="0" rtl="0" algn="r">
                        <a:lnSpc>
                          <a:spcPct val="100000"/>
                        </a:lnSpc>
                        <a:spcBef>
                          <a:spcPts val="0"/>
                        </a:spcBef>
                        <a:spcAft>
                          <a:spcPts val="0"/>
                        </a:spcAft>
                        <a:buNone/>
                      </a:pPr>
                      <a:r>
                        <a:rPr b="1" lang="en-US" sz="1600" u="none" cap="none" strike="noStrike"/>
                        <a:t>535</a:t>
                      </a:r>
                      <a:endParaRPr b="1" sz="1600" u="none" cap="none" strike="noStrike">
                        <a:latin typeface="Calibri"/>
                        <a:ea typeface="Calibri"/>
                        <a:cs typeface="Calibri"/>
                        <a:sym typeface="Calibri"/>
                      </a:endParaRPr>
                    </a:p>
                  </a:txBody>
                  <a:tcPr marT="45725" marB="45725" marR="91450" marL="91450" anchor="ctr"/>
                </a:tc>
                <a:tc>
                  <a:txBody>
                    <a:bodyPr/>
                    <a:lstStyle/>
                    <a:p>
                      <a:pPr indent="0" lvl="0" marL="0" marR="0" rtl="0" algn="r">
                        <a:lnSpc>
                          <a:spcPct val="100000"/>
                        </a:lnSpc>
                        <a:spcBef>
                          <a:spcPts val="0"/>
                        </a:spcBef>
                        <a:spcAft>
                          <a:spcPts val="0"/>
                        </a:spcAft>
                        <a:buNone/>
                      </a:pPr>
                      <a:r>
                        <a:rPr b="1" lang="en-US" sz="1600" u="none" cap="none" strike="noStrike"/>
                        <a:t>266</a:t>
                      </a:r>
                      <a:endParaRPr b="1" sz="1600" u="none" cap="none" strike="noStrike">
                        <a:latin typeface="Calibri"/>
                        <a:ea typeface="Calibri"/>
                        <a:cs typeface="Calibri"/>
                        <a:sym typeface="Calibri"/>
                      </a:endParaRPr>
                    </a:p>
                  </a:txBody>
                  <a:tcPr marT="45725" marB="45725" marR="91450" marL="91450" anchor="ctr"/>
                </a:tc>
              </a:tr>
              <a:tr h="327825">
                <a:tc vMerge="1"/>
                <a:tc>
                  <a:txBody>
                    <a:bodyPr/>
                    <a:lstStyle/>
                    <a:p>
                      <a:pPr indent="0" lvl="0" marL="0" marR="0" rtl="0" algn="l">
                        <a:lnSpc>
                          <a:spcPct val="100000"/>
                        </a:lnSpc>
                        <a:spcBef>
                          <a:spcPts val="0"/>
                        </a:spcBef>
                        <a:spcAft>
                          <a:spcPts val="0"/>
                        </a:spcAft>
                        <a:buNone/>
                      </a:pPr>
                      <a:r>
                        <a:rPr b="1" lang="en-US" sz="1600" u="none" cap="none" strike="noStrike"/>
                        <a:t>V4.1</a:t>
                      </a:r>
                      <a:endParaRPr/>
                    </a:p>
                  </a:txBody>
                  <a:tcPr marT="45725" marB="45725" marR="91450" marL="91450" anchor="ctr"/>
                </a:tc>
                <a:tc>
                  <a:txBody>
                    <a:bodyPr/>
                    <a:lstStyle/>
                    <a:p>
                      <a:pPr indent="0" lvl="0" marL="0" marR="0" rtl="0" algn="r">
                        <a:lnSpc>
                          <a:spcPct val="100000"/>
                        </a:lnSpc>
                        <a:spcBef>
                          <a:spcPts val="0"/>
                        </a:spcBef>
                        <a:spcAft>
                          <a:spcPts val="0"/>
                        </a:spcAft>
                        <a:buNone/>
                      </a:pPr>
                      <a:r>
                        <a:rPr b="1" lang="en-US" sz="1600" u="none" cap="none" strike="noStrike"/>
                        <a:t> 851</a:t>
                      </a:r>
                      <a:endParaRPr b="1" sz="1600" u="none" cap="none" strike="noStrike">
                        <a:solidFill>
                          <a:schemeClr val="dk1"/>
                        </a:solidFill>
                        <a:latin typeface="Calibri"/>
                        <a:ea typeface="Calibri"/>
                        <a:cs typeface="Calibri"/>
                        <a:sym typeface="Calibri"/>
                      </a:endParaRPr>
                    </a:p>
                  </a:txBody>
                  <a:tcPr marT="45725" marB="45725" marR="91450" marL="91450" anchor="ctr"/>
                </a:tc>
                <a:tc>
                  <a:txBody>
                    <a:bodyPr/>
                    <a:lstStyle/>
                    <a:p>
                      <a:pPr indent="0" lvl="0" marL="0" marR="0" rtl="0" algn="r">
                        <a:lnSpc>
                          <a:spcPct val="100000"/>
                        </a:lnSpc>
                        <a:spcBef>
                          <a:spcPts val="0"/>
                        </a:spcBef>
                        <a:spcAft>
                          <a:spcPts val="0"/>
                        </a:spcAft>
                        <a:buNone/>
                      </a:pPr>
                      <a:r>
                        <a:rPr b="1" lang="en-US" sz="1600" u="none" cap="none" strike="noStrike"/>
                        <a:t> 587</a:t>
                      </a:r>
                      <a:endParaRPr b="1" i="0" sz="1600" u="none" cap="none" strike="noStrike">
                        <a:solidFill>
                          <a:srgbClr val="000000"/>
                        </a:solidFill>
                        <a:latin typeface="Calibri"/>
                        <a:ea typeface="Calibri"/>
                        <a:cs typeface="Calibri"/>
                        <a:sym typeface="Calibri"/>
                      </a:endParaRPr>
                    </a:p>
                  </a:txBody>
                  <a:tcPr marT="45725" marB="45725" marR="91450" marL="91450" anchor="ctr"/>
                </a:tc>
                <a:tc>
                  <a:txBody>
                    <a:bodyPr/>
                    <a:lstStyle/>
                    <a:p>
                      <a:pPr indent="0" lvl="0" marL="0" marR="0" rtl="0" algn="r">
                        <a:lnSpc>
                          <a:spcPct val="100000"/>
                        </a:lnSpc>
                        <a:spcBef>
                          <a:spcPts val="0"/>
                        </a:spcBef>
                        <a:spcAft>
                          <a:spcPts val="0"/>
                        </a:spcAft>
                        <a:buNone/>
                      </a:pPr>
                      <a:r>
                        <a:rPr b="1" lang="en-US" sz="1600" u="none" cap="none" strike="noStrike"/>
                        <a:t> 264</a:t>
                      </a:r>
                      <a:endParaRPr b="1" i="0" sz="1600" u="none" cap="none" strike="noStrike">
                        <a:solidFill>
                          <a:srgbClr val="000000"/>
                        </a:solidFill>
                        <a:latin typeface="Calibri"/>
                        <a:ea typeface="Calibri"/>
                        <a:cs typeface="Calibri"/>
                        <a:sym typeface="Calibri"/>
                      </a:endParaRPr>
                    </a:p>
                  </a:txBody>
                  <a:tcPr marT="45725" marB="45725" marR="91450" marL="91450" anchor="ctr"/>
                </a:tc>
              </a:tr>
              <a:tr h="327825">
                <a:tc rowSpan="3">
                  <a:txBody>
                    <a:bodyPr/>
                    <a:lstStyle/>
                    <a:p>
                      <a:pPr indent="0" lvl="0" marL="0" marR="0" rtl="0" algn="just">
                        <a:lnSpc>
                          <a:spcPct val="100000"/>
                        </a:lnSpc>
                        <a:spcBef>
                          <a:spcPts val="0"/>
                        </a:spcBef>
                        <a:spcAft>
                          <a:spcPts val="0"/>
                        </a:spcAft>
                        <a:buNone/>
                      </a:pPr>
                      <a:r>
                        <a:rPr b="1" lang="en-US" sz="1600" u="none" cap="none" strike="noStrike"/>
                        <a:t>Land</a:t>
                      </a:r>
                      <a:endParaRPr b="1" sz="16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None/>
                      </a:pPr>
                      <a:r>
                        <a:rPr b="1" lang="en-US" sz="1600" u="none" cap="none" strike="noStrike"/>
                        <a:t>V2.0</a:t>
                      </a:r>
                      <a:endParaRPr/>
                    </a:p>
                  </a:txBody>
                  <a:tcPr marT="45725" marB="45725" marR="91450" marL="91450" anchor="ctr"/>
                </a:tc>
                <a:tc>
                  <a:txBody>
                    <a:bodyPr/>
                    <a:lstStyle/>
                    <a:p>
                      <a:pPr indent="0" lvl="0" marL="0" marR="0" rtl="0" algn="r">
                        <a:lnSpc>
                          <a:spcPct val="100000"/>
                        </a:lnSpc>
                        <a:spcBef>
                          <a:spcPts val="0"/>
                        </a:spcBef>
                        <a:spcAft>
                          <a:spcPts val="0"/>
                        </a:spcAft>
                        <a:buNone/>
                      </a:pPr>
                      <a:r>
                        <a:rPr b="1" lang="en-US" sz="1600" u="none" cap="none" strike="noStrike"/>
                        <a:t>135</a:t>
                      </a:r>
                      <a:endParaRPr b="1" sz="1600" u="none" cap="none" strike="noStrike">
                        <a:solidFill>
                          <a:schemeClr val="dk1"/>
                        </a:solidFill>
                        <a:latin typeface="Calibri"/>
                        <a:ea typeface="Calibri"/>
                        <a:cs typeface="Calibri"/>
                        <a:sym typeface="Calibri"/>
                      </a:endParaRPr>
                    </a:p>
                  </a:txBody>
                  <a:tcPr marT="45725" marB="45725" marR="91450" marL="91450" anchor="ctr"/>
                </a:tc>
                <a:tc>
                  <a:txBody>
                    <a:bodyPr/>
                    <a:lstStyle/>
                    <a:p>
                      <a:pPr indent="0" lvl="0" marL="0" marR="0" rtl="0" algn="r">
                        <a:lnSpc>
                          <a:spcPct val="100000"/>
                        </a:lnSpc>
                        <a:spcBef>
                          <a:spcPts val="0"/>
                        </a:spcBef>
                        <a:spcAft>
                          <a:spcPts val="0"/>
                        </a:spcAft>
                        <a:buNone/>
                      </a:pPr>
                      <a:r>
                        <a:rPr b="1" lang="en-US" sz="1600" u="none" cap="none" strike="noStrike"/>
                        <a:t>56</a:t>
                      </a:r>
                      <a:endParaRPr b="1" sz="1600" u="none" cap="none" strike="noStrike">
                        <a:latin typeface="Calibri"/>
                        <a:ea typeface="Calibri"/>
                        <a:cs typeface="Calibri"/>
                        <a:sym typeface="Calibri"/>
                      </a:endParaRPr>
                    </a:p>
                  </a:txBody>
                  <a:tcPr marT="45725" marB="45725" marR="91450" marL="91450" anchor="ctr"/>
                </a:tc>
                <a:tc>
                  <a:txBody>
                    <a:bodyPr/>
                    <a:lstStyle/>
                    <a:p>
                      <a:pPr indent="0" lvl="0" marL="0" marR="0" rtl="0" algn="r">
                        <a:lnSpc>
                          <a:spcPct val="100000"/>
                        </a:lnSpc>
                        <a:spcBef>
                          <a:spcPts val="0"/>
                        </a:spcBef>
                        <a:spcAft>
                          <a:spcPts val="0"/>
                        </a:spcAft>
                        <a:buNone/>
                      </a:pPr>
                      <a:r>
                        <a:rPr b="1" lang="en-US" sz="1600" u="none" cap="none" strike="noStrike"/>
                        <a:t>79</a:t>
                      </a:r>
                      <a:endParaRPr b="1" sz="1600" u="none" cap="none" strike="noStrike">
                        <a:latin typeface="Calibri"/>
                        <a:ea typeface="Calibri"/>
                        <a:cs typeface="Calibri"/>
                        <a:sym typeface="Calibri"/>
                      </a:endParaRPr>
                    </a:p>
                  </a:txBody>
                  <a:tcPr marT="45725" marB="45725" marR="91450" marL="91450" anchor="ctr"/>
                </a:tc>
              </a:tr>
              <a:tr h="327825">
                <a:tc vMerge="1"/>
                <a:tc>
                  <a:txBody>
                    <a:bodyPr/>
                    <a:lstStyle/>
                    <a:p>
                      <a:pPr indent="0" lvl="0" marL="0" marR="0" rtl="0" algn="l">
                        <a:lnSpc>
                          <a:spcPct val="100000"/>
                        </a:lnSpc>
                        <a:spcBef>
                          <a:spcPts val="0"/>
                        </a:spcBef>
                        <a:spcAft>
                          <a:spcPts val="0"/>
                        </a:spcAft>
                        <a:buNone/>
                      </a:pPr>
                      <a:r>
                        <a:rPr b="1" lang="en-US" sz="1600" u="none" cap="none" strike="noStrike"/>
                        <a:t>V3.0</a:t>
                      </a:r>
                      <a:endParaRPr/>
                    </a:p>
                  </a:txBody>
                  <a:tcPr marT="45725" marB="45725" marR="91450" marL="91450" anchor="ctr"/>
                </a:tc>
                <a:tc>
                  <a:txBody>
                    <a:bodyPr/>
                    <a:lstStyle/>
                    <a:p>
                      <a:pPr indent="0" lvl="0" marL="0" marR="0" rtl="0" algn="r">
                        <a:lnSpc>
                          <a:spcPct val="100000"/>
                        </a:lnSpc>
                        <a:spcBef>
                          <a:spcPts val="0"/>
                        </a:spcBef>
                        <a:spcAft>
                          <a:spcPts val="0"/>
                        </a:spcAft>
                        <a:buNone/>
                      </a:pPr>
                      <a:r>
                        <a:rPr b="1" lang="en-US" sz="1600" u="none" cap="none" strike="noStrike"/>
                        <a:t>203</a:t>
                      </a:r>
                      <a:endParaRPr b="1" sz="1600" u="none" cap="none" strike="noStrike">
                        <a:solidFill>
                          <a:schemeClr val="dk1"/>
                        </a:solidFill>
                        <a:latin typeface="Calibri"/>
                        <a:ea typeface="Calibri"/>
                        <a:cs typeface="Calibri"/>
                        <a:sym typeface="Calibri"/>
                      </a:endParaRPr>
                    </a:p>
                  </a:txBody>
                  <a:tcPr marT="45725" marB="45725" marR="91450" marL="91450" anchor="ctr"/>
                </a:tc>
                <a:tc>
                  <a:txBody>
                    <a:bodyPr/>
                    <a:lstStyle/>
                    <a:p>
                      <a:pPr indent="0" lvl="0" marL="0" marR="0" rtl="0" algn="r">
                        <a:lnSpc>
                          <a:spcPct val="100000"/>
                        </a:lnSpc>
                        <a:spcBef>
                          <a:spcPts val="0"/>
                        </a:spcBef>
                        <a:spcAft>
                          <a:spcPts val="0"/>
                        </a:spcAft>
                        <a:buNone/>
                      </a:pPr>
                      <a:r>
                        <a:rPr b="1" lang="en-US" sz="1600" u="none" cap="none" strike="noStrike"/>
                        <a:t>141</a:t>
                      </a:r>
                      <a:endParaRPr b="1" sz="1600" u="none" cap="none" strike="noStrike">
                        <a:latin typeface="Calibri"/>
                        <a:ea typeface="Calibri"/>
                        <a:cs typeface="Calibri"/>
                        <a:sym typeface="Calibri"/>
                      </a:endParaRPr>
                    </a:p>
                  </a:txBody>
                  <a:tcPr marT="45725" marB="45725" marR="91450" marL="91450" anchor="ctr"/>
                </a:tc>
                <a:tc>
                  <a:txBody>
                    <a:bodyPr/>
                    <a:lstStyle/>
                    <a:p>
                      <a:pPr indent="0" lvl="0" marL="0" marR="0" rtl="0" algn="r">
                        <a:lnSpc>
                          <a:spcPct val="100000"/>
                        </a:lnSpc>
                        <a:spcBef>
                          <a:spcPts val="0"/>
                        </a:spcBef>
                        <a:spcAft>
                          <a:spcPts val="0"/>
                        </a:spcAft>
                        <a:buNone/>
                      </a:pPr>
                      <a:r>
                        <a:rPr b="1" lang="en-US" sz="1600" u="none" cap="none" strike="noStrike"/>
                        <a:t>62</a:t>
                      </a:r>
                      <a:endParaRPr b="1" sz="1600" u="none" cap="none" strike="noStrike">
                        <a:latin typeface="Calibri"/>
                        <a:ea typeface="Calibri"/>
                        <a:cs typeface="Calibri"/>
                        <a:sym typeface="Calibri"/>
                      </a:endParaRPr>
                    </a:p>
                  </a:txBody>
                  <a:tcPr marT="45725" marB="45725" marR="91450" marL="91450" anchor="ctr"/>
                </a:tc>
              </a:tr>
              <a:tr h="327825">
                <a:tc vMerge="1"/>
                <a:tc>
                  <a:txBody>
                    <a:bodyPr/>
                    <a:lstStyle/>
                    <a:p>
                      <a:pPr indent="0" lvl="0" marL="0" marR="0" rtl="0" algn="l">
                        <a:lnSpc>
                          <a:spcPct val="100000"/>
                        </a:lnSpc>
                        <a:spcBef>
                          <a:spcPts val="0"/>
                        </a:spcBef>
                        <a:spcAft>
                          <a:spcPts val="0"/>
                        </a:spcAft>
                        <a:buNone/>
                      </a:pPr>
                      <a:r>
                        <a:rPr b="1" lang="en-US" sz="1600" u="none" cap="none" strike="noStrike"/>
                        <a:t>V4.1</a:t>
                      </a:r>
                      <a:endParaRPr/>
                    </a:p>
                  </a:txBody>
                  <a:tcPr marT="45725" marB="45725" marR="91450" marL="91450" anchor="ctr"/>
                </a:tc>
                <a:tc>
                  <a:txBody>
                    <a:bodyPr/>
                    <a:lstStyle/>
                    <a:p>
                      <a:pPr indent="0" lvl="0" marL="0" marR="0" rtl="0" algn="r">
                        <a:lnSpc>
                          <a:spcPct val="100000"/>
                        </a:lnSpc>
                        <a:spcBef>
                          <a:spcPts val="0"/>
                        </a:spcBef>
                        <a:spcAft>
                          <a:spcPts val="0"/>
                        </a:spcAft>
                        <a:buNone/>
                      </a:pPr>
                      <a:r>
                        <a:rPr b="1" lang="en-US" sz="1600" u="none" cap="none" strike="noStrike"/>
                        <a:t> 262</a:t>
                      </a:r>
                      <a:endParaRPr b="1" sz="1600" u="none" cap="none" strike="noStrike">
                        <a:solidFill>
                          <a:schemeClr val="dk1"/>
                        </a:solidFill>
                        <a:latin typeface="Calibri"/>
                        <a:ea typeface="Calibri"/>
                        <a:cs typeface="Calibri"/>
                        <a:sym typeface="Calibri"/>
                      </a:endParaRPr>
                    </a:p>
                  </a:txBody>
                  <a:tcPr marT="45725" marB="45725" marR="91450" marL="91450" anchor="ctr"/>
                </a:tc>
                <a:tc>
                  <a:txBody>
                    <a:bodyPr/>
                    <a:lstStyle/>
                    <a:p>
                      <a:pPr indent="0" lvl="0" marL="0" marR="0" rtl="0" algn="r">
                        <a:lnSpc>
                          <a:spcPct val="100000"/>
                        </a:lnSpc>
                        <a:spcBef>
                          <a:spcPts val="0"/>
                        </a:spcBef>
                        <a:spcAft>
                          <a:spcPts val="0"/>
                        </a:spcAft>
                        <a:buNone/>
                      </a:pPr>
                      <a:r>
                        <a:rPr b="1" lang="en-US" sz="1600" u="none" cap="none" strike="noStrike"/>
                        <a:t> 191</a:t>
                      </a:r>
                      <a:endParaRPr b="1" i="0" sz="1600" u="none" cap="none" strike="noStrike">
                        <a:solidFill>
                          <a:srgbClr val="000000"/>
                        </a:solidFill>
                        <a:latin typeface="Calibri"/>
                        <a:ea typeface="Calibri"/>
                        <a:cs typeface="Calibri"/>
                        <a:sym typeface="Calibri"/>
                      </a:endParaRPr>
                    </a:p>
                  </a:txBody>
                  <a:tcPr marT="45725" marB="45725" marR="91450" marL="91450" anchor="ctr"/>
                </a:tc>
                <a:tc>
                  <a:txBody>
                    <a:bodyPr/>
                    <a:lstStyle/>
                    <a:p>
                      <a:pPr indent="0" lvl="0" marL="0" marR="0" rtl="0" algn="r">
                        <a:lnSpc>
                          <a:spcPct val="100000"/>
                        </a:lnSpc>
                        <a:spcBef>
                          <a:spcPts val="0"/>
                        </a:spcBef>
                        <a:spcAft>
                          <a:spcPts val="0"/>
                        </a:spcAft>
                        <a:buNone/>
                      </a:pPr>
                      <a:r>
                        <a:rPr b="1" lang="en-US" sz="1600" u="none" cap="none" strike="noStrike"/>
                        <a:t> 71</a:t>
                      </a:r>
                      <a:endParaRPr b="1" i="0" sz="1600" u="none" cap="none" strike="noStrike">
                        <a:solidFill>
                          <a:srgbClr val="000000"/>
                        </a:solidFill>
                        <a:latin typeface="Calibri"/>
                        <a:ea typeface="Calibri"/>
                        <a:cs typeface="Calibri"/>
                        <a:sym typeface="Calibri"/>
                      </a:endParaRPr>
                    </a:p>
                  </a:txBody>
                  <a:tcPr marT="45725" marB="45725" marR="91450" marL="91450" anchor="ctr"/>
                </a:tc>
              </a:tr>
              <a:tr h="327825">
                <a:tc rowSpan="3">
                  <a:txBody>
                    <a:bodyPr/>
                    <a:lstStyle/>
                    <a:p>
                      <a:pPr indent="0" lvl="0" marL="0" marR="0" rtl="0" algn="just">
                        <a:lnSpc>
                          <a:spcPct val="100000"/>
                        </a:lnSpc>
                        <a:spcBef>
                          <a:spcPts val="0"/>
                        </a:spcBef>
                        <a:spcAft>
                          <a:spcPts val="0"/>
                        </a:spcAft>
                        <a:buNone/>
                      </a:pPr>
                      <a:r>
                        <a:rPr b="1" lang="en-US" sz="1600" u="none" cap="none" strike="noStrike"/>
                        <a:t>Ocean</a:t>
                      </a:r>
                      <a:endParaRPr b="1" sz="16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None/>
                      </a:pPr>
                      <a:r>
                        <a:rPr b="1" lang="en-US" sz="1600" u="none" cap="none" strike="noStrike"/>
                        <a:t>V2.0</a:t>
                      </a:r>
                      <a:endParaRPr/>
                    </a:p>
                  </a:txBody>
                  <a:tcPr marT="45725" marB="45725" marR="91450" marL="91450" anchor="ctr"/>
                </a:tc>
                <a:tc>
                  <a:txBody>
                    <a:bodyPr/>
                    <a:lstStyle/>
                    <a:p>
                      <a:pPr indent="0" lvl="0" marL="0" marR="0" rtl="0" algn="r">
                        <a:lnSpc>
                          <a:spcPct val="100000"/>
                        </a:lnSpc>
                        <a:spcBef>
                          <a:spcPts val="0"/>
                        </a:spcBef>
                        <a:spcAft>
                          <a:spcPts val="0"/>
                        </a:spcAft>
                        <a:buNone/>
                      </a:pPr>
                      <a:r>
                        <a:rPr b="1" lang="en-US" sz="1600" u="none" cap="none" strike="noStrike"/>
                        <a:t>120</a:t>
                      </a:r>
                      <a:endParaRPr b="1" sz="1600" u="none" cap="none" strike="noStrike">
                        <a:solidFill>
                          <a:schemeClr val="dk1"/>
                        </a:solidFill>
                        <a:latin typeface="Calibri"/>
                        <a:ea typeface="Calibri"/>
                        <a:cs typeface="Calibri"/>
                        <a:sym typeface="Calibri"/>
                      </a:endParaRPr>
                    </a:p>
                  </a:txBody>
                  <a:tcPr marT="45725" marB="45725" marR="91450" marL="91450" anchor="ctr"/>
                </a:tc>
                <a:tc>
                  <a:txBody>
                    <a:bodyPr/>
                    <a:lstStyle/>
                    <a:p>
                      <a:pPr indent="0" lvl="0" marL="0" marR="0" rtl="0" algn="r">
                        <a:lnSpc>
                          <a:spcPct val="100000"/>
                        </a:lnSpc>
                        <a:spcBef>
                          <a:spcPts val="0"/>
                        </a:spcBef>
                        <a:spcAft>
                          <a:spcPts val="0"/>
                        </a:spcAft>
                        <a:buNone/>
                      </a:pPr>
                      <a:r>
                        <a:rPr b="1" lang="en-US" sz="1600" u="none" cap="none" strike="noStrike"/>
                        <a:t>64</a:t>
                      </a:r>
                      <a:endParaRPr b="1" sz="1600" u="none" cap="none" strike="noStrike">
                        <a:latin typeface="Calibri"/>
                        <a:ea typeface="Calibri"/>
                        <a:cs typeface="Calibri"/>
                        <a:sym typeface="Calibri"/>
                      </a:endParaRPr>
                    </a:p>
                  </a:txBody>
                  <a:tcPr marT="45725" marB="45725" marR="91450" marL="91450" anchor="ctr"/>
                </a:tc>
                <a:tc>
                  <a:txBody>
                    <a:bodyPr/>
                    <a:lstStyle/>
                    <a:p>
                      <a:pPr indent="0" lvl="0" marL="0" marR="0" rtl="0" algn="r">
                        <a:lnSpc>
                          <a:spcPct val="100000"/>
                        </a:lnSpc>
                        <a:spcBef>
                          <a:spcPts val="0"/>
                        </a:spcBef>
                        <a:spcAft>
                          <a:spcPts val="0"/>
                        </a:spcAft>
                        <a:buNone/>
                      </a:pPr>
                      <a:r>
                        <a:rPr b="1" lang="en-US" sz="1600" u="none" cap="none" strike="noStrike"/>
                        <a:t>56</a:t>
                      </a:r>
                      <a:endParaRPr b="1" sz="1600" u="none" cap="none" strike="noStrike">
                        <a:latin typeface="Calibri"/>
                        <a:ea typeface="Calibri"/>
                        <a:cs typeface="Calibri"/>
                        <a:sym typeface="Calibri"/>
                      </a:endParaRPr>
                    </a:p>
                  </a:txBody>
                  <a:tcPr marT="45725" marB="45725" marR="91450" marL="91450" anchor="ctr"/>
                </a:tc>
              </a:tr>
              <a:tr h="327825">
                <a:tc vMerge="1"/>
                <a:tc>
                  <a:txBody>
                    <a:bodyPr/>
                    <a:lstStyle/>
                    <a:p>
                      <a:pPr indent="0" lvl="0" marL="0" marR="0" rtl="0" algn="l">
                        <a:lnSpc>
                          <a:spcPct val="100000"/>
                        </a:lnSpc>
                        <a:spcBef>
                          <a:spcPts val="0"/>
                        </a:spcBef>
                        <a:spcAft>
                          <a:spcPts val="0"/>
                        </a:spcAft>
                        <a:buNone/>
                      </a:pPr>
                      <a:r>
                        <a:rPr b="1" lang="en-US" sz="1600" u="none" cap="none" strike="noStrike"/>
                        <a:t>V3.0</a:t>
                      </a:r>
                      <a:endParaRPr/>
                    </a:p>
                  </a:txBody>
                  <a:tcPr marT="45725" marB="45725" marR="91450" marL="91450" anchor="ctr"/>
                </a:tc>
                <a:tc>
                  <a:txBody>
                    <a:bodyPr/>
                    <a:lstStyle/>
                    <a:p>
                      <a:pPr indent="0" lvl="0" marL="0" marR="0" rtl="0" algn="r">
                        <a:lnSpc>
                          <a:spcPct val="100000"/>
                        </a:lnSpc>
                        <a:spcBef>
                          <a:spcPts val="0"/>
                        </a:spcBef>
                        <a:spcAft>
                          <a:spcPts val="0"/>
                        </a:spcAft>
                        <a:buNone/>
                      </a:pPr>
                      <a:r>
                        <a:rPr b="1" lang="en-US" sz="1600" u="none" cap="none" strike="noStrike"/>
                        <a:t>133</a:t>
                      </a:r>
                      <a:endParaRPr b="1" sz="1600" u="none" cap="none" strike="noStrike">
                        <a:solidFill>
                          <a:schemeClr val="dk1"/>
                        </a:solidFill>
                        <a:latin typeface="Calibri"/>
                        <a:ea typeface="Calibri"/>
                        <a:cs typeface="Calibri"/>
                        <a:sym typeface="Calibri"/>
                      </a:endParaRPr>
                    </a:p>
                  </a:txBody>
                  <a:tcPr marT="45725" marB="45725" marR="91450" marL="91450" anchor="ctr"/>
                </a:tc>
                <a:tc>
                  <a:txBody>
                    <a:bodyPr/>
                    <a:lstStyle/>
                    <a:p>
                      <a:pPr indent="0" lvl="0" marL="0" marR="0" rtl="0" algn="r">
                        <a:lnSpc>
                          <a:spcPct val="100000"/>
                        </a:lnSpc>
                        <a:spcBef>
                          <a:spcPts val="0"/>
                        </a:spcBef>
                        <a:spcAft>
                          <a:spcPts val="0"/>
                        </a:spcAft>
                        <a:buNone/>
                      </a:pPr>
                      <a:r>
                        <a:rPr b="1" lang="en-US" sz="1600" u="none" cap="none" strike="noStrike"/>
                        <a:t>90</a:t>
                      </a:r>
                      <a:endParaRPr b="1" sz="1600" u="none" cap="none" strike="noStrike">
                        <a:latin typeface="Calibri"/>
                        <a:ea typeface="Calibri"/>
                        <a:cs typeface="Calibri"/>
                        <a:sym typeface="Calibri"/>
                      </a:endParaRPr>
                    </a:p>
                  </a:txBody>
                  <a:tcPr marT="45725" marB="45725" marR="91450" marL="91450" anchor="ctr"/>
                </a:tc>
                <a:tc>
                  <a:txBody>
                    <a:bodyPr/>
                    <a:lstStyle/>
                    <a:p>
                      <a:pPr indent="0" lvl="0" marL="0" marR="0" rtl="0" algn="r">
                        <a:lnSpc>
                          <a:spcPct val="100000"/>
                        </a:lnSpc>
                        <a:spcBef>
                          <a:spcPts val="0"/>
                        </a:spcBef>
                        <a:spcAft>
                          <a:spcPts val="0"/>
                        </a:spcAft>
                        <a:buNone/>
                      </a:pPr>
                      <a:r>
                        <a:rPr b="1" lang="en-US" sz="1600" u="none" cap="none" strike="noStrike"/>
                        <a:t>43</a:t>
                      </a:r>
                      <a:endParaRPr b="1" sz="1600" u="none" cap="none" strike="noStrike">
                        <a:latin typeface="Calibri"/>
                        <a:ea typeface="Calibri"/>
                        <a:cs typeface="Calibri"/>
                        <a:sym typeface="Calibri"/>
                      </a:endParaRPr>
                    </a:p>
                  </a:txBody>
                  <a:tcPr marT="45725" marB="45725" marR="91450" marL="91450" anchor="ctr"/>
                </a:tc>
              </a:tr>
              <a:tr h="327825">
                <a:tc vMerge="1"/>
                <a:tc>
                  <a:txBody>
                    <a:bodyPr/>
                    <a:lstStyle/>
                    <a:p>
                      <a:pPr indent="0" lvl="0" marL="0" marR="0" rtl="0" algn="l">
                        <a:lnSpc>
                          <a:spcPct val="100000"/>
                        </a:lnSpc>
                        <a:spcBef>
                          <a:spcPts val="0"/>
                        </a:spcBef>
                        <a:spcAft>
                          <a:spcPts val="0"/>
                        </a:spcAft>
                        <a:buNone/>
                      </a:pPr>
                      <a:r>
                        <a:rPr b="1" lang="en-US" sz="1600" u="none" cap="none" strike="noStrike"/>
                        <a:t>V4.1</a:t>
                      </a:r>
                      <a:endParaRPr/>
                    </a:p>
                  </a:txBody>
                  <a:tcPr marT="45725" marB="45725" marR="91450" marL="91450" anchor="ctr"/>
                </a:tc>
                <a:tc>
                  <a:txBody>
                    <a:bodyPr/>
                    <a:lstStyle/>
                    <a:p>
                      <a:pPr indent="0" lvl="0" marL="0" marR="0" rtl="0" algn="r">
                        <a:lnSpc>
                          <a:spcPct val="100000"/>
                        </a:lnSpc>
                        <a:spcBef>
                          <a:spcPts val="0"/>
                        </a:spcBef>
                        <a:spcAft>
                          <a:spcPts val="0"/>
                        </a:spcAft>
                        <a:buNone/>
                      </a:pPr>
                      <a:r>
                        <a:rPr b="1" lang="en-US" sz="1600" u="none" cap="none" strike="noStrike"/>
                        <a:t> 138</a:t>
                      </a:r>
                      <a:endParaRPr b="1" sz="1600" u="none" cap="none" strike="noStrike">
                        <a:solidFill>
                          <a:schemeClr val="dk1"/>
                        </a:solidFill>
                        <a:latin typeface="Calibri"/>
                        <a:ea typeface="Calibri"/>
                        <a:cs typeface="Calibri"/>
                        <a:sym typeface="Calibri"/>
                      </a:endParaRPr>
                    </a:p>
                  </a:txBody>
                  <a:tcPr marT="45725" marB="45725" marR="91450" marL="91450" anchor="ctr"/>
                </a:tc>
                <a:tc>
                  <a:txBody>
                    <a:bodyPr/>
                    <a:lstStyle/>
                    <a:p>
                      <a:pPr indent="0" lvl="0" marL="0" marR="0" rtl="0" algn="r">
                        <a:lnSpc>
                          <a:spcPct val="100000"/>
                        </a:lnSpc>
                        <a:spcBef>
                          <a:spcPts val="0"/>
                        </a:spcBef>
                        <a:spcAft>
                          <a:spcPts val="0"/>
                        </a:spcAft>
                        <a:buNone/>
                      </a:pPr>
                      <a:r>
                        <a:rPr b="1" lang="en-US" sz="1600" u="none" cap="none" strike="noStrike"/>
                        <a:t> 92</a:t>
                      </a:r>
                      <a:endParaRPr b="1" i="0" sz="1600" u="none" cap="none" strike="noStrike">
                        <a:solidFill>
                          <a:srgbClr val="000000"/>
                        </a:solidFill>
                        <a:latin typeface="Calibri"/>
                        <a:ea typeface="Calibri"/>
                        <a:cs typeface="Calibri"/>
                        <a:sym typeface="Calibri"/>
                      </a:endParaRPr>
                    </a:p>
                  </a:txBody>
                  <a:tcPr marT="45725" marB="45725" marR="91450" marL="91450" anchor="ctr"/>
                </a:tc>
                <a:tc>
                  <a:txBody>
                    <a:bodyPr/>
                    <a:lstStyle/>
                    <a:p>
                      <a:pPr indent="0" lvl="0" marL="0" marR="0" rtl="0" algn="r">
                        <a:lnSpc>
                          <a:spcPct val="100000"/>
                        </a:lnSpc>
                        <a:spcBef>
                          <a:spcPts val="0"/>
                        </a:spcBef>
                        <a:spcAft>
                          <a:spcPts val="0"/>
                        </a:spcAft>
                        <a:buNone/>
                      </a:pPr>
                      <a:r>
                        <a:rPr b="1" lang="en-US" sz="1600" u="none" cap="none" strike="noStrike"/>
                        <a:t> 46</a:t>
                      </a:r>
                      <a:endParaRPr b="1" i="0" sz="1600" u="none" cap="none" strike="noStrike">
                        <a:solidFill>
                          <a:srgbClr val="000000"/>
                        </a:solidFill>
                        <a:latin typeface="Calibri"/>
                        <a:ea typeface="Calibri"/>
                        <a:cs typeface="Calibri"/>
                        <a:sym typeface="Calibri"/>
                      </a:endParaRPr>
                    </a:p>
                  </a:txBody>
                  <a:tcPr marT="45725" marB="45725" marR="91450" marL="91450" anchor="ctr"/>
                </a:tc>
              </a:tr>
            </a:tbl>
          </a:graphicData>
        </a:graphic>
      </p:graphicFrame>
      <p:sp>
        <p:nvSpPr>
          <p:cNvPr id="280" name="Google Shape;280;p15"/>
          <p:cNvSpPr txBox="1"/>
          <p:nvPr/>
        </p:nvSpPr>
        <p:spPr>
          <a:xfrm>
            <a:off x="117567" y="1261330"/>
            <a:ext cx="2947653" cy="178510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C00000"/>
                </a:solidFill>
                <a:latin typeface="Arial"/>
                <a:ea typeface="Arial"/>
                <a:cs typeface="Arial"/>
                <a:sym typeface="Arial"/>
              </a:rPr>
              <a:t>Publication timeline:</a:t>
            </a:r>
            <a:endParaRPr/>
          </a:p>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V2.0: October 2017</a:t>
            </a:r>
            <a:endParaRPr/>
          </a:p>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V3.0: August 2020</a:t>
            </a:r>
            <a:endParaRPr/>
          </a:p>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V4.0: October 2021</a:t>
            </a:r>
            <a:endParaRPr/>
          </a:p>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V4.1: November 2022</a:t>
            </a:r>
            <a:endParaRPr/>
          </a:p>
          <a:p>
            <a:pPr indent="0" lvl="0" marL="0" marR="0" rtl="0" algn="l">
              <a:lnSpc>
                <a:spcPct val="100000"/>
              </a:lnSpc>
              <a:spcBef>
                <a:spcPts val="0"/>
              </a:spcBef>
              <a:spcAft>
                <a:spcPts val="0"/>
              </a:spcAft>
              <a:buNone/>
            </a:pPr>
            <a:r>
              <a:rPr b="0" i="0" lang="en-US" sz="1600" u="none" cap="none" strike="noStrike">
                <a:solidFill>
                  <a:srgbClr val="00B050"/>
                </a:solidFill>
                <a:latin typeface="Arial"/>
                <a:ea typeface="Arial"/>
                <a:cs typeface="Arial"/>
                <a:sym typeface="Arial"/>
              </a:rPr>
              <a:t>V5.0: planned for Q4.2024 </a:t>
            </a:r>
            <a:r>
              <a:rPr b="0" i="1" lang="en-US" sz="1600" u="none" cap="none" strike="noStrike">
                <a:solidFill>
                  <a:srgbClr val="262626"/>
                </a:solidFill>
                <a:latin typeface="Arial"/>
                <a:ea typeface="Arial"/>
                <a:cs typeface="Arial"/>
                <a:sym typeface="Arial"/>
              </a:rPr>
              <a:t>(mostly backlog since V4.1)</a:t>
            </a:r>
            <a:endParaRPr/>
          </a:p>
        </p:txBody>
      </p:sp>
      <p:sp>
        <p:nvSpPr>
          <p:cNvPr id="281" name="Google Shape;281;p15"/>
          <p:cNvSpPr txBox="1"/>
          <p:nvPr/>
        </p:nvSpPr>
        <p:spPr>
          <a:xfrm>
            <a:off x="117567" y="3111625"/>
            <a:ext cx="3879667" cy="289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C00000"/>
                </a:solidFill>
                <a:latin typeface="Arial"/>
                <a:ea typeface="Arial"/>
                <a:cs typeface="Arial"/>
                <a:sym typeface="Arial"/>
              </a:rPr>
              <a:t>Process for 2025 and beyond:</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Agency Focal Points identify CDR access points (e.g., Copernicus Climate Data Store)</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EUMETSAT derives the needed information; updates Inventory with draft records</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EUMETSAT provides draft Inventory records back to Focal Points for verification</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Focal Points provide corrections, fill gaps as needed</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EUMETSAT updates online inventory on rolling basis (not episodic versions)</a:t>
            </a:r>
            <a:endParaRPr b="0" i="0" sz="1200" u="none" cap="none" strike="noStrike">
              <a:solidFill>
                <a:srgbClr val="000000"/>
              </a:solidFill>
              <a:latin typeface="Arial"/>
              <a:ea typeface="Arial"/>
              <a:cs typeface="Arial"/>
              <a:sym typeface="Arial"/>
            </a:endParaRPr>
          </a:p>
        </p:txBody>
      </p:sp>
      <p:sp>
        <p:nvSpPr>
          <p:cNvPr id="282" name="Google Shape;282;p15"/>
          <p:cNvSpPr/>
          <p:nvPr/>
        </p:nvSpPr>
        <p:spPr>
          <a:xfrm>
            <a:off x="5477690" y="1291245"/>
            <a:ext cx="3518263" cy="1463040"/>
          </a:xfrm>
          <a:prstGeom prst="roundRect">
            <a:avLst>
              <a:gd fmla="val 16667" name="adj"/>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16"/>
          <p:cNvSpPr txBox="1"/>
          <p:nvPr/>
        </p:nvSpPr>
        <p:spPr>
          <a:xfrm>
            <a:off x="403567" y="1583924"/>
            <a:ext cx="11627339" cy="4643619"/>
          </a:xfrm>
          <a:prstGeom prst="rect">
            <a:avLst/>
          </a:prstGeom>
          <a:noFill/>
          <a:ln>
            <a:noFill/>
          </a:ln>
        </p:spPr>
        <p:txBody>
          <a:bodyPr anchorCtr="0" anchor="t" bIns="45700" lIns="91425" spcFirstLastPara="1" rIns="91425" wrap="square" tIns="45700">
            <a:noAutofit/>
          </a:bodyPr>
          <a:lstStyle/>
          <a:p>
            <a:pPr indent="-342891" lvl="1" marL="342891" marR="0" rtl="0" algn="l">
              <a:lnSpc>
                <a:spcPct val="100000"/>
              </a:lnSpc>
              <a:spcBef>
                <a:spcPts val="0"/>
              </a:spcBef>
              <a:spcAft>
                <a:spcPts val="0"/>
              </a:spcAft>
              <a:buClr>
                <a:srgbClr val="000000"/>
              </a:buClr>
              <a:buSzPts val="2000"/>
              <a:buFont typeface="Arial"/>
              <a:buChar char="•"/>
            </a:pPr>
            <a:r>
              <a:rPr b="0" i="0" lang="en-US" sz="2000" u="none" cap="none" strike="noStrike">
                <a:solidFill>
                  <a:schemeClr val="dk1"/>
                </a:solidFill>
                <a:latin typeface="Arial"/>
                <a:ea typeface="Arial"/>
                <a:cs typeface="Arial"/>
                <a:sym typeface="Arial"/>
              </a:rPr>
              <a:t>2018 Report</a:t>
            </a:r>
            <a:endParaRPr/>
          </a:p>
          <a:p>
            <a:pPr indent="-342891" lvl="2" marL="742930" marR="0" rtl="0" algn="l">
              <a:lnSpc>
                <a:spcPct val="100000"/>
              </a:lnSpc>
              <a:spcBef>
                <a:spcPts val="300"/>
              </a:spcBef>
              <a:spcAft>
                <a:spcPts val="0"/>
              </a:spcAft>
              <a:buClr>
                <a:srgbClr val="000000"/>
              </a:buClr>
              <a:buSzPts val="1800"/>
              <a:buFont typeface="Arial"/>
              <a:buChar char="•"/>
            </a:pPr>
            <a:r>
              <a:rPr b="0" i="0" lang="en-US" sz="1800" u="none" cap="none" strike="noStrike">
                <a:solidFill>
                  <a:schemeClr val="dk1"/>
                </a:solidFill>
                <a:latin typeface="Arial"/>
                <a:ea typeface="Arial"/>
                <a:cs typeface="Arial"/>
                <a:sym typeface="Arial"/>
              </a:rPr>
              <a:t>Inventory v2.0, 8 ECVs addressed in 2018 report</a:t>
            </a:r>
            <a:endParaRPr/>
          </a:p>
          <a:p>
            <a:pPr indent="-342891" lvl="3" marL="1200119" marR="0" rtl="0" algn="l">
              <a:lnSpc>
                <a:spcPct val="100000"/>
              </a:lnSpc>
              <a:spcBef>
                <a:spcPts val="300"/>
              </a:spcBef>
              <a:spcAft>
                <a:spcPts val="0"/>
              </a:spcAft>
              <a:buClr>
                <a:srgbClr val="000000"/>
              </a:buClr>
              <a:buSzPts val="1600"/>
              <a:buFont typeface="Arial"/>
              <a:buChar char="–"/>
            </a:pPr>
            <a:r>
              <a:rPr b="0" i="0" lang="en-US" sz="1600" u="none" cap="none" strike="noStrike">
                <a:solidFill>
                  <a:schemeClr val="dk1"/>
                </a:solidFill>
                <a:latin typeface="Arial"/>
                <a:ea typeface="Arial"/>
                <a:cs typeface="Arial"/>
                <a:sym typeface="Arial"/>
              </a:rPr>
              <a:t>Atmosphere: CO2*, CH4*, and other GHG*, Precipitation</a:t>
            </a:r>
            <a:endParaRPr/>
          </a:p>
          <a:p>
            <a:pPr indent="-342891" lvl="3" marL="1200119" marR="0" rtl="0" algn="l">
              <a:lnSpc>
                <a:spcPct val="100000"/>
              </a:lnSpc>
              <a:spcBef>
                <a:spcPts val="300"/>
              </a:spcBef>
              <a:spcAft>
                <a:spcPts val="0"/>
              </a:spcAft>
              <a:buClr>
                <a:srgbClr val="000000"/>
              </a:buClr>
              <a:buSzPts val="1600"/>
              <a:buFont typeface="Arial"/>
              <a:buChar char="–"/>
            </a:pPr>
            <a:r>
              <a:rPr b="0" i="0" lang="en-US" sz="1600" u="none" cap="none" strike="noStrike">
                <a:solidFill>
                  <a:schemeClr val="dk1"/>
                </a:solidFill>
                <a:latin typeface="Arial"/>
                <a:ea typeface="Arial"/>
                <a:cs typeface="Arial"/>
                <a:sym typeface="Arial"/>
              </a:rPr>
              <a:t>Land: LST, LAI*, AGB* </a:t>
            </a:r>
            <a:endParaRPr/>
          </a:p>
          <a:p>
            <a:pPr indent="-342891" lvl="3" marL="1200119" marR="0" rtl="0" algn="l">
              <a:lnSpc>
                <a:spcPct val="100000"/>
              </a:lnSpc>
              <a:spcBef>
                <a:spcPts val="300"/>
              </a:spcBef>
              <a:spcAft>
                <a:spcPts val="0"/>
              </a:spcAft>
              <a:buClr>
                <a:srgbClr val="000000"/>
              </a:buClr>
              <a:buSzPts val="1600"/>
              <a:buFont typeface="Arial"/>
              <a:buChar char="–"/>
            </a:pPr>
            <a:r>
              <a:rPr b="0" i="0" lang="en-US" sz="1600" u="none" cap="none" strike="noStrike">
                <a:solidFill>
                  <a:schemeClr val="dk1"/>
                </a:solidFill>
                <a:latin typeface="Arial"/>
                <a:ea typeface="Arial"/>
                <a:cs typeface="Arial"/>
                <a:sym typeface="Arial"/>
              </a:rPr>
              <a:t>Ocean: SST, SSS</a:t>
            </a:r>
            <a:endParaRPr b="0" i="0" sz="2800" u="none" cap="none" strike="noStrike">
              <a:solidFill>
                <a:schemeClr val="dk1"/>
              </a:solidFill>
              <a:latin typeface="Arial"/>
              <a:ea typeface="Arial"/>
              <a:cs typeface="Arial"/>
              <a:sym typeface="Arial"/>
            </a:endParaRPr>
          </a:p>
          <a:p>
            <a:pPr indent="-342891" lvl="1" marL="342891" marR="0" rtl="0" algn="l">
              <a:lnSpc>
                <a:spcPct val="100000"/>
              </a:lnSpc>
              <a:spcBef>
                <a:spcPts val="300"/>
              </a:spcBef>
              <a:spcAft>
                <a:spcPts val="0"/>
              </a:spcAft>
              <a:buClr>
                <a:srgbClr val="000000"/>
              </a:buClr>
              <a:buSzPts val="2000"/>
              <a:buFont typeface="Arial"/>
              <a:buChar char="•"/>
            </a:pPr>
            <a:r>
              <a:rPr b="0" i="0" lang="en-US" sz="2000" u="none" cap="none" strike="noStrike">
                <a:solidFill>
                  <a:schemeClr val="dk1"/>
                </a:solidFill>
                <a:latin typeface="Arial"/>
                <a:ea typeface="Arial"/>
                <a:cs typeface="Arial"/>
                <a:sym typeface="Arial"/>
              </a:rPr>
              <a:t>2024 Report</a:t>
            </a:r>
            <a:endParaRPr/>
          </a:p>
          <a:p>
            <a:pPr indent="-342891" lvl="2" marL="742930" marR="0" rtl="0" algn="l">
              <a:lnSpc>
                <a:spcPct val="100000"/>
              </a:lnSpc>
              <a:spcBef>
                <a:spcPts val="300"/>
              </a:spcBef>
              <a:spcAft>
                <a:spcPts val="0"/>
              </a:spcAft>
              <a:buClr>
                <a:srgbClr val="000000"/>
              </a:buClr>
              <a:buSzPts val="1800"/>
              <a:buFont typeface="Arial"/>
              <a:buChar char="•"/>
            </a:pPr>
            <a:r>
              <a:rPr b="0" i="0" lang="en-US" sz="1800" u="none" cap="none" strike="noStrike">
                <a:solidFill>
                  <a:schemeClr val="dk1"/>
                </a:solidFill>
                <a:latin typeface="Arial"/>
                <a:ea typeface="Arial"/>
                <a:cs typeface="Arial"/>
                <a:sym typeface="Arial"/>
              </a:rPr>
              <a:t>Inventory v3.0, 10 ECVs addressed: </a:t>
            </a:r>
            <a:endParaRPr/>
          </a:p>
          <a:p>
            <a:pPr indent="-342891" lvl="3" marL="1200119" marR="0" rtl="0" algn="l">
              <a:lnSpc>
                <a:spcPct val="100000"/>
              </a:lnSpc>
              <a:spcBef>
                <a:spcPts val="300"/>
              </a:spcBef>
              <a:spcAft>
                <a:spcPts val="0"/>
              </a:spcAft>
              <a:buClr>
                <a:srgbClr val="000000"/>
              </a:buClr>
              <a:buSzPts val="1600"/>
              <a:buFont typeface="Arial"/>
              <a:buChar char="–"/>
            </a:pPr>
            <a:r>
              <a:rPr b="0" i="0" lang="en-US" sz="1600" u="none" cap="none" strike="noStrike">
                <a:solidFill>
                  <a:schemeClr val="dk1"/>
                </a:solidFill>
                <a:latin typeface="Arial"/>
                <a:ea typeface="Arial"/>
                <a:cs typeface="Arial"/>
                <a:sym typeface="Arial"/>
              </a:rPr>
              <a:t>Atmosphere: Aerosols, Surface winds, Upper-Air Winds, Water Vapour</a:t>
            </a:r>
            <a:endParaRPr/>
          </a:p>
          <a:p>
            <a:pPr indent="-342891" lvl="3" marL="1200119" marR="0" rtl="0" algn="l">
              <a:lnSpc>
                <a:spcPct val="100000"/>
              </a:lnSpc>
              <a:spcBef>
                <a:spcPts val="300"/>
              </a:spcBef>
              <a:spcAft>
                <a:spcPts val="0"/>
              </a:spcAft>
              <a:buClr>
                <a:srgbClr val="000000"/>
              </a:buClr>
              <a:buSzPts val="1600"/>
              <a:buFont typeface="Arial"/>
              <a:buChar char="–"/>
            </a:pPr>
            <a:r>
              <a:rPr b="0" i="0" lang="en-US" sz="1600" u="none" cap="none" strike="noStrike">
                <a:solidFill>
                  <a:schemeClr val="dk1"/>
                </a:solidFill>
                <a:latin typeface="Arial"/>
                <a:ea typeface="Arial"/>
                <a:cs typeface="Arial"/>
                <a:sym typeface="Arial"/>
              </a:rPr>
              <a:t>Land: Fire*, Land Cover*, Soil Moisture</a:t>
            </a:r>
            <a:endParaRPr/>
          </a:p>
          <a:p>
            <a:pPr indent="-342891" lvl="3" marL="1200119" marR="0" rtl="0" algn="l">
              <a:lnSpc>
                <a:spcPct val="100000"/>
              </a:lnSpc>
              <a:spcBef>
                <a:spcPts val="300"/>
              </a:spcBef>
              <a:spcAft>
                <a:spcPts val="0"/>
              </a:spcAft>
              <a:buClr>
                <a:srgbClr val="000000"/>
              </a:buClr>
              <a:buSzPts val="1600"/>
              <a:buFont typeface="Arial"/>
              <a:buChar char="–"/>
            </a:pPr>
            <a:r>
              <a:rPr b="0" i="0" lang="en-US" sz="1600" u="none" cap="none" strike="noStrike">
                <a:solidFill>
                  <a:schemeClr val="dk1"/>
                </a:solidFill>
                <a:latin typeface="Arial"/>
                <a:ea typeface="Arial"/>
                <a:cs typeface="Arial"/>
                <a:sym typeface="Arial"/>
              </a:rPr>
              <a:t>Ocean: Sea Level, Sea State, and Ocean Surface Heat Flux</a:t>
            </a:r>
            <a:endParaRPr b="0" i="0" sz="1600" u="none" cap="none" strike="noStrike">
              <a:solidFill>
                <a:schemeClr val="dk1"/>
              </a:solidFill>
              <a:latin typeface="Arial"/>
              <a:ea typeface="Arial"/>
              <a:cs typeface="Arial"/>
              <a:sym typeface="Arial"/>
            </a:endParaRPr>
          </a:p>
          <a:p>
            <a:pPr indent="-285744" lvl="1" marL="742932" marR="0" rtl="0" algn="l">
              <a:lnSpc>
                <a:spcPct val="100000"/>
              </a:lnSpc>
              <a:spcBef>
                <a:spcPts val="300"/>
              </a:spcBef>
              <a:spcAft>
                <a:spcPts val="0"/>
              </a:spcAft>
              <a:buClr>
                <a:srgbClr val="000000"/>
              </a:buClr>
              <a:buSzPts val="1800"/>
              <a:buFont typeface="Arial"/>
              <a:buChar char="–"/>
            </a:pPr>
            <a:r>
              <a:rPr b="0" i="0" lang="en-US" sz="1800" u="none" cap="none" strike="noStrike">
                <a:solidFill>
                  <a:schemeClr val="dk1"/>
                </a:solidFill>
                <a:latin typeface="Arial"/>
                <a:ea typeface="Arial"/>
                <a:cs typeface="Arial"/>
                <a:sym typeface="Arial"/>
              </a:rPr>
              <a:t>Inventory v4.1, 9 ECVS:</a:t>
            </a:r>
            <a:endParaRPr/>
          </a:p>
          <a:p>
            <a:pPr indent="-342891" lvl="3" marL="1200119" marR="0" rtl="0" algn="l">
              <a:lnSpc>
                <a:spcPct val="100000"/>
              </a:lnSpc>
              <a:spcBef>
                <a:spcPts val="300"/>
              </a:spcBef>
              <a:spcAft>
                <a:spcPts val="0"/>
              </a:spcAft>
              <a:buClr>
                <a:srgbClr val="000000"/>
              </a:buClr>
              <a:buSzPts val="1600"/>
              <a:buFont typeface="Arial"/>
              <a:buChar char="–"/>
            </a:pPr>
            <a:r>
              <a:rPr b="0" i="0" lang="en-US" sz="1600" u="none" cap="none" strike="noStrike">
                <a:solidFill>
                  <a:schemeClr val="dk1"/>
                </a:solidFill>
                <a:latin typeface="Arial"/>
                <a:ea typeface="Arial"/>
                <a:cs typeface="Arial"/>
                <a:sym typeface="Arial"/>
              </a:rPr>
              <a:t>Atmosphere: Greenhouse Gases (GHGs)</a:t>
            </a:r>
            <a:endParaRPr/>
          </a:p>
          <a:p>
            <a:pPr indent="-342891" lvl="3" marL="1200119" marR="0" rtl="0" algn="l">
              <a:lnSpc>
                <a:spcPct val="100000"/>
              </a:lnSpc>
              <a:spcBef>
                <a:spcPts val="300"/>
              </a:spcBef>
              <a:spcAft>
                <a:spcPts val="0"/>
              </a:spcAft>
              <a:buClr>
                <a:srgbClr val="000000"/>
              </a:buClr>
              <a:buSzPts val="1600"/>
              <a:buFont typeface="Arial"/>
              <a:buChar char="–"/>
            </a:pPr>
            <a:r>
              <a:rPr b="0" i="0" lang="en-US" sz="1600" u="none" cap="none" strike="noStrike">
                <a:solidFill>
                  <a:schemeClr val="dk1"/>
                </a:solidFill>
                <a:latin typeface="Arial"/>
                <a:ea typeface="Arial"/>
                <a:cs typeface="Arial"/>
                <a:sym typeface="Arial"/>
              </a:rPr>
              <a:t>Land: Anthropogenic GHG fluxes, Above ground Biomass (AGB), Land cover, Leaf Area Index (LAI), Fraction of Absorbed Photosynthetically Active Radiation (FAPAR), Fire, Permafrost</a:t>
            </a:r>
            <a:endParaRPr/>
          </a:p>
          <a:p>
            <a:pPr indent="-342891" lvl="3" marL="1200119" marR="0" rtl="0" algn="l">
              <a:lnSpc>
                <a:spcPct val="100000"/>
              </a:lnSpc>
              <a:spcBef>
                <a:spcPts val="300"/>
              </a:spcBef>
              <a:spcAft>
                <a:spcPts val="0"/>
              </a:spcAft>
              <a:buClr>
                <a:srgbClr val="000000"/>
              </a:buClr>
              <a:buSzPts val="1600"/>
              <a:buFont typeface="Arial"/>
              <a:buChar char="–"/>
            </a:pPr>
            <a:r>
              <a:rPr b="0" i="0" lang="en-US" sz="1600" u="none" cap="none" strike="noStrike">
                <a:solidFill>
                  <a:schemeClr val="dk1"/>
                </a:solidFill>
                <a:latin typeface="Arial"/>
                <a:ea typeface="Arial"/>
                <a:cs typeface="Arial"/>
                <a:sym typeface="Arial"/>
              </a:rPr>
              <a:t>Ocean: Ocean Colour</a:t>
            </a:r>
            <a:endParaRPr/>
          </a:p>
        </p:txBody>
      </p:sp>
      <p:sp>
        <p:nvSpPr>
          <p:cNvPr id="288" name="Google Shape;288;p16"/>
          <p:cNvSpPr txBox="1"/>
          <p:nvPr/>
        </p:nvSpPr>
        <p:spPr>
          <a:xfrm>
            <a:off x="8326675" y="5791969"/>
            <a:ext cx="315060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*readdressed in 2022 with V4.1</a:t>
            </a:r>
            <a:endParaRPr/>
          </a:p>
        </p:txBody>
      </p:sp>
      <p:sp>
        <p:nvSpPr>
          <p:cNvPr id="289" name="Google Shape;289;p16"/>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
        <p:nvSpPr>
          <p:cNvPr id="290" name="Google Shape;290;p16"/>
          <p:cNvSpPr txBox="1"/>
          <p:nvPr/>
        </p:nvSpPr>
        <p:spPr>
          <a:xfrm>
            <a:off x="104928" y="175939"/>
            <a:ext cx="9780752"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b="0" i="0" lang="en-US" sz="4000" u="none" cap="none" strike="noStrike">
                <a:solidFill>
                  <a:schemeClr val="lt1"/>
                </a:solidFill>
                <a:latin typeface="Arial"/>
                <a:ea typeface="Arial"/>
                <a:cs typeface="Arial"/>
                <a:sym typeface="Arial"/>
              </a:rPr>
              <a:t>History of Inventory Gap Analyses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17"/>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a:t>Data records per domain (V4.1)</a:t>
            </a:r>
            <a:endParaRPr/>
          </a:p>
        </p:txBody>
      </p:sp>
      <p:pic>
        <p:nvPicPr>
          <p:cNvPr id="297" name="Google Shape;297;p17"/>
          <p:cNvPicPr preferRelativeResize="0"/>
          <p:nvPr/>
        </p:nvPicPr>
        <p:blipFill rotWithShape="1">
          <a:blip r:embed="rId3">
            <a:alphaModFix/>
          </a:blip>
          <a:srcRect b="0" l="0" r="0" t="0"/>
          <a:stretch/>
        </p:blipFill>
        <p:spPr>
          <a:xfrm>
            <a:off x="4138834" y="2048826"/>
            <a:ext cx="3999586" cy="3302813"/>
          </a:xfrm>
          <a:prstGeom prst="rect">
            <a:avLst/>
          </a:prstGeom>
          <a:noFill/>
          <a:ln>
            <a:noFill/>
          </a:ln>
        </p:spPr>
      </p:pic>
      <p:pic>
        <p:nvPicPr>
          <p:cNvPr id="298" name="Google Shape;298;p17"/>
          <p:cNvPicPr preferRelativeResize="0"/>
          <p:nvPr/>
        </p:nvPicPr>
        <p:blipFill rotWithShape="1">
          <a:blip r:embed="rId4">
            <a:alphaModFix/>
          </a:blip>
          <a:srcRect b="0" l="0" r="0" t="0"/>
          <a:stretch/>
        </p:blipFill>
        <p:spPr>
          <a:xfrm>
            <a:off x="119132" y="2046997"/>
            <a:ext cx="4019702" cy="3304642"/>
          </a:xfrm>
          <a:prstGeom prst="rect">
            <a:avLst/>
          </a:prstGeom>
          <a:noFill/>
          <a:ln>
            <a:noFill/>
          </a:ln>
        </p:spPr>
      </p:pic>
      <p:pic>
        <p:nvPicPr>
          <p:cNvPr id="299" name="Google Shape;299;p17"/>
          <p:cNvPicPr preferRelativeResize="0"/>
          <p:nvPr/>
        </p:nvPicPr>
        <p:blipFill rotWithShape="1">
          <a:blip r:embed="rId5">
            <a:alphaModFix/>
          </a:blip>
          <a:srcRect b="0" l="22066" r="22398" t="0"/>
          <a:stretch/>
        </p:blipFill>
        <p:spPr>
          <a:xfrm>
            <a:off x="8373035" y="2046997"/>
            <a:ext cx="3214893" cy="3476705"/>
          </a:xfrm>
          <a:prstGeom prst="rect">
            <a:avLst/>
          </a:prstGeom>
          <a:noFill/>
          <a:ln>
            <a:noFill/>
          </a:ln>
        </p:spPr>
      </p:pic>
      <p:sp>
        <p:nvSpPr>
          <p:cNvPr id="300" name="Google Shape;300;p17"/>
          <p:cNvSpPr txBox="1"/>
          <p:nvPr/>
        </p:nvSpPr>
        <p:spPr>
          <a:xfrm>
            <a:off x="119132" y="179932"/>
            <a:ext cx="9780752"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b="0" i="0" lang="en-US" sz="4000" u="none" cap="none" strike="noStrike">
                <a:solidFill>
                  <a:schemeClr val="lt1"/>
                </a:solidFill>
                <a:latin typeface="Arial"/>
                <a:ea typeface="Arial"/>
                <a:cs typeface="Arial"/>
                <a:sym typeface="Arial"/>
              </a:rPr>
              <a:t>CDR Population vs. Product Fraction</a:t>
            </a:r>
            <a:endParaRPr b="0" i="0" sz="40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18"/>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b="1"/>
          </a:p>
        </p:txBody>
      </p:sp>
      <p:pic>
        <p:nvPicPr>
          <p:cNvPr id="307" name="Google Shape;307;p18"/>
          <p:cNvPicPr preferRelativeResize="0"/>
          <p:nvPr/>
        </p:nvPicPr>
        <p:blipFill rotWithShape="1">
          <a:blip r:embed="rId3">
            <a:alphaModFix/>
          </a:blip>
          <a:srcRect b="0" l="0" r="0" t="0"/>
          <a:stretch/>
        </p:blipFill>
        <p:spPr>
          <a:xfrm>
            <a:off x="218653" y="1646397"/>
            <a:ext cx="5714680" cy="4182283"/>
          </a:xfrm>
          <a:prstGeom prst="rect">
            <a:avLst/>
          </a:prstGeom>
          <a:noFill/>
          <a:ln>
            <a:noFill/>
          </a:ln>
        </p:spPr>
      </p:pic>
      <p:pic>
        <p:nvPicPr>
          <p:cNvPr id="308" name="Google Shape;308;p18"/>
          <p:cNvPicPr preferRelativeResize="0"/>
          <p:nvPr/>
        </p:nvPicPr>
        <p:blipFill rotWithShape="1">
          <a:blip r:embed="rId4">
            <a:alphaModFix/>
          </a:blip>
          <a:srcRect b="0" l="0" r="0" t="0"/>
          <a:stretch/>
        </p:blipFill>
        <p:spPr>
          <a:xfrm>
            <a:off x="6185452" y="1644553"/>
            <a:ext cx="5777377" cy="4184127"/>
          </a:xfrm>
          <a:prstGeom prst="rect">
            <a:avLst/>
          </a:prstGeom>
          <a:noFill/>
          <a:ln>
            <a:noFill/>
          </a:ln>
        </p:spPr>
      </p:pic>
      <p:sp>
        <p:nvSpPr>
          <p:cNvPr id="309" name="Google Shape;309;p18"/>
          <p:cNvSpPr txBox="1"/>
          <p:nvPr/>
        </p:nvSpPr>
        <p:spPr>
          <a:xfrm>
            <a:off x="104928" y="269579"/>
            <a:ext cx="9780752"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b="0" i="0" lang="en-US" sz="4000" u="none" cap="none" strike="noStrike">
                <a:solidFill>
                  <a:schemeClr val="lt1"/>
                </a:solidFill>
                <a:latin typeface="Arial"/>
                <a:ea typeface="Arial"/>
                <a:cs typeface="Arial"/>
                <a:sym typeface="Arial"/>
              </a:rPr>
              <a:t>CDR Product Fractions: Atmosphere </a:t>
            </a:r>
            <a:endParaRPr b="0" i="0" sz="40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id="315" name="Google Shape;315;p19"/>
          <p:cNvPicPr preferRelativeResize="0"/>
          <p:nvPr/>
        </p:nvPicPr>
        <p:blipFill rotWithShape="1">
          <a:blip r:embed="rId3">
            <a:alphaModFix/>
          </a:blip>
          <a:srcRect b="0" l="0" r="0" t="0"/>
          <a:stretch/>
        </p:blipFill>
        <p:spPr>
          <a:xfrm>
            <a:off x="213094" y="1692368"/>
            <a:ext cx="5746029" cy="4178595"/>
          </a:xfrm>
          <a:prstGeom prst="rect">
            <a:avLst/>
          </a:prstGeom>
          <a:noFill/>
          <a:ln>
            <a:noFill/>
          </a:ln>
        </p:spPr>
      </p:pic>
      <p:pic>
        <p:nvPicPr>
          <p:cNvPr id="316" name="Google Shape;316;p19"/>
          <p:cNvPicPr preferRelativeResize="0"/>
          <p:nvPr/>
        </p:nvPicPr>
        <p:blipFill rotWithShape="1">
          <a:blip r:embed="rId4">
            <a:alphaModFix/>
          </a:blip>
          <a:srcRect b="0" l="0" r="0" t="0"/>
          <a:stretch/>
        </p:blipFill>
        <p:spPr>
          <a:xfrm>
            <a:off x="6334541" y="1692368"/>
            <a:ext cx="5483108" cy="4157502"/>
          </a:xfrm>
          <a:prstGeom prst="rect">
            <a:avLst/>
          </a:prstGeom>
          <a:noFill/>
          <a:ln>
            <a:noFill/>
          </a:ln>
        </p:spPr>
      </p:pic>
      <p:sp>
        <p:nvSpPr>
          <p:cNvPr id="317" name="Google Shape;317;p19"/>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
        <p:nvSpPr>
          <p:cNvPr id="318" name="Google Shape;318;p19"/>
          <p:cNvSpPr txBox="1"/>
          <p:nvPr/>
        </p:nvSpPr>
        <p:spPr>
          <a:xfrm>
            <a:off x="104928" y="269579"/>
            <a:ext cx="9780752"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b="0" i="0" lang="en-US" sz="4000" u="none" cap="none" strike="noStrike">
                <a:solidFill>
                  <a:schemeClr val="lt1"/>
                </a:solidFill>
                <a:latin typeface="Arial"/>
                <a:ea typeface="Arial"/>
                <a:cs typeface="Arial"/>
                <a:sym typeface="Arial"/>
              </a:rPr>
              <a:t>CDR Product Fractions: Ocean </a:t>
            </a:r>
            <a:endParaRPr b="0" i="0" sz="40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2"/>
          <p:cNvSpPr txBox="1"/>
          <p:nvPr>
            <p:ph type="title"/>
          </p:nvPr>
        </p:nvSpPr>
        <p:spPr>
          <a:xfrm>
            <a:off x="235524" y="-105371"/>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None/>
            </a:pPr>
            <a:r>
              <a:rPr lang="en-US"/>
              <a:t> Agency Response to GCOS IP (2022)</a:t>
            </a:r>
            <a:endParaRPr/>
          </a:p>
        </p:txBody>
      </p:sp>
      <p:sp>
        <p:nvSpPr>
          <p:cNvPr id="75" name="Google Shape;75;p2"/>
          <p:cNvSpPr txBox="1"/>
          <p:nvPr>
            <p:ph idx="1" type="body"/>
          </p:nvPr>
        </p:nvSpPr>
        <p:spPr>
          <a:xfrm>
            <a:off x="470540" y="1566464"/>
            <a:ext cx="7462177" cy="4537454"/>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rgbClr val="000000"/>
              </a:buClr>
              <a:buSzPts val="2400"/>
              <a:buChar char="•"/>
            </a:pPr>
            <a:r>
              <a:rPr lang="en-US" sz="1800">
                <a:latin typeface="Arial"/>
                <a:ea typeface="Arial"/>
                <a:cs typeface="Arial"/>
                <a:sym typeface="Arial"/>
              </a:rPr>
              <a:t>Purpose</a:t>
            </a:r>
            <a:endParaRPr/>
          </a:p>
          <a:p>
            <a:pPr indent="-228600" lvl="1" marL="685800" rtl="0" algn="l">
              <a:lnSpc>
                <a:spcPct val="90000"/>
              </a:lnSpc>
              <a:spcBef>
                <a:spcPts val="1200"/>
              </a:spcBef>
              <a:spcAft>
                <a:spcPts val="0"/>
              </a:spcAft>
              <a:buSzPts val="1400"/>
              <a:buFont typeface="Arial"/>
              <a:buChar char="•"/>
            </a:pPr>
            <a:r>
              <a:rPr lang="en-US" sz="1600">
                <a:latin typeface="Arial"/>
                <a:ea typeface="Arial"/>
                <a:cs typeface="Arial"/>
                <a:sym typeface="Arial"/>
              </a:rPr>
              <a:t>Describes needs/gaps in Global Climate Observing System</a:t>
            </a:r>
            <a:endParaRPr sz="800">
              <a:solidFill>
                <a:srgbClr val="000000"/>
              </a:solidFill>
              <a:latin typeface="Arial"/>
              <a:ea typeface="Arial"/>
              <a:cs typeface="Arial"/>
              <a:sym typeface="Arial"/>
            </a:endParaRPr>
          </a:p>
          <a:p>
            <a:pPr indent="-228600" lvl="1" marL="685800" rtl="0" algn="l">
              <a:lnSpc>
                <a:spcPct val="90000"/>
              </a:lnSpc>
              <a:spcBef>
                <a:spcPts val="1200"/>
              </a:spcBef>
              <a:spcAft>
                <a:spcPts val="0"/>
              </a:spcAft>
              <a:buSzPts val="1400"/>
              <a:buFont typeface="Arial"/>
              <a:buChar char="•"/>
            </a:pPr>
            <a:r>
              <a:rPr lang="en-US" sz="1600">
                <a:latin typeface="Arial"/>
                <a:ea typeface="Arial"/>
                <a:cs typeface="Arial"/>
                <a:sym typeface="Arial"/>
              </a:rPr>
              <a:t>Produced every 5-6 years</a:t>
            </a:r>
            <a:endParaRPr sz="1100">
              <a:solidFill>
                <a:srgbClr val="000000"/>
              </a:solidFill>
              <a:latin typeface="Arial"/>
              <a:ea typeface="Arial"/>
              <a:cs typeface="Arial"/>
              <a:sym typeface="Arial"/>
            </a:endParaRPr>
          </a:p>
          <a:p>
            <a:pPr indent="-228600" lvl="1" marL="685800" rtl="0" algn="l">
              <a:lnSpc>
                <a:spcPct val="90000"/>
              </a:lnSpc>
              <a:spcBef>
                <a:spcPts val="1200"/>
              </a:spcBef>
              <a:spcAft>
                <a:spcPts val="0"/>
              </a:spcAft>
              <a:buSzPts val="1400"/>
              <a:buFont typeface="Arial"/>
              <a:buChar char="•"/>
            </a:pPr>
            <a:r>
              <a:rPr lang="en-US" sz="1600">
                <a:latin typeface="Arial"/>
                <a:ea typeface="Arial"/>
                <a:cs typeface="Arial"/>
                <a:sym typeface="Arial"/>
              </a:rPr>
              <a:t>2022: GCOS provided 16 Actions, each with multiple Activities</a:t>
            </a:r>
            <a:endParaRPr/>
          </a:p>
          <a:p>
            <a:pPr indent="-139700" lvl="1" marL="685800" rtl="0" algn="l">
              <a:lnSpc>
                <a:spcPct val="90000"/>
              </a:lnSpc>
              <a:spcBef>
                <a:spcPts val="1200"/>
              </a:spcBef>
              <a:spcAft>
                <a:spcPts val="0"/>
              </a:spcAft>
              <a:buSzPts val="1400"/>
              <a:buNone/>
            </a:pPr>
            <a:r>
              <a:t/>
            </a:r>
            <a:endParaRPr sz="1600">
              <a:latin typeface="Arial"/>
              <a:ea typeface="Arial"/>
              <a:cs typeface="Arial"/>
              <a:sym typeface="Arial"/>
            </a:endParaRPr>
          </a:p>
          <a:p>
            <a:pPr indent="-342900" lvl="1" marL="342900" rtl="0" algn="l">
              <a:lnSpc>
                <a:spcPct val="90000"/>
              </a:lnSpc>
              <a:spcBef>
                <a:spcPts val="0"/>
              </a:spcBef>
              <a:spcAft>
                <a:spcPts val="0"/>
              </a:spcAft>
              <a:buClr>
                <a:srgbClr val="000000"/>
              </a:buClr>
              <a:buSzPts val="2400"/>
              <a:buFont typeface="Arial"/>
              <a:buChar char="•"/>
            </a:pPr>
            <a:r>
              <a:rPr lang="en-US" sz="1800">
                <a:latin typeface="Arial"/>
                <a:ea typeface="Arial"/>
                <a:cs typeface="Arial"/>
                <a:sym typeface="Arial"/>
              </a:rPr>
              <a:t>WGClimate addressing with a two-phase response</a:t>
            </a:r>
            <a:endParaRPr/>
          </a:p>
          <a:p>
            <a:pPr indent="-228600" lvl="1" marL="685800" rtl="0" algn="l">
              <a:lnSpc>
                <a:spcPct val="90000"/>
              </a:lnSpc>
              <a:spcBef>
                <a:spcPts val="1200"/>
              </a:spcBef>
              <a:spcAft>
                <a:spcPts val="0"/>
              </a:spcAft>
              <a:buSzPts val="1400"/>
              <a:buFont typeface="Arial"/>
              <a:buChar char="•"/>
            </a:pPr>
            <a:r>
              <a:rPr lang="en-US" sz="1600">
                <a:latin typeface="Arial"/>
                <a:ea typeface="Arial"/>
                <a:cs typeface="Arial"/>
                <a:sym typeface="Arial"/>
              </a:rPr>
              <a:t>Completed 21 Activities in 2023 (more straightforward)</a:t>
            </a:r>
            <a:endParaRPr sz="1100">
              <a:solidFill>
                <a:srgbClr val="000000"/>
              </a:solidFill>
              <a:latin typeface="Arial"/>
              <a:ea typeface="Arial"/>
              <a:cs typeface="Arial"/>
              <a:sym typeface="Arial"/>
            </a:endParaRPr>
          </a:p>
          <a:p>
            <a:pPr indent="-228600" lvl="1" marL="685800" rtl="0" algn="l">
              <a:lnSpc>
                <a:spcPct val="90000"/>
              </a:lnSpc>
              <a:spcBef>
                <a:spcPts val="1200"/>
              </a:spcBef>
              <a:spcAft>
                <a:spcPts val="0"/>
              </a:spcAft>
              <a:buSzPts val="1400"/>
              <a:buFont typeface="Arial"/>
              <a:buChar char="•"/>
            </a:pPr>
            <a:r>
              <a:rPr lang="en-US" sz="1600">
                <a:latin typeface="Arial"/>
                <a:ea typeface="Arial"/>
                <a:cs typeface="Arial"/>
                <a:sym typeface="Arial"/>
              </a:rPr>
              <a:t>Addressing similar number in 2024 (more complex)</a:t>
            </a:r>
            <a:endParaRPr/>
          </a:p>
          <a:p>
            <a:pPr indent="-139700" lvl="1" marL="685800" rtl="0" algn="l">
              <a:lnSpc>
                <a:spcPct val="90000"/>
              </a:lnSpc>
              <a:spcBef>
                <a:spcPts val="1200"/>
              </a:spcBef>
              <a:spcAft>
                <a:spcPts val="0"/>
              </a:spcAft>
              <a:buSzPts val="1400"/>
              <a:buFont typeface="Arial"/>
              <a:buNone/>
            </a:pPr>
            <a:r>
              <a:t/>
            </a:r>
            <a:endParaRPr sz="1600">
              <a:solidFill>
                <a:srgbClr val="000000"/>
              </a:solidFill>
              <a:latin typeface="Arial"/>
              <a:ea typeface="Arial"/>
              <a:cs typeface="Arial"/>
              <a:sym typeface="Arial"/>
            </a:endParaRPr>
          </a:p>
          <a:p>
            <a:pPr indent="-342900" lvl="1" marL="342900" rtl="0" algn="l">
              <a:lnSpc>
                <a:spcPct val="90000"/>
              </a:lnSpc>
              <a:spcBef>
                <a:spcPts val="0"/>
              </a:spcBef>
              <a:spcAft>
                <a:spcPts val="0"/>
              </a:spcAft>
              <a:buClr>
                <a:srgbClr val="000000"/>
              </a:buClr>
              <a:buSzPts val="2400"/>
              <a:buFont typeface="Arial"/>
              <a:buChar char="•"/>
            </a:pPr>
            <a:r>
              <a:rPr lang="en-US" sz="1800">
                <a:latin typeface="Arial"/>
                <a:ea typeface="Arial"/>
                <a:cs typeface="Arial"/>
                <a:sym typeface="Arial"/>
              </a:rPr>
              <a:t>Status</a:t>
            </a:r>
            <a:endParaRPr sz="1800">
              <a:latin typeface="Arial"/>
              <a:ea typeface="Arial"/>
              <a:cs typeface="Arial"/>
              <a:sym typeface="Arial"/>
            </a:endParaRPr>
          </a:p>
          <a:p>
            <a:pPr indent="-228600" lvl="1" marL="685800" rtl="0" algn="l">
              <a:lnSpc>
                <a:spcPct val="90000"/>
              </a:lnSpc>
              <a:spcBef>
                <a:spcPts val="1200"/>
              </a:spcBef>
              <a:spcAft>
                <a:spcPts val="0"/>
              </a:spcAft>
              <a:buSzPts val="1400"/>
              <a:buFont typeface="Arial"/>
              <a:buChar char="•"/>
            </a:pPr>
            <a:r>
              <a:rPr lang="en-US" sz="1600">
                <a:latin typeface="Arial"/>
                <a:ea typeface="Arial"/>
                <a:cs typeface="Arial"/>
                <a:sym typeface="Arial"/>
              </a:rPr>
              <a:t>Most contributions are in</a:t>
            </a:r>
            <a:endParaRPr/>
          </a:p>
          <a:p>
            <a:pPr indent="-228600" lvl="1" marL="685800" rtl="0" algn="l">
              <a:lnSpc>
                <a:spcPct val="90000"/>
              </a:lnSpc>
              <a:spcBef>
                <a:spcPts val="1200"/>
              </a:spcBef>
              <a:spcAft>
                <a:spcPts val="0"/>
              </a:spcAft>
              <a:buSzPts val="1400"/>
              <a:buFont typeface="Arial"/>
              <a:buChar char="•"/>
            </a:pPr>
            <a:r>
              <a:rPr lang="en-US" sz="1600">
                <a:latin typeface="Arial"/>
                <a:ea typeface="Arial"/>
                <a:cs typeface="Arial"/>
                <a:sym typeface="Arial"/>
              </a:rPr>
              <a:t>On schedule for 2025 review and endorsement, per CEOS Work Plan</a:t>
            </a:r>
            <a:endParaRPr/>
          </a:p>
          <a:p>
            <a:pPr indent="-190500" lvl="0" marL="342900" rtl="0" algn="l">
              <a:lnSpc>
                <a:spcPct val="115000"/>
              </a:lnSpc>
              <a:spcBef>
                <a:spcPts val="480"/>
              </a:spcBef>
              <a:spcAft>
                <a:spcPts val="0"/>
              </a:spcAft>
              <a:buSzPts val="2400"/>
              <a:buNone/>
            </a:pPr>
            <a:r>
              <a:t/>
            </a:r>
            <a:endParaRPr sz="2400"/>
          </a:p>
        </p:txBody>
      </p:sp>
      <p:pic>
        <p:nvPicPr>
          <p:cNvPr descr="Diagram&#10;&#10;Description automatically generated" id="76" name="Google Shape;76;p2"/>
          <p:cNvPicPr preferRelativeResize="0"/>
          <p:nvPr/>
        </p:nvPicPr>
        <p:blipFill rotWithShape="1">
          <a:blip r:embed="rId3">
            <a:alphaModFix/>
          </a:blip>
          <a:srcRect b="1781" l="0" r="0" t="243"/>
          <a:stretch/>
        </p:blipFill>
        <p:spPr>
          <a:xfrm>
            <a:off x="8465124" y="1871811"/>
            <a:ext cx="2855126" cy="392675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20"/>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b="1"/>
          </a:p>
        </p:txBody>
      </p:sp>
      <p:pic>
        <p:nvPicPr>
          <p:cNvPr id="325" name="Google Shape;325;p20"/>
          <p:cNvPicPr preferRelativeResize="0"/>
          <p:nvPr/>
        </p:nvPicPr>
        <p:blipFill rotWithShape="1">
          <a:blip r:embed="rId3">
            <a:alphaModFix/>
          </a:blip>
          <a:srcRect b="0" l="0" r="0" t="0"/>
          <a:stretch/>
        </p:blipFill>
        <p:spPr>
          <a:xfrm>
            <a:off x="6237397" y="1584887"/>
            <a:ext cx="5954603" cy="4184127"/>
          </a:xfrm>
          <a:prstGeom prst="rect">
            <a:avLst/>
          </a:prstGeom>
          <a:noFill/>
          <a:ln>
            <a:noFill/>
          </a:ln>
        </p:spPr>
      </p:pic>
      <p:pic>
        <p:nvPicPr>
          <p:cNvPr id="326" name="Google Shape;326;p20"/>
          <p:cNvPicPr preferRelativeResize="0"/>
          <p:nvPr/>
        </p:nvPicPr>
        <p:blipFill rotWithShape="1">
          <a:blip r:embed="rId4">
            <a:alphaModFix/>
          </a:blip>
          <a:srcRect b="0" l="0" r="0" t="0"/>
          <a:stretch/>
        </p:blipFill>
        <p:spPr>
          <a:xfrm>
            <a:off x="54925" y="1584888"/>
            <a:ext cx="6041075" cy="4184127"/>
          </a:xfrm>
          <a:prstGeom prst="rect">
            <a:avLst/>
          </a:prstGeom>
          <a:noFill/>
          <a:ln>
            <a:noFill/>
          </a:ln>
        </p:spPr>
      </p:pic>
      <p:sp>
        <p:nvSpPr>
          <p:cNvPr id="327" name="Google Shape;327;p20"/>
          <p:cNvSpPr txBox="1"/>
          <p:nvPr/>
        </p:nvSpPr>
        <p:spPr>
          <a:xfrm>
            <a:off x="104928" y="269579"/>
            <a:ext cx="9780752"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b="0" i="0" lang="en-US" sz="4000" u="none" cap="none" strike="noStrike">
                <a:solidFill>
                  <a:schemeClr val="lt1"/>
                </a:solidFill>
                <a:latin typeface="Arial"/>
                <a:ea typeface="Arial"/>
                <a:cs typeface="Arial"/>
                <a:sym typeface="Arial"/>
              </a:rPr>
              <a:t>CDR Product Fractions: Land </a:t>
            </a:r>
            <a:endParaRPr b="0" i="0" sz="40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3"/>
          <p:cNvSpPr txBox="1"/>
          <p:nvPr>
            <p:ph type="title"/>
          </p:nvPr>
        </p:nvSpPr>
        <p:spPr>
          <a:xfrm>
            <a:off x="104928" y="175939"/>
            <a:ext cx="9780752"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4000">
                <a:latin typeface="Arial"/>
                <a:ea typeface="Arial"/>
                <a:cs typeface="Arial"/>
                <a:sym typeface="Arial"/>
              </a:rPr>
              <a:t>WGClimate’s Overarching Workflow </a:t>
            </a:r>
            <a:endParaRPr sz="4000">
              <a:latin typeface="Arial"/>
              <a:ea typeface="Arial"/>
              <a:cs typeface="Arial"/>
              <a:sym typeface="Arial"/>
            </a:endParaRPr>
          </a:p>
        </p:txBody>
      </p:sp>
      <p:pic>
        <p:nvPicPr>
          <p:cNvPr id="82" name="Google Shape;82;p3"/>
          <p:cNvPicPr preferRelativeResize="0"/>
          <p:nvPr/>
        </p:nvPicPr>
        <p:blipFill rotWithShape="1">
          <a:blip r:embed="rId3">
            <a:alphaModFix/>
          </a:blip>
          <a:srcRect b="0" l="0" r="0" t="0"/>
          <a:stretch/>
        </p:blipFill>
        <p:spPr>
          <a:xfrm rot="1260970">
            <a:off x="9502856" y="1600627"/>
            <a:ext cx="2217877" cy="2871632"/>
          </a:xfrm>
          <a:prstGeom prst="rect">
            <a:avLst/>
          </a:prstGeom>
          <a:noFill/>
          <a:ln>
            <a:noFill/>
          </a:ln>
        </p:spPr>
      </p:pic>
      <p:pic>
        <p:nvPicPr>
          <p:cNvPr id="83" name="Google Shape;83;p3"/>
          <p:cNvPicPr preferRelativeResize="0"/>
          <p:nvPr/>
        </p:nvPicPr>
        <p:blipFill rotWithShape="1">
          <a:blip r:embed="rId4">
            <a:alphaModFix/>
          </a:blip>
          <a:srcRect b="0" l="0" r="0" t="0"/>
          <a:stretch/>
        </p:blipFill>
        <p:spPr>
          <a:xfrm>
            <a:off x="7814825" y="1525824"/>
            <a:ext cx="2217877" cy="2871632"/>
          </a:xfrm>
          <a:prstGeom prst="rect">
            <a:avLst/>
          </a:prstGeom>
          <a:noFill/>
          <a:ln>
            <a:noFill/>
          </a:ln>
        </p:spPr>
      </p:pic>
      <p:pic>
        <p:nvPicPr>
          <p:cNvPr id="84" name="Google Shape;84;p3"/>
          <p:cNvPicPr preferRelativeResize="0"/>
          <p:nvPr/>
        </p:nvPicPr>
        <p:blipFill rotWithShape="1">
          <a:blip r:embed="rId5">
            <a:alphaModFix/>
          </a:blip>
          <a:srcRect b="0" l="0" r="0" t="0"/>
          <a:stretch/>
        </p:blipFill>
        <p:spPr>
          <a:xfrm>
            <a:off x="6705887" y="2862835"/>
            <a:ext cx="2217877" cy="2871632"/>
          </a:xfrm>
          <a:prstGeom prst="rect">
            <a:avLst/>
          </a:prstGeom>
          <a:solidFill>
            <a:srgbClr val="FFC000"/>
          </a:solidFill>
          <a:ln>
            <a:noFill/>
          </a:ln>
        </p:spPr>
      </p:pic>
      <p:pic>
        <p:nvPicPr>
          <p:cNvPr id="85" name="Google Shape;85;p3"/>
          <p:cNvPicPr preferRelativeResize="0"/>
          <p:nvPr/>
        </p:nvPicPr>
        <p:blipFill rotWithShape="1">
          <a:blip r:embed="rId6">
            <a:alphaModFix/>
          </a:blip>
          <a:srcRect b="12044" l="0" r="0" t="0"/>
          <a:stretch/>
        </p:blipFill>
        <p:spPr>
          <a:xfrm rot="-844155">
            <a:off x="8909381" y="3446222"/>
            <a:ext cx="2217877" cy="2525691"/>
          </a:xfrm>
          <a:prstGeom prst="rect">
            <a:avLst/>
          </a:prstGeom>
          <a:noFill/>
          <a:ln>
            <a:noFill/>
          </a:ln>
        </p:spPr>
      </p:pic>
      <p:grpSp>
        <p:nvGrpSpPr>
          <p:cNvPr id="86" name="Google Shape;86;p3"/>
          <p:cNvGrpSpPr/>
          <p:nvPr/>
        </p:nvGrpSpPr>
        <p:grpSpPr>
          <a:xfrm>
            <a:off x="568955" y="1851618"/>
            <a:ext cx="5414647" cy="3930408"/>
            <a:chOff x="240175" y="1164"/>
            <a:chExt cx="4995984" cy="3510860"/>
          </a:xfrm>
        </p:grpSpPr>
        <p:grpSp>
          <p:nvGrpSpPr>
            <p:cNvPr id="87" name="Google Shape;87;p3"/>
            <p:cNvGrpSpPr/>
            <p:nvPr/>
          </p:nvGrpSpPr>
          <p:grpSpPr>
            <a:xfrm>
              <a:off x="919513" y="1164"/>
              <a:ext cx="3647373" cy="3152708"/>
              <a:chOff x="919513" y="1164"/>
              <a:chExt cx="3647373" cy="3152708"/>
            </a:xfrm>
          </p:grpSpPr>
          <p:sp>
            <p:nvSpPr>
              <p:cNvPr id="88" name="Google Shape;88;p3"/>
              <p:cNvSpPr/>
              <p:nvPr/>
            </p:nvSpPr>
            <p:spPr>
              <a:xfrm>
                <a:off x="2218134" y="1164"/>
                <a:ext cx="1050131" cy="682585"/>
              </a:xfrm>
              <a:prstGeom prst="roundRect">
                <a:avLst>
                  <a:gd fmla="val 16667" name="adj"/>
                </a:avLst>
              </a:prstGeom>
              <a:solidFill>
                <a:srgbClr val="00B0F0"/>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3"/>
              <p:cNvSpPr txBox="1"/>
              <p:nvPr/>
            </p:nvSpPr>
            <p:spPr>
              <a:xfrm>
                <a:off x="2251455" y="34485"/>
                <a:ext cx="983489" cy="615943"/>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FFFFFF"/>
                    </a:solidFill>
                    <a:latin typeface="Calibri"/>
                    <a:ea typeface="Calibri"/>
                    <a:cs typeface="Calibri"/>
                    <a:sym typeface="Calibri"/>
                  </a:rPr>
                  <a:t>ECV Inventory</a:t>
                </a:r>
                <a:endParaRPr b="0" i="0" sz="1400" u="none" cap="none" strike="noStrike">
                  <a:solidFill>
                    <a:srgbClr val="000000"/>
                  </a:solidFill>
                  <a:latin typeface="Arial"/>
                  <a:ea typeface="Arial"/>
                  <a:cs typeface="Arial"/>
                  <a:sym typeface="Arial"/>
                </a:endParaRPr>
              </a:p>
            </p:txBody>
          </p:sp>
          <p:sp>
            <p:nvSpPr>
              <p:cNvPr id="90" name="Google Shape;90;p3"/>
              <p:cNvSpPr/>
              <p:nvPr/>
            </p:nvSpPr>
            <p:spPr>
              <a:xfrm>
                <a:off x="1377749" y="342456"/>
                <a:ext cx="2730901" cy="2730901"/>
              </a:xfrm>
              <a:custGeom>
                <a:rect b="b" l="l" r="r" t="t"/>
                <a:pathLst>
                  <a:path extrusionOk="0" h="120000" w="120000">
                    <a:moveTo>
                      <a:pt x="89269" y="7625"/>
                    </a:moveTo>
                    <a:lnTo>
                      <a:pt x="89269" y="7625"/>
                    </a:lnTo>
                    <a:cubicBezTo>
                      <a:pt x="95448" y="11079"/>
                      <a:pt x="100967" y="15599"/>
                      <a:pt x="105571" y="20976"/>
                    </a:cubicBezTo>
                  </a:path>
                </a:pathLst>
              </a:custGeom>
              <a:noFill/>
              <a:ln cap="flat" cmpd="sng" w="9525">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3"/>
              <p:cNvSpPr/>
              <p:nvPr/>
            </p:nvSpPr>
            <p:spPr>
              <a:xfrm>
                <a:off x="3516755" y="944667"/>
                <a:ext cx="1050131" cy="682585"/>
              </a:xfrm>
              <a:prstGeom prst="roundRect">
                <a:avLst>
                  <a:gd fmla="val 16667" name="adj"/>
                </a:avLst>
              </a:prstGeom>
              <a:solidFill>
                <a:srgbClr val="00B0F0"/>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3"/>
              <p:cNvSpPr txBox="1"/>
              <p:nvPr/>
            </p:nvSpPr>
            <p:spPr>
              <a:xfrm>
                <a:off x="3550076" y="977988"/>
                <a:ext cx="983489" cy="615943"/>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FFFFFF"/>
                    </a:solidFill>
                    <a:latin typeface="Calibri"/>
                    <a:ea typeface="Calibri"/>
                    <a:cs typeface="Calibri"/>
                    <a:sym typeface="Calibri"/>
                  </a:rPr>
                  <a:t>Gap Analysis</a:t>
                </a:r>
                <a:endParaRPr b="0" i="0" sz="1400" u="none" cap="none" strike="noStrike">
                  <a:solidFill>
                    <a:srgbClr val="000000"/>
                  </a:solidFill>
                  <a:latin typeface="Arial"/>
                  <a:ea typeface="Arial"/>
                  <a:cs typeface="Arial"/>
                  <a:sym typeface="Arial"/>
                </a:endParaRPr>
              </a:p>
            </p:txBody>
          </p:sp>
          <p:sp>
            <p:nvSpPr>
              <p:cNvPr id="93" name="Google Shape;93;p3"/>
              <p:cNvSpPr/>
              <p:nvPr/>
            </p:nvSpPr>
            <p:spPr>
              <a:xfrm>
                <a:off x="1377749" y="342456"/>
                <a:ext cx="2730901" cy="2730901"/>
              </a:xfrm>
              <a:custGeom>
                <a:rect b="b" l="l" r="r" t="t"/>
                <a:pathLst>
                  <a:path extrusionOk="0" h="120000" w="120000">
                    <a:moveTo>
                      <a:pt x="119852" y="64138"/>
                    </a:moveTo>
                    <a:lnTo>
                      <a:pt x="119852" y="64138"/>
                    </a:lnTo>
                    <a:cubicBezTo>
                      <a:pt x="119304" y="72065"/>
                      <a:pt x="117186" y="79804"/>
                      <a:pt x="113622" y="86905"/>
                    </a:cubicBezTo>
                  </a:path>
                </a:pathLst>
              </a:custGeom>
              <a:noFill/>
              <a:ln cap="flat" cmpd="sng" w="9525">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3"/>
              <p:cNvSpPr/>
              <p:nvPr/>
            </p:nvSpPr>
            <p:spPr>
              <a:xfrm>
                <a:off x="3020726" y="2471287"/>
                <a:ext cx="1050131" cy="682585"/>
              </a:xfrm>
              <a:prstGeom prst="roundRect">
                <a:avLst>
                  <a:gd fmla="val 16667" name="adj"/>
                </a:avLst>
              </a:prstGeom>
              <a:solidFill>
                <a:srgbClr val="599BD5"/>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3"/>
              <p:cNvSpPr txBox="1"/>
              <p:nvPr/>
            </p:nvSpPr>
            <p:spPr>
              <a:xfrm>
                <a:off x="3054047" y="2504608"/>
                <a:ext cx="983489" cy="615943"/>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Coordinated Action Plan</a:t>
                </a:r>
                <a:endParaRPr b="0" i="0" sz="1400" u="none" cap="none" strike="noStrike">
                  <a:solidFill>
                    <a:srgbClr val="000000"/>
                  </a:solidFill>
                  <a:latin typeface="Arial"/>
                  <a:ea typeface="Arial"/>
                  <a:cs typeface="Arial"/>
                  <a:sym typeface="Arial"/>
                </a:endParaRPr>
              </a:p>
            </p:txBody>
          </p:sp>
          <p:sp>
            <p:nvSpPr>
              <p:cNvPr id="96" name="Google Shape;96;p3"/>
              <p:cNvSpPr/>
              <p:nvPr/>
            </p:nvSpPr>
            <p:spPr>
              <a:xfrm>
                <a:off x="1377749" y="342456"/>
                <a:ext cx="2730901" cy="2730901"/>
              </a:xfrm>
              <a:custGeom>
                <a:rect b="b" l="l" r="r" t="t"/>
                <a:pathLst>
                  <a:path extrusionOk="0" h="120000" w="120000">
                    <a:moveTo>
                      <a:pt x="67380" y="119539"/>
                    </a:moveTo>
                    <a:cubicBezTo>
                      <a:pt x="62477" y="120147"/>
                      <a:pt x="57518" y="120147"/>
                      <a:pt x="52614" y="119539"/>
                    </a:cubicBezTo>
                  </a:path>
                </a:pathLst>
              </a:custGeom>
              <a:noFill/>
              <a:ln cap="flat" cmpd="sng" w="9525">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3"/>
              <p:cNvSpPr/>
              <p:nvPr/>
            </p:nvSpPr>
            <p:spPr>
              <a:xfrm>
                <a:off x="1415542" y="2471287"/>
                <a:ext cx="1050131" cy="682585"/>
              </a:xfrm>
              <a:prstGeom prst="roundRect">
                <a:avLst>
                  <a:gd fmla="val 16667" name="adj"/>
                </a:avLst>
              </a:prstGeom>
              <a:solidFill>
                <a:srgbClr val="599BD5"/>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3"/>
              <p:cNvSpPr txBox="1"/>
              <p:nvPr/>
            </p:nvSpPr>
            <p:spPr>
              <a:xfrm>
                <a:off x="1448863" y="2504608"/>
                <a:ext cx="983489" cy="615943"/>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FFFFFF"/>
                    </a:solidFill>
                    <a:latin typeface="Calibri"/>
                    <a:ea typeface="Calibri"/>
                    <a:cs typeface="Calibri"/>
                    <a:sym typeface="Calibri"/>
                  </a:rPr>
                  <a:t>Improved observing system</a:t>
                </a:r>
                <a:endParaRPr b="0" i="0" sz="1400" u="none" cap="none" strike="noStrike">
                  <a:solidFill>
                    <a:srgbClr val="000000"/>
                  </a:solidFill>
                  <a:latin typeface="Arial"/>
                  <a:ea typeface="Arial"/>
                  <a:cs typeface="Arial"/>
                  <a:sym typeface="Arial"/>
                </a:endParaRPr>
              </a:p>
            </p:txBody>
          </p:sp>
          <p:sp>
            <p:nvSpPr>
              <p:cNvPr id="99" name="Google Shape;99;p3"/>
              <p:cNvSpPr/>
              <p:nvPr/>
            </p:nvSpPr>
            <p:spPr>
              <a:xfrm>
                <a:off x="1377749" y="342456"/>
                <a:ext cx="2730901" cy="2730901"/>
              </a:xfrm>
              <a:custGeom>
                <a:rect b="b" l="l" r="r" t="t"/>
                <a:pathLst>
                  <a:path extrusionOk="0" h="120000" w="120000">
                    <a:moveTo>
                      <a:pt x="6373" y="86906"/>
                    </a:moveTo>
                    <a:lnTo>
                      <a:pt x="6373" y="86906"/>
                    </a:lnTo>
                    <a:cubicBezTo>
                      <a:pt x="2809" y="79804"/>
                      <a:pt x="692" y="72065"/>
                      <a:pt x="143" y="64139"/>
                    </a:cubicBezTo>
                  </a:path>
                </a:pathLst>
              </a:custGeom>
              <a:noFill/>
              <a:ln cap="flat" cmpd="sng" w="9525">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3"/>
              <p:cNvSpPr/>
              <p:nvPr/>
            </p:nvSpPr>
            <p:spPr>
              <a:xfrm>
                <a:off x="919513" y="944667"/>
                <a:ext cx="1050131" cy="682585"/>
              </a:xfrm>
              <a:prstGeom prst="roundRect">
                <a:avLst>
                  <a:gd fmla="val 16667" name="adj"/>
                </a:avLst>
              </a:prstGeom>
              <a:solidFill>
                <a:srgbClr val="599BD5"/>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3"/>
              <p:cNvSpPr txBox="1"/>
              <p:nvPr/>
            </p:nvSpPr>
            <p:spPr>
              <a:xfrm>
                <a:off x="952834" y="977988"/>
                <a:ext cx="983489" cy="615943"/>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FFFFFF"/>
                    </a:solidFill>
                    <a:latin typeface="Calibri"/>
                    <a:ea typeface="Calibri"/>
                    <a:cs typeface="Calibri"/>
                    <a:sym typeface="Calibri"/>
                  </a:rPr>
                  <a:t>Improved CDRs</a:t>
                </a:r>
                <a:endParaRPr b="0" i="0" sz="1400" u="none" cap="none" strike="noStrike">
                  <a:solidFill>
                    <a:srgbClr val="000000"/>
                  </a:solidFill>
                  <a:latin typeface="Arial"/>
                  <a:ea typeface="Arial"/>
                  <a:cs typeface="Arial"/>
                  <a:sym typeface="Arial"/>
                </a:endParaRPr>
              </a:p>
            </p:txBody>
          </p:sp>
          <p:sp>
            <p:nvSpPr>
              <p:cNvPr id="102" name="Google Shape;102;p3"/>
              <p:cNvSpPr/>
              <p:nvPr/>
            </p:nvSpPr>
            <p:spPr>
              <a:xfrm>
                <a:off x="1377749" y="342456"/>
                <a:ext cx="2730901" cy="2730901"/>
              </a:xfrm>
              <a:custGeom>
                <a:rect b="b" l="l" r="r" t="t"/>
                <a:pathLst>
                  <a:path extrusionOk="0" h="120000" w="120000">
                    <a:moveTo>
                      <a:pt x="14423" y="20976"/>
                    </a:moveTo>
                    <a:cubicBezTo>
                      <a:pt x="19027" y="15599"/>
                      <a:pt x="24546" y="11079"/>
                      <a:pt x="30725" y="7625"/>
                    </a:cubicBezTo>
                  </a:path>
                </a:pathLst>
              </a:custGeom>
              <a:noFill/>
              <a:ln cap="flat" cmpd="sng" w="9525">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C:\Users\Nunes\AppData\Local\Microsoft\Windows\INetCache\Content.MSO\B54F599A.tmp" id="103" name="Google Shape;103;p3"/>
            <p:cNvPicPr preferRelativeResize="0"/>
            <p:nvPr/>
          </p:nvPicPr>
          <p:blipFill rotWithShape="1">
            <a:blip r:embed="rId7">
              <a:alphaModFix/>
            </a:blip>
            <a:srcRect b="0" l="0" r="0" t="0"/>
            <a:stretch/>
          </p:blipFill>
          <p:spPr>
            <a:xfrm>
              <a:off x="545342" y="1704751"/>
              <a:ext cx="485775" cy="485775"/>
            </a:xfrm>
            <a:prstGeom prst="rect">
              <a:avLst/>
            </a:prstGeom>
            <a:noFill/>
            <a:ln>
              <a:noFill/>
            </a:ln>
          </p:spPr>
        </p:pic>
        <p:pic>
          <p:nvPicPr>
            <p:cNvPr descr="C:\Users\Nunes\AppData\Local\Microsoft\Windows\INetCache\Content.MSO\B54F599A.tmp" id="104" name="Google Shape;104;p3"/>
            <p:cNvPicPr preferRelativeResize="0"/>
            <p:nvPr/>
          </p:nvPicPr>
          <p:blipFill rotWithShape="1">
            <a:blip r:embed="rId7">
              <a:alphaModFix/>
            </a:blip>
            <a:srcRect b="0" l="0" r="0" t="0"/>
            <a:stretch/>
          </p:blipFill>
          <p:spPr>
            <a:xfrm>
              <a:off x="1141171" y="80467"/>
              <a:ext cx="485775" cy="485775"/>
            </a:xfrm>
            <a:prstGeom prst="rect">
              <a:avLst/>
            </a:prstGeom>
            <a:noFill/>
            <a:ln>
              <a:noFill/>
            </a:ln>
          </p:spPr>
        </p:pic>
        <p:pic>
          <p:nvPicPr>
            <p:cNvPr descr="C:\Users\Nunes\AppData\Local\Microsoft\Windows\INetCache\Content.MSO\B54F599A.tmp" id="105" name="Google Shape;105;p3"/>
            <p:cNvPicPr preferRelativeResize="0"/>
            <p:nvPr/>
          </p:nvPicPr>
          <p:blipFill rotWithShape="1">
            <a:blip r:embed="rId7">
              <a:alphaModFix/>
            </a:blip>
            <a:srcRect b="0" l="0" r="0" t="0"/>
            <a:stretch/>
          </p:blipFill>
          <p:spPr>
            <a:xfrm>
              <a:off x="4403750" y="1887321"/>
              <a:ext cx="485775" cy="485775"/>
            </a:xfrm>
            <a:prstGeom prst="rect">
              <a:avLst/>
            </a:prstGeom>
            <a:noFill/>
            <a:ln>
              <a:noFill/>
            </a:ln>
          </p:spPr>
        </p:pic>
        <p:pic>
          <p:nvPicPr>
            <p:cNvPr descr="C:\Users\Nunes\AppData\Local\Microsoft\Windows\INetCache\Content.MSO\B54F599A.tmp" id="106" name="Google Shape;106;p3"/>
            <p:cNvPicPr preferRelativeResize="0"/>
            <p:nvPr/>
          </p:nvPicPr>
          <p:blipFill rotWithShape="1">
            <a:blip r:embed="rId7">
              <a:alphaModFix/>
            </a:blip>
            <a:srcRect b="0" l="0" r="0" t="0"/>
            <a:stretch/>
          </p:blipFill>
          <p:spPr>
            <a:xfrm>
              <a:off x="3869741" y="58521"/>
              <a:ext cx="485775" cy="485775"/>
            </a:xfrm>
            <a:prstGeom prst="rect">
              <a:avLst/>
            </a:prstGeom>
            <a:noFill/>
            <a:ln>
              <a:noFill/>
            </a:ln>
          </p:spPr>
        </p:pic>
        <p:sp>
          <p:nvSpPr>
            <p:cNvPr id="107" name="Google Shape;107;p3"/>
            <p:cNvSpPr txBox="1"/>
            <p:nvPr/>
          </p:nvSpPr>
          <p:spPr>
            <a:xfrm>
              <a:off x="240175" y="2210845"/>
              <a:ext cx="1076400" cy="2508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Data producers</a:t>
              </a:r>
              <a:endParaRPr b="0" i="0" sz="1200" u="none" cap="none" strike="noStrike">
                <a:solidFill>
                  <a:srgbClr val="000000"/>
                </a:solidFill>
                <a:latin typeface="Times New Roman"/>
                <a:ea typeface="Times New Roman"/>
                <a:cs typeface="Times New Roman"/>
                <a:sym typeface="Times New Roman"/>
              </a:endParaRPr>
            </a:p>
          </p:txBody>
        </p:sp>
        <p:sp>
          <p:nvSpPr>
            <p:cNvPr id="108" name="Google Shape;108;p3"/>
            <p:cNvSpPr txBox="1"/>
            <p:nvPr/>
          </p:nvSpPr>
          <p:spPr>
            <a:xfrm>
              <a:off x="724205" y="592290"/>
              <a:ext cx="876300" cy="2508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WGClimate</a:t>
              </a:r>
              <a:endParaRPr b="0" i="0" sz="1200" u="none" cap="none" strike="noStrike">
                <a:solidFill>
                  <a:srgbClr val="000000"/>
                </a:solidFill>
                <a:latin typeface="Times New Roman"/>
                <a:ea typeface="Times New Roman"/>
                <a:cs typeface="Times New Roman"/>
                <a:sym typeface="Times New Roman"/>
              </a:endParaRPr>
            </a:p>
          </p:txBody>
        </p:sp>
        <p:sp>
          <p:nvSpPr>
            <p:cNvPr id="109" name="Google Shape;109;p3"/>
            <p:cNvSpPr txBox="1"/>
            <p:nvPr/>
          </p:nvSpPr>
          <p:spPr>
            <a:xfrm>
              <a:off x="3935578" y="570355"/>
              <a:ext cx="1114500" cy="2508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Climate Experts</a:t>
              </a:r>
              <a:endParaRPr b="0" i="0" sz="1200" u="none" cap="none" strike="noStrike">
                <a:solidFill>
                  <a:srgbClr val="000000"/>
                </a:solidFill>
                <a:latin typeface="Times New Roman"/>
                <a:ea typeface="Times New Roman"/>
                <a:cs typeface="Times New Roman"/>
                <a:sym typeface="Times New Roman"/>
              </a:endParaRPr>
            </a:p>
          </p:txBody>
        </p:sp>
        <p:sp>
          <p:nvSpPr>
            <p:cNvPr id="110" name="Google Shape;110;p3"/>
            <p:cNvSpPr txBox="1"/>
            <p:nvPr/>
          </p:nvSpPr>
          <p:spPr>
            <a:xfrm>
              <a:off x="4359859" y="2413041"/>
              <a:ext cx="876300" cy="2508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WGClimate</a:t>
              </a:r>
              <a:endParaRPr b="0" i="0" sz="1200" u="none" cap="none" strike="noStrike">
                <a:solidFill>
                  <a:srgbClr val="000000"/>
                </a:solidFill>
                <a:latin typeface="Times New Roman"/>
                <a:ea typeface="Times New Roman"/>
                <a:cs typeface="Times New Roman"/>
                <a:sym typeface="Times New Roman"/>
              </a:endParaRPr>
            </a:p>
          </p:txBody>
        </p:sp>
        <p:sp>
          <p:nvSpPr>
            <p:cNvPr id="111" name="Google Shape;111;p3"/>
            <p:cNvSpPr txBox="1"/>
            <p:nvPr/>
          </p:nvSpPr>
          <p:spPr>
            <a:xfrm>
              <a:off x="2225850" y="3261224"/>
              <a:ext cx="1057200" cy="2508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CEOS / CGMS</a:t>
              </a:r>
              <a:endParaRPr b="0" i="0" sz="1200" u="none" cap="none" strike="noStrike">
                <a:solidFill>
                  <a:srgbClr val="000000"/>
                </a:solidFill>
                <a:latin typeface="Times New Roman"/>
                <a:ea typeface="Times New Roman"/>
                <a:cs typeface="Times New Roman"/>
                <a:sym typeface="Times New Roman"/>
              </a:endParaRPr>
            </a:p>
          </p:txBody>
        </p:sp>
      </p:grpSp>
      <p:sp>
        <p:nvSpPr>
          <p:cNvPr id="112" name="Google Shape;112;p3"/>
          <p:cNvSpPr/>
          <p:nvPr/>
        </p:nvSpPr>
        <p:spPr>
          <a:xfrm rot="3703990">
            <a:off x="3006979" y="3376615"/>
            <a:ext cx="640080" cy="640080"/>
          </a:xfrm>
          <a:custGeom>
            <a:rect b="b" l="l" r="r" t="t"/>
            <a:pathLst>
              <a:path extrusionOk="0" h="120000" w="120000">
                <a:moveTo>
                  <a:pt x="62762" y="112427"/>
                </a:moveTo>
                <a:lnTo>
                  <a:pt x="62762" y="112427"/>
                </a:lnTo>
                <a:cubicBezTo>
                  <a:pt x="35370" y="113871"/>
                  <a:pt x="11484" y="93983"/>
                  <a:pt x="7940" y="66783"/>
                </a:cubicBezTo>
                <a:cubicBezTo>
                  <a:pt x="4396" y="39582"/>
                  <a:pt x="22390" y="14238"/>
                  <a:pt x="49237" y="8615"/>
                </a:cubicBezTo>
                <a:cubicBezTo>
                  <a:pt x="76085" y="2992"/>
                  <a:pt x="102736" y="18985"/>
                  <a:pt x="110406" y="45321"/>
                </a:cubicBezTo>
                <a:lnTo>
                  <a:pt x="117538" y="45321"/>
                </a:lnTo>
                <a:lnTo>
                  <a:pt x="105000" y="60000"/>
                </a:lnTo>
                <a:lnTo>
                  <a:pt x="87538" y="45321"/>
                </a:lnTo>
                <a:lnTo>
                  <a:pt x="94508" y="45321"/>
                </a:lnTo>
                <a:lnTo>
                  <a:pt x="94508" y="45321"/>
                </a:lnTo>
                <a:cubicBezTo>
                  <a:pt x="87061" y="27815"/>
                  <a:pt x="67685" y="18659"/>
                  <a:pt x="49432" y="24020"/>
                </a:cubicBezTo>
                <a:cubicBezTo>
                  <a:pt x="31179" y="29381"/>
                  <a:pt x="19832" y="47561"/>
                  <a:pt x="23035" y="66313"/>
                </a:cubicBezTo>
                <a:cubicBezTo>
                  <a:pt x="26238" y="85066"/>
                  <a:pt x="42975" y="98449"/>
                  <a:pt x="61973" y="97448"/>
                </a:cubicBezTo>
                <a:close/>
              </a:path>
            </a:pathLst>
          </a:custGeom>
          <a:solidFill>
            <a:srgbClr val="757070"/>
          </a:solidFill>
          <a:ln cap="flat" cmpd="sng" w="57150">
            <a:solidFill>
              <a:srgbClr val="757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4"/>
          <p:cNvPicPr preferRelativeResize="0"/>
          <p:nvPr/>
        </p:nvPicPr>
        <p:blipFill rotWithShape="1">
          <a:blip r:embed="rId3">
            <a:alphaModFix/>
          </a:blip>
          <a:srcRect b="0" l="0" r="0" t="0"/>
          <a:stretch/>
        </p:blipFill>
        <p:spPr>
          <a:xfrm rot="1260970">
            <a:off x="9502856" y="1600627"/>
            <a:ext cx="2217877" cy="2871632"/>
          </a:xfrm>
          <a:prstGeom prst="rect">
            <a:avLst/>
          </a:prstGeom>
          <a:noFill/>
          <a:ln>
            <a:noFill/>
          </a:ln>
        </p:spPr>
      </p:pic>
      <p:pic>
        <p:nvPicPr>
          <p:cNvPr id="118" name="Google Shape;118;p4"/>
          <p:cNvPicPr preferRelativeResize="0"/>
          <p:nvPr/>
        </p:nvPicPr>
        <p:blipFill rotWithShape="1">
          <a:blip r:embed="rId4">
            <a:alphaModFix/>
          </a:blip>
          <a:srcRect b="0" l="0" r="0" t="0"/>
          <a:stretch/>
        </p:blipFill>
        <p:spPr>
          <a:xfrm>
            <a:off x="7814825" y="1525824"/>
            <a:ext cx="2217877" cy="2871632"/>
          </a:xfrm>
          <a:prstGeom prst="rect">
            <a:avLst/>
          </a:prstGeom>
          <a:noFill/>
          <a:ln>
            <a:noFill/>
          </a:ln>
        </p:spPr>
      </p:pic>
      <p:pic>
        <p:nvPicPr>
          <p:cNvPr id="119" name="Google Shape;119;p4"/>
          <p:cNvPicPr preferRelativeResize="0"/>
          <p:nvPr/>
        </p:nvPicPr>
        <p:blipFill rotWithShape="1">
          <a:blip r:embed="rId5">
            <a:alphaModFix/>
          </a:blip>
          <a:srcRect b="0" l="0" r="0" t="0"/>
          <a:stretch/>
        </p:blipFill>
        <p:spPr>
          <a:xfrm>
            <a:off x="6705887" y="2862835"/>
            <a:ext cx="2217877" cy="2871632"/>
          </a:xfrm>
          <a:prstGeom prst="rect">
            <a:avLst/>
          </a:prstGeom>
          <a:solidFill>
            <a:srgbClr val="FFC000"/>
          </a:solidFill>
          <a:ln>
            <a:noFill/>
          </a:ln>
        </p:spPr>
      </p:pic>
      <p:pic>
        <p:nvPicPr>
          <p:cNvPr id="120" name="Google Shape;120;p4"/>
          <p:cNvPicPr preferRelativeResize="0"/>
          <p:nvPr/>
        </p:nvPicPr>
        <p:blipFill rotWithShape="1">
          <a:blip r:embed="rId6">
            <a:alphaModFix/>
          </a:blip>
          <a:srcRect b="12044" l="0" r="0" t="0"/>
          <a:stretch/>
        </p:blipFill>
        <p:spPr>
          <a:xfrm rot="-844155">
            <a:off x="8909381" y="3446222"/>
            <a:ext cx="2217877" cy="2525691"/>
          </a:xfrm>
          <a:prstGeom prst="rect">
            <a:avLst/>
          </a:prstGeom>
          <a:noFill/>
          <a:ln>
            <a:noFill/>
          </a:ln>
        </p:spPr>
      </p:pic>
      <p:grpSp>
        <p:nvGrpSpPr>
          <p:cNvPr id="121" name="Google Shape;121;p4"/>
          <p:cNvGrpSpPr/>
          <p:nvPr/>
        </p:nvGrpSpPr>
        <p:grpSpPr>
          <a:xfrm>
            <a:off x="568955" y="1851618"/>
            <a:ext cx="5414647" cy="3930408"/>
            <a:chOff x="240175" y="1164"/>
            <a:chExt cx="4995984" cy="3510860"/>
          </a:xfrm>
        </p:grpSpPr>
        <p:grpSp>
          <p:nvGrpSpPr>
            <p:cNvPr id="122" name="Google Shape;122;p4"/>
            <p:cNvGrpSpPr/>
            <p:nvPr/>
          </p:nvGrpSpPr>
          <p:grpSpPr>
            <a:xfrm>
              <a:off x="919513" y="1164"/>
              <a:ext cx="3647373" cy="3152708"/>
              <a:chOff x="919513" y="1164"/>
              <a:chExt cx="3647373" cy="3152708"/>
            </a:xfrm>
          </p:grpSpPr>
          <p:sp>
            <p:nvSpPr>
              <p:cNvPr id="123" name="Google Shape;123;p4"/>
              <p:cNvSpPr/>
              <p:nvPr/>
            </p:nvSpPr>
            <p:spPr>
              <a:xfrm>
                <a:off x="2218134" y="1164"/>
                <a:ext cx="1050131" cy="682585"/>
              </a:xfrm>
              <a:prstGeom prst="roundRect">
                <a:avLst>
                  <a:gd fmla="val 16667" name="adj"/>
                </a:avLst>
              </a:prstGeom>
              <a:solidFill>
                <a:srgbClr val="00B0F0"/>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4"/>
              <p:cNvSpPr txBox="1"/>
              <p:nvPr/>
            </p:nvSpPr>
            <p:spPr>
              <a:xfrm>
                <a:off x="2251455" y="34485"/>
                <a:ext cx="983489" cy="615943"/>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FFFFFF"/>
                    </a:solidFill>
                    <a:latin typeface="Calibri"/>
                    <a:ea typeface="Calibri"/>
                    <a:cs typeface="Calibri"/>
                    <a:sym typeface="Calibri"/>
                  </a:rPr>
                  <a:t>ECV Inventory</a:t>
                </a:r>
                <a:endParaRPr b="0" i="0" sz="1400" u="none" cap="none" strike="noStrike">
                  <a:solidFill>
                    <a:srgbClr val="000000"/>
                  </a:solidFill>
                  <a:latin typeface="Arial"/>
                  <a:ea typeface="Arial"/>
                  <a:cs typeface="Arial"/>
                  <a:sym typeface="Arial"/>
                </a:endParaRPr>
              </a:p>
            </p:txBody>
          </p:sp>
          <p:sp>
            <p:nvSpPr>
              <p:cNvPr id="125" name="Google Shape;125;p4"/>
              <p:cNvSpPr/>
              <p:nvPr/>
            </p:nvSpPr>
            <p:spPr>
              <a:xfrm>
                <a:off x="1377749" y="342456"/>
                <a:ext cx="2730901" cy="2730901"/>
              </a:xfrm>
              <a:custGeom>
                <a:rect b="b" l="l" r="r" t="t"/>
                <a:pathLst>
                  <a:path extrusionOk="0" h="120000" w="120000">
                    <a:moveTo>
                      <a:pt x="89269" y="7625"/>
                    </a:moveTo>
                    <a:lnTo>
                      <a:pt x="89269" y="7625"/>
                    </a:lnTo>
                    <a:cubicBezTo>
                      <a:pt x="95448" y="11079"/>
                      <a:pt x="100967" y="15599"/>
                      <a:pt x="105571" y="20976"/>
                    </a:cubicBezTo>
                  </a:path>
                </a:pathLst>
              </a:custGeom>
              <a:noFill/>
              <a:ln cap="flat" cmpd="sng" w="9525">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4"/>
              <p:cNvSpPr/>
              <p:nvPr/>
            </p:nvSpPr>
            <p:spPr>
              <a:xfrm>
                <a:off x="3516755" y="944667"/>
                <a:ext cx="1050131" cy="682585"/>
              </a:xfrm>
              <a:prstGeom prst="roundRect">
                <a:avLst>
                  <a:gd fmla="val 16667" name="adj"/>
                </a:avLst>
              </a:prstGeom>
              <a:solidFill>
                <a:srgbClr val="00B0F0"/>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4"/>
              <p:cNvSpPr txBox="1"/>
              <p:nvPr/>
            </p:nvSpPr>
            <p:spPr>
              <a:xfrm>
                <a:off x="3550076" y="977988"/>
                <a:ext cx="983489" cy="615943"/>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FFFFFF"/>
                    </a:solidFill>
                    <a:latin typeface="Calibri"/>
                    <a:ea typeface="Calibri"/>
                    <a:cs typeface="Calibri"/>
                    <a:sym typeface="Calibri"/>
                  </a:rPr>
                  <a:t>Gap Analysis</a:t>
                </a:r>
                <a:endParaRPr b="0" i="0" sz="1400" u="none" cap="none" strike="noStrike">
                  <a:solidFill>
                    <a:srgbClr val="000000"/>
                  </a:solidFill>
                  <a:latin typeface="Arial"/>
                  <a:ea typeface="Arial"/>
                  <a:cs typeface="Arial"/>
                  <a:sym typeface="Arial"/>
                </a:endParaRPr>
              </a:p>
            </p:txBody>
          </p:sp>
          <p:sp>
            <p:nvSpPr>
              <p:cNvPr id="128" name="Google Shape;128;p4"/>
              <p:cNvSpPr/>
              <p:nvPr/>
            </p:nvSpPr>
            <p:spPr>
              <a:xfrm>
                <a:off x="1377749" y="342456"/>
                <a:ext cx="2730901" cy="2730901"/>
              </a:xfrm>
              <a:custGeom>
                <a:rect b="b" l="l" r="r" t="t"/>
                <a:pathLst>
                  <a:path extrusionOk="0" h="120000" w="120000">
                    <a:moveTo>
                      <a:pt x="119852" y="64138"/>
                    </a:moveTo>
                    <a:lnTo>
                      <a:pt x="119852" y="64138"/>
                    </a:lnTo>
                    <a:cubicBezTo>
                      <a:pt x="119304" y="72065"/>
                      <a:pt x="117186" y="79804"/>
                      <a:pt x="113622" y="86905"/>
                    </a:cubicBezTo>
                  </a:path>
                </a:pathLst>
              </a:custGeom>
              <a:noFill/>
              <a:ln cap="flat" cmpd="sng" w="9525">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4"/>
              <p:cNvSpPr/>
              <p:nvPr/>
            </p:nvSpPr>
            <p:spPr>
              <a:xfrm>
                <a:off x="3020726" y="2471287"/>
                <a:ext cx="1050131" cy="682585"/>
              </a:xfrm>
              <a:prstGeom prst="roundRect">
                <a:avLst>
                  <a:gd fmla="val 16667" name="adj"/>
                </a:avLst>
              </a:prstGeom>
              <a:solidFill>
                <a:srgbClr val="599BD5"/>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4"/>
              <p:cNvSpPr txBox="1"/>
              <p:nvPr/>
            </p:nvSpPr>
            <p:spPr>
              <a:xfrm>
                <a:off x="3054047" y="2504608"/>
                <a:ext cx="983489" cy="615943"/>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Coordinated Action Plan</a:t>
                </a:r>
                <a:endParaRPr b="0" i="0" sz="1400" u="none" cap="none" strike="noStrike">
                  <a:solidFill>
                    <a:srgbClr val="000000"/>
                  </a:solidFill>
                  <a:latin typeface="Arial"/>
                  <a:ea typeface="Arial"/>
                  <a:cs typeface="Arial"/>
                  <a:sym typeface="Arial"/>
                </a:endParaRPr>
              </a:p>
            </p:txBody>
          </p:sp>
          <p:sp>
            <p:nvSpPr>
              <p:cNvPr id="131" name="Google Shape;131;p4"/>
              <p:cNvSpPr/>
              <p:nvPr/>
            </p:nvSpPr>
            <p:spPr>
              <a:xfrm>
                <a:off x="1377749" y="342456"/>
                <a:ext cx="2730901" cy="2730901"/>
              </a:xfrm>
              <a:custGeom>
                <a:rect b="b" l="l" r="r" t="t"/>
                <a:pathLst>
                  <a:path extrusionOk="0" h="120000" w="120000">
                    <a:moveTo>
                      <a:pt x="67380" y="119539"/>
                    </a:moveTo>
                    <a:cubicBezTo>
                      <a:pt x="62477" y="120147"/>
                      <a:pt x="57518" y="120147"/>
                      <a:pt x="52614" y="119539"/>
                    </a:cubicBezTo>
                  </a:path>
                </a:pathLst>
              </a:custGeom>
              <a:noFill/>
              <a:ln cap="flat" cmpd="sng" w="9525">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4"/>
              <p:cNvSpPr/>
              <p:nvPr/>
            </p:nvSpPr>
            <p:spPr>
              <a:xfrm>
                <a:off x="1415542" y="2471287"/>
                <a:ext cx="1050131" cy="682585"/>
              </a:xfrm>
              <a:prstGeom prst="roundRect">
                <a:avLst>
                  <a:gd fmla="val 16667" name="adj"/>
                </a:avLst>
              </a:prstGeom>
              <a:solidFill>
                <a:srgbClr val="599BD5"/>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4"/>
              <p:cNvSpPr txBox="1"/>
              <p:nvPr/>
            </p:nvSpPr>
            <p:spPr>
              <a:xfrm>
                <a:off x="1448863" y="2504608"/>
                <a:ext cx="983489" cy="615943"/>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FFFFFF"/>
                    </a:solidFill>
                    <a:latin typeface="Calibri"/>
                    <a:ea typeface="Calibri"/>
                    <a:cs typeface="Calibri"/>
                    <a:sym typeface="Calibri"/>
                  </a:rPr>
                  <a:t>Improved observing system</a:t>
                </a:r>
                <a:endParaRPr b="0" i="0" sz="1400" u="none" cap="none" strike="noStrike">
                  <a:solidFill>
                    <a:srgbClr val="000000"/>
                  </a:solidFill>
                  <a:latin typeface="Arial"/>
                  <a:ea typeface="Arial"/>
                  <a:cs typeface="Arial"/>
                  <a:sym typeface="Arial"/>
                </a:endParaRPr>
              </a:p>
            </p:txBody>
          </p:sp>
          <p:sp>
            <p:nvSpPr>
              <p:cNvPr id="134" name="Google Shape;134;p4"/>
              <p:cNvSpPr/>
              <p:nvPr/>
            </p:nvSpPr>
            <p:spPr>
              <a:xfrm>
                <a:off x="1377749" y="342456"/>
                <a:ext cx="2730901" cy="2730901"/>
              </a:xfrm>
              <a:custGeom>
                <a:rect b="b" l="l" r="r" t="t"/>
                <a:pathLst>
                  <a:path extrusionOk="0" h="120000" w="120000">
                    <a:moveTo>
                      <a:pt x="6373" y="86906"/>
                    </a:moveTo>
                    <a:lnTo>
                      <a:pt x="6373" y="86906"/>
                    </a:lnTo>
                    <a:cubicBezTo>
                      <a:pt x="2809" y="79804"/>
                      <a:pt x="692" y="72065"/>
                      <a:pt x="143" y="64139"/>
                    </a:cubicBezTo>
                  </a:path>
                </a:pathLst>
              </a:custGeom>
              <a:noFill/>
              <a:ln cap="flat" cmpd="sng" w="9525">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4"/>
              <p:cNvSpPr/>
              <p:nvPr/>
            </p:nvSpPr>
            <p:spPr>
              <a:xfrm>
                <a:off x="919513" y="944667"/>
                <a:ext cx="1050131" cy="682585"/>
              </a:xfrm>
              <a:prstGeom prst="roundRect">
                <a:avLst>
                  <a:gd fmla="val 16667" name="adj"/>
                </a:avLst>
              </a:prstGeom>
              <a:solidFill>
                <a:srgbClr val="599BD5"/>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4"/>
              <p:cNvSpPr txBox="1"/>
              <p:nvPr/>
            </p:nvSpPr>
            <p:spPr>
              <a:xfrm>
                <a:off x="952834" y="977988"/>
                <a:ext cx="983489" cy="615943"/>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FFFFFF"/>
                    </a:solidFill>
                    <a:latin typeface="Calibri"/>
                    <a:ea typeface="Calibri"/>
                    <a:cs typeface="Calibri"/>
                    <a:sym typeface="Calibri"/>
                  </a:rPr>
                  <a:t>Improved CDRs</a:t>
                </a:r>
                <a:endParaRPr b="0" i="0" sz="1400" u="none" cap="none" strike="noStrike">
                  <a:solidFill>
                    <a:srgbClr val="000000"/>
                  </a:solidFill>
                  <a:latin typeface="Arial"/>
                  <a:ea typeface="Arial"/>
                  <a:cs typeface="Arial"/>
                  <a:sym typeface="Arial"/>
                </a:endParaRPr>
              </a:p>
            </p:txBody>
          </p:sp>
          <p:sp>
            <p:nvSpPr>
              <p:cNvPr id="137" name="Google Shape;137;p4"/>
              <p:cNvSpPr/>
              <p:nvPr/>
            </p:nvSpPr>
            <p:spPr>
              <a:xfrm>
                <a:off x="1377749" y="342456"/>
                <a:ext cx="2730901" cy="2730901"/>
              </a:xfrm>
              <a:custGeom>
                <a:rect b="b" l="l" r="r" t="t"/>
                <a:pathLst>
                  <a:path extrusionOk="0" h="120000" w="120000">
                    <a:moveTo>
                      <a:pt x="14423" y="20976"/>
                    </a:moveTo>
                    <a:cubicBezTo>
                      <a:pt x="19027" y="15599"/>
                      <a:pt x="24546" y="11079"/>
                      <a:pt x="30725" y="7625"/>
                    </a:cubicBezTo>
                  </a:path>
                </a:pathLst>
              </a:custGeom>
              <a:noFill/>
              <a:ln cap="flat" cmpd="sng" w="9525">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C:\Users\Nunes\AppData\Local\Microsoft\Windows\INetCache\Content.MSO\B54F599A.tmp" id="138" name="Google Shape;138;p4"/>
            <p:cNvPicPr preferRelativeResize="0"/>
            <p:nvPr/>
          </p:nvPicPr>
          <p:blipFill rotWithShape="1">
            <a:blip r:embed="rId7">
              <a:alphaModFix/>
            </a:blip>
            <a:srcRect b="0" l="0" r="0" t="0"/>
            <a:stretch/>
          </p:blipFill>
          <p:spPr>
            <a:xfrm>
              <a:off x="545342" y="1704751"/>
              <a:ext cx="485775" cy="485775"/>
            </a:xfrm>
            <a:prstGeom prst="rect">
              <a:avLst/>
            </a:prstGeom>
            <a:noFill/>
            <a:ln>
              <a:noFill/>
            </a:ln>
          </p:spPr>
        </p:pic>
        <p:pic>
          <p:nvPicPr>
            <p:cNvPr descr="C:\Users\Nunes\AppData\Local\Microsoft\Windows\INetCache\Content.MSO\B54F599A.tmp" id="139" name="Google Shape;139;p4"/>
            <p:cNvPicPr preferRelativeResize="0"/>
            <p:nvPr/>
          </p:nvPicPr>
          <p:blipFill rotWithShape="1">
            <a:blip r:embed="rId7">
              <a:alphaModFix/>
            </a:blip>
            <a:srcRect b="0" l="0" r="0" t="0"/>
            <a:stretch/>
          </p:blipFill>
          <p:spPr>
            <a:xfrm>
              <a:off x="1141171" y="80467"/>
              <a:ext cx="485775" cy="485775"/>
            </a:xfrm>
            <a:prstGeom prst="rect">
              <a:avLst/>
            </a:prstGeom>
            <a:noFill/>
            <a:ln>
              <a:noFill/>
            </a:ln>
          </p:spPr>
        </p:pic>
        <p:pic>
          <p:nvPicPr>
            <p:cNvPr descr="C:\Users\Nunes\AppData\Local\Microsoft\Windows\INetCache\Content.MSO\B54F599A.tmp" id="140" name="Google Shape;140;p4"/>
            <p:cNvPicPr preferRelativeResize="0"/>
            <p:nvPr/>
          </p:nvPicPr>
          <p:blipFill rotWithShape="1">
            <a:blip r:embed="rId7">
              <a:alphaModFix/>
            </a:blip>
            <a:srcRect b="0" l="0" r="0" t="0"/>
            <a:stretch/>
          </p:blipFill>
          <p:spPr>
            <a:xfrm>
              <a:off x="4403750" y="1887321"/>
              <a:ext cx="485775" cy="485775"/>
            </a:xfrm>
            <a:prstGeom prst="rect">
              <a:avLst/>
            </a:prstGeom>
            <a:noFill/>
            <a:ln>
              <a:noFill/>
            </a:ln>
          </p:spPr>
        </p:pic>
        <p:pic>
          <p:nvPicPr>
            <p:cNvPr descr="C:\Users\Nunes\AppData\Local\Microsoft\Windows\INetCache\Content.MSO\B54F599A.tmp" id="141" name="Google Shape;141;p4"/>
            <p:cNvPicPr preferRelativeResize="0"/>
            <p:nvPr/>
          </p:nvPicPr>
          <p:blipFill rotWithShape="1">
            <a:blip r:embed="rId7">
              <a:alphaModFix/>
            </a:blip>
            <a:srcRect b="0" l="0" r="0" t="0"/>
            <a:stretch/>
          </p:blipFill>
          <p:spPr>
            <a:xfrm>
              <a:off x="3869741" y="58521"/>
              <a:ext cx="485775" cy="485775"/>
            </a:xfrm>
            <a:prstGeom prst="rect">
              <a:avLst/>
            </a:prstGeom>
            <a:noFill/>
            <a:ln>
              <a:noFill/>
            </a:ln>
          </p:spPr>
        </p:pic>
        <p:sp>
          <p:nvSpPr>
            <p:cNvPr id="142" name="Google Shape;142;p4"/>
            <p:cNvSpPr txBox="1"/>
            <p:nvPr/>
          </p:nvSpPr>
          <p:spPr>
            <a:xfrm>
              <a:off x="240175" y="2210845"/>
              <a:ext cx="1076400" cy="2508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Data producers</a:t>
              </a:r>
              <a:endParaRPr b="0" i="0" sz="1200" u="none" cap="none" strike="noStrike">
                <a:solidFill>
                  <a:srgbClr val="000000"/>
                </a:solidFill>
                <a:latin typeface="Times New Roman"/>
                <a:ea typeface="Times New Roman"/>
                <a:cs typeface="Times New Roman"/>
                <a:sym typeface="Times New Roman"/>
              </a:endParaRPr>
            </a:p>
          </p:txBody>
        </p:sp>
        <p:sp>
          <p:nvSpPr>
            <p:cNvPr id="143" name="Google Shape;143;p4"/>
            <p:cNvSpPr txBox="1"/>
            <p:nvPr/>
          </p:nvSpPr>
          <p:spPr>
            <a:xfrm>
              <a:off x="724205" y="592290"/>
              <a:ext cx="876300" cy="2508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WGClimate</a:t>
              </a:r>
              <a:endParaRPr b="0" i="0" sz="1200" u="none" cap="none" strike="noStrike">
                <a:solidFill>
                  <a:srgbClr val="000000"/>
                </a:solidFill>
                <a:latin typeface="Times New Roman"/>
                <a:ea typeface="Times New Roman"/>
                <a:cs typeface="Times New Roman"/>
                <a:sym typeface="Times New Roman"/>
              </a:endParaRPr>
            </a:p>
          </p:txBody>
        </p:sp>
        <p:sp>
          <p:nvSpPr>
            <p:cNvPr id="144" name="Google Shape;144;p4"/>
            <p:cNvSpPr txBox="1"/>
            <p:nvPr/>
          </p:nvSpPr>
          <p:spPr>
            <a:xfrm>
              <a:off x="3935578" y="570355"/>
              <a:ext cx="1114500" cy="2508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Climate Experts</a:t>
              </a:r>
              <a:endParaRPr b="0" i="0" sz="1200" u="none" cap="none" strike="noStrike">
                <a:solidFill>
                  <a:srgbClr val="000000"/>
                </a:solidFill>
                <a:latin typeface="Times New Roman"/>
                <a:ea typeface="Times New Roman"/>
                <a:cs typeface="Times New Roman"/>
                <a:sym typeface="Times New Roman"/>
              </a:endParaRPr>
            </a:p>
          </p:txBody>
        </p:sp>
        <p:sp>
          <p:nvSpPr>
            <p:cNvPr id="145" name="Google Shape;145;p4"/>
            <p:cNvSpPr txBox="1"/>
            <p:nvPr/>
          </p:nvSpPr>
          <p:spPr>
            <a:xfrm>
              <a:off x="4359859" y="2413041"/>
              <a:ext cx="876300" cy="2508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WGClimate</a:t>
              </a:r>
              <a:endParaRPr b="0" i="0" sz="1200" u="none" cap="none" strike="noStrike">
                <a:solidFill>
                  <a:srgbClr val="000000"/>
                </a:solidFill>
                <a:latin typeface="Times New Roman"/>
                <a:ea typeface="Times New Roman"/>
                <a:cs typeface="Times New Roman"/>
                <a:sym typeface="Times New Roman"/>
              </a:endParaRPr>
            </a:p>
          </p:txBody>
        </p:sp>
        <p:sp>
          <p:nvSpPr>
            <p:cNvPr id="146" name="Google Shape;146;p4"/>
            <p:cNvSpPr txBox="1"/>
            <p:nvPr/>
          </p:nvSpPr>
          <p:spPr>
            <a:xfrm>
              <a:off x="2225850" y="3261224"/>
              <a:ext cx="1057200" cy="2508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CEOS / CGMS</a:t>
              </a:r>
              <a:endParaRPr b="0" i="0" sz="1200" u="none" cap="none" strike="noStrike">
                <a:solidFill>
                  <a:srgbClr val="000000"/>
                </a:solidFill>
                <a:latin typeface="Times New Roman"/>
                <a:ea typeface="Times New Roman"/>
                <a:cs typeface="Times New Roman"/>
                <a:sym typeface="Times New Roman"/>
              </a:endParaRPr>
            </a:p>
          </p:txBody>
        </p:sp>
      </p:grpSp>
      <p:sp>
        <p:nvSpPr>
          <p:cNvPr id="147" name="Google Shape;147;p4"/>
          <p:cNvSpPr/>
          <p:nvPr/>
        </p:nvSpPr>
        <p:spPr>
          <a:xfrm rot="3703990">
            <a:off x="3006979" y="3376615"/>
            <a:ext cx="640080" cy="640080"/>
          </a:xfrm>
          <a:custGeom>
            <a:rect b="b" l="l" r="r" t="t"/>
            <a:pathLst>
              <a:path extrusionOk="0" h="120000" w="120000">
                <a:moveTo>
                  <a:pt x="62762" y="112427"/>
                </a:moveTo>
                <a:lnTo>
                  <a:pt x="62762" y="112427"/>
                </a:lnTo>
                <a:cubicBezTo>
                  <a:pt x="35370" y="113871"/>
                  <a:pt x="11484" y="93983"/>
                  <a:pt x="7940" y="66783"/>
                </a:cubicBezTo>
                <a:cubicBezTo>
                  <a:pt x="4396" y="39582"/>
                  <a:pt x="22390" y="14238"/>
                  <a:pt x="49237" y="8615"/>
                </a:cubicBezTo>
                <a:cubicBezTo>
                  <a:pt x="76085" y="2992"/>
                  <a:pt x="102736" y="18985"/>
                  <a:pt x="110406" y="45321"/>
                </a:cubicBezTo>
                <a:lnTo>
                  <a:pt x="117538" y="45321"/>
                </a:lnTo>
                <a:lnTo>
                  <a:pt x="105000" y="60000"/>
                </a:lnTo>
                <a:lnTo>
                  <a:pt x="87538" y="45321"/>
                </a:lnTo>
                <a:lnTo>
                  <a:pt x="94508" y="45321"/>
                </a:lnTo>
                <a:lnTo>
                  <a:pt x="94508" y="45321"/>
                </a:lnTo>
                <a:cubicBezTo>
                  <a:pt x="87061" y="27815"/>
                  <a:pt x="67685" y="18659"/>
                  <a:pt x="49432" y="24020"/>
                </a:cubicBezTo>
                <a:cubicBezTo>
                  <a:pt x="31179" y="29381"/>
                  <a:pt x="19832" y="47561"/>
                  <a:pt x="23035" y="66313"/>
                </a:cubicBezTo>
                <a:cubicBezTo>
                  <a:pt x="26238" y="85066"/>
                  <a:pt x="42975" y="98449"/>
                  <a:pt x="61973" y="97448"/>
                </a:cubicBezTo>
                <a:close/>
              </a:path>
            </a:pathLst>
          </a:custGeom>
          <a:solidFill>
            <a:srgbClr val="757070"/>
          </a:solidFill>
          <a:ln cap="flat" cmpd="sng" w="57150">
            <a:solidFill>
              <a:srgbClr val="757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48" name="Google Shape;148;p4"/>
          <p:cNvSpPr/>
          <p:nvPr/>
        </p:nvSpPr>
        <p:spPr>
          <a:xfrm>
            <a:off x="2376864" y="1688741"/>
            <a:ext cx="1809867" cy="1066813"/>
          </a:xfrm>
          <a:prstGeom prst="ellipse">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9" name="Google Shape;149;p4"/>
          <p:cNvSpPr txBox="1"/>
          <p:nvPr>
            <p:ph type="title"/>
          </p:nvPr>
        </p:nvSpPr>
        <p:spPr>
          <a:xfrm>
            <a:off x="104928" y="175939"/>
            <a:ext cx="9780752"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4000">
                <a:latin typeface="Arial"/>
                <a:ea typeface="Arial"/>
                <a:cs typeface="Arial"/>
                <a:sym typeface="Arial"/>
              </a:rPr>
              <a:t>WGClimate’s Overarching Workflow </a:t>
            </a:r>
            <a:endParaRPr sz="40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5"/>
          <p:cNvSpPr txBox="1"/>
          <p:nvPr/>
        </p:nvSpPr>
        <p:spPr>
          <a:xfrm>
            <a:off x="1021284" y="1444750"/>
            <a:ext cx="11525700" cy="45242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Purpose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The only international compendium of current and future CDR metadata</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Used internally to determine space architecture requirements to sustain CDRs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Used by CDR application and research community as authoritative one-stop CDR library</a:t>
            </a:r>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Accessible at </a:t>
            </a:r>
            <a:r>
              <a:rPr b="0" i="0" lang="en-US" sz="1800" u="none" cap="none" strike="noStrike">
                <a:solidFill>
                  <a:srgbClr val="0070C0"/>
                </a:solidFill>
                <a:latin typeface="Arial"/>
                <a:ea typeface="Arial"/>
                <a:cs typeface="Arial"/>
                <a:sym typeface="Arial"/>
              </a:rPr>
              <a:t>https://www.climatemonitoring.info</a:t>
            </a:r>
            <a:br>
              <a:rPr b="0" i="0" lang="en-US" sz="1800" u="none" cap="none" strike="noStrike">
                <a:solidFill>
                  <a:srgbClr val="000000"/>
                </a:solidFill>
                <a:latin typeface="Arial"/>
                <a:ea typeface="Arial"/>
                <a:cs typeface="Arial"/>
                <a:sym typeface="Arial"/>
              </a:rPr>
            </a:b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History</a:t>
            </a:r>
            <a:endParaRPr b="1" i="0" sz="1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7F7F7F"/>
                </a:solidFill>
                <a:latin typeface="Arial"/>
                <a:ea typeface="Arial"/>
                <a:cs typeface="Arial"/>
                <a:sym typeface="Arial"/>
              </a:rPr>
              <a:t>V2.0: October 2017</a:t>
            </a:r>
            <a:endParaRPr b="0" i="0" sz="16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7F7F7F"/>
                </a:solidFill>
                <a:latin typeface="Arial"/>
                <a:ea typeface="Arial"/>
                <a:cs typeface="Arial"/>
                <a:sym typeface="Arial"/>
              </a:rPr>
              <a:t>V3.0: August 2020</a:t>
            </a:r>
            <a:endParaRPr b="0" i="0" sz="16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7F7F7F"/>
                </a:solidFill>
                <a:latin typeface="Arial"/>
                <a:ea typeface="Arial"/>
                <a:cs typeface="Arial"/>
                <a:sym typeface="Arial"/>
              </a:rPr>
              <a:t>V4.0: October 2021</a:t>
            </a:r>
            <a:endParaRPr b="0" i="0" sz="16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Arial"/>
                <a:ea typeface="Arial"/>
                <a:cs typeface="Arial"/>
                <a:sym typeface="Arial"/>
              </a:rPr>
              <a:t>V4.1: November 2022 (CDR entries: 870 existing, 381 planned)</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rgbClr val="7F7F7F"/>
              </a:solidFill>
              <a:latin typeface="Arial"/>
              <a:ea typeface="Arial"/>
              <a:cs typeface="Arial"/>
              <a:sym typeface="Arial"/>
            </a:endParaRPr>
          </a:p>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Next</a:t>
            </a:r>
            <a:endParaRPr b="0" i="0" sz="1800" u="none" cap="none" strike="noStrike">
              <a:solidFill>
                <a:srgbClr val="7F7F7F"/>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Arial"/>
                <a:ea typeface="Arial"/>
                <a:cs typeface="Arial"/>
                <a:sym typeface="Arial"/>
              </a:rPr>
              <a:t>V5.0: ~November 2024</a:t>
            </a:r>
            <a:endParaRPr b="0" i="0" sz="1600" u="none" cap="none" strike="noStrike">
              <a:solidFill>
                <a:srgbClr val="000000"/>
              </a:solidFill>
              <a:latin typeface="Arial"/>
              <a:ea typeface="Arial"/>
              <a:cs typeface="Arial"/>
              <a:sym typeface="Arial"/>
            </a:endParaRPr>
          </a:p>
          <a:p>
            <a:pPr indent="0" lvl="2" marL="457200" marR="0" rtl="0" algn="l">
              <a:lnSpc>
                <a:spcPct val="100000"/>
              </a:lnSpc>
              <a:spcBef>
                <a:spcPts val="0"/>
              </a:spcBef>
              <a:spcAft>
                <a:spcPts val="0"/>
              </a:spcAft>
              <a:buNone/>
            </a:pPr>
            <a:r>
              <a:rPr b="0" i="0" lang="en-US" sz="1800" u="none" cap="none" strike="noStrike">
                <a:solidFill>
                  <a:schemeClr val="dk1"/>
                </a:solidFill>
                <a:latin typeface="Arial"/>
                <a:ea typeface="Arial"/>
                <a:cs typeface="Arial"/>
                <a:sym typeface="Arial"/>
              </a:rPr>
              <a:t>- Adds 45 previously-submitted records</a:t>
            </a: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
        <p:nvSpPr>
          <p:cNvPr id="155" name="Google Shape;155;p5"/>
          <p:cNvSpPr txBox="1"/>
          <p:nvPr>
            <p:ph type="title"/>
          </p:nvPr>
        </p:nvSpPr>
        <p:spPr>
          <a:xfrm>
            <a:off x="176048" y="166975"/>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latin typeface="Arial"/>
                <a:ea typeface="Arial"/>
                <a:cs typeface="Arial"/>
                <a:sym typeface="Arial"/>
              </a:rPr>
              <a:t>Evolution of ECV Inventory</a:t>
            </a:r>
            <a:endParaRPr>
              <a:latin typeface="Arial"/>
              <a:ea typeface="Arial"/>
              <a:cs typeface="Arial"/>
              <a:sym typeface="Arial"/>
            </a:endParaRPr>
          </a:p>
        </p:txBody>
      </p:sp>
      <p:pic>
        <p:nvPicPr>
          <p:cNvPr id="156" name="Google Shape;156;p5"/>
          <p:cNvPicPr preferRelativeResize="0"/>
          <p:nvPr/>
        </p:nvPicPr>
        <p:blipFill rotWithShape="1">
          <a:blip r:embed="rId3">
            <a:alphaModFix/>
          </a:blip>
          <a:srcRect b="0" l="0" r="0" t="0"/>
          <a:stretch/>
        </p:blipFill>
        <p:spPr>
          <a:xfrm>
            <a:off x="7981921" y="2754351"/>
            <a:ext cx="3760313" cy="309139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6"/>
          <p:cNvSpPr txBox="1"/>
          <p:nvPr/>
        </p:nvSpPr>
        <p:spPr>
          <a:xfrm>
            <a:off x="760749" y="1546436"/>
            <a:ext cx="11627339" cy="467212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000000"/>
              </a:buClr>
              <a:buSzPts val="1800"/>
              <a:buFont typeface="Arial"/>
              <a:buChar char="•"/>
            </a:pPr>
            <a:r>
              <a:rPr b="0" i="0" lang="en-US" sz="2000" u="none" cap="none" strike="noStrike">
                <a:solidFill>
                  <a:srgbClr val="000000"/>
                </a:solidFill>
                <a:latin typeface="Arial"/>
                <a:ea typeface="Arial"/>
                <a:cs typeface="Arial"/>
                <a:sym typeface="Arial"/>
              </a:rPr>
              <a:t>Simplified structure 🡪 easier for providers, maintainers, reviewers</a:t>
            </a:r>
            <a:endParaRPr b="0" i="0" sz="1800" u="none" cap="none" strike="noStrike">
              <a:solidFill>
                <a:srgbClr val="000000"/>
              </a:solidFill>
              <a:latin typeface="Arial"/>
              <a:ea typeface="Arial"/>
              <a:cs typeface="Arial"/>
              <a:sym typeface="Arial"/>
            </a:endParaRPr>
          </a:p>
          <a:p>
            <a:pPr indent="-285750" lvl="1" marL="685791" marR="0" rtl="0" algn="l">
              <a:lnSpc>
                <a:spcPct val="100000"/>
              </a:lnSpc>
              <a:spcBef>
                <a:spcPts val="600"/>
              </a:spcBef>
              <a:spcAft>
                <a:spcPts val="0"/>
              </a:spcAft>
              <a:buClr>
                <a:srgbClr val="000000"/>
              </a:buClr>
              <a:buSzPts val="1800"/>
              <a:buFont typeface="Arial"/>
              <a:buChar char="•"/>
            </a:pPr>
            <a:r>
              <a:rPr b="0" i="0" lang="en-US" sz="1800" u="none" cap="none" strike="noStrike">
                <a:solidFill>
                  <a:schemeClr val="dk1"/>
                </a:solidFill>
                <a:latin typeface="Arial"/>
                <a:ea typeface="Arial"/>
                <a:cs typeface="Arial"/>
                <a:sym typeface="Arial"/>
              </a:rPr>
              <a:t>WGClimate informed new design</a:t>
            </a:r>
            <a:endParaRPr/>
          </a:p>
          <a:p>
            <a:pPr indent="-285750" lvl="1" marL="685791" marR="0" rtl="0" algn="l">
              <a:lnSpc>
                <a:spcPct val="100000"/>
              </a:lnSpc>
              <a:spcBef>
                <a:spcPts val="600"/>
              </a:spcBef>
              <a:spcAft>
                <a:spcPts val="0"/>
              </a:spcAft>
              <a:buClr>
                <a:srgbClr val="000000"/>
              </a:buClr>
              <a:buSzPts val="1800"/>
              <a:buFont typeface="Arial"/>
              <a:buChar char="•"/>
            </a:pPr>
            <a:r>
              <a:rPr b="0" i="0" lang="en-US" sz="1800" u="none" cap="none" strike="noStrike">
                <a:solidFill>
                  <a:schemeClr val="dk1"/>
                </a:solidFill>
                <a:latin typeface="Arial"/>
                <a:ea typeface="Arial"/>
                <a:cs typeface="Arial"/>
                <a:sym typeface="Arial"/>
              </a:rPr>
              <a:t>EUMETSAT building, hosting, populating and maintaining</a:t>
            </a: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800"/>
              <a:buFont typeface="Arial"/>
              <a:buChar char="•"/>
            </a:pPr>
            <a:r>
              <a:rPr b="0" i="0" lang="en-US" sz="2000" u="none" cap="none" strike="noStrike">
                <a:solidFill>
                  <a:schemeClr val="dk1"/>
                </a:solidFill>
                <a:latin typeface="Arial"/>
                <a:ea typeface="Arial"/>
                <a:cs typeface="Arial"/>
                <a:sym typeface="Arial"/>
              </a:rPr>
              <a:t>Features</a:t>
            </a:r>
            <a:endParaRPr/>
          </a:p>
          <a:p>
            <a:pPr indent="-285750" lvl="1" marL="685791" marR="0" rtl="0" algn="l">
              <a:lnSpc>
                <a:spcPct val="100000"/>
              </a:lnSpc>
              <a:spcBef>
                <a:spcPts val="600"/>
              </a:spcBef>
              <a:spcAft>
                <a:spcPts val="0"/>
              </a:spcAft>
              <a:buClr>
                <a:srgbClr val="000000"/>
              </a:buClr>
              <a:buSzPts val="1800"/>
              <a:buFont typeface="Arial"/>
              <a:buChar char="•"/>
            </a:pPr>
            <a:r>
              <a:rPr b="0" i="0" lang="en-US" sz="1600" u="none" cap="none" strike="noStrike">
                <a:solidFill>
                  <a:schemeClr val="dk1"/>
                </a:solidFill>
                <a:latin typeface="Arial"/>
                <a:ea typeface="Arial"/>
                <a:cs typeface="Arial"/>
                <a:sym typeface="Arial"/>
              </a:rPr>
              <a:t>Preview in Q1.2025, first release in Q2.2025 </a:t>
            </a:r>
            <a:endParaRPr/>
          </a:p>
          <a:p>
            <a:pPr indent="-285750" lvl="1" marL="685791" marR="0" rtl="0" algn="l">
              <a:lnSpc>
                <a:spcPct val="100000"/>
              </a:lnSpc>
              <a:spcBef>
                <a:spcPts val="600"/>
              </a:spcBef>
              <a:spcAft>
                <a:spcPts val="0"/>
              </a:spcAft>
              <a:buClr>
                <a:srgbClr val="000000"/>
              </a:buClr>
              <a:buSzPts val="1800"/>
              <a:buFont typeface="Arial"/>
              <a:buChar char="•"/>
            </a:pPr>
            <a:r>
              <a:rPr b="0" i="0" lang="en-US" sz="1600" u="none" cap="none" strike="noStrike">
                <a:solidFill>
                  <a:schemeClr val="dk1"/>
                </a:solidFill>
                <a:latin typeface="Arial"/>
                <a:ea typeface="Arial"/>
                <a:cs typeface="Arial"/>
                <a:sym typeface="Arial"/>
              </a:rPr>
              <a:t>Public database continuously updated, reference versions issued as needed</a:t>
            </a:r>
            <a:endParaRPr/>
          </a:p>
          <a:p>
            <a:pPr indent="-285750" lvl="1" marL="685791" marR="0" rtl="0" algn="l">
              <a:lnSpc>
                <a:spcPct val="100000"/>
              </a:lnSpc>
              <a:spcBef>
                <a:spcPts val="600"/>
              </a:spcBef>
              <a:spcAft>
                <a:spcPts val="0"/>
              </a:spcAft>
              <a:buClr>
                <a:srgbClr val="000000"/>
              </a:buClr>
              <a:buSzPts val="1800"/>
              <a:buFont typeface="Arial"/>
              <a:buChar char="•"/>
            </a:pPr>
            <a:r>
              <a:rPr b="0" i="0" lang="en-US" sz="1600" u="none" cap="none" strike="noStrike">
                <a:solidFill>
                  <a:schemeClr val="dk1"/>
                </a:solidFill>
                <a:latin typeface="Arial"/>
                <a:ea typeface="Arial"/>
                <a:cs typeface="Arial"/>
                <a:sym typeface="Arial"/>
              </a:rPr>
              <a:t>Enhanced user experience (search, visualisation, filtering)</a:t>
            </a:r>
            <a:endParaRPr/>
          </a:p>
          <a:p>
            <a:pPr indent="-285750" lvl="1" marL="685791" marR="0" rtl="0" algn="l">
              <a:lnSpc>
                <a:spcPct val="100000"/>
              </a:lnSpc>
              <a:spcBef>
                <a:spcPts val="600"/>
              </a:spcBef>
              <a:spcAft>
                <a:spcPts val="0"/>
              </a:spcAft>
              <a:buClr>
                <a:srgbClr val="000000"/>
              </a:buClr>
              <a:buSzPts val="1800"/>
              <a:buFont typeface="Arial"/>
              <a:buChar char="•"/>
            </a:pPr>
            <a:r>
              <a:rPr b="0" i="0" lang="en-US" sz="1600" u="none" cap="none" strike="noStrike">
                <a:solidFill>
                  <a:schemeClr val="dk1"/>
                </a:solidFill>
                <a:latin typeface="Arial"/>
                <a:ea typeface="Arial"/>
                <a:cs typeface="Arial"/>
                <a:sym typeface="Arial"/>
              </a:rPr>
              <a:t>Improved reporting capabilities </a:t>
            </a:r>
            <a:endParaRPr b="0" i="0" sz="2000" u="none" cap="none" strike="noStrike">
              <a:solidFill>
                <a:schemeClr val="dk1"/>
              </a:solidFill>
              <a:latin typeface="Arial"/>
              <a:ea typeface="Arial"/>
              <a:cs typeface="Arial"/>
              <a:sym typeface="Arial"/>
            </a:endParaRPr>
          </a:p>
          <a:p>
            <a:pPr indent="-285750" lvl="1" marL="685791" marR="0" rtl="0" algn="l">
              <a:lnSpc>
                <a:spcPct val="100000"/>
              </a:lnSpc>
              <a:spcBef>
                <a:spcPts val="600"/>
              </a:spcBef>
              <a:spcAft>
                <a:spcPts val="0"/>
              </a:spcAft>
              <a:buClr>
                <a:srgbClr val="000000"/>
              </a:buClr>
              <a:buSzPts val="1800"/>
              <a:buFont typeface="Arial"/>
              <a:buChar char="•"/>
            </a:pPr>
            <a:r>
              <a:rPr b="0" i="0" lang="en-US" sz="1600" u="none" cap="none" strike="noStrike">
                <a:solidFill>
                  <a:schemeClr val="dk1"/>
                </a:solidFill>
                <a:latin typeface="Arial"/>
                <a:ea typeface="Arial"/>
                <a:cs typeface="Arial"/>
                <a:sym typeface="Arial"/>
              </a:rPr>
              <a:t>New onboarding process will reduce workload</a:t>
            </a:r>
            <a:br>
              <a:rPr b="0" i="0" lang="en-US" sz="1600" u="none" cap="none" strike="noStrike">
                <a:solidFill>
                  <a:schemeClr val="dk1"/>
                </a:solidFill>
                <a:latin typeface="Arial"/>
                <a:ea typeface="Arial"/>
                <a:cs typeface="Arial"/>
                <a:sym typeface="Arial"/>
              </a:rPr>
            </a:br>
            <a:endParaRPr b="0" i="0" sz="1600" u="none" cap="none" strike="noStrike">
              <a:solidFill>
                <a:schemeClr val="dk1"/>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800"/>
              <a:buFont typeface="Arial"/>
              <a:buChar char="•"/>
            </a:pPr>
            <a:r>
              <a:rPr b="0" i="0" lang="en-US" sz="2000" u="none" cap="none" strike="noStrike">
                <a:solidFill>
                  <a:schemeClr val="dk1"/>
                </a:solidFill>
                <a:latin typeface="Arial"/>
                <a:ea typeface="Arial"/>
                <a:cs typeface="Arial"/>
                <a:sym typeface="Arial"/>
              </a:rPr>
              <a:t>Will be renamed to indicate it contains CDRs (i.e., ECV Products), not ECVs </a:t>
            </a:r>
            <a:endParaRPr b="0" i="0" sz="2000" u="none" cap="none" strike="noStrike">
              <a:solidFill>
                <a:schemeClr val="dk1"/>
              </a:solidFill>
              <a:latin typeface="Arial"/>
              <a:ea typeface="Arial"/>
              <a:cs typeface="Arial"/>
              <a:sym typeface="Arial"/>
            </a:endParaRPr>
          </a:p>
        </p:txBody>
      </p:sp>
      <p:sp>
        <p:nvSpPr>
          <p:cNvPr id="162" name="Google Shape;162;p6"/>
          <p:cNvSpPr txBox="1"/>
          <p:nvPr/>
        </p:nvSpPr>
        <p:spPr>
          <a:xfrm>
            <a:off x="394859" y="177461"/>
            <a:ext cx="9780752"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b="0" i="0" lang="en-US" sz="4000" u="none" cap="none" strike="noStrike">
                <a:solidFill>
                  <a:schemeClr val="lt1"/>
                </a:solidFill>
                <a:latin typeface="Arial"/>
                <a:ea typeface="Arial"/>
                <a:cs typeface="Arial"/>
                <a:sym typeface="Arial"/>
              </a:rPr>
              <a:t>Redesigned Inventory Coming in 2025</a:t>
            </a:r>
            <a:endParaRPr b="0" i="0" sz="40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7"/>
          <p:cNvSpPr txBox="1"/>
          <p:nvPr/>
        </p:nvSpPr>
        <p:spPr>
          <a:xfrm>
            <a:off x="385104" y="1503049"/>
            <a:ext cx="11627339" cy="4458199"/>
          </a:xfrm>
          <a:prstGeom prst="rect">
            <a:avLst/>
          </a:prstGeom>
          <a:noFill/>
          <a:ln>
            <a:noFill/>
          </a:ln>
        </p:spPr>
        <p:txBody>
          <a:bodyPr anchorCtr="0" anchor="t" bIns="45700" lIns="91425" spcFirstLastPara="1" rIns="91425" wrap="square" tIns="45700">
            <a:noAutofit/>
          </a:bodyPr>
          <a:lstStyle/>
          <a:p>
            <a:pPr indent="-342891" lvl="0" marL="342891" marR="0" rtl="0" algn="l">
              <a:lnSpc>
                <a:spcPct val="100000"/>
              </a:lnSpc>
              <a:spcBef>
                <a:spcPts val="0"/>
              </a:spcBef>
              <a:spcAft>
                <a:spcPts val="0"/>
              </a:spcAft>
              <a:buClr>
                <a:srgbClr val="000000"/>
              </a:buClr>
              <a:buSzPts val="2200"/>
              <a:buFont typeface="Arial"/>
              <a:buChar char="•"/>
            </a:pPr>
            <a:r>
              <a:rPr b="0" i="0" lang="en-US" sz="2200" u="none" cap="none" strike="noStrike">
                <a:solidFill>
                  <a:schemeClr val="dk1"/>
                </a:solidFill>
                <a:latin typeface="Arial"/>
                <a:ea typeface="Arial"/>
                <a:cs typeface="Arial"/>
                <a:sym typeface="Arial"/>
              </a:rPr>
              <a:t>Inventory structure and content tied to GCOS ECVs and ECV Products</a:t>
            </a:r>
            <a:endParaRPr/>
          </a:p>
          <a:p>
            <a:pPr indent="-285744" lvl="1" marL="742932" marR="0" rtl="0" algn="l">
              <a:lnSpc>
                <a:spcPct val="100000"/>
              </a:lnSpc>
              <a:spcBef>
                <a:spcPts val="400"/>
              </a:spcBef>
              <a:spcAft>
                <a:spcPts val="0"/>
              </a:spcAft>
              <a:buClr>
                <a:srgbClr val="000000"/>
              </a:buClr>
              <a:buSzPts val="2000"/>
              <a:buFont typeface="Arial"/>
              <a:buChar char="–"/>
            </a:pPr>
            <a:r>
              <a:rPr b="0" i="0" lang="en-US" sz="2000" u="none" cap="none" strike="noStrike">
                <a:solidFill>
                  <a:schemeClr val="dk1"/>
                </a:solidFill>
                <a:latin typeface="Arial"/>
                <a:ea typeface="Arial"/>
                <a:cs typeface="Arial"/>
                <a:sym typeface="Arial"/>
              </a:rPr>
              <a:t>Adapting to ECV Products in 2022 GCOS Implementation Plan</a:t>
            </a:r>
            <a:endParaRPr/>
          </a:p>
          <a:p>
            <a:pPr indent="-285744" lvl="1" marL="742932" marR="0" rtl="0" algn="l">
              <a:lnSpc>
                <a:spcPct val="100000"/>
              </a:lnSpc>
              <a:spcBef>
                <a:spcPts val="400"/>
              </a:spcBef>
              <a:spcAft>
                <a:spcPts val="0"/>
              </a:spcAft>
              <a:buClr>
                <a:srgbClr val="000000"/>
              </a:buClr>
              <a:buSzPts val="2000"/>
              <a:buFont typeface="Arial"/>
              <a:buChar char="–"/>
            </a:pPr>
            <a:r>
              <a:rPr b="0" i="0" lang="en-US" sz="2000" u="none" cap="none" strike="noStrike">
                <a:solidFill>
                  <a:schemeClr val="dk1"/>
                </a:solidFill>
                <a:latin typeface="Arial"/>
                <a:ea typeface="Arial"/>
                <a:cs typeface="Arial"/>
                <a:sym typeface="Arial"/>
              </a:rPr>
              <a:t>October consultation on new GCOS ECV binning structure (GCOS: Products won’t change)</a:t>
            </a:r>
            <a:endParaRPr/>
          </a:p>
          <a:p>
            <a:pPr indent="-228594" lvl="2" marL="1142971" marR="0" rtl="0" algn="l">
              <a:lnSpc>
                <a:spcPct val="100000"/>
              </a:lnSpc>
              <a:spcBef>
                <a:spcPts val="400"/>
              </a:spcBef>
              <a:spcAft>
                <a:spcPts val="0"/>
              </a:spcAft>
              <a:buClr>
                <a:srgbClr val="000000"/>
              </a:buClr>
              <a:buSzPts val="2000"/>
              <a:buFont typeface="Arial"/>
              <a:buChar char="•"/>
            </a:pPr>
            <a:r>
              <a:rPr b="0" i="0" lang="en-US" sz="2000" u="none" cap="none" strike="noStrike">
                <a:solidFill>
                  <a:schemeClr val="dk1"/>
                </a:solidFill>
                <a:latin typeface="Arial"/>
                <a:ea typeface="Arial"/>
                <a:cs typeface="Arial"/>
                <a:sym typeface="Arial"/>
              </a:rPr>
              <a:t>Monitoring GCOS ECV rationalisation activity</a:t>
            </a:r>
            <a:endParaRPr/>
          </a:p>
          <a:p>
            <a:pPr indent="-158744" lvl="1" marL="742932" marR="0" rtl="0" algn="l">
              <a:lnSpc>
                <a:spcPct val="100000"/>
              </a:lnSpc>
              <a:spcBef>
                <a:spcPts val="40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169" name="Google Shape;169;p7"/>
          <p:cNvSpPr txBox="1"/>
          <p:nvPr/>
        </p:nvSpPr>
        <p:spPr>
          <a:xfrm>
            <a:off x="104928" y="269579"/>
            <a:ext cx="9780752"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b="0" i="0" lang="en-US" sz="4000" u="none" cap="none" strike="noStrike">
                <a:solidFill>
                  <a:schemeClr val="lt1"/>
                </a:solidFill>
                <a:latin typeface="Arial"/>
                <a:ea typeface="Arial"/>
                <a:cs typeface="Arial"/>
                <a:sym typeface="Arial"/>
              </a:rPr>
              <a:t>Other Inventory Considerations</a:t>
            </a:r>
            <a:endParaRPr b="0" i="0" sz="40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8"/>
          <p:cNvPicPr preferRelativeResize="0"/>
          <p:nvPr/>
        </p:nvPicPr>
        <p:blipFill rotWithShape="1">
          <a:blip r:embed="rId3">
            <a:alphaModFix/>
          </a:blip>
          <a:srcRect b="0" l="0" r="0" t="0"/>
          <a:stretch/>
        </p:blipFill>
        <p:spPr>
          <a:xfrm rot="1260970">
            <a:off x="9502856" y="1600627"/>
            <a:ext cx="2217877" cy="2871632"/>
          </a:xfrm>
          <a:prstGeom prst="rect">
            <a:avLst/>
          </a:prstGeom>
          <a:noFill/>
          <a:ln>
            <a:noFill/>
          </a:ln>
        </p:spPr>
      </p:pic>
      <p:pic>
        <p:nvPicPr>
          <p:cNvPr id="175" name="Google Shape;175;p8"/>
          <p:cNvPicPr preferRelativeResize="0"/>
          <p:nvPr/>
        </p:nvPicPr>
        <p:blipFill rotWithShape="1">
          <a:blip r:embed="rId4">
            <a:alphaModFix/>
          </a:blip>
          <a:srcRect b="0" l="0" r="0" t="0"/>
          <a:stretch/>
        </p:blipFill>
        <p:spPr>
          <a:xfrm>
            <a:off x="7814825" y="1525824"/>
            <a:ext cx="2217877" cy="2871632"/>
          </a:xfrm>
          <a:prstGeom prst="rect">
            <a:avLst/>
          </a:prstGeom>
          <a:noFill/>
          <a:ln>
            <a:noFill/>
          </a:ln>
        </p:spPr>
      </p:pic>
      <p:pic>
        <p:nvPicPr>
          <p:cNvPr id="176" name="Google Shape;176;p8"/>
          <p:cNvPicPr preferRelativeResize="0"/>
          <p:nvPr/>
        </p:nvPicPr>
        <p:blipFill rotWithShape="1">
          <a:blip r:embed="rId5">
            <a:alphaModFix/>
          </a:blip>
          <a:srcRect b="0" l="0" r="0" t="0"/>
          <a:stretch/>
        </p:blipFill>
        <p:spPr>
          <a:xfrm>
            <a:off x="6705887" y="2862835"/>
            <a:ext cx="2217877" cy="2871632"/>
          </a:xfrm>
          <a:prstGeom prst="rect">
            <a:avLst/>
          </a:prstGeom>
          <a:solidFill>
            <a:srgbClr val="FFC000"/>
          </a:solidFill>
          <a:ln>
            <a:noFill/>
          </a:ln>
        </p:spPr>
      </p:pic>
      <p:pic>
        <p:nvPicPr>
          <p:cNvPr id="177" name="Google Shape;177;p8"/>
          <p:cNvPicPr preferRelativeResize="0"/>
          <p:nvPr/>
        </p:nvPicPr>
        <p:blipFill rotWithShape="1">
          <a:blip r:embed="rId6">
            <a:alphaModFix/>
          </a:blip>
          <a:srcRect b="12044" l="0" r="0" t="0"/>
          <a:stretch/>
        </p:blipFill>
        <p:spPr>
          <a:xfrm rot="-844155">
            <a:off x="8909381" y="3446222"/>
            <a:ext cx="2217877" cy="2525691"/>
          </a:xfrm>
          <a:prstGeom prst="rect">
            <a:avLst/>
          </a:prstGeom>
          <a:noFill/>
          <a:ln>
            <a:noFill/>
          </a:ln>
        </p:spPr>
      </p:pic>
      <p:grpSp>
        <p:nvGrpSpPr>
          <p:cNvPr id="178" name="Google Shape;178;p8"/>
          <p:cNvGrpSpPr/>
          <p:nvPr/>
        </p:nvGrpSpPr>
        <p:grpSpPr>
          <a:xfrm>
            <a:off x="568955" y="1851618"/>
            <a:ext cx="5414647" cy="3930408"/>
            <a:chOff x="240175" y="1164"/>
            <a:chExt cx="4995984" cy="3510860"/>
          </a:xfrm>
        </p:grpSpPr>
        <p:grpSp>
          <p:nvGrpSpPr>
            <p:cNvPr id="179" name="Google Shape;179;p8"/>
            <p:cNvGrpSpPr/>
            <p:nvPr/>
          </p:nvGrpSpPr>
          <p:grpSpPr>
            <a:xfrm>
              <a:off x="919513" y="1164"/>
              <a:ext cx="3647373" cy="3152708"/>
              <a:chOff x="919513" y="1164"/>
              <a:chExt cx="3647373" cy="3152708"/>
            </a:xfrm>
          </p:grpSpPr>
          <p:sp>
            <p:nvSpPr>
              <p:cNvPr id="180" name="Google Shape;180;p8"/>
              <p:cNvSpPr/>
              <p:nvPr/>
            </p:nvSpPr>
            <p:spPr>
              <a:xfrm>
                <a:off x="2218134" y="1164"/>
                <a:ext cx="1050131" cy="682585"/>
              </a:xfrm>
              <a:prstGeom prst="roundRect">
                <a:avLst>
                  <a:gd fmla="val 16667" name="adj"/>
                </a:avLst>
              </a:prstGeom>
              <a:solidFill>
                <a:srgbClr val="00B0F0"/>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8"/>
              <p:cNvSpPr txBox="1"/>
              <p:nvPr/>
            </p:nvSpPr>
            <p:spPr>
              <a:xfrm>
                <a:off x="2251455" y="34485"/>
                <a:ext cx="983489" cy="615943"/>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FFFFFF"/>
                    </a:solidFill>
                    <a:latin typeface="Calibri"/>
                    <a:ea typeface="Calibri"/>
                    <a:cs typeface="Calibri"/>
                    <a:sym typeface="Calibri"/>
                  </a:rPr>
                  <a:t>ECV Inventory</a:t>
                </a:r>
                <a:endParaRPr b="0" i="0" sz="1400" u="none" cap="none" strike="noStrike">
                  <a:solidFill>
                    <a:srgbClr val="000000"/>
                  </a:solidFill>
                  <a:latin typeface="Arial"/>
                  <a:ea typeface="Arial"/>
                  <a:cs typeface="Arial"/>
                  <a:sym typeface="Arial"/>
                </a:endParaRPr>
              </a:p>
            </p:txBody>
          </p:sp>
          <p:sp>
            <p:nvSpPr>
              <p:cNvPr id="182" name="Google Shape;182;p8"/>
              <p:cNvSpPr/>
              <p:nvPr/>
            </p:nvSpPr>
            <p:spPr>
              <a:xfrm>
                <a:off x="1377749" y="342456"/>
                <a:ext cx="2730901" cy="2730901"/>
              </a:xfrm>
              <a:custGeom>
                <a:rect b="b" l="l" r="r" t="t"/>
                <a:pathLst>
                  <a:path extrusionOk="0" h="120000" w="120000">
                    <a:moveTo>
                      <a:pt x="89269" y="7625"/>
                    </a:moveTo>
                    <a:lnTo>
                      <a:pt x="89269" y="7625"/>
                    </a:lnTo>
                    <a:cubicBezTo>
                      <a:pt x="95448" y="11079"/>
                      <a:pt x="100967" y="15599"/>
                      <a:pt x="105571" y="20976"/>
                    </a:cubicBezTo>
                  </a:path>
                </a:pathLst>
              </a:custGeom>
              <a:noFill/>
              <a:ln cap="flat" cmpd="sng" w="9525">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8"/>
              <p:cNvSpPr/>
              <p:nvPr/>
            </p:nvSpPr>
            <p:spPr>
              <a:xfrm>
                <a:off x="3516755" y="944667"/>
                <a:ext cx="1050131" cy="682585"/>
              </a:xfrm>
              <a:prstGeom prst="roundRect">
                <a:avLst>
                  <a:gd fmla="val 16667" name="adj"/>
                </a:avLst>
              </a:prstGeom>
              <a:solidFill>
                <a:srgbClr val="00B0F0"/>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8"/>
              <p:cNvSpPr txBox="1"/>
              <p:nvPr/>
            </p:nvSpPr>
            <p:spPr>
              <a:xfrm>
                <a:off x="3550076" y="977988"/>
                <a:ext cx="983489" cy="615943"/>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FFFFFF"/>
                    </a:solidFill>
                    <a:latin typeface="Calibri"/>
                    <a:ea typeface="Calibri"/>
                    <a:cs typeface="Calibri"/>
                    <a:sym typeface="Calibri"/>
                  </a:rPr>
                  <a:t>Gap Analysis</a:t>
                </a:r>
                <a:endParaRPr b="0" i="0" sz="1400" u="none" cap="none" strike="noStrike">
                  <a:solidFill>
                    <a:srgbClr val="000000"/>
                  </a:solidFill>
                  <a:latin typeface="Arial"/>
                  <a:ea typeface="Arial"/>
                  <a:cs typeface="Arial"/>
                  <a:sym typeface="Arial"/>
                </a:endParaRPr>
              </a:p>
            </p:txBody>
          </p:sp>
          <p:sp>
            <p:nvSpPr>
              <p:cNvPr id="185" name="Google Shape;185;p8"/>
              <p:cNvSpPr/>
              <p:nvPr/>
            </p:nvSpPr>
            <p:spPr>
              <a:xfrm>
                <a:off x="1377749" y="342456"/>
                <a:ext cx="2730901" cy="2730901"/>
              </a:xfrm>
              <a:custGeom>
                <a:rect b="b" l="l" r="r" t="t"/>
                <a:pathLst>
                  <a:path extrusionOk="0" h="120000" w="120000">
                    <a:moveTo>
                      <a:pt x="119852" y="64138"/>
                    </a:moveTo>
                    <a:lnTo>
                      <a:pt x="119852" y="64138"/>
                    </a:lnTo>
                    <a:cubicBezTo>
                      <a:pt x="119304" y="72065"/>
                      <a:pt x="117186" y="79804"/>
                      <a:pt x="113622" y="86905"/>
                    </a:cubicBezTo>
                  </a:path>
                </a:pathLst>
              </a:custGeom>
              <a:noFill/>
              <a:ln cap="flat" cmpd="sng" w="9525">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8"/>
              <p:cNvSpPr/>
              <p:nvPr/>
            </p:nvSpPr>
            <p:spPr>
              <a:xfrm>
                <a:off x="3020726" y="2471287"/>
                <a:ext cx="1050131" cy="682585"/>
              </a:xfrm>
              <a:prstGeom prst="roundRect">
                <a:avLst>
                  <a:gd fmla="val 16667" name="adj"/>
                </a:avLst>
              </a:prstGeom>
              <a:solidFill>
                <a:srgbClr val="599BD5"/>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8"/>
              <p:cNvSpPr txBox="1"/>
              <p:nvPr/>
            </p:nvSpPr>
            <p:spPr>
              <a:xfrm>
                <a:off x="3054047" y="2504608"/>
                <a:ext cx="983489" cy="615943"/>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Coordinated Action Plan</a:t>
                </a:r>
                <a:endParaRPr b="0" i="0" sz="1400" u="none" cap="none" strike="noStrike">
                  <a:solidFill>
                    <a:srgbClr val="000000"/>
                  </a:solidFill>
                  <a:latin typeface="Arial"/>
                  <a:ea typeface="Arial"/>
                  <a:cs typeface="Arial"/>
                  <a:sym typeface="Arial"/>
                </a:endParaRPr>
              </a:p>
            </p:txBody>
          </p:sp>
          <p:sp>
            <p:nvSpPr>
              <p:cNvPr id="188" name="Google Shape;188;p8"/>
              <p:cNvSpPr/>
              <p:nvPr/>
            </p:nvSpPr>
            <p:spPr>
              <a:xfrm>
                <a:off x="1377749" y="342456"/>
                <a:ext cx="2730901" cy="2730901"/>
              </a:xfrm>
              <a:custGeom>
                <a:rect b="b" l="l" r="r" t="t"/>
                <a:pathLst>
                  <a:path extrusionOk="0" h="120000" w="120000">
                    <a:moveTo>
                      <a:pt x="67380" y="119539"/>
                    </a:moveTo>
                    <a:cubicBezTo>
                      <a:pt x="62477" y="120147"/>
                      <a:pt x="57518" y="120147"/>
                      <a:pt x="52614" y="119539"/>
                    </a:cubicBezTo>
                  </a:path>
                </a:pathLst>
              </a:custGeom>
              <a:noFill/>
              <a:ln cap="flat" cmpd="sng" w="9525">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8"/>
              <p:cNvSpPr/>
              <p:nvPr/>
            </p:nvSpPr>
            <p:spPr>
              <a:xfrm>
                <a:off x="1415542" y="2471287"/>
                <a:ext cx="1050131" cy="682585"/>
              </a:xfrm>
              <a:prstGeom prst="roundRect">
                <a:avLst>
                  <a:gd fmla="val 16667" name="adj"/>
                </a:avLst>
              </a:prstGeom>
              <a:solidFill>
                <a:srgbClr val="599BD5"/>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8"/>
              <p:cNvSpPr txBox="1"/>
              <p:nvPr/>
            </p:nvSpPr>
            <p:spPr>
              <a:xfrm>
                <a:off x="1448863" y="2504608"/>
                <a:ext cx="983489" cy="615943"/>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FFFFFF"/>
                    </a:solidFill>
                    <a:latin typeface="Calibri"/>
                    <a:ea typeface="Calibri"/>
                    <a:cs typeface="Calibri"/>
                    <a:sym typeface="Calibri"/>
                  </a:rPr>
                  <a:t>Improved observing system</a:t>
                </a:r>
                <a:endParaRPr b="0" i="0" sz="1400" u="none" cap="none" strike="noStrike">
                  <a:solidFill>
                    <a:srgbClr val="000000"/>
                  </a:solidFill>
                  <a:latin typeface="Arial"/>
                  <a:ea typeface="Arial"/>
                  <a:cs typeface="Arial"/>
                  <a:sym typeface="Arial"/>
                </a:endParaRPr>
              </a:p>
            </p:txBody>
          </p:sp>
          <p:sp>
            <p:nvSpPr>
              <p:cNvPr id="191" name="Google Shape;191;p8"/>
              <p:cNvSpPr/>
              <p:nvPr/>
            </p:nvSpPr>
            <p:spPr>
              <a:xfrm>
                <a:off x="1377749" y="342456"/>
                <a:ext cx="2730901" cy="2730901"/>
              </a:xfrm>
              <a:custGeom>
                <a:rect b="b" l="l" r="r" t="t"/>
                <a:pathLst>
                  <a:path extrusionOk="0" h="120000" w="120000">
                    <a:moveTo>
                      <a:pt x="6373" y="86906"/>
                    </a:moveTo>
                    <a:lnTo>
                      <a:pt x="6373" y="86906"/>
                    </a:lnTo>
                    <a:cubicBezTo>
                      <a:pt x="2809" y="79804"/>
                      <a:pt x="692" y="72065"/>
                      <a:pt x="143" y="64139"/>
                    </a:cubicBezTo>
                  </a:path>
                </a:pathLst>
              </a:custGeom>
              <a:noFill/>
              <a:ln cap="flat" cmpd="sng" w="9525">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8"/>
              <p:cNvSpPr/>
              <p:nvPr/>
            </p:nvSpPr>
            <p:spPr>
              <a:xfrm>
                <a:off x="919513" y="944667"/>
                <a:ext cx="1050131" cy="682585"/>
              </a:xfrm>
              <a:prstGeom prst="roundRect">
                <a:avLst>
                  <a:gd fmla="val 16667" name="adj"/>
                </a:avLst>
              </a:prstGeom>
              <a:solidFill>
                <a:srgbClr val="599BD5"/>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8"/>
              <p:cNvSpPr txBox="1"/>
              <p:nvPr/>
            </p:nvSpPr>
            <p:spPr>
              <a:xfrm>
                <a:off x="952834" y="977988"/>
                <a:ext cx="983489" cy="615943"/>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FFFFFF"/>
                    </a:solidFill>
                    <a:latin typeface="Calibri"/>
                    <a:ea typeface="Calibri"/>
                    <a:cs typeface="Calibri"/>
                    <a:sym typeface="Calibri"/>
                  </a:rPr>
                  <a:t>Improved CDRs</a:t>
                </a:r>
                <a:endParaRPr b="0" i="0" sz="1400" u="none" cap="none" strike="noStrike">
                  <a:solidFill>
                    <a:srgbClr val="000000"/>
                  </a:solidFill>
                  <a:latin typeface="Arial"/>
                  <a:ea typeface="Arial"/>
                  <a:cs typeface="Arial"/>
                  <a:sym typeface="Arial"/>
                </a:endParaRPr>
              </a:p>
            </p:txBody>
          </p:sp>
          <p:sp>
            <p:nvSpPr>
              <p:cNvPr id="194" name="Google Shape;194;p8"/>
              <p:cNvSpPr/>
              <p:nvPr/>
            </p:nvSpPr>
            <p:spPr>
              <a:xfrm>
                <a:off x="1377749" y="342456"/>
                <a:ext cx="2730901" cy="2730901"/>
              </a:xfrm>
              <a:custGeom>
                <a:rect b="b" l="l" r="r" t="t"/>
                <a:pathLst>
                  <a:path extrusionOk="0" h="120000" w="120000">
                    <a:moveTo>
                      <a:pt x="14423" y="20976"/>
                    </a:moveTo>
                    <a:cubicBezTo>
                      <a:pt x="19027" y="15599"/>
                      <a:pt x="24546" y="11079"/>
                      <a:pt x="30725" y="7625"/>
                    </a:cubicBezTo>
                  </a:path>
                </a:pathLst>
              </a:custGeom>
              <a:noFill/>
              <a:ln cap="flat" cmpd="sng" w="9525">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C:\Users\Nunes\AppData\Local\Microsoft\Windows\INetCache\Content.MSO\B54F599A.tmp" id="195" name="Google Shape;195;p8"/>
            <p:cNvPicPr preferRelativeResize="0"/>
            <p:nvPr/>
          </p:nvPicPr>
          <p:blipFill rotWithShape="1">
            <a:blip r:embed="rId7">
              <a:alphaModFix/>
            </a:blip>
            <a:srcRect b="0" l="0" r="0" t="0"/>
            <a:stretch/>
          </p:blipFill>
          <p:spPr>
            <a:xfrm>
              <a:off x="545342" y="1704751"/>
              <a:ext cx="485775" cy="485775"/>
            </a:xfrm>
            <a:prstGeom prst="rect">
              <a:avLst/>
            </a:prstGeom>
            <a:noFill/>
            <a:ln>
              <a:noFill/>
            </a:ln>
          </p:spPr>
        </p:pic>
        <p:pic>
          <p:nvPicPr>
            <p:cNvPr descr="C:\Users\Nunes\AppData\Local\Microsoft\Windows\INetCache\Content.MSO\B54F599A.tmp" id="196" name="Google Shape;196;p8"/>
            <p:cNvPicPr preferRelativeResize="0"/>
            <p:nvPr/>
          </p:nvPicPr>
          <p:blipFill rotWithShape="1">
            <a:blip r:embed="rId7">
              <a:alphaModFix/>
            </a:blip>
            <a:srcRect b="0" l="0" r="0" t="0"/>
            <a:stretch/>
          </p:blipFill>
          <p:spPr>
            <a:xfrm>
              <a:off x="1141171" y="80467"/>
              <a:ext cx="485775" cy="485775"/>
            </a:xfrm>
            <a:prstGeom prst="rect">
              <a:avLst/>
            </a:prstGeom>
            <a:noFill/>
            <a:ln>
              <a:noFill/>
            </a:ln>
          </p:spPr>
        </p:pic>
        <p:pic>
          <p:nvPicPr>
            <p:cNvPr descr="C:\Users\Nunes\AppData\Local\Microsoft\Windows\INetCache\Content.MSO\B54F599A.tmp" id="197" name="Google Shape;197;p8"/>
            <p:cNvPicPr preferRelativeResize="0"/>
            <p:nvPr/>
          </p:nvPicPr>
          <p:blipFill rotWithShape="1">
            <a:blip r:embed="rId7">
              <a:alphaModFix/>
            </a:blip>
            <a:srcRect b="0" l="0" r="0" t="0"/>
            <a:stretch/>
          </p:blipFill>
          <p:spPr>
            <a:xfrm>
              <a:off x="4403750" y="1887321"/>
              <a:ext cx="485775" cy="485775"/>
            </a:xfrm>
            <a:prstGeom prst="rect">
              <a:avLst/>
            </a:prstGeom>
            <a:noFill/>
            <a:ln>
              <a:noFill/>
            </a:ln>
          </p:spPr>
        </p:pic>
        <p:pic>
          <p:nvPicPr>
            <p:cNvPr descr="C:\Users\Nunes\AppData\Local\Microsoft\Windows\INetCache\Content.MSO\B54F599A.tmp" id="198" name="Google Shape;198;p8"/>
            <p:cNvPicPr preferRelativeResize="0"/>
            <p:nvPr/>
          </p:nvPicPr>
          <p:blipFill rotWithShape="1">
            <a:blip r:embed="rId7">
              <a:alphaModFix/>
            </a:blip>
            <a:srcRect b="0" l="0" r="0" t="0"/>
            <a:stretch/>
          </p:blipFill>
          <p:spPr>
            <a:xfrm>
              <a:off x="3869741" y="58521"/>
              <a:ext cx="485775" cy="485775"/>
            </a:xfrm>
            <a:prstGeom prst="rect">
              <a:avLst/>
            </a:prstGeom>
            <a:noFill/>
            <a:ln>
              <a:noFill/>
            </a:ln>
          </p:spPr>
        </p:pic>
        <p:sp>
          <p:nvSpPr>
            <p:cNvPr id="199" name="Google Shape;199;p8"/>
            <p:cNvSpPr txBox="1"/>
            <p:nvPr/>
          </p:nvSpPr>
          <p:spPr>
            <a:xfrm>
              <a:off x="240175" y="2210845"/>
              <a:ext cx="1076400" cy="2508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Data producers</a:t>
              </a:r>
              <a:endParaRPr b="0" i="0" sz="1200" u="none" cap="none" strike="noStrike">
                <a:solidFill>
                  <a:srgbClr val="000000"/>
                </a:solidFill>
                <a:latin typeface="Times New Roman"/>
                <a:ea typeface="Times New Roman"/>
                <a:cs typeface="Times New Roman"/>
                <a:sym typeface="Times New Roman"/>
              </a:endParaRPr>
            </a:p>
          </p:txBody>
        </p:sp>
        <p:sp>
          <p:nvSpPr>
            <p:cNvPr id="200" name="Google Shape;200;p8"/>
            <p:cNvSpPr txBox="1"/>
            <p:nvPr/>
          </p:nvSpPr>
          <p:spPr>
            <a:xfrm>
              <a:off x="724205" y="592290"/>
              <a:ext cx="876300" cy="2508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WGClimate</a:t>
              </a:r>
              <a:endParaRPr b="0" i="0" sz="1200" u="none" cap="none" strike="noStrike">
                <a:solidFill>
                  <a:srgbClr val="000000"/>
                </a:solidFill>
                <a:latin typeface="Times New Roman"/>
                <a:ea typeface="Times New Roman"/>
                <a:cs typeface="Times New Roman"/>
                <a:sym typeface="Times New Roman"/>
              </a:endParaRPr>
            </a:p>
          </p:txBody>
        </p:sp>
        <p:sp>
          <p:nvSpPr>
            <p:cNvPr id="201" name="Google Shape;201;p8"/>
            <p:cNvSpPr txBox="1"/>
            <p:nvPr/>
          </p:nvSpPr>
          <p:spPr>
            <a:xfrm>
              <a:off x="3935578" y="570355"/>
              <a:ext cx="1114500" cy="2508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Climate Experts</a:t>
              </a:r>
              <a:endParaRPr b="0" i="0" sz="1200" u="none" cap="none" strike="noStrike">
                <a:solidFill>
                  <a:srgbClr val="000000"/>
                </a:solidFill>
                <a:latin typeface="Times New Roman"/>
                <a:ea typeface="Times New Roman"/>
                <a:cs typeface="Times New Roman"/>
                <a:sym typeface="Times New Roman"/>
              </a:endParaRPr>
            </a:p>
          </p:txBody>
        </p:sp>
        <p:sp>
          <p:nvSpPr>
            <p:cNvPr id="202" name="Google Shape;202;p8"/>
            <p:cNvSpPr txBox="1"/>
            <p:nvPr/>
          </p:nvSpPr>
          <p:spPr>
            <a:xfrm>
              <a:off x="4359859" y="2413041"/>
              <a:ext cx="876300" cy="2508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WGClimate</a:t>
              </a:r>
              <a:endParaRPr b="0" i="0" sz="1200" u="none" cap="none" strike="noStrike">
                <a:solidFill>
                  <a:srgbClr val="000000"/>
                </a:solidFill>
                <a:latin typeface="Times New Roman"/>
                <a:ea typeface="Times New Roman"/>
                <a:cs typeface="Times New Roman"/>
                <a:sym typeface="Times New Roman"/>
              </a:endParaRPr>
            </a:p>
          </p:txBody>
        </p:sp>
        <p:sp>
          <p:nvSpPr>
            <p:cNvPr id="203" name="Google Shape;203;p8"/>
            <p:cNvSpPr txBox="1"/>
            <p:nvPr/>
          </p:nvSpPr>
          <p:spPr>
            <a:xfrm>
              <a:off x="2225850" y="3261224"/>
              <a:ext cx="1057200" cy="2508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CEOS / CGMS</a:t>
              </a:r>
              <a:endParaRPr b="0" i="0" sz="1200" u="none" cap="none" strike="noStrike">
                <a:solidFill>
                  <a:srgbClr val="000000"/>
                </a:solidFill>
                <a:latin typeface="Times New Roman"/>
                <a:ea typeface="Times New Roman"/>
                <a:cs typeface="Times New Roman"/>
                <a:sym typeface="Times New Roman"/>
              </a:endParaRPr>
            </a:p>
          </p:txBody>
        </p:sp>
      </p:grpSp>
      <p:sp>
        <p:nvSpPr>
          <p:cNvPr id="204" name="Google Shape;204;p8"/>
          <p:cNvSpPr/>
          <p:nvPr/>
        </p:nvSpPr>
        <p:spPr>
          <a:xfrm rot="3703990">
            <a:off x="3006979" y="3376615"/>
            <a:ext cx="640080" cy="640080"/>
          </a:xfrm>
          <a:custGeom>
            <a:rect b="b" l="l" r="r" t="t"/>
            <a:pathLst>
              <a:path extrusionOk="0" h="120000" w="120000">
                <a:moveTo>
                  <a:pt x="62762" y="112427"/>
                </a:moveTo>
                <a:lnTo>
                  <a:pt x="62762" y="112427"/>
                </a:lnTo>
                <a:cubicBezTo>
                  <a:pt x="35370" y="113871"/>
                  <a:pt x="11484" y="93983"/>
                  <a:pt x="7940" y="66783"/>
                </a:cubicBezTo>
                <a:cubicBezTo>
                  <a:pt x="4396" y="39582"/>
                  <a:pt x="22390" y="14238"/>
                  <a:pt x="49237" y="8615"/>
                </a:cubicBezTo>
                <a:cubicBezTo>
                  <a:pt x="76085" y="2992"/>
                  <a:pt x="102736" y="18985"/>
                  <a:pt x="110406" y="45321"/>
                </a:cubicBezTo>
                <a:lnTo>
                  <a:pt x="117538" y="45321"/>
                </a:lnTo>
                <a:lnTo>
                  <a:pt x="105000" y="60000"/>
                </a:lnTo>
                <a:lnTo>
                  <a:pt x="87538" y="45321"/>
                </a:lnTo>
                <a:lnTo>
                  <a:pt x="94508" y="45321"/>
                </a:lnTo>
                <a:lnTo>
                  <a:pt x="94508" y="45321"/>
                </a:lnTo>
                <a:cubicBezTo>
                  <a:pt x="87061" y="27815"/>
                  <a:pt x="67685" y="18659"/>
                  <a:pt x="49432" y="24020"/>
                </a:cubicBezTo>
                <a:cubicBezTo>
                  <a:pt x="31179" y="29381"/>
                  <a:pt x="19832" y="47561"/>
                  <a:pt x="23035" y="66313"/>
                </a:cubicBezTo>
                <a:cubicBezTo>
                  <a:pt x="26238" y="85066"/>
                  <a:pt x="42975" y="98449"/>
                  <a:pt x="61973" y="97448"/>
                </a:cubicBezTo>
                <a:close/>
              </a:path>
            </a:pathLst>
          </a:custGeom>
          <a:solidFill>
            <a:srgbClr val="757070"/>
          </a:solidFill>
          <a:ln cap="flat" cmpd="sng" w="57150">
            <a:solidFill>
              <a:srgbClr val="757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05" name="Google Shape;205;p8"/>
          <p:cNvSpPr/>
          <p:nvPr/>
        </p:nvSpPr>
        <p:spPr>
          <a:xfrm>
            <a:off x="3798169" y="2793987"/>
            <a:ext cx="1809867" cy="1066813"/>
          </a:xfrm>
          <a:prstGeom prst="ellipse">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6" name="Google Shape;206;p8"/>
          <p:cNvSpPr txBox="1"/>
          <p:nvPr>
            <p:ph type="title"/>
          </p:nvPr>
        </p:nvSpPr>
        <p:spPr>
          <a:xfrm>
            <a:off x="104928" y="175939"/>
            <a:ext cx="9780752"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4000">
                <a:latin typeface="Arial"/>
                <a:ea typeface="Arial"/>
                <a:cs typeface="Arial"/>
                <a:sym typeface="Arial"/>
              </a:rPr>
              <a:t>WGClimate’s Overarching Workflow </a:t>
            </a:r>
            <a:endParaRPr sz="4000">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9"/>
          <p:cNvSpPr txBox="1"/>
          <p:nvPr>
            <p:ph idx="1" type="body"/>
          </p:nvPr>
        </p:nvSpPr>
        <p:spPr>
          <a:xfrm>
            <a:off x="324233" y="1406133"/>
            <a:ext cx="11495400" cy="4662900"/>
          </a:xfrm>
          <a:prstGeom prst="rect">
            <a:avLst/>
          </a:prstGeom>
          <a:noFill/>
          <a:ln>
            <a:noFill/>
          </a:ln>
        </p:spPr>
        <p:txBody>
          <a:bodyPr anchorCtr="0" anchor="t" bIns="45700" lIns="91425" spcFirstLastPara="1" rIns="91425" wrap="square" tIns="45700">
            <a:noAutofit/>
          </a:bodyPr>
          <a:lstStyle/>
          <a:p>
            <a:pPr indent="-285750" lvl="0" marL="285750" rtl="0" algn="l">
              <a:lnSpc>
                <a:spcPct val="100000"/>
              </a:lnSpc>
              <a:spcBef>
                <a:spcPts val="0"/>
              </a:spcBef>
              <a:spcAft>
                <a:spcPts val="0"/>
              </a:spcAft>
              <a:buSzPts val="2400"/>
              <a:buChar char="•"/>
            </a:pPr>
            <a:r>
              <a:rPr lang="en-US" sz="2400"/>
              <a:t>Purpose</a:t>
            </a:r>
            <a:endParaRPr/>
          </a:p>
          <a:p>
            <a:pPr indent="-285750" lvl="1" marL="742950" rtl="0" algn="l">
              <a:lnSpc>
                <a:spcPct val="100000"/>
              </a:lnSpc>
              <a:spcBef>
                <a:spcPts val="0"/>
              </a:spcBef>
              <a:spcAft>
                <a:spcPts val="0"/>
              </a:spcAft>
              <a:buSzPts val="2000"/>
              <a:buChar char="▪"/>
            </a:pPr>
            <a:r>
              <a:rPr lang="en-US" sz="2000"/>
              <a:t>Identify shortcomings for climate monitoring in the current and future space architecture</a:t>
            </a:r>
            <a:endParaRPr/>
          </a:p>
          <a:p>
            <a:pPr indent="-285750" lvl="1" marL="742950" rtl="0" algn="l">
              <a:lnSpc>
                <a:spcPct val="100000"/>
              </a:lnSpc>
              <a:spcBef>
                <a:spcPts val="0"/>
              </a:spcBef>
              <a:spcAft>
                <a:spcPts val="0"/>
              </a:spcAft>
              <a:buSzPts val="2000"/>
              <a:buChar char="▪"/>
            </a:pPr>
            <a:r>
              <a:rPr lang="en-US" sz="2000"/>
              <a:t>Identify opportunities to improve CDR production supporting GCOS ECVs and Fundamental CDRs</a:t>
            </a:r>
            <a:endParaRPr/>
          </a:p>
          <a:p>
            <a:pPr indent="-285750" lvl="1" marL="742950" rtl="0" algn="l">
              <a:lnSpc>
                <a:spcPct val="100000"/>
              </a:lnSpc>
              <a:spcBef>
                <a:spcPts val="0"/>
              </a:spcBef>
              <a:spcAft>
                <a:spcPts val="0"/>
              </a:spcAft>
              <a:buSzPts val="2000"/>
              <a:buChar char="▪"/>
            </a:pPr>
            <a:r>
              <a:rPr lang="en-US" sz="2000"/>
              <a:t>Informs WGClimate’s Coordinated Action Plan designed to address gaps and weaknesses</a:t>
            </a:r>
            <a:endParaRPr/>
          </a:p>
          <a:p>
            <a:pPr indent="-171450" lvl="1" marL="742950" rtl="0" algn="l">
              <a:lnSpc>
                <a:spcPct val="100000"/>
              </a:lnSpc>
              <a:spcBef>
                <a:spcPts val="0"/>
              </a:spcBef>
              <a:spcAft>
                <a:spcPts val="0"/>
              </a:spcAft>
              <a:buSzPts val="1800"/>
              <a:buNone/>
            </a:pPr>
            <a:r>
              <a:t/>
            </a:r>
            <a:endParaRPr sz="1800"/>
          </a:p>
          <a:p>
            <a:pPr indent="-285750" lvl="0" marL="285750" rtl="0" algn="l">
              <a:lnSpc>
                <a:spcPct val="100000"/>
              </a:lnSpc>
              <a:spcBef>
                <a:spcPts val="0"/>
              </a:spcBef>
              <a:spcAft>
                <a:spcPts val="0"/>
              </a:spcAft>
              <a:buSzPts val="2400"/>
              <a:buChar char="•"/>
            </a:pPr>
            <a:r>
              <a:rPr lang="en-US" sz="2400"/>
              <a:t>2024 Gap Analysis Report undergoing internal review</a:t>
            </a:r>
            <a:endParaRPr sz="1800"/>
          </a:p>
          <a:p>
            <a:pPr indent="-285750" lvl="1" marL="742950" rtl="0" algn="l">
              <a:lnSpc>
                <a:spcPct val="100000"/>
              </a:lnSpc>
              <a:spcBef>
                <a:spcPts val="0"/>
              </a:spcBef>
              <a:spcAft>
                <a:spcPts val="0"/>
              </a:spcAft>
              <a:buSzPts val="2000"/>
              <a:buChar char="▪"/>
            </a:pPr>
            <a:r>
              <a:rPr lang="en-US" sz="2000"/>
              <a:t>Based on Inventory v3 and 4.1 </a:t>
            </a:r>
            <a:endParaRPr/>
          </a:p>
          <a:p>
            <a:pPr indent="-285750" lvl="1" marL="742950" rtl="0" algn="l">
              <a:lnSpc>
                <a:spcPct val="100000"/>
              </a:lnSpc>
              <a:spcBef>
                <a:spcPts val="0"/>
              </a:spcBef>
              <a:spcAft>
                <a:spcPts val="0"/>
              </a:spcAft>
              <a:buSzPts val="2000"/>
              <a:buChar char="▪"/>
            </a:pPr>
            <a:r>
              <a:rPr lang="en-US" sz="2000"/>
              <a:t>Addresses 16 ECVs related to the energy, water and carbon cycles</a:t>
            </a:r>
            <a:endParaRPr/>
          </a:p>
          <a:p>
            <a:pPr indent="-285750" lvl="2" marL="1200150" rtl="0" algn="l">
              <a:lnSpc>
                <a:spcPct val="100000"/>
              </a:lnSpc>
              <a:spcBef>
                <a:spcPts val="0"/>
              </a:spcBef>
              <a:spcAft>
                <a:spcPts val="0"/>
              </a:spcAft>
              <a:buSzPts val="1800"/>
              <a:buChar char="o"/>
            </a:pPr>
            <a:r>
              <a:rPr lang="en-US" sz="1800"/>
              <a:t>Identifies missing CDR records, potential architecture gaps and CDR production gaps and opportunities</a:t>
            </a:r>
            <a:endParaRPr/>
          </a:p>
          <a:p>
            <a:pPr indent="-285750" lvl="2" marL="1200150" rtl="0" algn="l">
              <a:lnSpc>
                <a:spcPct val="100000"/>
              </a:lnSpc>
              <a:spcBef>
                <a:spcPts val="0"/>
              </a:spcBef>
              <a:spcAft>
                <a:spcPts val="0"/>
              </a:spcAft>
              <a:buSzPts val="1800"/>
              <a:buChar char="o"/>
            </a:pPr>
            <a:r>
              <a:rPr lang="en-US" sz="1800"/>
              <a:t>Assesses completeness</a:t>
            </a:r>
            <a:endParaRPr/>
          </a:p>
          <a:p>
            <a:pPr indent="-285750" lvl="1" marL="742950" rtl="0" algn="l">
              <a:lnSpc>
                <a:spcPct val="100000"/>
              </a:lnSpc>
              <a:spcBef>
                <a:spcPts val="0"/>
              </a:spcBef>
              <a:spcAft>
                <a:spcPts val="0"/>
              </a:spcAft>
              <a:buSzPts val="2000"/>
              <a:buChar char="▪"/>
            </a:pPr>
            <a:r>
              <a:rPr lang="en-US" sz="2000"/>
              <a:t>Assesses the current and future CDR status and availability for </a:t>
            </a:r>
            <a:r>
              <a:rPr lang="en-US" sz="2000" u="sng"/>
              <a:t>all</a:t>
            </a:r>
            <a:r>
              <a:rPr lang="en-US" sz="2000"/>
              <a:t> ECVs</a:t>
            </a:r>
            <a:endParaRPr/>
          </a:p>
          <a:p>
            <a:pPr indent="-285750" lvl="1" marL="742950" rtl="0" algn="l">
              <a:lnSpc>
                <a:spcPct val="100000"/>
              </a:lnSpc>
              <a:spcBef>
                <a:spcPts val="0"/>
              </a:spcBef>
              <a:spcAft>
                <a:spcPts val="0"/>
              </a:spcAft>
              <a:buSzPts val="2000"/>
              <a:buChar char="▪"/>
            </a:pPr>
            <a:r>
              <a:rPr lang="en-US" sz="2000"/>
              <a:t>Release to Agencies: ~October 1</a:t>
            </a:r>
            <a:endParaRPr/>
          </a:p>
          <a:p>
            <a:pPr indent="-158750" lvl="0" marL="285750" rtl="0" algn="l">
              <a:lnSpc>
                <a:spcPct val="100000"/>
              </a:lnSpc>
              <a:spcBef>
                <a:spcPts val="0"/>
              </a:spcBef>
              <a:spcAft>
                <a:spcPts val="0"/>
              </a:spcAft>
              <a:buSzPts val="2000"/>
              <a:buNone/>
            </a:pPr>
            <a:r>
              <a:t/>
            </a:r>
            <a:endParaRPr sz="2000"/>
          </a:p>
        </p:txBody>
      </p:sp>
      <p:sp>
        <p:nvSpPr>
          <p:cNvPr id="212" name="Google Shape;212;p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Gap Analysis: Purpose</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Jeff Privette</dc:creator>
</cp:coreProperties>
</file>