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jFhSx6x4GkfulKVkatZGBxeCax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9499871-6082-4B77-A29A-956E6A69F2AA}">
  <a:tblStyle styleId="{09499871-6082-4B77-A29A-956E6A69F2A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.fntdata"/><Relationship Id="rId6" Type="http://schemas.openxmlformats.org/officeDocument/2006/relationships/slide" Target="slides/slide1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jpg"/><Relationship Id="rId4" Type="http://schemas.openxmlformats.org/officeDocument/2006/relationships/image" Target="../media/image7.jp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4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4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4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4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4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2024, 18-19 September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6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1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2024, 18-19 September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7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2024, 18-19 September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8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8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8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2024, 18-19 September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3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nitant@sac.isro.gov.in" TargetMode="External"/><Relationship Id="rId4" Type="http://schemas.openxmlformats.org/officeDocument/2006/relationships/hyperlink" Target="mailto:tsohre@usgs.gov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/>
              <a:t>SIT Technical Workshop </a:t>
            </a:r>
            <a:r>
              <a:rPr lang="en-US" sz="7500"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US" sz="7500"/>
              <a:t>4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US" sz="4000">
                <a:latin typeface="Montserrat"/>
                <a:ea typeface="Montserrat"/>
                <a:cs typeface="Montserrat"/>
                <a:sym typeface="Montserrat"/>
              </a:rPr>
              <a:t>CEOS Interoperability Handbook 2.0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62023" y="4148550"/>
            <a:ext cx="4833000" cy="24430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Nitant Dube &amp; Tom Sohre, 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</a:t>
            </a:r>
            <a:endParaRPr b="1" i="0" sz="1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b="1" i="0" sz="1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September 2024</a:t>
            </a:r>
            <a:endParaRPr b="1" i="0" sz="1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 txBox="1"/>
          <p:nvPr>
            <p:ph idx="1" type="body"/>
          </p:nvPr>
        </p:nvSpPr>
        <p:spPr>
          <a:xfrm>
            <a:off x="280690" y="14061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Mechanism for involvement of commercial/ New Space entities for Handbook 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Voluntary involvement of Contributors within CEOS</a:t>
            </a:r>
            <a:endParaRPr/>
          </a:p>
        </p:txBody>
      </p:sp>
      <p:sp>
        <p:nvSpPr>
          <p:cNvPr id="128" name="Google Shape;128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Challenges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Discussion on Quality Factor during Joint WGISS and WGCV meeting at Sioux Falls, USA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Discussions  on Architecture during LSI-VC-16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Development of </a:t>
            </a:r>
            <a:r>
              <a:rPr b="1" lang="en-US"/>
              <a:t>Interoperability Maturity Matrix</a:t>
            </a:r>
            <a:r>
              <a:rPr lang="en-US"/>
              <a:t> to be initiated 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Development of Interoperability Demonstrators to be taken up after completion of Handbook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134" name="Google Shape;134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Way Forward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/>
          <p:nvPr>
            <p:ph type="title"/>
          </p:nvPr>
        </p:nvSpPr>
        <p:spPr>
          <a:xfrm>
            <a:off x="1242848" y="2427514"/>
            <a:ext cx="9386864" cy="1915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dk1"/>
                </a:solidFill>
              </a:rPr>
              <a:t>Thanks</a:t>
            </a:r>
            <a:br>
              <a:rPr lang="en-US">
                <a:solidFill>
                  <a:schemeClr val="dk1"/>
                </a:solidFill>
              </a:rPr>
            </a:br>
            <a:r>
              <a:rPr lang="en-US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nitant@sac.isro.gov.in</a:t>
            </a:r>
            <a:br>
              <a:rPr lang="en-US">
                <a:solidFill>
                  <a:schemeClr val="dk1"/>
                </a:solidFill>
              </a:rPr>
            </a:br>
            <a:r>
              <a:rPr lang="en-US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tsohre@usgs.gov</a:t>
            </a:r>
            <a:r>
              <a:rPr lang="en-US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3200"/>
              <a:t>Objective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800"/>
              <a:t>CEOS Interoperability Handbook Version 2.0 should provide </a:t>
            </a:r>
            <a:r>
              <a:rPr lang="en-US" sz="2800" u="sng"/>
              <a:t>guidance to the organizations </a:t>
            </a:r>
            <a:r>
              <a:rPr lang="en-US" sz="2800"/>
              <a:t>for development of </a:t>
            </a:r>
            <a:r>
              <a:rPr b="1" lang="en-US" sz="2800"/>
              <a:t>Interoperable Data </a:t>
            </a:r>
            <a:r>
              <a:rPr lang="en-US" sz="2800"/>
              <a:t>and </a:t>
            </a:r>
            <a:r>
              <a:rPr b="1" lang="en-US" sz="2800"/>
              <a:t>Services</a:t>
            </a:r>
            <a:r>
              <a:rPr lang="en-US" sz="2800"/>
              <a:t> and help them in  measuring their </a:t>
            </a:r>
            <a:r>
              <a:rPr b="1" lang="en-US" sz="2800"/>
              <a:t>maturity level</a:t>
            </a:r>
            <a:endParaRPr/>
          </a:p>
        </p:txBody>
      </p:sp>
      <p:sp>
        <p:nvSpPr>
          <p:cNvPr id="73" name="Google Shape;73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1" lang="en-US" sz="3600"/>
              <a:t>CEOS Interoperability Handbook V 2.0</a:t>
            </a:r>
            <a:endParaRPr sz="3600"/>
          </a:p>
        </p:txBody>
      </p:sp>
      <p:sp>
        <p:nvSpPr>
          <p:cNvPr id="74" name="Google Shape;74;p2"/>
          <p:cNvSpPr/>
          <p:nvPr/>
        </p:nvSpPr>
        <p:spPr>
          <a:xfrm>
            <a:off x="1510131" y="4434115"/>
            <a:ext cx="3962400" cy="1447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Interoperability Handbook</a:t>
            </a: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6658429" y="4434115"/>
            <a:ext cx="3962400" cy="1447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Maturity Matrix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Handbook V 1.0 and V 2.0</a:t>
            </a:r>
            <a:endParaRPr/>
          </a:p>
        </p:txBody>
      </p:sp>
      <p:pic>
        <p:nvPicPr>
          <p:cNvPr id="81" name="Google Shape;81;p3"/>
          <p:cNvPicPr preferRelativeResize="0"/>
          <p:nvPr/>
        </p:nvPicPr>
        <p:blipFill rotWithShape="1">
          <a:blip r:embed="rId3">
            <a:alphaModFix/>
          </a:blip>
          <a:srcRect b="0" l="0" r="71573" t="0"/>
          <a:stretch/>
        </p:blipFill>
        <p:spPr>
          <a:xfrm>
            <a:off x="7369629" y="2027974"/>
            <a:ext cx="2989217" cy="365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092" y="1507807"/>
            <a:ext cx="5315633" cy="468496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 txBox="1"/>
          <p:nvPr/>
        </p:nvSpPr>
        <p:spPr>
          <a:xfrm>
            <a:off x="1219201" y="1098359"/>
            <a:ext cx="475052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Version 1.0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(Summary of Recommendations)</a:t>
            </a:r>
            <a:endParaRPr/>
          </a:p>
        </p:txBody>
      </p:sp>
      <p:sp>
        <p:nvSpPr>
          <p:cNvPr id="84" name="Google Shape;84;p3"/>
          <p:cNvSpPr txBox="1"/>
          <p:nvPr/>
        </p:nvSpPr>
        <p:spPr>
          <a:xfrm>
            <a:off x="7696743" y="1313803"/>
            <a:ext cx="266482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Version 2.0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600"/>
              <a:t>Interoperability Framework : Factors</a:t>
            </a:r>
            <a:endParaRPr/>
          </a:p>
        </p:txBody>
      </p:sp>
      <p:pic>
        <p:nvPicPr>
          <p:cNvPr id="90" name="Google Shape;9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657" y="1377518"/>
            <a:ext cx="11790686" cy="4413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600"/>
              <a:t>CEOS Initiatives linked to Factors</a:t>
            </a:r>
            <a:endParaRPr/>
          </a:p>
        </p:txBody>
      </p:sp>
      <p:graphicFrame>
        <p:nvGraphicFramePr>
          <p:cNvPr id="96" name="Google Shape;96;p5"/>
          <p:cNvGraphicFramePr/>
          <p:nvPr/>
        </p:nvGraphicFramePr>
        <p:xfrm>
          <a:off x="0" y="10341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{09499871-6082-4B77-A29A-956E6A69F2AA}</a:tableStyleId>
              </a:tblPr>
              <a:tblGrid>
                <a:gridCol w="1372650"/>
                <a:gridCol w="2119200"/>
                <a:gridCol w="2604175"/>
                <a:gridCol w="2032000"/>
                <a:gridCol w="1918900"/>
                <a:gridCol w="2145100"/>
              </a:tblGrid>
              <a:tr h="1112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Factor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Vocabulary (Semantics)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Architecture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Interface (Accessibility)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Quality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Policy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solidFill>
                      <a:schemeClr val="accent5"/>
                    </a:solidFill>
                  </a:tcPr>
                </a:tc>
              </a:tr>
              <a:tr h="4371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CEOS Initiatives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CEOS Common Online Dictionary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/>
                        <a:t>Cal-Val Terms and Definitions</a:t>
                      </a:r>
                      <a:endParaRPr b="0"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/>
                        <a:t>Long term Preservation of Earth Observation Space Data : Glossary of Acronyms and Terms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CEOS-ARD (Guidelines)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CEOS Persistent Identifiers Best Practices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preservation and Management Best Practices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WGISS Data Management and Stewardship Maturity Matrix</a:t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WCDA, FedEO, CWIC, IDN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CEOS Open Search Best Practices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STAC Best Practices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CEOS Service Discovery Best Practices</a:t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CEOS CALVAL &amp; QA4EO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FRM Assessment Framework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ESA-NASA EO mission Quality Assessment Framework</a:t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Purge Alert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Open Data</a:t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CEOS Contributors</a:t>
            </a:r>
            <a:endParaRPr/>
          </a:p>
        </p:txBody>
      </p:sp>
      <p:graphicFrame>
        <p:nvGraphicFramePr>
          <p:cNvPr id="102" name="Google Shape;102;p6"/>
          <p:cNvGraphicFramePr/>
          <p:nvPr/>
        </p:nvGraphicFramePr>
        <p:xfrm>
          <a:off x="0" y="10559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{09499871-6082-4B77-A29A-956E6A69F2AA}</a:tableStyleId>
              </a:tblPr>
              <a:tblGrid>
                <a:gridCol w="1494500"/>
                <a:gridCol w="1997350"/>
                <a:gridCol w="2604175"/>
                <a:gridCol w="2032000"/>
                <a:gridCol w="1918900"/>
                <a:gridCol w="2145100"/>
              </a:tblGrid>
              <a:tr h="889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Factor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Vocabulary (Semantics)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Architecture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Interface (Accessibility)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Quality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Policy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solidFill>
                      <a:schemeClr val="accent5"/>
                    </a:solidFill>
                  </a:tcPr>
                </a:tc>
              </a:tr>
              <a:tr h="889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WGISS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/>
                        <a:t>Katrin Molch, (DLR)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DSIG</a:t>
                      </a: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: Mirko &amp; Iolanda (ESA)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TEIG</a:t>
                      </a: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:</a:t>
                      </a:r>
                      <a:endParaRPr b="0"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DAIG:</a:t>
                      </a:r>
                      <a:endParaRPr b="0"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/>
                        <a:t>Nitant Dube (ISRO)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/>
                        <a:t>Tom Sohre (USGS)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</a:tr>
              <a:tr h="49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WGCV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/>
                        <a:t>Peter Strobl</a:t>
                      </a:r>
                      <a:endParaRPr b="0"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/>
                        <a:t>(EU commission)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/>
                        <a:t>*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</a:tr>
              <a:tr h="698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LSI-VC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/>
                        <a:t>*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</a:tr>
              <a:tr h="49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WGCapD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/>
                        <a:t>*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</a:tr>
              <a:tr h="698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CEOS-COAST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/>
                        <a:t>Prasanjit Dash (NOAA)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</a:tr>
              <a:tr h="581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SEO/CEO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/>
                        <a:t>*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</a:tr>
              <a:tr h="698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Agency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/>
                        <a:t>Ryan Berkheimer (NOAA)</a:t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/>
          <p:nvPr>
            <p:ph idx="1" type="body"/>
          </p:nvPr>
        </p:nvSpPr>
        <p:spPr>
          <a:xfrm>
            <a:off x="313348" y="1175657"/>
            <a:ext cx="11495400" cy="517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1400"/>
              <a:t>Chapters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1400"/>
              <a:t>Chapter-1 : Introduction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400"/>
              <a:t>Requirements/Need, Scope, Audience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1400"/>
              <a:t>Chapter-2: Interoperability Framework 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400"/>
              <a:t>Genesis of the Factors, Brief overview of the factors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1400"/>
              <a:t>Chapter-3: Vocabulary (Semantics)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1400"/>
              <a:t>Chapter-4: Architecture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b="1" lang="en-US" sz="1400"/>
              <a:t>Product Formats (ARD, Cloud Compatibility); Data Stewardship; Data Dissemination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1400"/>
              <a:t>Chapter-5: Interface (Accessibility)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b="1" lang="en-US" sz="1400"/>
              <a:t>Discovery: </a:t>
            </a:r>
            <a:r>
              <a:rPr lang="en-US" sz="1400"/>
              <a:t>Metadata, STAC</a:t>
            </a:r>
            <a:r>
              <a:rPr b="1" lang="en-US" sz="1400"/>
              <a:t>; Access</a:t>
            </a:r>
            <a:r>
              <a:rPr lang="en-US" sz="1400"/>
              <a:t>: API, https</a:t>
            </a:r>
            <a:r>
              <a:rPr b="1" lang="en-US" sz="1400"/>
              <a:t>; Authentication 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1400"/>
              <a:t>Chapter 6: Quality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b="1" lang="en-US" sz="1400"/>
              <a:t>Quality Evaluation and Tags, Calibration, Validation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1400"/>
              <a:t>Chapter 7: Policy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b="1" lang="en-US" sz="1400"/>
              <a:t>Open Data Policy, Open Science, Open Source Science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1400"/>
              <a:t>Chapter 8: Conclusion and Future Scope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1400"/>
              <a:t>Annexures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8" name="Google Shape;108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Handbook Chapter Layout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/>
          <p:nvPr>
            <p:ph idx="1" type="body"/>
          </p:nvPr>
        </p:nvSpPr>
        <p:spPr>
          <a:xfrm>
            <a:off x="324233" y="1351704"/>
            <a:ext cx="11495400" cy="49620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400"/>
              <a:t>Recommendations are primarily based on work done and paper published by Peter Strobl , Woolliams and Katrin Molch.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Standards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ISO 25964-1, 2011 Thesauri for information Retrieval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ISO 25964-2, 2013 Interoperability with other vocabularies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400"/>
              <a:t>CEOS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CEOS Cal/Val Portal, Terms and Definitions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CEOS Interoperability Terminology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CEOS WGISS EO Data Stewardship Glossary of Acronyms and Terms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400"/>
              <a:t>Review of Chapter in Progress</a:t>
            </a:r>
            <a:endParaRPr/>
          </a:p>
          <a:p>
            <a:pPr indent="0" lvl="1" marL="533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14" name="Google Shape;114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Vocabulary Recommendations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/>
          <p:nvPr>
            <p:ph idx="1" type="body"/>
          </p:nvPr>
        </p:nvSpPr>
        <p:spPr>
          <a:xfrm>
            <a:off x="324234" y="1558533"/>
            <a:ext cx="5760880" cy="4662900"/>
          </a:xfrm>
          <a:prstGeom prst="rect">
            <a:avLst/>
          </a:prstGeom>
          <a:solidFill>
            <a:srgbClr val="AFD8E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		(Earth Observation Plug and Play)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Development of Plug and Play modules to demonstrate interoperability best practices</a:t>
            </a:r>
            <a:endParaRPr sz="2400"/>
          </a:p>
          <a:p>
            <a:pPr indent="-3238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o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Discovery and access of Earth observation data</a:t>
            </a:r>
            <a:endParaRPr sz="2400"/>
          </a:p>
          <a:p>
            <a:pPr indent="-3238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o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Analytics</a:t>
            </a:r>
            <a:endParaRPr sz="2400"/>
          </a:p>
          <a:p>
            <a:pPr indent="-406400" lvl="2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❖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Possible collaboration with CEOS Analytics Lab (CAL)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120" name="Google Shape;12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Interoperability Demonstrator</a:t>
            </a:r>
            <a:endParaRPr/>
          </a:p>
        </p:txBody>
      </p:sp>
      <p:pic>
        <p:nvPicPr>
          <p:cNvPr id="121" name="Google Shape;12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048" y="1558533"/>
            <a:ext cx="2099954" cy="99958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9"/>
          <p:cNvSpPr txBox="1"/>
          <p:nvPr/>
        </p:nvSpPr>
        <p:spPr>
          <a:xfrm>
            <a:off x="6233300" y="1558533"/>
            <a:ext cx="5760880" cy="4662900"/>
          </a:xfrm>
          <a:prstGeom prst="rect">
            <a:avLst/>
          </a:prstGeom>
          <a:solidFill>
            <a:srgbClr val="ECB3A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Common Online Dictionary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Development of CEOS thesaurus access and management Software for CEOS controlled vocabularies to demonstrate Vocabulary interoperability best practices</a:t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2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Possible collaboration with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WGCV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LSI-VC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Nitant Dube</dc:creator>
</cp:coreProperties>
</file>