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12192000"/>
  <p:notesSz cx="6858000" cy="9144000"/>
  <p:embeddedFontLst>
    <p:embeddedFont>
      <p:font typeface="Montserrat SemiBold"/>
      <p:regular r:id="rId14"/>
      <p:bold r:id="rId15"/>
      <p:italic r:id="rId16"/>
      <p:boldItalic r:id="rId17"/>
    </p:embeddedFont>
    <p:embeddedFont>
      <p:font typeface="Montserrat"/>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6BFCB72-DE0B-47B0-8AA9-E352AF38AA8E}">
  <a:tblStyle styleId="{36BFCB72-DE0B-47B0-8AA9-E352AF38AA8E}" styleName="Table_0">
    <a:wholeTbl>
      <a:tcTxStyle>
        <a:font>
          <a:latin typeface="Arial"/>
          <a:ea typeface="Arial"/>
          <a:cs typeface="Arial"/>
        </a:font>
        <a:srgbClr val="000000"/>
      </a:tcTxStyle>
      <a:tcStyle>
        <a:tcBdr>
          <a:left>
            <a:ln cap="flat" cmpd="sng" w="6350">
              <a:solidFill>
                <a:srgbClr val="000000"/>
              </a:solidFill>
              <a:prstDash val="solid"/>
              <a:round/>
              <a:headEnd len="sm" w="sm" type="none"/>
              <a:tailEnd len="sm" w="sm" type="none"/>
            </a:ln>
          </a:left>
          <a:right>
            <a:ln cap="flat" cmpd="sng" w="6350">
              <a:solidFill>
                <a:srgbClr val="000000"/>
              </a:solidFill>
              <a:prstDash val="solid"/>
              <a:round/>
              <a:headEnd len="sm" w="sm" type="none"/>
              <a:tailEnd len="sm" w="sm" type="none"/>
            </a:ln>
          </a:right>
          <a:top>
            <a:ln cap="flat" cmpd="sng" w="6350">
              <a:solidFill>
                <a:srgbClr val="000000"/>
              </a:solidFill>
              <a:prstDash val="solid"/>
              <a:round/>
              <a:headEnd len="sm" w="sm" type="none"/>
              <a:tailEnd len="sm" w="sm" type="none"/>
            </a:ln>
          </a:top>
          <a:bottom>
            <a:ln cap="flat" cmpd="sng" w="6350">
              <a:solidFill>
                <a:srgbClr val="000000"/>
              </a:solidFill>
              <a:prstDash val="solid"/>
              <a:round/>
              <a:headEnd len="sm" w="sm" type="none"/>
              <a:tailEnd len="sm" w="sm" type="none"/>
            </a:ln>
          </a:bottom>
          <a:insideH>
            <a:ln cap="flat" cmpd="sng" w="6350">
              <a:solidFill>
                <a:srgbClr val="000000"/>
              </a:solidFill>
              <a:prstDash val="solid"/>
              <a:round/>
              <a:headEnd len="sm" w="sm" type="none"/>
              <a:tailEnd len="sm" w="sm" type="none"/>
            </a:ln>
          </a:insideH>
          <a:insideV>
            <a:ln cap="flat" cmpd="sng" w="635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Montserrat-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MontserratSemiBold-bold.fntdata"/><Relationship Id="rId14" Type="http://schemas.openxmlformats.org/officeDocument/2006/relationships/font" Target="fonts/MontserratSemiBold-regular.fntdata"/><Relationship Id="rId17" Type="http://schemas.openxmlformats.org/officeDocument/2006/relationships/font" Target="fonts/MontserratSemiBold-boldItalic.fntdata"/><Relationship Id="rId16" Type="http://schemas.openxmlformats.org/officeDocument/2006/relationships/font" Target="fonts/MontserratSemiBold-italic.fntdata"/><Relationship Id="rId5" Type="http://schemas.openxmlformats.org/officeDocument/2006/relationships/notesMaster" Target="notesMasters/notesMaster1.xml"/><Relationship Id="rId19" Type="http://schemas.openxmlformats.org/officeDocument/2006/relationships/font" Target="fonts/Montserrat-bold.fntdata"/><Relationship Id="rId6" Type="http://schemas.openxmlformats.org/officeDocument/2006/relationships/slide" Target="slides/slide1.xml"/><Relationship Id="rId18" Type="http://schemas.openxmlformats.org/officeDocument/2006/relationships/font" Target="fonts/Montserrat-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bb727f0b64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bb727f0b6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fd94b1e794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fd94b1e79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fd94b1e794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fd94b1e79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fd94b1e794_0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fd94b1e794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fe0062f1a4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fe0062f1a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fd94b1e794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fd94b1e79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fd94b1e794_0_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fd94b1e794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jpg"/><Relationship Id="rId4" Type="http://schemas.openxmlformats.org/officeDocument/2006/relationships/image" Target="../media/image5.jpg"/><Relationship Id="rId5" Type="http://schemas.openxmlformats.org/officeDocument/2006/relationships/image" Target="../media/image6.png"/><Relationship Id="rId6"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2"/>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2"/>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b="673" l="54016" r="11355" t="36081"/>
          <a:stretch/>
        </p:blipFill>
        <p:spPr>
          <a:xfrm rot="-5400000">
            <a:off x="5792642" y="4819952"/>
            <a:ext cx="1719709" cy="2366806"/>
          </a:xfrm>
          <a:prstGeom prst="rtTriangle">
            <a:avLst/>
          </a:prstGeom>
          <a:noFill/>
          <a:ln>
            <a:noFill/>
          </a:ln>
        </p:spPr>
      </p:pic>
      <p:sp>
        <p:nvSpPr>
          <p:cNvPr id="20" name="Google Shape;20;p2"/>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i="0" sz="80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6" name="Google Shape;26;p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3"/>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Montserrat"/>
                <a:ea typeface="Montserrat"/>
                <a:cs typeface="Montserrat"/>
                <a:sym typeface="Montserrat"/>
              </a:rPr>
              <a:t>SIT</a:t>
            </a:r>
            <a:r>
              <a:rPr b="1" lang="en-GB">
                <a:solidFill>
                  <a:schemeClr val="accent1"/>
                </a:solidFill>
                <a:latin typeface="Montserrat"/>
                <a:ea typeface="Montserrat"/>
                <a:cs typeface="Montserrat"/>
                <a:sym typeface="Montserrat"/>
              </a:rPr>
              <a:t> Technical Workshop 2024,</a:t>
            </a:r>
            <a:r>
              <a:rPr b="1" i="0" lang="en-GB" sz="1400" u="none" cap="none" strike="noStrike">
                <a:solidFill>
                  <a:schemeClr val="accent1"/>
                </a:solidFill>
                <a:latin typeface="Montserrat"/>
                <a:ea typeface="Montserrat"/>
                <a:cs typeface="Montserrat"/>
                <a:sym typeface="Montserrat"/>
              </a:rPr>
              <a:t> </a:t>
            </a:r>
            <a:r>
              <a:rPr b="1" lang="en-GB">
                <a:solidFill>
                  <a:schemeClr val="accent1"/>
                </a:solidFill>
                <a:latin typeface="Montserrat"/>
                <a:ea typeface="Montserrat"/>
                <a:cs typeface="Montserrat"/>
                <a:sym typeface="Montserrat"/>
              </a:rPr>
              <a:t>18-19 September 2024</a:t>
            </a:r>
            <a:endParaRPr b="1">
              <a:solidFill>
                <a:schemeClr val="accent1"/>
              </a:solidFill>
              <a:latin typeface="Montserrat"/>
              <a:ea typeface="Montserrat"/>
              <a:cs typeface="Montserrat"/>
              <a:sym typeface="Montserrat"/>
            </a:endParaRPr>
          </a:p>
        </p:txBody>
      </p:sp>
      <p:sp>
        <p:nvSpPr>
          <p:cNvPr id="29" name="Google Shape;29;p3"/>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0" name="Google Shape;30;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6" name="Google Shape;36;p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7" name="Google Shape;37;p4"/>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8" name="Google Shape;38;p4"/>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9" name="Google Shape;39;p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0" name="Google Shape;40;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41" name="Google Shape;41;p4"/>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Montserrat"/>
                <a:ea typeface="Montserrat"/>
                <a:cs typeface="Montserrat"/>
                <a:sym typeface="Montserrat"/>
              </a:rPr>
              <a:t>SIT</a:t>
            </a:r>
            <a:r>
              <a:rPr b="1" lang="en-GB">
                <a:solidFill>
                  <a:schemeClr val="accent1"/>
                </a:solidFill>
                <a:latin typeface="Montserrat"/>
                <a:ea typeface="Montserrat"/>
                <a:cs typeface="Montserrat"/>
                <a:sym typeface="Montserrat"/>
              </a:rPr>
              <a:t> Technical Workshop 2024,</a:t>
            </a:r>
            <a:r>
              <a:rPr b="1" i="0" lang="en-GB" sz="1400" u="none" cap="none" strike="noStrike">
                <a:solidFill>
                  <a:schemeClr val="accent1"/>
                </a:solidFill>
                <a:latin typeface="Montserrat"/>
                <a:ea typeface="Montserrat"/>
                <a:cs typeface="Montserrat"/>
                <a:sym typeface="Montserrat"/>
              </a:rPr>
              <a:t> </a:t>
            </a:r>
            <a:r>
              <a:rPr b="1" lang="en-GB">
                <a:solidFill>
                  <a:schemeClr val="accent1"/>
                </a:solidFill>
                <a:latin typeface="Montserrat"/>
                <a:ea typeface="Montserrat"/>
                <a:cs typeface="Montserrat"/>
                <a:sym typeface="Montserrat"/>
              </a:rPr>
              <a:t>18-19 September 2024</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7" name="Google Shape;47;p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9" name="Google Shape;49;p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50" name="Google Shape;50;p5"/>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Montserrat"/>
                <a:ea typeface="Montserrat"/>
                <a:cs typeface="Montserrat"/>
                <a:sym typeface="Montserrat"/>
              </a:rPr>
              <a:t>SIT</a:t>
            </a:r>
            <a:r>
              <a:rPr b="1" lang="en-GB">
                <a:solidFill>
                  <a:schemeClr val="accent1"/>
                </a:solidFill>
                <a:latin typeface="Montserrat"/>
                <a:ea typeface="Montserrat"/>
                <a:cs typeface="Montserrat"/>
                <a:sym typeface="Montserrat"/>
              </a:rPr>
              <a:t> Technical Workshop 2024,</a:t>
            </a:r>
            <a:r>
              <a:rPr b="1" i="0" lang="en-GB" sz="1400" u="none" cap="none" strike="noStrike">
                <a:solidFill>
                  <a:schemeClr val="accent1"/>
                </a:solidFill>
                <a:latin typeface="Montserrat"/>
                <a:ea typeface="Montserrat"/>
                <a:cs typeface="Montserrat"/>
                <a:sym typeface="Montserrat"/>
              </a:rPr>
              <a:t> </a:t>
            </a:r>
            <a:r>
              <a:rPr b="1" lang="en-GB">
                <a:solidFill>
                  <a:schemeClr val="accent1"/>
                </a:solidFill>
                <a:latin typeface="Montserrat"/>
                <a:ea typeface="Montserrat"/>
                <a:cs typeface="Montserrat"/>
                <a:sym typeface="Montserrat"/>
              </a:rPr>
              <a:t>18-19 September 2024</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6" name="Google Shape;56;p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7" name="Google Shape;57;p6"/>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58" name="Google Shape;58;p6"/>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9pPr>
          </a:lstStyle>
          <a:p/>
        </p:txBody>
      </p:sp>
      <p:sp>
        <p:nvSpPr>
          <p:cNvPr id="59" name="Google Shape;59;p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60" name="Google Shape;60;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61" name="Google Shape;61;p6"/>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Montserrat"/>
                <a:ea typeface="Montserrat"/>
                <a:cs typeface="Montserrat"/>
                <a:sym typeface="Montserrat"/>
              </a:rPr>
              <a:t>SIT</a:t>
            </a:r>
            <a:r>
              <a:rPr b="1" lang="en-GB">
                <a:solidFill>
                  <a:schemeClr val="accent1"/>
                </a:solidFill>
                <a:latin typeface="Montserrat"/>
                <a:ea typeface="Montserrat"/>
                <a:cs typeface="Montserrat"/>
                <a:sym typeface="Montserrat"/>
              </a:rPr>
              <a:t> Technical Workshop 2024,</a:t>
            </a:r>
            <a:r>
              <a:rPr b="1" i="0" lang="en-GB" sz="1400" u="none" cap="none" strike="noStrike">
                <a:solidFill>
                  <a:schemeClr val="accent1"/>
                </a:solidFill>
                <a:latin typeface="Montserrat"/>
                <a:ea typeface="Montserrat"/>
                <a:cs typeface="Montserrat"/>
                <a:sym typeface="Montserrat"/>
              </a:rPr>
              <a:t> </a:t>
            </a:r>
            <a:r>
              <a:rPr b="1" lang="en-GB">
                <a:solidFill>
                  <a:schemeClr val="accent1"/>
                </a:solidFill>
                <a:latin typeface="Montserrat"/>
                <a:ea typeface="Montserrat"/>
                <a:cs typeface="Montserrat"/>
                <a:sym typeface="Montserrat"/>
              </a:rPr>
              <a:t>18-19 September 2024</a:t>
            </a:r>
            <a:endParaRPr b="1">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7" name="Google Shape;7;p1"/>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10" name="Google Shape;10;p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10.png"/><Relationship Id="rId5"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7"/>
          <p:cNvSpPr txBox="1"/>
          <p:nvPr>
            <p:ph type="title"/>
          </p:nvPr>
        </p:nvSpPr>
        <p:spPr>
          <a:xfrm>
            <a:off x="176050" y="175950"/>
            <a:ext cx="8035800" cy="3972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GB" sz="7500"/>
              <a:t>Early Warnings for All (EW4All)</a:t>
            </a:r>
            <a:endParaRPr sz="7500">
              <a:latin typeface="Montserrat"/>
              <a:ea typeface="Montserrat"/>
              <a:cs typeface="Montserrat"/>
              <a:sym typeface="Montserrat"/>
            </a:endParaRPr>
          </a:p>
          <a:p>
            <a:pPr indent="0" lvl="0" marL="0" rtl="0" algn="l">
              <a:lnSpc>
                <a:spcPct val="115000"/>
              </a:lnSpc>
              <a:spcBef>
                <a:spcPts val="0"/>
              </a:spcBef>
              <a:spcAft>
                <a:spcPts val="0"/>
              </a:spcAft>
              <a:buClr>
                <a:schemeClr val="lt1"/>
              </a:buClr>
              <a:buSzPts val="8000"/>
              <a:buFont typeface="Arial"/>
              <a:buNone/>
            </a:pPr>
            <a:r>
              <a:rPr i="1" lang="en-GB" sz="4000"/>
              <a:t>CEOS Engagement with the UN’s Initiative</a:t>
            </a:r>
            <a:endParaRPr i="1" sz="4000">
              <a:latin typeface="Montserrat"/>
              <a:ea typeface="Montserrat"/>
              <a:cs typeface="Montserrat"/>
              <a:sym typeface="Montserrat"/>
            </a:endParaRPr>
          </a:p>
        </p:txBody>
      </p:sp>
      <p:sp>
        <p:nvSpPr>
          <p:cNvPr id="67" name="Google Shape;67;p7"/>
          <p:cNvSpPr/>
          <p:nvPr/>
        </p:nvSpPr>
        <p:spPr>
          <a:xfrm>
            <a:off x="7272909" y="4148557"/>
            <a:ext cx="4833000" cy="2605200"/>
          </a:xfrm>
          <a:prstGeom prst="rect">
            <a:avLst/>
          </a:prstGeom>
          <a:noFill/>
          <a:ln>
            <a:noFill/>
          </a:ln>
        </p:spPr>
        <p:txBody>
          <a:bodyPr anchorCtr="0" anchor="t" bIns="0" lIns="0" spcFirstLastPara="1" rIns="0" wrap="square" tIns="0">
            <a:noAutofit/>
          </a:bodyPr>
          <a:lstStyle/>
          <a:p>
            <a:pPr indent="0" lvl="0" marL="0" marR="0" rtl="0" algn="r">
              <a:lnSpc>
                <a:spcPct val="130000"/>
              </a:lnSpc>
              <a:spcBef>
                <a:spcPts val="0"/>
              </a:spcBef>
              <a:spcAft>
                <a:spcPts val="0"/>
              </a:spcAft>
              <a:buNone/>
            </a:pPr>
            <a:r>
              <a:rPr b="1" lang="en-GB" sz="2200">
                <a:solidFill>
                  <a:schemeClr val="accent1"/>
                </a:solidFill>
                <a:latin typeface="Montserrat"/>
                <a:ea typeface="Montserrat"/>
                <a:cs typeface="Montserrat"/>
                <a:sym typeface="Montserrat"/>
              </a:rPr>
              <a:t>Osamu Ochiai</a:t>
            </a:r>
            <a:endParaRPr b="1" sz="2200">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2200">
                <a:solidFill>
                  <a:schemeClr val="accent1"/>
                </a:solidFill>
                <a:latin typeface="Montserrat"/>
                <a:ea typeface="Montserrat"/>
                <a:cs typeface="Montserrat"/>
                <a:sym typeface="Montserrat"/>
              </a:rPr>
              <a:t>JAXA SIT Chair Team</a:t>
            </a:r>
            <a:endParaRPr>
              <a:latin typeface="Montserrat"/>
              <a:ea typeface="Montserrat"/>
              <a:cs typeface="Montserrat"/>
              <a:sym typeface="Montserrat"/>
            </a:endParaRPr>
          </a:p>
          <a:p>
            <a:pPr indent="0" lvl="0" marL="0" marR="0" rtl="0" algn="r">
              <a:lnSpc>
                <a:spcPct val="130000"/>
              </a:lnSpc>
              <a:spcBef>
                <a:spcPts val="0"/>
              </a:spcBef>
              <a:spcAft>
                <a:spcPts val="0"/>
              </a:spcAft>
              <a:buNone/>
            </a:pPr>
            <a:r>
              <a:rPr b="1" i="0" lang="en-GB" sz="2200" u="none" cap="none" strike="noStrike">
                <a:solidFill>
                  <a:schemeClr val="accent1"/>
                </a:solidFill>
                <a:latin typeface="Montserrat"/>
                <a:ea typeface="Montserrat"/>
                <a:cs typeface="Montserrat"/>
                <a:sym typeface="Montserrat"/>
              </a:rPr>
              <a:t>Agenda Item </a:t>
            </a:r>
            <a:r>
              <a:rPr b="1" lang="en-GB" sz="2200">
                <a:solidFill>
                  <a:schemeClr val="accent1"/>
                </a:solidFill>
                <a:latin typeface="Montserrat"/>
                <a:ea typeface="Montserrat"/>
                <a:cs typeface="Montserrat"/>
                <a:sym typeface="Montserrat"/>
              </a:rPr>
              <a:t>4.1</a:t>
            </a:r>
            <a:endParaRPr>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2200">
                <a:solidFill>
                  <a:schemeClr val="accent1"/>
                </a:solidFill>
                <a:latin typeface="Montserrat"/>
                <a:ea typeface="Montserrat"/>
                <a:cs typeface="Montserrat"/>
                <a:sym typeface="Montserrat"/>
              </a:rPr>
              <a:t>SIT Technical Workshop 2024</a:t>
            </a:r>
            <a:endParaRPr b="1" sz="2200">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2200">
                <a:solidFill>
                  <a:schemeClr val="accent1"/>
                </a:solidFill>
                <a:latin typeface="Montserrat"/>
                <a:ea typeface="Montserrat"/>
                <a:cs typeface="Montserrat"/>
                <a:sym typeface="Montserrat"/>
              </a:rPr>
              <a:t>Sydney, Australia</a:t>
            </a:r>
            <a:endParaRPr b="1" sz="2200">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2200">
                <a:solidFill>
                  <a:schemeClr val="accent1"/>
                </a:solidFill>
                <a:latin typeface="Montserrat"/>
                <a:ea typeface="Montserrat"/>
                <a:cs typeface="Montserrat"/>
                <a:sym typeface="Montserrat"/>
              </a:rPr>
              <a:t>18th - 19th September 2024</a:t>
            </a: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8"/>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Action SIT-39-11</a:t>
            </a:r>
            <a:endParaRPr/>
          </a:p>
        </p:txBody>
      </p:sp>
      <p:graphicFrame>
        <p:nvGraphicFramePr>
          <p:cNvPr id="73" name="Google Shape;73;p8"/>
          <p:cNvGraphicFramePr/>
          <p:nvPr/>
        </p:nvGraphicFramePr>
        <p:xfrm>
          <a:off x="1727750" y="1698150"/>
          <a:ext cx="3000000" cy="3000000"/>
        </p:xfrm>
        <a:graphic>
          <a:graphicData uri="http://schemas.openxmlformats.org/drawingml/2006/table">
            <a:tbl>
              <a:tblPr bandCol="1" bandRow="1">
                <a:noFill/>
                <a:tableStyleId>{36BFCB72-DE0B-47B0-8AA9-E352AF38AA8E}</a:tableStyleId>
              </a:tblPr>
              <a:tblGrid>
                <a:gridCol w="1799625"/>
                <a:gridCol w="5198800"/>
                <a:gridCol w="1738075"/>
              </a:tblGrid>
              <a:tr h="266700">
                <a:tc rowSpan="2">
                  <a:txBody>
                    <a:bodyPr/>
                    <a:lstStyle/>
                    <a:p>
                      <a:pPr indent="0" lvl="0" marL="0" rtl="0" algn="ctr">
                        <a:lnSpc>
                          <a:spcPct val="113750"/>
                        </a:lnSpc>
                        <a:spcBef>
                          <a:spcPts val="0"/>
                        </a:spcBef>
                        <a:spcAft>
                          <a:spcPts val="0"/>
                        </a:spcAft>
                        <a:buNone/>
                      </a:pPr>
                      <a:r>
                        <a:rPr b="1" lang="en-GB" sz="2200">
                          <a:solidFill>
                            <a:srgbClr val="FFFFFF"/>
                          </a:solidFill>
                          <a:latin typeface="Calibri"/>
                          <a:ea typeface="Calibri"/>
                          <a:cs typeface="Calibri"/>
                          <a:sym typeface="Calibri"/>
                        </a:rPr>
                        <a:t>SIT-39-11</a:t>
                      </a:r>
                      <a:endParaRPr b="1" sz="2200">
                        <a:solidFill>
                          <a:srgbClr val="FFFFFF"/>
                        </a:solidFill>
                        <a:latin typeface="Calibri"/>
                        <a:ea typeface="Calibri"/>
                        <a:cs typeface="Calibri"/>
                        <a:sym typeface="Calibri"/>
                      </a:endParaRPr>
                    </a:p>
                  </a:txBody>
                  <a:tcPr marT="63500" marB="63500" marR="63500" marL="635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003366"/>
                    </a:solidFill>
                  </a:tcPr>
                </a:tc>
                <a:tc>
                  <a:txBody>
                    <a:bodyPr/>
                    <a:lstStyle/>
                    <a:p>
                      <a:pPr indent="0" lvl="0" marL="0" rtl="0" algn="just">
                        <a:lnSpc>
                          <a:spcPct val="113750"/>
                        </a:lnSpc>
                        <a:spcBef>
                          <a:spcPts val="0"/>
                        </a:spcBef>
                        <a:spcAft>
                          <a:spcPts val="0"/>
                        </a:spcAft>
                        <a:buNone/>
                      </a:pPr>
                      <a:r>
                        <a:rPr lang="en-GB" sz="2200">
                          <a:latin typeface="Calibri"/>
                          <a:ea typeface="Calibri"/>
                          <a:cs typeface="Calibri"/>
                          <a:sym typeface="Calibri"/>
                        </a:rPr>
                        <a:t>SIT Chair to confer with WGDisasters Chair and Vice Chair regarding potential CEOS contributions to the UN’s Early Warnings for All (EW4All) initiative.</a:t>
                      </a:r>
                      <a:endParaRPr sz="2200">
                        <a:latin typeface="Calibri"/>
                        <a:ea typeface="Calibri"/>
                        <a:cs typeface="Calibri"/>
                        <a:sym typeface="Calibri"/>
                      </a:endParaRPr>
                    </a:p>
                  </a:txBody>
                  <a:tcPr marT="63500" marB="63500" marR="63500" marL="635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GB" sz="2200">
                          <a:latin typeface="Calibri"/>
                          <a:ea typeface="Calibri"/>
                          <a:cs typeface="Calibri"/>
                          <a:sym typeface="Calibri"/>
                        </a:rPr>
                        <a:t>SEC-321</a:t>
                      </a:r>
                      <a:endParaRPr b="1" sz="2200">
                        <a:latin typeface="Calibri"/>
                        <a:ea typeface="Calibri"/>
                        <a:cs typeface="Calibri"/>
                        <a:sym typeface="Calibri"/>
                      </a:endParaRPr>
                    </a:p>
                  </a:txBody>
                  <a:tcPr marT="63500" marB="63500" marR="63500" marL="635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266700">
                <a:tc vMerge="1"/>
                <a:tc gridSpan="2">
                  <a:txBody>
                    <a:bodyPr/>
                    <a:lstStyle/>
                    <a:p>
                      <a:pPr indent="0" lvl="0" marL="0" rtl="0" algn="just">
                        <a:lnSpc>
                          <a:spcPct val="113750"/>
                        </a:lnSpc>
                        <a:spcBef>
                          <a:spcPts val="0"/>
                        </a:spcBef>
                        <a:spcAft>
                          <a:spcPts val="0"/>
                        </a:spcAft>
                        <a:buNone/>
                      </a:pPr>
                      <a:r>
                        <a:rPr i="1" lang="en-GB" sz="2200">
                          <a:latin typeface="Calibri"/>
                          <a:ea typeface="Calibri"/>
                          <a:cs typeface="Calibri"/>
                          <a:sym typeface="Calibri"/>
                        </a:rPr>
                        <a:t>Rationale: The objective is to identify potential CEOS contributions to the EW4All to be communicated to the UN and through WMO.</a:t>
                      </a:r>
                      <a:endParaRPr i="1" sz="2200">
                        <a:latin typeface="Calibri"/>
                        <a:ea typeface="Calibri"/>
                        <a:cs typeface="Calibri"/>
                        <a:sym typeface="Calibri"/>
                      </a:endParaRPr>
                    </a:p>
                  </a:txBody>
                  <a:tcPr marT="63500" marB="63500" marR="63500" marL="63500"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hMerge="1"/>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9"/>
          <p:cNvSpPr txBox="1"/>
          <p:nvPr>
            <p:ph idx="1" type="body"/>
          </p:nvPr>
        </p:nvSpPr>
        <p:spPr>
          <a:xfrm>
            <a:off x="304646" y="1353075"/>
            <a:ext cx="11102400" cy="4662900"/>
          </a:xfrm>
          <a:prstGeom prst="rect">
            <a:avLst/>
          </a:prstGeom>
        </p:spPr>
        <p:txBody>
          <a:bodyPr anchorCtr="0" anchor="t" bIns="45700" lIns="91425" spcFirstLastPara="1" rIns="91425" wrap="square" tIns="45700">
            <a:noAutofit/>
          </a:bodyPr>
          <a:lstStyle/>
          <a:p>
            <a:pPr indent="-368300" lvl="0" marL="457200" rtl="0" algn="l">
              <a:spcBef>
                <a:spcPts val="1000"/>
              </a:spcBef>
              <a:spcAft>
                <a:spcPts val="0"/>
              </a:spcAft>
              <a:buSzPts val="2200"/>
              <a:buChar char="❖"/>
            </a:pPr>
            <a:r>
              <a:rPr lang="en-GB" sz="2200"/>
              <a:t>Launched in 2022 by UN Secretary-General, António Guterres</a:t>
            </a:r>
            <a:endParaRPr sz="2200"/>
          </a:p>
          <a:p>
            <a:pPr indent="-368300" lvl="0" marL="457200" rtl="0" algn="l">
              <a:spcBef>
                <a:spcPts val="1000"/>
              </a:spcBef>
              <a:spcAft>
                <a:spcPts val="0"/>
              </a:spcAft>
              <a:buSzPts val="2200"/>
              <a:buChar char="❖"/>
            </a:pPr>
            <a:r>
              <a:rPr lang="en-GB" sz="2200"/>
              <a:t>Early Warnings for All is striving for global early warning coverage by 2027</a:t>
            </a:r>
            <a:endParaRPr sz="2200"/>
          </a:p>
          <a:p>
            <a:pPr indent="-368300" lvl="0" marL="457200" rtl="0" algn="l">
              <a:spcBef>
                <a:spcPts val="1000"/>
              </a:spcBef>
              <a:spcAft>
                <a:spcPts val="0"/>
              </a:spcAft>
              <a:buSzPts val="2200"/>
              <a:buChar char="❖"/>
            </a:pPr>
            <a:r>
              <a:rPr lang="en-GB" sz="2200"/>
              <a:t>Includes hazardous weather, water, and climate events</a:t>
            </a:r>
            <a:endParaRPr sz="2200"/>
          </a:p>
        </p:txBody>
      </p:sp>
      <p:sp>
        <p:nvSpPr>
          <p:cNvPr id="79" name="Google Shape;79;p9"/>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What is Early Warnings for All?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0"/>
          <p:cNvSpPr txBox="1"/>
          <p:nvPr>
            <p:ph idx="1" type="body"/>
          </p:nvPr>
        </p:nvSpPr>
        <p:spPr>
          <a:xfrm>
            <a:off x="304654" y="1353075"/>
            <a:ext cx="5751000" cy="4662900"/>
          </a:xfrm>
          <a:prstGeom prst="rect">
            <a:avLst/>
          </a:prstGeom>
        </p:spPr>
        <p:txBody>
          <a:bodyPr anchorCtr="0" anchor="t" bIns="45700" lIns="91425" spcFirstLastPara="1" rIns="91425" wrap="square" tIns="45700">
            <a:noAutofit/>
          </a:bodyPr>
          <a:lstStyle/>
          <a:p>
            <a:pPr indent="-368300" lvl="0" marL="457200" rtl="0" algn="l">
              <a:spcBef>
                <a:spcPts val="1000"/>
              </a:spcBef>
              <a:spcAft>
                <a:spcPts val="0"/>
              </a:spcAft>
              <a:buSzPts val="2200"/>
              <a:buChar char="❖"/>
            </a:pPr>
            <a:r>
              <a:rPr b="1" lang="en-GB" sz="2200"/>
              <a:t>Disaster risk knowledge and management</a:t>
            </a:r>
            <a:r>
              <a:rPr lang="en-GB" sz="2200"/>
              <a:t> (led by UNDRR)</a:t>
            </a:r>
            <a:endParaRPr sz="2200"/>
          </a:p>
          <a:p>
            <a:pPr indent="-368300" lvl="0" marL="457200" rtl="0" algn="l">
              <a:spcBef>
                <a:spcPts val="1000"/>
              </a:spcBef>
              <a:spcAft>
                <a:spcPts val="0"/>
              </a:spcAft>
              <a:buSzPts val="2200"/>
              <a:buChar char="❖"/>
            </a:pPr>
            <a:r>
              <a:rPr b="1" lang="en-GB" sz="2200"/>
              <a:t>Detection, observation, monitoring, analysis, and forecasting</a:t>
            </a:r>
            <a:r>
              <a:rPr lang="en-GB" sz="2200"/>
              <a:t> (led by WMO)</a:t>
            </a:r>
            <a:endParaRPr sz="2200"/>
          </a:p>
          <a:p>
            <a:pPr indent="-368300" lvl="0" marL="457200" rtl="0" algn="l">
              <a:spcBef>
                <a:spcPts val="1000"/>
              </a:spcBef>
              <a:spcAft>
                <a:spcPts val="0"/>
              </a:spcAft>
              <a:buSzPts val="2200"/>
              <a:buChar char="❖"/>
            </a:pPr>
            <a:r>
              <a:rPr b="1" lang="en-GB" sz="2200"/>
              <a:t>Warning dissemination and communication</a:t>
            </a:r>
            <a:r>
              <a:rPr lang="en-GB" sz="2200"/>
              <a:t> (led by ITU)</a:t>
            </a:r>
            <a:endParaRPr sz="2200"/>
          </a:p>
          <a:p>
            <a:pPr indent="-368300" lvl="0" marL="457200" rtl="0" algn="l">
              <a:spcBef>
                <a:spcPts val="1000"/>
              </a:spcBef>
              <a:spcAft>
                <a:spcPts val="0"/>
              </a:spcAft>
              <a:buSzPts val="2200"/>
              <a:buChar char="❖"/>
            </a:pPr>
            <a:r>
              <a:rPr b="1" lang="en-GB" sz="2200"/>
              <a:t>Preparedness and response capabilities</a:t>
            </a:r>
            <a:r>
              <a:rPr lang="en-GB" sz="2200"/>
              <a:t> (led by IFRC)</a:t>
            </a:r>
            <a:endParaRPr sz="2200"/>
          </a:p>
        </p:txBody>
      </p:sp>
      <p:sp>
        <p:nvSpPr>
          <p:cNvPr id="85" name="Google Shape;85;p10"/>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EW4All - The Four Pillars</a:t>
            </a:r>
            <a:endParaRPr/>
          </a:p>
        </p:txBody>
      </p:sp>
      <p:pic>
        <p:nvPicPr>
          <p:cNvPr id="86" name="Google Shape;86;p10"/>
          <p:cNvPicPr preferRelativeResize="0"/>
          <p:nvPr/>
        </p:nvPicPr>
        <p:blipFill>
          <a:blip r:embed="rId3">
            <a:alphaModFix/>
          </a:blip>
          <a:stretch>
            <a:fillRect/>
          </a:stretch>
        </p:blipFill>
        <p:spPr>
          <a:xfrm>
            <a:off x="6110229" y="1329489"/>
            <a:ext cx="5811972" cy="419901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1"/>
          <p:cNvSpPr txBox="1"/>
          <p:nvPr>
            <p:ph type="title"/>
          </p:nvPr>
        </p:nvSpPr>
        <p:spPr>
          <a:xfrm>
            <a:off x="166273" y="487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300"/>
              <a:t>Pillar 2: Detection, Observations, Monitoring, Analysis &amp; Forecasting </a:t>
            </a:r>
            <a:endParaRPr sz="3300"/>
          </a:p>
        </p:txBody>
      </p:sp>
      <p:pic>
        <p:nvPicPr>
          <p:cNvPr id="92" name="Google Shape;92;p11"/>
          <p:cNvPicPr preferRelativeResize="0"/>
          <p:nvPr/>
        </p:nvPicPr>
        <p:blipFill>
          <a:blip r:embed="rId3">
            <a:alphaModFix/>
          </a:blip>
          <a:stretch>
            <a:fillRect/>
          </a:stretch>
        </p:blipFill>
        <p:spPr>
          <a:xfrm rot="5400000">
            <a:off x="2327387" y="1297114"/>
            <a:ext cx="4453376" cy="5605749"/>
          </a:xfrm>
          <a:prstGeom prst="rect">
            <a:avLst/>
          </a:prstGeom>
          <a:noFill/>
          <a:ln>
            <a:noFill/>
          </a:ln>
        </p:spPr>
      </p:pic>
      <p:sp>
        <p:nvSpPr>
          <p:cNvPr id="93" name="Google Shape;93;p11"/>
          <p:cNvSpPr txBox="1"/>
          <p:nvPr/>
        </p:nvSpPr>
        <p:spPr>
          <a:xfrm>
            <a:off x="7523275" y="1301200"/>
            <a:ext cx="4363200" cy="2667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GB" sz="1700">
                <a:latin typeface="Montserrat SemiBold"/>
                <a:ea typeface="Montserrat SemiBold"/>
                <a:cs typeface="Montserrat SemiBold"/>
                <a:sym typeface="Montserrat SemiBold"/>
              </a:rPr>
              <a:t>Key Action Area 1B:</a:t>
            </a:r>
            <a:endParaRPr sz="1700">
              <a:latin typeface="Montserrat SemiBold"/>
              <a:ea typeface="Montserrat SemiBold"/>
              <a:cs typeface="Montserrat SemiBold"/>
              <a:sym typeface="Montserrat SemiBold"/>
            </a:endParaRPr>
          </a:p>
          <a:p>
            <a:pPr indent="0" lvl="0" marL="0" rtl="0" algn="l">
              <a:spcBef>
                <a:spcPts val="1000"/>
              </a:spcBef>
              <a:spcAft>
                <a:spcPts val="0"/>
              </a:spcAft>
              <a:buNone/>
            </a:pPr>
            <a:r>
              <a:rPr lang="en-GB" sz="1700">
                <a:latin typeface="Montserrat SemiBold"/>
                <a:ea typeface="Montserrat SemiBold"/>
                <a:cs typeface="Montserrat SemiBold"/>
                <a:sym typeface="Montserrat SemiBold"/>
              </a:rPr>
              <a:t>Enhance the timely access to, and use of satellite observations and of advanced technologies (radar, lightning detection) to build up detection and forecasting capabilities: action: establish satellite nowcasting facilities in Africa and South America.</a:t>
            </a:r>
            <a:endParaRPr sz="1700">
              <a:latin typeface="Montserrat SemiBold"/>
              <a:ea typeface="Montserrat SemiBold"/>
              <a:cs typeface="Montserrat SemiBold"/>
              <a:sym typeface="Montserrat SemiBold"/>
            </a:endParaRPr>
          </a:p>
        </p:txBody>
      </p:sp>
      <p:pic>
        <p:nvPicPr>
          <p:cNvPr id="94" name="Google Shape;94;p11"/>
          <p:cNvPicPr preferRelativeResize="0"/>
          <p:nvPr/>
        </p:nvPicPr>
        <p:blipFill rotWithShape="1">
          <a:blip r:embed="rId4">
            <a:alphaModFix/>
          </a:blip>
          <a:srcRect b="0" l="0" r="13412" t="0"/>
          <a:stretch/>
        </p:blipFill>
        <p:spPr>
          <a:xfrm rot="5400000">
            <a:off x="538888" y="701162"/>
            <a:ext cx="1453000" cy="2349325"/>
          </a:xfrm>
          <a:prstGeom prst="rect">
            <a:avLst/>
          </a:prstGeom>
          <a:noFill/>
          <a:ln cap="flat" cmpd="sng" w="9525">
            <a:solidFill>
              <a:schemeClr val="dk2"/>
            </a:solidFill>
            <a:prstDash val="solid"/>
            <a:round/>
            <a:headEnd len="sm" w="sm" type="none"/>
            <a:tailEnd len="sm" w="sm" type="none"/>
          </a:ln>
        </p:spPr>
      </p:pic>
      <p:sp>
        <p:nvSpPr>
          <p:cNvPr id="95" name="Google Shape;95;p11"/>
          <p:cNvSpPr/>
          <p:nvPr/>
        </p:nvSpPr>
        <p:spPr>
          <a:xfrm>
            <a:off x="2171875" y="3893725"/>
            <a:ext cx="841200" cy="6162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96" name="Google Shape;96;p11"/>
          <p:cNvCxnSpPr>
            <a:stCxn id="95" idx="1"/>
            <a:endCxn id="94" idx="3"/>
          </p:cNvCxnSpPr>
          <p:nvPr/>
        </p:nvCxnSpPr>
        <p:spPr>
          <a:xfrm rot="10800000">
            <a:off x="1265275" y="2602225"/>
            <a:ext cx="906600" cy="1599600"/>
          </a:xfrm>
          <a:prstGeom prst="straightConnector1">
            <a:avLst/>
          </a:prstGeom>
          <a:noFill/>
          <a:ln cap="flat" cmpd="sng" w="9525">
            <a:solidFill>
              <a:schemeClr val="dk2"/>
            </a:solidFill>
            <a:prstDash val="solid"/>
            <a:round/>
            <a:headEnd len="med" w="med" type="none"/>
            <a:tailEnd len="med" w="med" type="triangle"/>
          </a:ln>
        </p:spPr>
      </p:cxnSp>
      <p:sp>
        <p:nvSpPr>
          <p:cNvPr id="97" name="Google Shape;97;p11"/>
          <p:cNvSpPr txBox="1"/>
          <p:nvPr/>
        </p:nvSpPr>
        <p:spPr>
          <a:xfrm>
            <a:off x="7787400" y="483287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98" name="Google Shape;98;p11"/>
          <p:cNvSpPr txBox="1"/>
          <p:nvPr/>
        </p:nvSpPr>
        <p:spPr>
          <a:xfrm>
            <a:off x="7523275" y="4201825"/>
            <a:ext cx="4363200" cy="1359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GB" sz="1700">
                <a:latin typeface="Montserrat SemiBold"/>
                <a:ea typeface="Montserrat SemiBold"/>
                <a:cs typeface="Montserrat SemiBold"/>
                <a:sym typeface="Montserrat SemiBold"/>
              </a:rPr>
              <a:t>Key Action Area 2B:</a:t>
            </a:r>
            <a:endParaRPr sz="1700">
              <a:latin typeface="Montserrat SemiBold"/>
              <a:ea typeface="Montserrat SemiBold"/>
              <a:cs typeface="Montserrat SemiBold"/>
              <a:sym typeface="Montserrat SemiBold"/>
            </a:endParaRPr>
          </a:p>
          <a:p>
            <a:pPr indent="0" lvl="0" marL="0" rtl="0" algn="l">
              <a:spcBef>
                <a:spcPts val="1000"/>
              </a:spcBef>
              <a:spcAft>
                <a:spcPts val="0"/>
              </a:spcAft>
              <a:buNone/>
            </a:pPr>
            <a:r>
              <a:rPr lang="en-GB" sz="1700">
                <a:latin typeface="Montserrat SemiBold"/>
                <a:ea typeface="Montserrat SemiBold"/>
                <a:cs typeface="Montserrat SemiBold"/>
                <a:sym typeface="Montserrat SemiBold"/>
              </a:rPr>
              <a:t>Close ocean and cryosphere observation gaps in hot spots (coastal areas, high mountains, etc.)</a:t>
            </a:r>
            <a:endParaRPr sz="1700">
              <a:latin typeface="Montserrat SemiBold"/>
              <a:ea typeface="Montserrat SemiBold"/>
              <a:cs typeface="Montserrat SemiBold"/>
              <a:sym typeface="Montserrat SemiBold"/>
            </a:endParaRPr>
          </a:p>
        </p:txBody>
      </p:sp>
      <p:pic>
        <p:nvPicPr>
          <p:cNvPr id="99" name="Google Shape;99;p11"/>
          <p:cNvPicPr preferRelativeResize="0"/>
          <p:nvPr/>
        </p:nvPicPr>
        <p:blipFill>
          <a:blip r:embed="rId5">
            <a:alphaModFix/>
          </a:blip>
          <a:stretch>
            <a:fillRect/>
          </a:stretch>
        </p:blipFill>
        <p:spPr>
          <a:xfrm>
            <a:off x="90725" y="3741650"/>
            <a:ext cx="1778650" cy="2582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2"/>
          <p:cNvSpPr txBox="1"/>
          <p:nvPr>
            <p:ph type="title"/>
          </p:nvPr>
        </p:nvSpPr>
        <p:spPr>
          <a:xfrm>
            <a:off x="176050" y="175950"/>
            <a:ext cx="9594300" cy="216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2400">
                <a:solidFill>
                  <a:srgbClr val="444444"/>
                </a:solidFill>
                <a:highlight>
                  <a:srgbClr val="FFFFFF"/>
                </a:highlight>
                <a:latin typeface="Arial"/>
                <a:ea typeface="Arial"/>
                <a:cs typeface="Arial"/>
                <a:sym typeface="Arial"/>
              </a:rPr>
              <a:t> </a:t>
            </a:r>
            <a:endParaRPr sz="2900"/>
          </a:p>
        </p:txBody>
      </p:sp>
      <p:sp>
        <p:nvSpPr>
          <p:cNvPr id="105" name="Google Shape;105;p12"/>
          <p:cNvSpPr txBox="1"/>
          <p:nvPr/>
        </p:nvSpPr>
        <p:spPr>
          <a:xfrm>
            <a:off x="765350" y="2152650"/>
            <a:ext cx="4909800" cy="4893600"/>
          </a:xfrm>
          <a:prstGeom prst="rect">
            <a:avLst/>
          </a:prstGeom>
          <a:noFill/>
          <a:ln>
            <a:noFill/>
          </a:ln>
        </p:spPr>
        <p:txBody>
          <a:bodyPr anchorCtr="0" anchor="t" bIns="91425" lIns="91425" spcFirstLastPara="1" rIns="91425" wrap="square" tIns="91425">
            <a:spAutoFit/>
          </a:bodyPr>
          <a:lstStyle/>
          <a:p>
            <a:pPr indent="0" lvl="0" marL="0" rtl="0" algn="l">
              <a:lnSpc>
                <a:spcPct val="160000"/>
              </a:lnSpc>
              <a:spcBef>
                <a:spcPts val="0"/>
              </a:spcBef>
              <a:spcAft>
                <a:spcPts val="0"/>
              </a:spcAft>
              <a:buNone/>
            </a:pPr>
            <a:r>
              <a:rPr b="1" lang="en-GB" sz="1900">
                <a:solidFill>
                  <a:srgbClr val="444444"/>
                </a:solidFill>
                <a:highlight>
                  <a:srgbClr val="FFFFFF"/>
                </a:highlight>
              </a:rPr>
              <a:t>Asia and Pacific:</a:t>
            </a:r>
            <a:br>
              <a:rPr b="1" lang="en-GB" sz="1900">
                <a:solidFill>
                  <a:srgbClr val="444444"/>
                </a:solidFill>
                <a:highlight>
                  <a:srgbClr val="FFFFFF"/>
                </a:highlight>
              </a:rPr>
            </a:br>
            <a:r>
              <a:rPr lang="en-GB" sz="1900">
                <a:solidFill>
                  <a:srgbClr val="444444"/>
                </a:solidFill>
                <a:highlight>
                  <a:srgbClr val="FFFFFF"/>
                </a:highlight>
              </a:rPr>
              <a:t>Bangladesh, Maldives, Nepal, Lao (People’s Democratic Republic), Cambodia, Kiribati, Samoa, Solomon Islands,  Fiji, Tonga</a:t>
            </a:r>
            <a:endParaRPr sz="1900">
              <a:solidFill>
                <a:srgbClr val="444444"/>
              </a:solidFill>
              <a:highlight>
                <a:srgbClr val="FFFFFF"/>
              </a:highlight>
            </a:endParaRPr>
          </a:p>
          <a:p>
            <a:pPr indent="0" lvl="0" marL="0" rtl="0" algn="l">
              <a:lnSpc>
                <a:spcPct val="160000"/>
              </a:lnSpc>
              <a:spcBef>
                <a:spcPts val="800"/>
              </a:spcBef>
              <a:spcAft>
                <a:spcPts val="0"/>
              </a:spcAft>
              <a:buNone/>
            </a:pPr>
            <a:r>
              <a:rPr b="1" lang="en-GB" sz="1900">
                <a:solidFill>
                  <a:srgbClr val="444444"/>
                </a:solidFill>
                <a:highlight>
                  <a:srgbClr val="FFFFFF"/>
                </a:highlight>
              </a:rPr>
              <a:t>Africa:</a:t>
            </a:r>
            <a:br>
              <a:rPr b="1" lang="en-GB" sz="1900">
                <a:solidFill>
                  <a:srgbClr val="444444"/>
                </a:solidFill>
                <a:highlight>
                  <a:srgbClr val="FFFFFF"/>
                </a:highlight>
              </a:rPr>
            </a:br>
            <a:r>
              <a:rPr lang="en-GB" sz="1900">
                <a:solidFill>
                  <a:srgbClr val="444444"/>
                </a:solidFill>
                <a:highlight>
                  <a:srgbClr val="FFFFFF"/>
                </a:highlight>
              </a:rPr>
              <a:t>Djibouti, Somalia, Sudan, Chad, Comoros, Ethiopia, Liberia, Madagascar, Mauritius, Mozambique, Niger, South Sudan, Uganda</a:t>
            </a:r>
            <a:endParaRPr sz="1900">
              <a:solidFill>
                <a:srgbClr val="444444"/>
              </a:solidFill>
              <a:highlight>
                <a:srgbClr val="FFFFFF"/>
              </a:highlight>
            </a:endParaRPr>
          </a:p>
          <a:p>
            <a:pPr indent="0" lvl="0" marL="0" rtl="0" algn="l">
              <a:lnSpc>
                <a:spcPct val="115000"/>
              </a:lnSpc>
              <a:spcBef>
                <a:spcPts val="800"/>
              </a:spcBef>
              <a:spcAft>
                <a:spcPts val="0"/>
              </a:spcAft>
              <a:buNone/>
            </a:pPr>
            <a:r>
              <a:t/>
            </a:r>
            <a:endParaRPr sz="1900">
              <a:solidFill>
                <a:srgbClr val="444444"/>
              </a:solidFill>
              <a:highlight>
                <a:srgbClr val="FFFFFF"/>
              </a:highlight>
            </a:endParaRPr>
          </a:p>
        </p:txBody>
      </p:sp>
      <p:sp>
        <p:nvSpPr>
          <p:cNvPr id="106" name="Google Shape;106;p12"/>
          <p:cNvSpPr txBox="1"/>
          <p:nvPr/>
        </p:nvSpPr>
        <p:spPr>
          <a:xfrm>
            <a:off x="6545200" y="2152650"/>
            <a:ext cx="4909800" cy="2158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900">
                <a:solidFill>
                  <a:srgbClr val="444444"/>
                </a:solidFill>
                <a:highlight>
                  <a:srgbClr val="FFFFFF"/>
                </a:highlight>
              </a:rPr>
              <a:t>Latin America and Caribbean:</a:t>
            </a:r>
            <a:endParaRPr b="1" sz="1900">
              <a:solidFill>
                <a:srgbClr val="444444"/>
              </a:solidFill>
              <a:highlight>
                <a:srgbClr val="FFFFFF"/>
              </a:highlight>
            </a:endParaRPr>
          </a:p>
          <a:p>
            <a:pPr indent="0" lvl="0" marL="0" rtl="0" algn="l">
              <a:lnSpc>
                <a:spcPct val="115000"/>
              </a:lnSpc>
              <a:spcBef>
                <a:spcPts val="0"/>
              </a:spcBef>
              <a:spcAft>
                <a:spcPts val="0"/>
              </a:spcAft>
              <a:buNone/>
            </a:pPr>
            <a:r>
              <a:rPr lang="en-GB" sz="1900">
                <a:solidFill>
                  <a:srgbClr val="444444"/>
                </a:solidFill>
                <a:highlight>
                  <a:srgbClr val="FFFFFF"/>
                </a:highlight>
              </a:rPr>
              <a:t>Guyana, Haiti, Barbados, Antigua Barbuda, Guatemala, Ecuador</a:t>
            </a:r>
            <a:endParaRPr sz="1900">
              <a:solidFill>
                <a:srgbClr val="444444"/>
              </a:solidFill>
              <a:highlight>
                <a:srgbClr val="FFFFFF"/>
              </a:highlight>
            </a:endParaRPr>
          </a:p>
          <a:p>
            <a:pPr indent="0" lvl="0" marL="0" rtl="0" algn="l">
              <a:lnSpc>
                <a:spcPct val="115000"/>
              </a:lnSpc>
              <a:spcBef>
                <a:spcPts val="0"/>
              </a:spcBef>
              <a:spcAft>
                <a:spcPts val="0"/>
              </a:spcAft>
              <a:buNone/>
            </a:pPr>
            <a:r>
              <a:t/>
            </a:r>
            <a:endParaRPr sz="1900">
              <a:solidFill>
                <a:srgbClr val="444444"/>
              </a:solidFill>
              <a:highlight>
                <a:srgbClr val="FFFFFF"/>
              </a:highlight>
            </a:endParaRPr>
          </a:p>
          <a:p>
            <a:pPr indent="0" lvl="0" marL="0" rtl="0" algn="l">
              <a:lnSpc>
                <a:spcPct val="115000"/>
              </a:lnSpc>
              <a:spcBef>
                <a:spcPts val="0"/>
              </a:spcBef>
              <a:spcAft>
                <a:spcPts val="0"/>
              </a:spcAft>
              <a:buNone/>
            </a:pPr>
            <a:r>
              <a:rPr b="1" lang="en-GB" sz="1900">
                <a:solidFill>
                  <a:srgbClr val="444444"/>
                </a:solidFill>
                <a:highlight>
                  <a:srgbClr val="FFFFFF"/>
                </a:highlight>
              </a:rPr>
              <a:t>Central Asia:</a:t>
            </a:r>
            <a:endParaRPr b="1" sz="1900">
              <a:solidFill>
                <a:srgbClr val="444444"/>
              </a:solidFill>
              <a:highlight>
                <a:srgbClr val="FFFFFF"/>
              </a:highlight>
            </a:endParaRPr>
          </a:p>
          <a:p>
            <a:pPr indent="0" lvl="0" marL="0" rtl="0" algn="l">
              <a:lnSpc>
                <a:spcPct val="115000"/>
              </a:lnSpc>
              <a:spcBef>
                <a:spcPts val="0"/>
              </a:spcBef>
              <a:spcAft>
                <a:spcPts val="0"/>
              </a:spcAft>
              <a:buNone/>
            </a:pPr>
            <a:r>
              <a:rPr lang="en-GB" sz="1900">
                <a:solidFill>
                  <a:srgbClr val="444444"/>
                </a:solidFill>
                <a:highlight>
                  <a:srgbClr val="FFFFFF"/>
                </a:highlight>
              </a:rPr>
              <a:t>Tajikistan​​</a:t>
            </a:r>
            <a:endParaRPr sz="1900">
              <a:solidFill>
                <a:srgbClr val="444444"/>
              </a:solidFill>
              <a:highlight>
                <a:srgbClr val="FFFFFF"/>
              </a:highlight>
            </a:endParaRPr>
          </a:p>
        </p:txBody>
      </p:sp>
      <p:sp>
        <p:nvSpPr>
          <p:cNvPr id="107" name="Google Shape;107;p12"/>
          <p:cNvSpPr txBox="1"/>
          <p:nvPr/>
        </p:nvSpPr>
        <p:spPr>
          <a:xfrm>
            <a:off x="330150" y="1035450"/>
            <a:ext cx="11332500" cy="10437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rPr lang="en-GB" sz="2400">
                <a:solidFill>
                  <a:srgbClr val="444444"/>
                </a:solidFill>
                <a:highlight>
                  <a:srgbClr val="FFFFFF"/>
                </a:highlight>
              </a:rPr>
              <a:t>The UN Secretary-General has sent a letter to heads of state and government of an initial group of countries to receive coordinated and targeted support. </a:t>
            </a:r>
            <a:endParaRPr/>
          </a:p>
        </p:txBody>
      </p:sp>
      <p:sp>
        <p:nvSpPr>
          <p:cNvPr id="108" name="Google Shape;108;p12"/>
          <p:cNvSpPr txBox="1"/>
          <p:nvPr/>
        </p:nvSpPr>
        <p:spPr>
          <a:xfrm>
            <a:off x="330150" y="175950"/>
            <a:ext cx="95943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3100">
                <a:solidFill>
                  <a:schemeClr val="lt1"/>
                </a:solidFill>
              </a:rPr>
              <a:t>30</a:t>
            </a:r>
            <a:r>
              <a:rPr lang="en-GB" sz="3100">
                <a:solidFill>
                  <a:schemeClr val="lt1"/>
                </a:solidFill>
              </a:rPr>
              <a:t> countries for the first phase of the initiative </a:t>
            </a:r>
            <a:endParaRPr sz="3100">
              <a:solidFill>
                <a:schemeClr val="lt1"/>
              </a:solidFill>
            </a:endParaRPr>
          </a:p>
        </p:txBody>
      </p:sp>
      <p:pic>
        <p:nvPicPr>
          <p:cNvPr id="109" name="Google Shape;109;p12"/>
          <p:cNvPicPr preferRelativeResize="0"/>
          <p:nvPr/>
        </p:nvPicPr>
        <p:blipFill>
          <a:blip r:embed="rId3">
            <a:alphaModFix/>
          </a:blip>
          <a:stretch>
            <a:fillRect/>
          </a:stretch>
        </p:blipFill>
        <p:spPr>
          <a:xfrm>
            <a:off x="8750425" y="4582325"/>
            <a:ext cx="3298400" cy="1855350"/>
          </a:xfrm>
          <a:prstGeom prst="rect">
            <a:avLst/>
          </a:prstGeom>
          <a:noFill/>
          <a:ln>
            <a:noFill/>
          </a:ln>
        </p:spPr>
      </p:pic>
      <p:sp>
        <p:nvSpPr>
          <p:cNvPr id="110" name="Google Shape;110;p12"/>
          <p:cNvSpPr txBox="1"/>
          <p:nvPr/>
        </p:nvSpPr>
        <p:spPr>
          <a:xfrm>
            <a:off x="6109975" y="4655075"/>
            <a:ext cx="30000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50">
                <a:solidFill>
                  <a:srgbClr val="404040"/>
                </a:solidFill>
                <a:highlight>
                  <a:srgbClr val="FFFFFF"/>
                </a:highlight>
              </a:rPr>
              <a:t>Countries</a:t>
            </a:r>
            <a:r>
              <a:rPr lang="en-GB" sz="1650">
                <a:solidFill>
                  <a:srgbClr val="404040"/>
                </a:solidFill>
                <a:highlight>
                  <a:srgbClr val="FFFFFF"/>
                </a:highlight>
              </a:rPr>
              <a:t> are formulating EW4ALL </a:t>
            </a:r>
            <a:r>
              <a:rPr lang="en-GB" sz="1650">
                <a:solidFill>
                  <a:srgbClr val="404040"/>
                </a:solidFill>
                <a:highlight>
                  <a:srgbClr val="FFFFFF"/>
                </a:highlight>
              </a:rPr>
              <a:t>national roadmap </a:t>
            </a:r>
            <a:endParaRPr sz="2000"/>
          </a:p>
        </p:txBody>
      </p:sp>
      <p:sp>
        <p:nvSpPr>
          <p:cNvPr id="111" name="Google Shape;111;p12"/>
          <p:cNvSpPr/>
          <p:nvPr/>
        </p:nvSpPr>
        <p:spPr>
          <a:xfrm>
            <a:off x="5990200" y="4342200"/>
            <a:ext cx="6122700" cy="2158800"/>
          </a:xfrm>
          <a:prstGeom prst="rect">
            <a:avLst/>
          </a:prstGeom>
          <a:noFill/>
          <a:ln cap="flat" cmpd="sng" w="28575">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3"/>
          <p:cNvSpPr txBox="1"/>
          <p:nvPr>
            <p:ph idx="1" type="body"/>
          </p:nvPr>
        </p:nvSpPr>
        <p:spPr>
          <a:xfrm>
            <a:off x="348308" y="1157458"/>
            <a:ext cx="11495400" cy="4662900"/>
          </a:xfrm>
          <a:prstGeom prst="rect">
            <a:avLst/>
          </a:prstGeom>
        </p:spPr>
        <p:txBody>
          <a:bodyPr anchorCtr="0" anchor="t" bIns="45700" lIns="91425" spcFirstLastPara="1" rIns="91425" wrap="square" tIns="45700">
            <a:noAutofit/>
          </a:bodyPr>
          <a:lstStyle/>
          <a:p>
            <a:pPr indent="-349250" lvl="0" marL="457200" rtl="0" algn="l">
              <a:spcBef>
                <a:spcPts val="1000"/>
              </a:spcBef>
              <a:spcAft>
                <a:spcPts val="0"/>
              </a:spcAft>
              <a:buSzPts val="1900"/>
              <a:buChar char="❖"/>
            </a:pPr>
            <a:r>
              <a:rPr lang="en-GB" sz="1900"/>
              <a:t>Early warning is directly relevant to WG Disasters scope and mandate, so it was identified as "entry point" for the relationship between CEOS and the relevant Pillars</a:t>
            </a:r>
            <a:endParaRPr sz="1900"/>
          </a:p>
          <a:p>
            <a:pPr indent="-349250" lvl="0" marL="457200" rtl="0" algn="l">
              <a:spcBef>
                <a:spcPts val="1000"/>
              </a:spcBef>
              <a:spcAft>
                <a:spcPts val="0"/>
              </a:spcAft>
              <a:buSzPts val="1900"/>
              <a:buChar char="❖"/>
            </a:pPr>
            <a:r>
              <a:rPr lang="en-GB" sz="1900"/>
              <a:t>In an initial review of the WGs current demonstrators and pilots, it was observed that there is no clear EW component in many of them, although there are some activities that can be related to the initiative:</a:t>
            </a:r>
            <a:endParaRPr sz="1900"/>
          </a:p>
          <a:p>
            <a:pPr indent="-323850" lvl="1" marL="914400" rtl="0" algn="l">
              <a:spcBef>
                <a:spcPts val="500"/>
              </a:spcBef>
              <a:spcAft>
                <a:spcPts val="0"/>
              </a:spcAft>
              <a:buSzPts val="1500"/>
              <a:buChar char="▪"/>
            </a:pPr>
            <a:r>
              <a:rPr lang="en-GB" sz="1500"/>
              <a:t>Some new activities are directly relevant and may seek EW4All funding, such as the Tonga Preparedness Pilot presented at Pacific Islands Forum late August</a:t>
            </a:r>
            <a:endParaRPr sz="1500"/>
          </a:p>
          <a:p>
            <a:pPr indent="-323850" lvl="1" marL="914400" rtl="0" algn="l">
              <a:spcBef>
                <a:spcPts val="500"/>
              </a:spcBef>
              <a:spcAft>
                <a:spcPts val="0"/>
              </a:spcAft>
              <a:buSzPts val="1500"/>
              <a:buChar char="▪"/>
            </a:pPr>
            <a:r>
              <a:rPr lang="en-GB" sz="1500"/>
              <a:t>Many WG Disasters activities are relevant to risk information, a key component of pillar 1</a:t>
            </a:r>
            <a:endParaRPr sz="1500"/>
          </a:p>
          <a:p>
            <a:pPr indent="-349250" lvl="0" marL="457200" rtl="0" algn="l">
              <a:spcBef>
                <a:spcPts val="1000"/>
              </a:spcBef>
              <a:spcAft>
                <a:spcPts val="0"/>
              </a:spcAft>
              <a:buSzPts val="1900"/>
              <a:buChar char="❖"/>
            </a:pPr>
            <a:r>
              <a:rPr lang="en-GB" sz="1900"/>
              <a:t>WG Disasters has existing relations with key EW4All implementing organizations (WMO, UNDRR)</a:t>
            </a:r>
            <a:endParaRPr sz="1900"/>
          </a:p>
          <a:p>
            <a:pPr indent="-349250" lvl="0" marL="457200" rtl="0" algn="l">
              <a:spcBef>
                <a:spcPts val="1000"/>
              </a:spcBef>
              <a:spcAft>
                <a:spcPts val="0"/>
              </a:spcAft>
              <a:buSzPts val="1900"/>
              <a:buChar char="❖"/>
            </a:pPr>
            <a:r>
              <a:rPr lang="en-GB" sz="1900"/>
              <a:t>A first meeting was held with WMO and SIT Chair Team to discuss how to address the topic within the WG and to coordinate across CEOS</a:t>
            </a:r>
            <a:endParaRPr sz="1900"/>
          </a:p>
          <a:p>
            <a:pPr indent="-349250" lvl="0" marL="457200" rtl="0" algn="l">
              <a:spcBef>
                <a:spcPts val="1000"/>
              </a:spcBef>
              <a:spcAft>
                <a:spcPts val="0"/>
              </a:spcAft>
              <a:buSzPts val="1900"/>
              <a:buChar char="❖"/>
            </a:pPr>
            <a:r>
              <a:rPr lang="en-GB" sz="1900"/>
              <a:t>A subgroup was created, with a dozen members, and the topic will be discussed in detail at WG Disasters 22, 2 October</a:t>
            </a:r>
            <a:endParaRPr sz="1900"/>
          </a:p>
        </p:txBody>
      </p:sp>
      <p:sp>
        <p:nvSpPr>
          <p:cNvPr id="117" name="Google Shape;117;p13"/>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WGDisasters Status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4"/>
          <p:cNvSpPr txBox="1"/>
          <p:nvPr>
            <p:ph idx="1" type="body"/>
          </p:nvPr>
        </p:nvSpPr>
        <p:spPr>
          <a:xfrm>
            <a:off x="348308" y="1480283"/>
            <a:ext cx="11495400" cy="46629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lang="en-GB"/>
              <a:t>What is the opportunity for CEOS to engage with EW4All?</a:t>
            </a:r>
            <a:endParaRPr/>
          </a:p>
          <a:p>
            <a:pPr indent="-406400" lvl="0" marL="457200" rtl="0" algn="l">
              <a:spcBef>
                <a:spcPts val="0"/>
              </a:spcBef>
              <a:spcAft>
                <a:spcPts val="0"/>
              </a:spcAft>
              <a:buSzPts val="2800"/>
              <a:buChar char="❖"/>
            </a:pPr>
            <a:r>
              <a:rPr lang="en-GB"/>
              <a:t>Which pillars</a:t>
            </a:r>
            <a:r>
              <a:rPr lang="en-GB"/>
              <a:t> CEOS should engage?</a:t>
            </a:r>
            <a:endParaRPr/>
          </a:p>
          <a:p>
            <a:pPr indent="-406400" lvl="0" marL="457200" rtl="0" algn="l">
              <a:spcBef>
                <a:spcPts val="0"/>
              </a:spcBef>
              <a:spcAft>
                <a:spcPts val="0"/>
              </a:spcAft>
              <a:buSzPts val="2800"/>
              <a:buChar char="❖"/>
            </a:pPr>
            <a:r>
              <a:rPr lang="en-GB"/>
              <a:t>Should CEOS engage with countries?</a:t>
            </a:r>
            <a:endParaRPr/>
          </a:p>
          <a:p>
            <a:pPr indent="0" lvl="0" marL="457200" rtl="0" algn="l">
              <a:spcBef>
                <a:spcPts val="1000"/>
              </a:spcBef>
              <a:spcAft>
                <a:spcPts val="0"/>
              </a:spcAft>
              <a:buNone/>
            </a:pPr>
            <a:r>
              <a:t/>
            </a:r>
            <a:endParaRPr/>
          </a:p>
        </p:txBody>
      </p:sp>
      <p:sp>
        <p:nvSpPr>
          <p:cNvPr id="123" name="Google Shape;123;p14"/>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Discussion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