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6858000" cx="12192000"/>
  <p:notesSz cx="6858000" cy="9144000"/>
  <p:embeddedFontLst>
    <p:embeddedFont>
      <p:font typeface="Montserrat"/>
      <p:regular r:id="rId23"/>
      <p:bold r:id="rId24"/>
      <p:italic r:id="rId25"/>
      <p:boldItalic r:id="rId26"/>
    </p:embeddedFont>
    <p:embeddedFont>
      <p:font typeface="Noto Sans Symbols"/>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9" roundtripDataSignature="AMtx7mgFasua13jX+szi9anayWEIhHCI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22D004-5017-4AAA-883F-1E2DF53A5A9B}">
  <a:tblStyle styleId="{6B22D004-5017-4AAA-883F-1E2DF53A5A9B}"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NotoSansSymbols-bold.fntdata"/><Relationship Id="rId27" Type="http://schemas.openxmlformats.org/officeDocument/2006/relationships/font" Target="fonts/NotoSansSymbol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 name="Google Shape;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To data the preprocessing and analysis of particular data derivatives have been completed and classifications of the specific datasets have been completed for 10 ecotypes over Wapusk National Park.  The far figure shows the highest accuracy achieved classification using the CSIRO data cube and optical Sentinel 2 data. The next steps to improve the classification include stacking multiple data types together – particularly it was seen that optical imagery provides good results for mud flats and shrub/graminoid fens, the SAR imagery provided good results for Treed ecotypes such as treed fen, treed bog and upland.</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Some issues with data quality and processing techniques</a:t>
            </a:r>
            <a:endParaRPr/>
          </a:p>
          <a:p>
            <a:pPr indent="0" lvl="2" marL="407988" rtl="0" algn="just">
              <a:lnSpc>
                <a:spcPct val="100000"/>
              </a:lnSpc>
              <a:spcBef>
                <a:spcPts val="0"/>
              </a:spcBef>
              <a:spcAft>
                <a:spcPts val="0"/>
              </a:spcAft>
              <a:buSzPts val="1100"/>
              <a:buFont typeface="Noto Sans Symbols"/>
              <a:buNone/>
            </a:pPr>
            <a:r>
              <a:rPr lang="en-US" sz="1200"/>
              <a:t>E.g.  EnMAP example</a:t>
            </a:r>
            <a:r>
              <a:rPr lang="en-US" sz="1200">
                <a:latin typeface="Montserrat"/>
                <a:ea typeface="Montserrat"/>
                <a:cs typeface="Montserrat"/>
                <a:sym typeface="Montserrat"/>
              </a:rPr>
              <a:t>: clear north-south gradient with decreasing reflectance values with northerly images</a:t>
            </a:r>
            <a:endParaRPr/>
          </a:p>
          <a:p>
            <a:pPr indent="0" lvl="2" marL="0" rtl="0" algn="just">
              <a:lnSpc>
                <a:spcPct val="100000"/>
              </a:lnSpc>
              <a:spcBef>
                <a:spcPts val="0"/>
              </a:spcBef>
              <a:spcAft>
                <a:spcPts val="0"/>
              </a:spcAft>
              <a:buSzPts val="1100"/>
              <a:buFont typeface="Noto Sans Symbols"/>
              <a:buNone/>
            </a:pPr>
            <a:r>
              <a:t/>
            </a:r>
            <a:endParaRPr/>
          </a:p>
          <a:p>
            <a:pPr indent="0" lvl="2" marL="0" rtl="0" algn="just">
              <a:lnSpc>
                <a:spcPct val="100000"/>
              </a:lnSpc>
              <a:spcBef>
                <a:spcPts val="0"/>
              </a:spcBef>
              <a:spcAft>
                <a:spcPts val="0"/>
              </a:spcAft>
              <a:buSzPts val="1100"/>
              <a:buFont typeface="Noto Sans Symbols"/>
              <a:buNone/>
            </a:pPr>
            <a:r>
              <a:rPr lang="en-US"/>
              <a:t>Some data lack consistent coverage (spatially &amp; temporally)</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Lack of consistent coverage makes it difficult to make direct comparison and evaluation of results </a:t>
            </a:r>
            <a:endParaRPr/>
          </a:p>
          <a:p>
            <a:pPr indent="0" lvl="0" marL="0" rtl="0" algn="l">
              <a:lnSpc>
                <a:spcPct val="100000"/>
              </a:lnSpc>
              <a:spcBef>
                <a:spcPts val="0"/>
              </a:spcBef>
              <a:spcAft>
                <a:spcPts val="0"/>
              </a:spcAft>
              <a:buSzPts val="1100"/>
              <a:buNone/>
            </a:pPr>
            <a:r>
              <a:t/>
            </a:r>
            <a:endParaRPr/>
          </a:p>
        </p:txBody>
      </p:sp>
      <p:sp>
        <p:nvSpPr>
          <p:cNvPr id="131" name="Google Shape;13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ffd838b29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ffd838b290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ae359e4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8ae359e403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White Paper (delivered November 2023)</a:t>
            </a:r>
            <a:endParaRPr/>
          </a:p>
          <a:p>
            <a:pPr indent="0" lvl="0" marL="158750" marR="0" rtl="0" algn="l">
              <a:lnSpc>
                <a:spcPct val="100000"/>
              </a:lnSpc>
              <a:spcBef>
                <a:spcPts val="0"/>
              </a:spcBef>
              <a:spcAft>
                <a:spcPts val="0"/>
              </a:spcAft>
              <a:buClr>
                <a:srgbClr val="000000"/>
              </a:buClr>
              <a:buSzPts val="1100"/>
              <a:buFont typeface="Arial"/>
              <a:buNone/>
            </a:pPr>
            <a:r>
              <a:rPr lang="en-US"/>
              <a:t>Demonstrator (HBL-Wapusk NP wrapping up)</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0"/>
              </a:spcBef>
              <a:spcAft>
                <a:spcPts val="0"/>
              </a:spcAft>
              <a:buSzPts val="1100"/>
              <a:buFont typeface="Arial"/>
              <a:buNone/>
            </a:pPr>
            <a:r>
              <a:rPr lang="en-US" sz="1100">
                <a:latin typeface="Calibri"/>
                <a:ea typeface="Calibri"/>
                <a:cs typeface="Calibri"/>
                <a:sym typeface="Calibri"/>
              </a:rPr>
              <a:t>CEOS (Committee on Earth Observation Satellites) Biodiversity Demonstrator </a:t>
            </a:r>
            <a:endParaRPr/>
          </a:p>
          <a:p>
            <a:pPr indent="-171450" lvl="0" marL="285750" rtl="0" algn="l">
              <a:lnSpc>
                <a:spcPct val="100000"/>
              </a:lnSpc>
              <a:spcBef>
                <a:spcPts val="0"/>
              </a:spcBef>
              <a:spcAft>
                <a:spcPts val="0"/>
              </a:spcAft>
              <a:buSzPts val="1100"/>
              <a:buChar char="●"/>
            </a:pPr>
            <a:r>
              <a:rPr lang="en-US" sz="1100">
                <a:latin typeface="Calibri"/>
                <a:ea typeface="Calibri"/>
                <a:cs typeface="Calibri"/>
                <a:sym typeface="Calibri"/>
              </a:rPr>
              <a:t>     This is an ongoing project to standardize ecotype mapping across the Hudson Bay Lowlands and Canada</a:t>
            </a:r>
            <a:endParaRPr/>
          </a:p>
          <a:p>
            <a:pPr indent="-342900" lvl="0" marL="457200" rtl="0" algn="l">
              <a:lnSpc>
                <a:spcPct val="100000"/>
              </a:lnSpc>
              <a:spcBef>
                <a:spcPts val="0"/>
              </a:spcBef>
              <a:spcAft>
                <a:spcPts val="0"/>
              </a:spcAft>
              <a:buSzPts val="1100"/>
              <a:buFont typeface="Arial"/>
              <a:buChar char="•"/>
            </a:pPr>
            <a:r>
              <a:rPr lang="en-US" sz="1100">
                <a:latin typeface="Calibri"/>
                <a:ea typeface="Calibri"/>
                <a:cs typeface="Calibri"/>
                <a:sym typeface="Calibri"/>
              </a:rPr>
              <a:t>The Objective is to develop standardized ecotype mapping approach using machine learning, AI, cloud computing and earth observation to operationally monitor biodiversity</a:t>
            </a:r>
            <a:endParaRPr/>
          </a:p>
          <a:p>
            <a:pPr indent="-342900" lvl="1" marL="914400" rtl="0" algn="l">
              <a:lnSpc>
                <a:spcPct val="100000"/>
              </a:lnSpc>
              <a:spcBef>
                <a:spcPts val="0"/>
              </a:spcBef>
              <a:spcAft>
                <a:spcPts val="0"/>
              </a:spcAft>
              <a:buSzPts val="1100"/>
              <a:buFont typeface="Arial"/>
              <a:buChar char="•"/>
            </a:pPr>
            <a:r>
              <a:rPr lang="en-US" sz="1100">
                <a:latin typeface="Calibri"/>
                <a:ea typeface="Calibri"/>
                <a:cs typeface="Calibri"/>
                <a:sym typeface="Calibri"/>
              </a:rPr>
              <a:t>Landcover classes were standardized and are looking to mimic the IUCN 2.0 typology</a:t>
            </a:r>
            <a:endParaRPr/>
          </a:p>
          <a:p>
            <a:pPr indent="-342900" lvl="0" marL="457200" rtl="0" algn="l">
              <a:lnSpc>
                <a:spcPct val="100000"/>
              </a:lnSpc>
              <a:spcBef>
                <a:spcPts val="0"/>
              </a:spcBef>
              <a:spcAft>
                <a:spcPts val="0"/>
              </a:spcAft>
              <a:buSzPts val="1100"/>
              <a:buFont typeface="Arial"/>
              <a:buChar char="•"/>
            </a:pPr>
            <a:r>
              <a:rPr lang="en-US" sz="1100">
                <a:latin typeface="Calibri"/>
                <a:ea typeface="Calibri"/>
                <a:cs typeface="Calibri"/>
                <a:sym typeface="Calibri"/>
              </a:rPr>
              <a:t>Hudson Bay Lowlands, particularly the Wapusk National Park is the testing site  -- home of diverse flora and fauna which include Polar Bears, Cariboo and Moose; all photos here were taken from helicopter in August 2024</a:t>
            </a:r>
            <a:endParaRPr/>
          </a:p>
          <a:p>
            <a:pPr indent="-273050" lvl="0" marL="45720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342900" lvl="0" marL="457200" rtl="0" algn="l">
              <a:lnSpc>
                <a:spcPct val="100000"/>
              </a:lnSpc>
              <a:spcBef>
                <a:spcPts val="0"/>
              </a:spcBef>
              <a:spcAft>
                <a:spcPts val="0"/>
              </a:spcAft>
              <a:buSzPts val="1100"/>
              <a:buFont typeface="Arial"/>
              <a:buChar char="•"/>
            </a:pPr>
            <a:r>
              <a:rPr lang="en-US" sz="1100">
                <a:latin typeface="Calibri"/>
                <a:ea typeface="Calibri"/>
                <a:cs typeface="Calibri"/>
                <a:sym typeface="Calibri"/>
              </a:rPr>
              <a:t>Taking what we learn and extending the ecotype classifications throughout the Hudson Bay Lowlands and then throughout Canada  </a:t>
            </a:r>
            <a:endParaRPr/>
          </a:p>
          <a:p>
            <a:pPr indent="-273050" lvl="0" marL="457200" rtl="0" algn="l">
              <a:lnSpc>
                <a:spcPct val="100000"/>
              </a:lnSpc>
              <a:spcBef>
                <a:spcPts val="0"/>
              </a:spcBef>
              <a:spcAft>
                <a:spcPts val="0"/>
              </a:spcAft>
              <a:buSzPts val="1100"/>
              <a:buFont typeface="Arial"/>
              <a:buNone/>
            </a:pPr>
            <a:r>
              <a:t/>
            </a:r>
            <a:endParaRPr b="0" i="0" sz="1100" u="none" strike="noStrike">
              <a:solidFill>
                <a:srgbClr val="000000"/>
              </a:solidFill>
              <a:latin typeface="Calibri"/>
              <a:ea typeface="Calibri"/>
              <a:cs typeface="Calibri"/>
              <a:sym typeface="Calibri"/>
            </a:endParaRPr>
          </a:p>
          <a:p>
            <a:pPr indent="-342900" lvl="0" marL="457200" rtl="0" algn="l">
              <a:lnSpc>
                <a:spcPct val="100000"/>
              </a:lnSpc>
              <a:spcBef>
                <a:spcPts val="0"/>
              </a:spcBef>
              <a:spcAft>
                <a:spcPts val="0"/>
              </a:spcAft>
              <a:buSzPts val="1100"/>
              <a:buFont typeface="Arial"/>
              <a:buChar char="•"/>
            </a:pPr>
            <a:r>
              <a:rPr b="0" i="0" lang="en-US" sz="1100" u="none" strike="noStrike">
                <a:solidFill>
                  <a:srgbClr val="000000"/>
                </a:solidFill>
                <a:latin typeface="Calibri"/>
                <a:ea typeface="Calibri"/>
                <a:cs typeface="Calibri"/>
                <a:sym typeface="Calibri"/>
              </a:rPr>
              <a:t>E</a:t>
            </a:r>
            <a:r>
              <a:rPr b="0" i="0" lang="en-US" sz="1100" u="none" strike="noStrike">
                <a:solidFill>
                  <a:srgbClr val="000000"/>
                </a:solidFill>
                <a:latin typeface="Arial"/>
                <a:ea typeface="Arial"/>
                <a:cs typeface="Arial"/>
                <a:sym typeface="Arial"/>
              </a:rPr>
              <a:t>mployed various machine learning and deep learning algorithms such as Random Forest, Convolutional Neural Network, and U-Net architectures for the purpose of ecotype classification  with field based training data &amp; various earth observation data  </a:t>
            </a:r>
            <a:endParaRPr/>
          </a:p>
          <a:p>
            <a:pPr indent="0" lvl="0" marL="114300" rtl="0" algn="l">
              <a:lnSpc>
                <a:spcPct val="100000"/>
              </a:lnSpc>
              <a:spcBef>
                <a:spcPts val="0"/>
              </a:spcBef>
              <a:spcAft>
                <a:spcPts val="0"/>
              </a:spcAft>
              <a:buSzPts val="1100"/>
              <a:buFont typeface="Arial"/>
              <a:buNone/>
            </a:pPr>
            <a:r>
              <a:t/>
            </a:r>
            <a:endParaRPr b="0" i="0" sz="1100" u="none" strike="noStrike">
              <a:solidFill>
                <a:srgbClr val="000000"/>
              </a:solidFill>
              <a:latin typeface="Arial"/>
              <a:ea typeface="Arial"/>
              <a:cs typeface="Arial"/>
              <a:sym typeface="Arial"/>
            </a:endParaRPr>
          </a:p>
          <a:p>
            <a:pPr indent="-298450" lvl="0" marL="457200" rtl="0" algn="l">
              <a:lnSpc>
                <a:spcPct val="100000"/>
              </a:lnSpc>
              <a:spcBef>
                <a:spcPts val="480"/>
              </a:spcBef>
              <a:spcAft>
                <a:spcPts val="0"/>
              </a:spcAft>
              <a:buSzPts val="1100"/>
              <a:buChar char="●"/>
            </a:pPr>
            <a:r>
              <a:rPr b="0" i="0" lang="en-US" sz="1100" u="none" strike="noStrike">
                <a:solidFill>
                  <a:srgbClr val="595959"/>
                </a:solidFill>
                <a:latin typeface="Arial"/>
                <a:ea typeface="Arial"/>
                <a:cs typeface="Arial"/>
                <a:sym typeface="Arial"/>
              </a:rPr>
              <a:t>Worked with CSIRO and an updated cloud-based Digital Earth data cube to classify</a:t>
            </a:r>
            <a:endParaRPr b="0"/>
          </a:p>
          <a:p>
            <a:pPr indent="0" lvl="0" marL="158750" rtl="0" algn="l">
              <a:lnSpc>
                <a:spcPct val="100000"/>
              </a:lnSpc>
              <a:spcBef>
                <a:spcPts val="480"/>
              </a:spcBef>
              <a:spcAft>
                <a:spcPts val="0"/>
              </a:spcAft>
              <a:buSzPts val="1100"/>
              <a:buNone/>
            </a:pPr>
            <a:br>
              <a:rPr b="0" lang="en-US"/>
            </a:br>
            <a:br>
              <a:rPr lang="en-US"/>
            </a:b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102" name="Google Shape;102;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480"/>
              </a:spcBef>
              <a:spcAft>
                <a:spcPts val="0"/>
              </a:spcAft>
              <a:buSzPts val="1100"/>
              <a:buNone/>
            </a:pPr>
            <a:r>
              <a:rPr b="0" lang="en-US"/>
              <a:t>Have received several datasets over Wapusk National Park within Hudson Bay Lowlands from JAXA and DLR including 31 ALOS2-PalSAR-2 L-band SAR images, 11 EnMAP hyperspectral images and 11 TanDEM-X 12 m X-band and have accessed via the CSA 51 RADARSAT Constellation Mission C-band compact polarimetry images and many via ESA Sentinel-2 optical imagery and C-band dual polarimetric Sentinel-1 images.  Using NASA Landsat time series created Fourier Transformations and utilized the amplitude, phase of the time series curves. Utilizing the Digital Earth data cube provided by CSIRO and Sentinel 2 datasets including spring, summer and fall composites.</a:t>
            </a:r>
            <a:endParaRPr/>
          </a:p>
          <a:p>
            <a:pPr indent="0" lvl="0" marL="158750" rtl="0" algn="l">
              <a:lnSpc>
                <a:spcPct val="100000"/>
              </a:lnSpc>
              <a:spcBef>
                <a:spcPts val="480"/>
              </a:spcBef>
              <a:spcAft>
                <a:spcPts val="0"/>
              </a:spcAft>
              <a:buSzPts val="1100"/>
              <a:buNone/>
            </a:pPr>
            <a:r>
              <a:t/>
            </a:r>
            <a:endParaRPr b="0"/>
          </a:p>
          <a:p>
            <a:pPr indent="0" lvl="0" marL="158750" rtl="0" algn="l">
              <a:lnSpc>
                <a:spcPct val="100000"/>
              </a:lnSpc>
              <a:spcBef>
                <a:spcPts val="480"/>
              </a:spcBef>
              <a:spcAft>
                <a:spcPts val="0"/>
              </a:spcAft>
              <a:buSzPts val="1100"/>
              <a:buNone/>
            </a:pPr>
            <a:r>
              <a:rPr b="0" lang="en-US"/>
              <a:t>Field data includes older in situ observations from 2014 and in addition field campaigns were undertaken in 2024 over the Wapusk National Park including helicopter transect sampling with vegetation calls, and some ground based plots. </a:t>
            </a:r>
            <a:endParaRPr/>
          </a:p>
          <a:p>
            <a:pPr indent="0" lvl="0" marL="158750" rtl="0" algn="l">
              <a:lnSpc>
                <a:spcPct val="100000"/>
              </a:lnSpc>
              <a:spcBef>
                <a:spcPts val="480"/>
              </a:spcBef>
              <a:spcAft>
                <a:spcPts val="0"/>
              </a:spcAft>
              <a:buSzPts val="1100"/>
              <a:buNone/>
            </a:pPr>
            <a:r>
              <a:t/>
            </a:r>
            <a:endParaRPr b="0"/>
          </a:p>
          <a:p>
            <a:pPr indent="0" lvl="0" marL="158750" rtl="0" algn="l">
              <a:lnSpc>
                <a:spcPct val="100000"/>
              </a:lnSpc>
              <a:spcBef>
                <a:spcPts val="480"/>
              </a:spcBef>
              <a:spcAft>
                <a:spcPts val="0"/>
              </a:spcAft>
              <a:buSzPts val="1100"/>
              <a:buNone/>
            </a:pPr>
            <a:br>
              <a:rPr lang="en-US"/>
            </a:br>
            <a:endParaRPr/>
          </a:p>
        </p:txBody>
      </p:sp>
      <p:sp>
        <p:nvSpPr>
          <p:cNvPr id="114" name="Google Shape;114;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To data the preprocessing and analysis of particular data derivatives have been completed and classifications of the specific datasets have been completed for 10 ecotypes over Wapusk National Park.  The far figure shows the highest accuracy achieved classification using the CSIRO data cube and optical Sentinel 2 data. The next steps to improve the classification include stacking multiple data types together – particularly it was seen that optical imagery provides good results for mud flats and shrub/graminoid fens, the SAR imagery provided good results for Treed ecotypes such as treed fen, treed bog and upland.</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Some issues with data quality and processing techniques</a:t>
            </a:r>
            <a:endParaRPr/>
          </a:p>
          <a:p>
            <a:pPr indent="0" lvl="2" marL="407988" rtl="0" algn="just">
              <a:lnSpc>
                <a:spcPct val="100000"/>
              </a:lnSpc>
              <a:spcBef>
                <a:spcPts val="0"/>
              </a:spcBef>
              <a:spcAft>
                <a:spcPts val="0"/>
              </a:spcAft>
              <a:buSzPts val="1100"/>
              <a:buFont typeface="Noto Sans Symbols"/>
              <a:buNone/>
            </a:pPr>
            <a:r>
              <a:rPr lang="en-US" sz="1200"/>
              <a:t>E.g.  EnMAP example</a:t>
            </a:r>
            <a:r>
              <a:rPr lang="en-US" sz="1200">
                <a:latin typeface="Montserrat"/>
                <a:ea typeface="Montserrat"/>
                <a:cs typeface="Montserrat"/>
                <a:sym typeface="Montserrat"/>
              </a:rPr>
              <a:t>: clear north-south gradient with decreasing reflectance values with northerly images</a:t>
            </a:r>
            <a:endParaRPr/>
          </a:p>
          <a:p>
            <a:pPr indent="0" lvl="2" marL="0" rtl="0" algn="just">
              <a:lnSpc>
                <a:spcPct val="100000"/>
              </a:lnSpc>
              <a:spcBef>
                <a:spcPts val="0"/>
              </a:spcBef>
              <a:spcAft>
                <a:spcPts val="0"/>
              </a:spcAft>
              <a:buSzPts val="1100"/>
              <a:buFont typeface="Noto Sans Symbols"/>
              <a:buNone/>
            </a:pPr>
            <a:r>
              <a:t/>
            </a:r>
            <a:endParaRPr/>
          </a:p>
          <a:p>
            <a:pPr indent="0" lvl="2" marL="0" rtl="0" algn="just">
              <a:lnSpc>
                <a:spcPct val="100000"/>
              </a:lnSpc>
              <a:spcBef>
                <a:spcPts val="0"/>
              </a:spcBef>
              <a:spcAft>
                <a:spcPts val="0"/>
              </a:spcAft>
              <a:buSzPts val="1100"/>
              <a:buFont typeface="Noto Sans Symbols"/>
              <a:buNone/>
            </a:pPr>
            <a:r>
              <a:rPr lang="en-US"/>
              <a:t>Some data lack consistent coverage (spatially &amp; temporally)</a:t>
            </a:r>
            <a:endParaRPr/>
          </a:p>
          <a:p>
            <a:pPr indent="0" lvl="0" marL="0" rtl="0" algn="just">
              <a:lnSpc>
                <a:spcPct val="100000"/>
              </a:lnSpc>
              <a:spcBef>
                <a:spcPts val="0"/>
              </a:spcBef>
              <a:spcAft>
                <a:spcPts val="0"/>
              </a:spcAft>
              <a:buSzPts val="1100"/>
              <a:buFont typeface="Noto Sans Symbols"/>
              <a:buNone/>
            </a:pPr>
            <a:r>
              <a:t/>
            </a:r>
            <a:endParaRPr/>
          </a:p>
          <a:p>
            <a:pPr indent="0" lvl="0" marL="0" rtl="0" algn="just">
              <a:lnSpc>
                <a:spcPct val="100000"/>
              </a:lnSpc>
              <a:spcBef>
                <a:spcPts val="0"/>
              </a:spcBef>
              <a:spcAft>
                <a:spcPts val="0"/>
              </a:spcAft>
              <a:buSzPts val="1100"/>
              <a:buFont typeface="Noto Sans Symbols"/>
              <a:buNone/>
            </a:pPr>
            <a:r>
              <a:rPr lang="en-US"/>
              <a:t>Lack of consistent coverage makes it difficult to make direct comparison and evaluation of results </a:t>
            </a:r>
            <a:endParaRPr/>
          </a:p>
          <a:p>
            <a:pPr indent="0" lvl="0" marL="0" rtl="0" algn="l">
              <a:lnSpc>
                <a:spcPct val="100000"/>
              </a:lnSpc>
              <a:spcBef>
                <a:spcPts val="0"/>
              </a:spcBef>
              <a:spcAft>
                <a:spcPts val="0"/>
              </a:spcAft>
              <a:buSzPts val="1100"/>
              <a:buNone/>
            </a:pPr>
            <a:r>
              <a:t/>
            </a:r>
            <a:endParaRPr/>
          </a:p>
        </p:txBody>
      </p:sp>
      <p:sp>
        <p:nvSpPr>
          <p:cNvPr id="122" name="Google Shape;122;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4.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6"/>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6"/>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7"/>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7"/>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7"/>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17"/>
          <p:cNvSpPr txBox="1"/>
          <p:nvPr/>
        </p:nvSpPr>
        <p:spPr>
          <a:xfrm>
            <a:off x="-24372" y="6562800"/>
            <a:ext cx="6448800" cy="11695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1400" u="none" cap="none" strike="noStrike">
                <a:solidFill>
                  <a:schemeClr val="accent1"/>
                </a:solidFill>
                <a:latin typeface="Arial"/>
                <a:ea typeface="Arial"/>
                <a:cs typeface="Arial"/>
                <a:sym typeface="Arial"/>
              </a:rPr>
              <a:t>2024 CEOS Technical Workshop, Sydney</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17"/>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17"/>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5" name="Shape 35"/>
        <p:cNvGrpSpPr/>
        <p:nvPr/>
      </p:nvGrpSpPr>
      <p:grpSpPr>
        <a:xfrm>
          <a:off x="0" y="0"/>
          <a:ext cx="0" cy="0"/>
          <a:chOff x="0" y="0"/>
          <a:chExt cx="0" cy="0"/>
        </a:xfrm>
      </p:grpSpPr>
      <p:sp>
        <p:nvSpPr>
          <p:cNvPr id="36" name="Google Shape;36;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7" name="Google Shape;37;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8" name="Google Shape;38;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9" name="Google Shape;39;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0" name="Google Shape;40;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1" name="Google Shape;41;p1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1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4" name="Google Shape;44;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1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2022 CEOS Plenary	Biarritz, France	Nov. 29 – Dec. 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6" name="Shape 46"/>
        <p:cNvGrpSpPr/>
        <p:nvPr/>
      </p:nvGrpSpPr>
      <p:grpSpPr>
        <a:xfrm>
          <a:off x="0" y="0"/>
          <a:ext cx="0" cy="0"/>
          <a:chOff x="0" y="0"/>
          <a:chExt cx="0" cy="0"/>
        </a:xfrm>
      </p:grpSpPr>
      <p:sp>
        <p:nvSpPr>
          <p:cNvPr id="47" name="Google Shape;47;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20"/>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Google Shape;53;p20"/>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4" name="Google Shape;54;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Arial"/>
                <a:ea typeface="Arial"/>
                <a:cs typeface="Arial"/>
                <a:sym typeface="Arial"/>
              </a:rPr>
              <a:t>Slide </a:t>
            </a:r>
            <a:fld id="{00000000-1234-1234-1234-123412341234}" type="slidenum">
              <a:rPr b="1" i="0" lang="en-US"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55" name="Google Shape;55;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2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cap="none" strike="noStrike">
                <a:solidFill>
                  <a:schemeClr val="accent1"/>
                </a:solidFill>
                <a:latin typeface="Arial"/>
                <a:ea typeface="Arial"/>
                <a:cs typeface="Arial"/>
                <a:sym typeface="Arial"/>
              </a:rPr>
              <a:t>2022 CEOS Plenary	Biarritz, France	Nov. 29 – Dec. 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5"/>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5"/>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14.png"/><Relationship Id="rId7"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6.png"/><Relationship Id="rId11" Type="http://schemas.openxmlformats.org/officeDocument/2006/relationships/image" Target="../media/image26.png"/><Relationship Id="rId10" Type="http://schemas.openxmlformats.org/officeDocument/2006/relationships/image" Target="../media/image28.png"/><Relationship Id="rId12" Type="http://schemas.openxmlformats.org/officeDocument/2006/relationships/image" Target="../media/image22.png"/><Relationship Id="rId9" Type="http://schemas.openxmlformats.org/officeDocument/2006/relationships/image" Target="../media/image21.png"/><Relationship Id="rId5" Type="http://schemas.openxmlformats.org/officeDocument/2006/relationships/image" Target="../media/image23.png"/><Relationship Id="rId6" Type="http://schemas.openxmlformats.org/officeDocument/2006/relationships/image" Target="../media/image17.png"/><Relationship Id="rId7" Type="http://schemas.openxmlformats.org/officeDocument/2006/relationships/image" Target="../media/image25.png"/><Relationship Id="rId8"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
          <p:cNvSpPr txBox="1"/>
          <p:nvPr>
            <p:ph type="title"/>
          </p:nvPr>
        </p:nvSpPr>
        <p:spPr>
          <a:xfrm>
            <a:off x="176046" y="427839"/>
            <a:ext cx="8473003" cy="372074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8000"/>
              <a:buNone/>
            </a:pPr>
            <a:r>
              <a:rPr b="1" lang="en-US" sz="4800"/>
              <a:t>Biodiversity</a:t>
            </a:r>
            <a:endParaRPr b="1" sz="4800"/>
          </a:p>
          <a:p>
            <a:pPr indent="0" lvl="0" marL="0" rtl="0" algn="l">
              <a:lnSpc>
                <a:spcPct val="90000"/>
              </a:lnSpc>
              <a:spcBef>
                <a:spcPts val="0"/>
              </a:spcBef>
              <a:spcAft>
                <a:spcPts val="0"/>
              </a:spcAft>
              <a:buClr>
                <a:schemeClr val="lt1"/>
              </a:buClr>
              <a:buSzPts val="8000"/>
              <a:buFont typeface="Arial"/>
              <a:buNone/>
            </a:pPr>
            <a:r>
              <a:t/>
            </a:r>
            <a:endParaRPr i="1" sz="4000"/>
          </a:p>
          <a:p>
            <a:pPr indent="0" lvl="0" marL="0" rtl="0" algn="l">
              <a:lnSpc>
                <a:spcPct val="90000"/>
              </a:lnSpc>
              <a:spcBef>
                <a:spcPts val="0"/>
              </a:spcBef>
              <a:spcAft>
                <a:spcPts val="0"/>
              </a:spcAft>
              <a:buSzPts val="8000"/>
              <a:buNone/>
            </a:pPr>
            <a:r>
              <a:rPr i="1" lang="en-US" sz="3600"/>
              <a:t>Ecosystem Extent Task Team</a:t>
            </a:r>
            <a:endParaRPr i="1" sz="3600"/>
          </a:p>
        </p:txBody>
      </p:sp>
      <p:sp>
        <p:nvSpPr>
          <p:cNvPr id="62" name="Google Shape;62;p1"/>
          <p:cNvSpPr/>
          <p:nvPr/>
        </p:nvSpPr>
        <p:spPr>
          <a:xfrm>
            <a:off x="7040575" y="3835274"/>
            <a:ext cx="5057400" cy="2776500"/>
          </a:xfrm>
          <a:prstGeom prst="rect">
            <a:avLst/>
          </a:prstGeom>
          <a:noFill/>
          <a:ln>
            <a:noFill/>
          </a:ln>
        </p:spPr>
        <p:txBody>
          <a:bodyPr anchorCtr="0" anchor="t" bIns="0" lIns="0" spcFirstLastPara="1" rIns="0" wrap="square" tIns="0">
            <a:noAutofit/>
          </a:bodyPr>
          <a:lstStyle/>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Shaun Levick, CSIRO</a:t>
            </a:r>
            <a:endParaRPr sz="1000"/>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Gary Geller, NASA</a:t>
            </a:r>
            <a:endParaRPr sz="1000"/>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Sandra Luque, INRAE/CNES</a:t>
            </a:r>
            <a:endParaRPr sz="1000"/>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Roger Sayre, USGS</a:t>
            </a:r>
            <a:endParaRPr b="1" i="0" sz="1800" u="none" cap="none" strike="noStrike">
              <a:solidFill>
                <a:schemeClr val="accent1"/>
              </a:solidFill>
              <a:latin typeface="Montserrat"/>
              <a:ea typeface="Montserrat"/>
              <a:cs typeface="Montserrat"/>
              <a:sym typeface="Montserrat"/>
            </a:endParaRPr>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Agenda item 3.1</a:t>
            </a:r>
            <a:endParaRPr b="1" i="0" sz="1800" u="none" cap="none" strike="noStrike">
              <a:solidFill>
                <a:schemeClr val="accent1"/>
              </a:solidFill>
              <a:latin typeface="Montserrat"/>
              <a:ea typeface="Montserrat"/>
              <a:cs typeface="Montserrat"/>
              <a:sym typeface="Montserrat"/>
            </a:endParaRPr>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SIT Technical Workshop 2024</a:t>
            </a:r>
            <a:endParaRPr sz="1000"/>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Sydney, Australia</a:t>
            </a:r>
            <a:endParaRPr sz="1000"/>
          </a:p>
          <a:p>
            <a:pPr indent="0" lvl="0" marL="0" marR="0" rtl="0" algn="r">
              <a:lnSpc>
                <a:spcPct val="127272"/>
              </a:lnSpc>
              <a:spcBef>
                <a:spcPts val="0"/>
              </a:spcBef>
              <a:spcAft>
                <a:spcPts val="0"/>
              </a:spcAft>
              <a:buNone/>
            </a:pPr>
            <a:r>
              <a:rPr b="1" i="0" lang="en-US" sz="1800" u="none" cap="none" strike="noStrike">
                <a:solidFill>
                  <a:schemeClr val="accent1"/>
                </a:solidFill>
                <a:latin typeface="Montserrat"/>
                <a:ea typeface="Montserrat"/>
                <a:cs typeface="Montserrat"/>
                <a:sym typeface="Montserrat"/>
              </a:rPr>
              <a:t>18th - 19</a:t>
            </a:r>
            <a:r>
              <a:rPr b="1" baseline="30000" i="0" lang="en-US" sz="1800" u="none" cap="none" strike="noStrike">
                <a:solidFill>
                  <a:schemeClr val="accent1"/>
                </a:solidFill>
                <a:latin typeface="Montserrat"/>
                <a:ea typeface="Montserrat"/>
                <a:cs typeface="Montserrat"/>
                <a:sym typeface="Montserrat"/>
              </a:rPr>
              <a:t>th</a:t>
            </a:r>
            <a:r>
              <a:rPr b="1" i="0" lang="en-US" sz="1800" u="none" cap="none" strike="noStrike">
                <a:solidFill>
                  <a:schemeClr val="accent1"/>
                </a:solidFill>
                <a:latin typeface="Montserrat"/>
                <a:ea typeface="Montserrat"/>
                <a:cs typeface="Montserrat"/>
                <a:sym typeface="Montserrat"/>
              </a:rPr>
              <a:t> September 2024</a:t>
            </a:r>
            <a:endParaRPr sz="1000"/>
          </a:p>
        </p:txBody>
      </p:sp>
      <p:sp>
        <p:nvSpPr>
          <p:cNvPr id="63" name="Google Shape;63;p1"/>
          <p:cNvSpPr/>
          <p:nvPr/>
        </p:nvSpPr>
        <p:spPr>
          <a:xfrm>
            <a:off x="7792529" y="6611837"/>
            <a:ext cx="4485735" cy="233463"/>
          </a:xfrm>
          <a:prstGeom prst="rect">
            <a:avLst/>
          </a:prstGeom>
          <a:noFill/>
          <a:ln>
            <a:noFill/>
          </a:ln>
        </p:spPr>
        <p:txBody>
          <a:bodyPr anchorCtr="0" anchor="t" bIns="46025" lIns="92075" spcFirstLastPara="1" rIns="92075" wrap="square" tIns="46025">
            <a:spAutoFit/>
          </a:bodyPr>
          <a:lstStyle/>
          <a:p>
            <a:pPr indent="0" lvl="0" marL="0" marR="0" rtl="0" algn="l">
              <a:lnSpc>
                <a:spcPct val="110000"/>
              </a:lnSpc>
              <a:spcBef>
                <a:spcPts val="0"/>
              </a:spcBef>
              <a:spcAft>
                <a:spcPts val="0"/>
              </a:spcAft>
              <a:buClr>
                <a:srgbClr val="000000"/>
              </a:buClr>
              <a:buSzPts val="900"/>
              <a:buFont typeface="Noto Sans Symbols"/>
              <a:buNone/>
            </a:pPr>
            <a:r>
              <a:rPr b="0" i="0" lang="en-US" sz="900" u="none" cap="none" strike="noStrike">
                <a:solidFill>
                  <a:srgbClr val="000000"/>
                </a:solidFill>
                <a:latin typeface="Arial"/>
                <a:ea typeface="Arial"/>
                <a:cs typeface="Arial"/>
                <a:sym typeface="Arial"/>
              </a:rPr>
              <a:t>(c) 2024 California Institute of Technology. Government sponsorship acknowledged.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0"/>
          <p:cNvSpPr txBox="1"/>
          <p:nvPr>
            <p:ph idx="1" type="body"/>
          </p:nvPr>
        </p:nvSpPr>
        <p:spPr>
          <a:xfrm>
            <a:off x="205362" y="1293990"/>
            <a:ext cx="8211949"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It is expected that combining data types (e.g. optical and SAR or different SAR frequencies) will improve overall classification accuracies AND individual class accuracies. </a:t>
            </a:r>
            <a:endParaRPr/>
          </a:p>
          <a:p>
            <a:pPr indent="-381000" lvl="1" marL="914400" rtl="0" algn="l">
              <a:lnSpc>
                <a:spcPct val="90000"/>
              </a:lnSpc>
              <a:spcBef>
                <a:spcPts val="500"/>
              </a:spcBef>
              <a:spcAft>
                <a:spcPts val="0"/>
              </a:spcAft>
              <a:buSzPts val="2400"/>
              <a:buChar char="▪"/>
            </a:pPr>
            <a:r>
              <a:rPr lang="en-US"/>
              <a:t>Next step for the HBL work</a:t>
            </a:r>
            <a:endParaRPr/>
          </a:p>
          <a:p>
            <a:pPr indent="-406400" lvl="0" marL="457200" rtl="0" algn="l">
              <a:lnSpc>
                <a:spcPct val="90000"/>
              </a:lnSpc>
              <a:spcBef>
                <a:spcPts val="1000"/>
              </a:spcBef>
              <a:spcAft>
                <a:spcPts val="0"/>
              </a:spcAft>
              <a:buSzPts val="2800"/>
              <a:buChar char="❖"/>
            </a:pPr>
            <a:r>
              <a:rPr lang="en-US"/>
              <a:t>Data quality &amp; processing issues, e.g. </a:t>
            </a:r>
            <a:endParaRPr/>
          </a:p>
          <a:p>
            <a:pPr indent="-381000" lvl="1" marL="914400" rtl="0" algn="l">
              <a:lnSpc>
                <a:spcPct val="90000"/>
              </a:lnSpc>
              <a:spcBef>
                <a:spcPts val="500"/>
              </a:spcBef>
              <a:spcAft>
                <a:spcPts val="0"/>
              </a:spcAft>
              <a:buSzPts val="2400"/>
              <a:buChar char="▪"/>
            </a:pPr>
            <a:r>
              <a:rPr lang="en-US"/>
              <a:t>ENMAP: Northerly images had north-south reflectance gradient</a:t>
            </a:r>
            <a:endParaRPr/>
          </a:p>
          <a:p>
            <a:pPr indent="-381000" lvl="1" marL="914400" rtl="0" algn="l">
              <a:lnSpc>
                <a:spcPct val="90000"/>
              </a:lnSpc>
              <a:spcBef>
                <a:spcPts val="500"/>
              </a:spcBef>
              <a:spcAft>
                <a:spcPts val="0"/>
              </a:spcAft>
              <a:buSzPts val="2400"/>
              <a:buChar char="▪"/>
            </a:pPr>
            <a:r>
              <a:rPr lang="en-US"/>
              <a:t>Some data lack consistent coverage (spatially &amp; temporally)</a:t>
            </a:r>
            <a:endParaRPr/>
          </a:p>
          <a:p>
            <a:pPr indent="-381000" lvl="1" marL="914400" rtl="0" algn="l">
              <a:lnSpc>
                <a:spcPct val="90000"/>
              </a:lnSpc>
              <a:spcBef>
                <a:spcPts val="500"/>
              </a:spcBef>
              <a:spcAft>
                <a:spcPts val="0"/>
              </a:spcAft>
              <a:buSzPts val="2400"/>
              <a:buChar char="▪"/>
            </a:pPr>
            <a:r>
              <a:rPr lang="en-US"/>
              <a:t>Lack of consistent coverage makes direct comparison difficult</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a:p>
        </p:txBody>
      </p:sp>
      <p:sp>
        <p:nvSpPr>
          <p:cNvPr id="134" name="Google Shape;134;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Findings to date &amp; Next Steps (2)</a:t>
            </a:r>
            <a:endParaRPr/>
          </a:p>
        </p:txBody>
      </p:sp>
      <p:pic>
        <p:nvPicPr>
          <p:cNvPr descr="A map of a land with different colored areas&#10;&#10;Description automatically generated with medium confidence" id="135" name="Google Shape;135;p10"/>
          <p:cNvPicPr preferRelativeResize="0"/>
          <p:nvPr/>
        </p:nvPicPr>
        <p:blipFill rotWithShape="1">
          <a:blip r:embed="rId3">
            <a:alphaModFix/>
          </a:blip>
          <a:srcRect b="0" l="0" r="0" t="0"/>
          <a:stretch/>
        </p:blipFill>
        <p:spPr>
          <a:xfrm>
            <a:off x="8417311" y="1092899"/>
            <a:ext cx="3774689" cy="4884892"/>
          </a:xfrm>
          <a:prstGeom prst="rect">
            <a:avLst/>
          </a:prstGeom>
          <a:noFill/>
          <a:ln>
            <a:noFill/>
          </a:ln>
        </p:spPr>
      </p:pic>
      <p:sp>
        <p:nvSpPr>
          <p:cNvPr id="136" name="Google Shape;136;p10"/>
          <p:cNvSpPr txBox="1"/>
          <p:nvPr/>
        </p:nvSpPr>
        <p:spPr>
          <a:xfrm>
            <a:off x="8574483" y="5765101"/>
            <a:ext cx="361751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Wapusk NP 2024  Ecotype Classification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1"/>
          <p:cNvSpPr txBox="1"/>
          <p:nvPr>
            <p:ph idx="1" type="body"/>
          </p:nvPr>
        </p:nvSpPr>
        <p:spPr>
          <a:xfrm>
            <a:off x="324225" y="1213425"/>
            <a:ext cx="11620500" cy="24165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90000"/>
              </a:lnSpc>
              <a:spcBef>
                <a:spcPts val="1000"/>
              </a:spcBef>
              <a:spcAft>
                <a:spcPts val="0"/>
              </a:spcAft>
              <a:buClr>
                <a:schemeClr val="dk1"/>
              </a:buClr>
              <a:buSzPts val="2600"/>
              <a:buFont typeface="Noto Sans Symbols"/>
              <a:buChar char="❖"/>
            </a:pPr>
            <a:r>
              <a:rPr lang="en-US" sz="2600"/>
              <a:t>Biodiversity hotspot in Western Australia</a:t>
            </a:r>
            <a:endParaRPr sz="2600"/>
          </a:p>
          <a:p>
            <a:pPr indent="-393700" lvl="0" marL="457200" marR="0" rtl="0" algn="l">
              <a:lnSpc>
                <a:spcPct val="90000"/>
              </a:lnSpc>
              <a:spcBef>
                <a:spcPts val="1000"/>
              </a:spcBef>
              <a:spcAft>
                <a:spcPts val="0"/>
              </a:spcAft>
              <a:buSzPts val="2600"/>
              <a:buChar char="❖"/>
            </a:pPr>
            <a:r>
              <a:rPr lang="en-US" sz="2600"/>
              <a:t>Distinguishing vegetation assemblages and stand ages is critical for effective land management and conservation</a:t>
            </a:r>
            <a:r>
              <a:rPr lang="en-US" sz="2600"/>
              <a:t> </a:t>
            </a:r>
            <a:endParaRPr sz="2600"/>
          </a:p>
          <a:p>
            <a:pPr indent="-393700" lvl="0" marL="457200" marR="0" rtl="0" algn="l">
              <a:lnSpc>
                <a:spcPct val="90000"/>
              </a:lnSpc>
              <a:spcBef>
                <a:spcPts val="1000"/>
              </a:spcBef>
              <a:spcAft>
                <a:spcPts val="0"/>
              </a:spcAft>
              <a:buSzPts val="2600"/>
              <a:buChar char="❖"/>
            </a:pPr>
            <a:r>
              <a:rPr lang="en-US" sz="2600"/>
              <a:t>Ecosystem extent mapping underway using CSIRO’s EASI platform</a:t>
            </a:r>
            <a:endParaRPr sz="2600"/>
          </a:p>
          <a:p>
            <a:pPr indent="-393700" lvl="0" marL="457200" marR="0" rtl="0" algn="l">
              <a:lnSpc>
                <a:spcPct val="90000"/>
              </a:lnSpc>
              <a:spcBef>
                <a:spcPts val="1000"/>
              </a:spcBef>
              <a:spcAft>
                <a:spcPts val="0"/>
              </a:spcAft>
              <a:buSzPts val="2600"/>
              <a:buChar char="❖"/>
            </a:pPr>
            <a:r>
              <a:rPr lang="en-US" sz="2600"/>
              <a:t>Testing the fusion of Sentinel-1, ALOS-2, Sentinel-2 and Landsat-5/-7/-8/-9</a:t>
            </a:r>
            <a:endParaRPr sz="2600"/>
          </a:p>
          <a:p>
            <a:pPr indent="0" lvl="0" marL="0" marR="0" rtl="0" algn="l">
              <a:lnSpc>
                <a:spcPct val="90000"/>
              </a:lnSpc>
              <a:spcBef>
                <a:spcPts val="1000"/>
              </a:spcBef>
              <a:spcAft>
                <a:spcPts val="0"/>
              </a:spcAft>
              <a:buNone/>
            </a:pPr>
            <a:r>
              <a:t/>
            </a:r>
            <a:endParaRPr/>
          </a:p>
        </p:txBody>
      </p:sp>
      <p:sp>
        <p:nvSpPr>
          <p:cNvPr id="142" name="Google Shape;142;p1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Great Western Woodlands</a:t>
            </a:r>
            <a:endParaRPr/>
          </a:p>
        </p:txBody>
      </p:sp>
      <p:pic>
        <p:nvPicPr>
          <p:cNvPr id="143" name="Google Shape;143;p11"/>
          <p:cNvPicPr preferRelativeResize="0"/>
          <p:nvPr/>
        </p:nvPicPr>
        <p:blipFill>
          <a:blip r:embed="rId3">
            <a:alphaModFix/>
          </a:blip>
          <a:stretch>
            <a:fillRect/>
          </a:stretch>
        </p:blipFill>
        <p:spPr>
          <a:xfrm>
            <a:off x="176050" y="3688850"/>
            <a:ext cx="2808100" cy="2469425"/>
          </a:xfrm>
          <a:prstGeom prst="rect">
            <a:avLst/>
          </a:prstGeom>
          <a:noFill/>
          <a:ln>
            <a:noFill/>
          </a:ln>
        </p:spPr>
      </p:pic>
      <p:pic>
        <p:nvPicPr>
          <p:cNvPr id="144" name="Google Shape;144;p11"/>
          <p:cNvPicPr preferRelativeResize="0"/>
          <p:nvPr/>
        </p:nvPicPr>
        <p:blipFill>
          <a:blip r:embed="rId4">
            <a:alphaModFix/>
          </a:blip>
          <a:stretch>
            <a:fillRect/>
          </a:stretch>
        </p:blipFill>
        <p:spPr>
          <a:xfrm>
            <a:off x="10097005" y="4728125"/>
            <a:ext cx="1638300" cy="1619250"/>
          </a:xfrm>
          <a:prstGeom prst="rect">
            <a:avLst/>
          </a:prstGeom>
          <a:noFill/>
          <a:ln>
            <a:noFill/>
          </a:ln>
        </p:spPr>
      </p:pic>
      <p:pic>
        <p:nvPicPr>
          <p:cNvPr id="145" name="Google Shape;145;p11"/>
          <p:cNvPicPr preferRelativeResize="0"/>
          <p:nvPr/>
        </p:nvPicPr>
        <p:blipFill>
          <a:blip r:embed="rId5">
            <a:alphaModFix/>
          </a:blip>
          <a:stretch>
            <a:fillRect/>
          </a:stretch>
        </p:blipFill>
        <p:spPr>
          <a:xfrm>
            <a:off x="9068830" y="4245700"/>
            <a:ext cx="1638300" cy="1619250"/>
          </a:xfrm>
          <a:prstGeom prst="rect">
            <a:avLst/>
          </a:prstGeom>
          <a:noFill/>
          <a:ln>
            <a:noFill/>
          </a:ln>
        </p:spPr>
      </p:pic>
      <p:pic>
        <p:nvPicPr>
          <p:cNvPr id="146" name="Google Shape;146;p11"/>
          <p:cNvPicPr preferRelativeResize="0"/>
          <p:nvPr/>
        </p:nvPicPr>
        <p:blipFill>
          <a:blip r:embed="rId6">
            <a:alphaModFix/>
          </a:blip>
          <a:stretch>
            <a:fillRect/>
          </a:stretch>
        </p:blipFill>
        <p:spPr>
          <a:xfrm>
            <a:off x="8101895" y="3762750"/>
            <a:ext cx="1638300" cy="1619250"/>
          </a:xfrm>
          <a:prstGeom prst="rect">
            <a:avLst/>
          </a:prstGeom>
          <a:noFill/>
          <a:ln>
            <a:noFill/>
          </a:ln>
        </p:spPr>
      </p:pic>
      <p:pic>
        <p:nvPicPr>
          <p:cNvPr id="147" name="Google Shape;147;p11"/>
          <p:cNvPicPr preferRelativeResize="0"/>
          <p:nvPr/>
        </p:nvPicPr>
        <p:blipFill>
          <a:blip r:embed="rId7">
            <a:alphaModFix/>
          </a:blip>
          <a:stretch>
            <a:fillRect/>
          </a:stretch>
        </p:blipFill>
        <p:spPr>
          <a:xfrm>
            <a:off x="3756100" y="3629925"/>
            <a:ext cx="3573849" cy="2696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2ffd838b290_0_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Great Western Woodlands</a:t>
            </a:r>
            <a:endParaRPr/>
          </a:p>
        </p:txBody>
      </p:sp>
      <p:pic>
        <p:nvPicPr>
          <p:cNvPr id="153" name="Google Shape;153;g2ffd838b290_0_3"/>
          <p:cNvPicPr preferRelativeResize="0"/>
          <p:nvPr/>
        </p:nvPicPr>
        <p:blipFill>
          <a:blip r:embed="rId3">
            <a:alphaModFix/>
          </a:blip>
          <a:stretch>
            <a:fillRect/>
          </a:stretch>
        </p:blipFill>
        <p:spPr>
          <a:xfrm>
            <a:off x="176050" y="1211539"/>
            <a:ext cx="6497326" cy="4891977"/>
          </a:xfrm>
          <a:prstGeom prst="rect">
            <a:avLst/>
          </a:prstGeom>
          <a:noFill/>
          <a:ln>
            <a:noFill/>
          </a:ln>
        </p:spPr>
      </p:pic>
      <p:pic>
        <p:nvPicPr>
          <p:cNvPr id="154" name="Google Shape;154;g2ffd838b290_0_3"/>
          <p:cNvPicPr preferRelativeResize="0"/>
          <p:nvPr/>
        </p:nvPicPr>
        <p:blipFill rotWithShape="1">
          <a:blip r:embed="rId4">
            <a:alphaModFix/>
          </a:blip>
          <a:srcRect b="0" l="0" r="0" t="2591"/>
          <a:stretch/>
        </p:blipFill>
        <p:spPr>
          <a:xfrm>
            <a:off x="6825775" y="1158175"/>
            <a:ext cx="5213824" cy="2401225"/>
          </a:xfrm>
          <a:prstGeom prst="rect">
            <a:avLst/>
          </a:prstGeom>
          <a:noFill/>
          <a:ln>
            <a:noFill/>
          </a:ln>
        </p:spPr>
      </p:pic>
      <p:pic>
        <p:nvPicPr>
          <p:cNvPr id="155" name="Google Shape;155;g2ffd838b290_0_3"/>
          <p:cNvPicPr preferRelativeResize="0"/>
          <p:nvPr/>
        </p:nvPicPr>
        <p:blipFill>
          <a:blip r:embed="rId5">
            <a:alphaModFix/>
          </a:blip>
          <a:stretch>
            <a:fillRect/>
          </a:stretch>
        </p:blipFill>
        <p:spPr>
          <a:xfrm>
            <a:off x="6890850" y="2909350"/>
            <a:ext cx="4599875" cy="3506201"/>
          </a:xfrm>
          <a:prstGeom prst="rect">
            <a:avLst/>
          </a:prstGeom>
          <a:noFill/>
          <a:ln>
            <a:noFill/>
          </a:ln>
        </p:spPr>
      </p:pic>
      <p:pic>
        <p:nvPicPr>
          <p:cNvPr id="156" name="Google Shape;156;g2ffd838b290_0_3"/>
          <p:cNvPicPr preferRelativeResize="0"/>
          <p:nvPr/>
        </p:nvPicPr>
        <p:blipFill rotWithShape="1">
          <a:blip r:embed="rId6">
            <a:alphaModFix/>
          </a:blip>
          <a:srcRect b="30613" l="0" r="0" t="0"/>
          <a:stretch/>
        </p:blipFill>
        <p:spPr>
          <a:xfrm>
            <a:off x="5004800" y="6103523"/>
            <a:ext cx="1668575" cy="312025"/>
          </a:xfrm>
          <a:prstGeom prst="rect">
            <a:avLst/>
          </a:prstGeom>
          <a:noFill/>
          <a:ln>
            <a:noFill/>
          </a:ln>
        </p:spPr>
      </p:pic>
      <p:sp>
        <p:nvSpPr>
          <p:cNvPr id="157" name="Google Shape;157;g2ffd838b290_0_3"/>
          <p:cNvSpPr txBox="1"/>
          <p:nvPr/>
        </p:nvSpPr>
        <p:spPr>
          <a:xfrm>
            <a:off x="176050" y="6103525"/>
            <a:ext cx="41616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500"/>
              </a:spcBef>
              <a:spcAft>
                <a:spcPts val="0"/>
              </a:spcAft>
              <a:buNone/>
            </a:pPr>
            <a:r>
              <a:rPr lang="en-US" sz="1800">
                <a:solidFill>
                  <a:schemeClr val="dk1"/>
                </a:solidFill>
              </a:rPr>
              <a:t>Results - Adriana Parra Ruiz (CSIRO)</a:t>
            </a:r>
            <a:endParaRPr sz="800"/>
          </a:p>
        </p:txBody>
      </p:sp>
      <p:sp>
        <p:nvSpPr>
          <p:cNvPr id="158" name="Google Shape;158;g2ffd838b290_0_3"/>
          <p:cNvSpPr txBox="1"/>
          <p:nvPr/>
        </p:nvSpPr>
        <p:spPr>
          <a:xfrm>
            <a:off x="9949775" y="4396075"/>
            <a:ext cx="21762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Current</a:t>
            </a:r>
            <a:r>
              <a:rPr lang="en-US" sz="1600">
                <a:solidFill>
                  <a:schemeClr val="dk1"/>
                </a:solidFill>
                <a:latin typeface="Calibri"/>
                <a:ea typeface="Calibri"/>
                <a:cs typeface="Calibri"/>
                <a:sym typeface="Calibri"/>
              </a:rPr>
              <a:t> model with both optical and SAR data achieves an overall accuracy of 81.2%</a:t>
            </a:r>
            <a:endParaRPr sz="1600">
              <a:solidFill>
                <a:schemeClr val="dk1"/>
              </a:solidFill>
              <a:latin typeface="Calibri"/>
              <a:ea typeface="Calibri"/>
              <a:cs typeface="Calibri"/>
              <a:sym typeface="Calibri"/>
            </a:endParaRPr>
          </a:p>
        </p:txBody>
      </p:sp>
      <p:pic>
        <p:nvPicPr>
          <p:cNvPr id="159" name="Google Shape;159;g2ffd838b290_0_3"/>
          <p:cNvPicPr preferRelativeResize="0"/>
          <p:nvPr/>
        </p:nvPicPr>
        <p:blipFill>
          <a:blip r:embed="rId7">
            <a:alphaModFix/>
          </a:blip>
          <a:stretch>
            <a:fillRect/>
          </a:stretch>
        </p:blipFill>
        <p:spPr>
          <a:xfrm>
            <a:off x="10918150" y="1910188"/>
            <a:ext cx="897201" cy="897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8ae359e403_1_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Great Western Woodlands</a:t>
            </a:r>
            <a:endParaRPr/>
          </a:p>
        </p:txBody>
      </p:sp>
      <p:sp>
        <p:nvSpPr>
          <p:cNvPr id="165" name="Google Shape;165;g28ae359e403_1_0"/>
          <p:cNvSpPr txBox="1"/>
          <p:nvPr>
            <p:ph idx="1" type="body"/>
          </p:nvPr>
        </p:nvSpPr>
        <p:spPr>
          <a:xfrm>
            <a:off x="324225" y="1213425"/>
            <a:ext cx="7913100" cy="5204700"/>
          </a:xfrm>
          <a:prstGeom prst="rect">
            <a:avLst/>
          </a:prstGeom>
        </p:spPr>
        <p:txBody>
          <a:bodyPr anchorCtr="0" anchor="t" bIns="45700" lIns="91425" spcFirstLastPara="1" rIns="91425" wrap="square" tIns="45700">
            <a:noAutofit/>
          </a:bodyPr>
          <a:lstStyle/>
          <a:p>
            <a:pPr indent="-406400" lvl="0" marL="457200" rtl="0" algn="l">
              <a:spcBef>
                <a:spcPts val="1000"/>
              </a:spcBef>
              <a:spcAft>
                <a:spcPts val="0"/>
              </a:spcAft>
              <a:buSzPts val="2800"/>
              <a:buChar char="❖"/>
            </a:pPr>
            <a:r>
              <a:rPr lang="en-US"/>
              <a:t>Key learnings to date</a:t>
            </a:r>
            <a:endParaRPr/>
          </a:p>
          <a:p>
            <a:pPr indent="-381000" lvl="1" marL="914400" rtl="0" algn="l">
              <a:spcBef>
                <a:spcPts val="0"/>
              </a:spcBef>
              <a:spcAft>
                <a:spcPts val="0"/>
              </a:spcAft>
              <a:buSzPts val="2400"/>
              <a:buChar char="▪"/>
            </a:pPr>
            <a:r>
              <a:rPr lang="en-US" sz="2400"/>
              <a:t>The value of multi-sensor / multi-agency imagery</a:t>
            </a:r>
            <a:endParaRPr/>
          </a:p>
          <a:p>
            <a:pPr indent="-381000" lvl="1" marL="914400" rtl="0" algn="l">
              <a:spcBef>
                <a:spcPts val="0"/>
              </a:spcBef>
              <a:spcAft>
                <a:spcPts val="0"/>
              </a:spcAft>
              <a:buSzPts val="2400"/>
              <a:buChar char="▪"/>
            </a:pPr>
            <a:r>
              <a:rPr lang="en-US" sz="2400"/>
              <a:t>The efficiency of EASI/ODC</a:t>
            </a:r>
            <a:endParaRPr/>
          </a:p>
          <a:p>
            <a:pPr indent="-381000" lvl="1" marL="914400" rtl="0" algn="l">
              <a:spcBef>
                <a:spcPts val="0"/>
              </a:spcBef>
              <a:spcAft>
                <a:spcPts val="0"/>
              </a:spcAft>
              <a:buSzPts val="2400"/>
              <a:buChar char="▪"/>
            </a:pPr>
            <a:r>
              <a:rPr lang="en-US" sz="2400"/>
              <a:t>The importance of ARD</a:t>
            </a:r>
            <a:endParaRPr/>
          </a:p>
          <a:p>
            <a:pPr indent="-381000" lvl="1" marL="914400" rtl="0" algn="l">
              <a:spcBef>
                <a:spcPts val="0"/>
              </a:spcBef>
              <a:spcAft>
                <a:spcPts val="0"/>
              </a:spcAft>
              <a:buSzPts val="2400"/>
              <a:buChar char="▪"/>
            </a:pPr>
            <a:r>
              <a:rPr lang="en-US" sz="2400"/>
              <a:t>The need for large sample sizes of field data/labelling</a:t>
            </a:r>
            <a:endParaRPr/>
          </a:p>
          <a:p>
            <a:pPr indent="-406400" lvl="0" marL="457200" rtl="0" algn="l">
              <a:spcBef>
                <a:spcPts val="0"/>
              </a:spcBef>
              <a:spcAft>
                <a:spcPts val="0"/>
              </a:spcAft>
              <a:buSzPts val="2800"/>
              <a:buChar char="❖"/>
            </a:pPr>
            <a:r>
              <a:rPr lang="en-US"/>
              <a:t>Next steps</a:t>
            </a:r>
            <a:endParaRPr/>
          </a:p>
          <a:p>
            <a:pPr indent="-381000" lvl="1" marL="914400" rtl="0" algn="l">
              <a:spcBef>
                <a:spcPts val="0"/>
              </a:spcBef>
              <a:spcAft>
                <a:spcPts val="0"/>
              </a:spcAft>
              <a:buSzPts val="2400"/>
              <a:buChar char="▪"/>
            </a:pPr>
            <a:r>
              <a:rPr lang="en-US" sz="2400"/>
              <a:t>Utilization of the full Landsat archive (-5/-7/-8/-9) for:</a:t>
            </a:r>
            <a:endParaRPr/>
          </a:p>
          <a:p>
            <a:pPr indent="-355600" lvl="2" marL="1371600" rtl="0" algn="l">
              <a:spcBef>
                <a:spcPts val="0"/>
              </a:spcBef>
              <a:spcAft>
                <a:spcPts val="0"/>
              </a:spcAft>
              <a:buSzPts val="2000"/>
              <a:buChar char="o"/>
            </a:pPr>
            <a:r>
              <a:rPr lang="en-US" sz="2000"/>
              <a:t>Fire history mapping</a:t>
            </a:r>
            <a:endParaRPr/>
          </a:p>
          <a:p>
            <a:pPr indent="-355600" lvl="2" marL="1371600" rtl="0" algn="l">
              <a:spcBef>
                <a:spcPts val="0"/>
              </a:spcBef>
              <a:spcAft>
                <a:spcPts val="0"/>
              </a:spcAft>
              <a:buSzPts val="2000"/>
              <a:buChar char="o"/>
            </a:pPr>
            <a:r>
              <a:rPr lang="en-US" sz="2000"/>
              <a:t>Fractional cover mapping</a:t>
            </a:r>
            <a:endParaRPr/>
          </a:p>
          <a:p>
            <a:pPr indent="-406400" lvl="0" marL="457200" rtl="0" algn="l">
              <a:spcBef>
                <a:spcPts val="0"/>
              </a:spcBef>
              <a:spcAft>
                <a:spcPts val="0"/>
              </a:spcAft>
              <a:buSzPts val="2800"/>
              <a:buChar char="❖"/>
            </a:pPr>
            <a:r>
              <a:rPr lang="en-US" sz="2400"/>
              <a:t>Utilization of GEDI for training wall-to-wall height canopy height model</a:t>
            </a:r>
            <a:endParaRPr sz="2400"/>
          </a:p>
          <a:p>
            <a:pPr indent="0" lvl="0" marL="12700" rtl="0" algn="l">
              <a:spcBef>
                <a:spcPts val="0"/>
              </a:spcBef>
              <a:spcAft>
                <a:spcPts val="0"/>
              </a:spcAft>
              <a:buClr>
                <a:schemeClr val="dk1"/>
              </a:buClr>
              <a:buSzPts val="1100"/>
              <a:buFont typeface="Arial"/>
              <a:buNone/>
            </a:pPr>
            <a:r>
              <a:rPr lang="en-US">
                <a:latin typeface="Noto Sans Symbols"/>
                <a:ea typeface="Noto Sans Symbols"/>
                <a:cs typeface="Noto Sans Symbols"/>
                <a:sym typeface="Noto Sans Symbols"/>
              </a:rPr>
              <a:t>❖</a:t>
            </a:r>
            <a:r>
              <a:rPr lang="en-US"/>
              <a:t>Updates at Montreal Plenary Side Meeting</a:t>
            </a:r>
            <a:endParaRPr/>
          </a:p>
          <a:p>
            <a:pPr indent="0" lvl="0" marL="0" rtl="0" algn="l">
              <a:spcBef>
                <a:spcPts val="1000"/>
              </a:spcBef>
              <a:spcAft>
                <a:spcPts val="0"/>
              </a:spcAft>
              <a:buNone/>
            </a:pPr>
            <a:r>
              <a:t/>
            </a:r>
            <a:endParaRPr/>
          </a:p>
        </p:txBody>
      </p:sp>
      <p:pic>
        <p:nvPicPr>
          <p:cNvPr id="166" name="Google Shape;166;g28ae359e403_1_0"/>
          <p:cNvPicPr preferRelativeResize="0"/>
          <p:nvPr/>
        </p:nvPicPr>
        <p:blipFill>
          <a:blip r:embed="rId3">
            <a:alphaModFix/>
          </a:blip>
          <a:stretch>
            <a:fillRect/>
          </a:stretch>
        </p:blipFill>
        <p:spPr>
          <a:xfrm>
            <a:off x="8008132" y="1107451"/>
            <a:ext cx="4031469" cy="5310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2"/>
          <p:cNvPicPr preferRelativeResize="0"/>
          <p:nvPr/>
        </p:nvPicPr>
        <p:blipFill rotWithShape="1">
          <a:blip r:embed="rId3">
            <a:alphaModFix/>
          </a:blip>
          <a:srcRect b="0" l="0" r="0" t="0"/>
          <a:stretch/>
        </p:blipFill>
        <p:spPr>
          <a:xfrm>
            <a:off x="9680055" y="1056244"/>
            <a:ext cx="2434199" cy="1755304"/>
          </a:xfrm>
          <a:prstGeom prst="rect">
            <a:avLst/>
          </a:prstGeom>
          <a:noFill/>
          <a:ln>
            <a:noFill/>
          </a:ln>
        </p:spPr>
      </p:pic>
      <p:sp>
        <p:nvSpPr>
          <p:cNvPr id="172" name="Google Shape;172;p12"/>
          <p:cNvSpPr txBox="1"/>
          <p:nvPr>
            <p:ph idx="1" type="body"/>
          </p:nvPr>
        </p:nvSpPr>
        <p:spPr>
          <a:xfrm>
            <a:off x="212832" y="1098847"/>
            <a:ext cx="120993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sz="2600"/>
              <a:t>Data Cube architecture operational</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600"/>
          </a:p>
          <a:p>
            <a:pPr indent="-406400" lvl="0" marL="457200" marR="0" rtl="0" algn="l">
              <a:lnSpc>
                <a:spcPct val="90000"/>
              </a:lnSpc>
              <a:spcBef>
                <a:spcPts val="1000"/>
              </a:spcBef>
              <a:spcAft>
                <a:spcPts val="0"/>
              </a:spcAft>
              <a:buClr>
                <a:schemeClr val="dk1"/>
              </a:buClr>
              <a:buSzPts val="2800"/>
              <a:buFont typeface="Noto Sans Symbols"/>
              <a:buChar char="❖"/>
            </a:pPr>
            <a:r>
              <a:rPr lang="en-US" sz="2600"/>
              <a:t>Earth Observation and in situ data from monitoring across</a:t>
            </a:r>
            <a:endParaRPr/>
          </a:p>
          <a:p>
            <a:pPr indent="0" lvl="0" marL="50800" rtl="0" algn="l">
              <a:lnSpc>
                <a:spcPct val="90000"/>
              </a:lnSpc>
              <a:spcBef>
                <a:spcPts val="1000"/>
              </a:spcBef>
              <a:spcAft>
                <a:spcPts val="0"/>
              </a:spcAft>
              <a:buSzPts val="2800"/>
              <a:buNone/>
            </a:pPr>
            <a:r>
              <a:rPr lang="en-US" sz="2600"/>
              <a:t>    scales - collaboration with local Institutions and experts</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600"/>
          </a:p>
          <a:p>
            <a:pPr indent="-406400" lvl="0" marL="457200" marR="0" rtl="0" algn="l">
              <a:lnSpc>
                <a:spcPct val="90000"/>
              </a:lnSpc>
              <a:spcBef>
                <a:spcPts val="1000"/>
              </a:spcBef>
              <a:spcAft>
                <a:spcPts val="0"/>
              </a:spcAft>
              <a:buClr>
                <a:schemeClr val="dk1"/>
              </a:buClr>
              <a:buSzPts val="2800"/>
              <a:buFont typeface="Noto Sans Symbols"/>
              <a:buChar char="❖"/>
            </a:pPr>
            <a:r>
              <a:rPr lang="en-US" sz="2600"/>
              <a:t>Use of </a:t>
            </a:r>
            <a:r>
              <a:rPr lang="en-US" sz="2600"/>
              <a:t>Sentinel-2</a:t>
            </a:r>
            <a:r>
              <a:rPr lang="en-US" sz="2600"/>
              <a:t> Data</a:t>
            </a:r>
            <a:endParaRPr/>
          </a:p>
          <a:p>
            <a:pPr indent="-228600" lvl="0" marL="457200" marR="0" rtl="0" algn="l">
              <a:lnSpc>
                <a:spcPct val="90000"/>
              </a:lnSpc>
              <a:spcBef>
                <a:spcPts val="1000"/>
              </a:spcBef>
              <a:spcAft>
                <a:spcPts val="0"/>
              </a:spcAft>
              <a:buClr>
                <a:schemeClr val="dk1"/>
              </a:buClr>
              <a:buSzPts val="2800"/>
              <a:buFont typeface="Noto Sans Symbols"/>
              <a:buNone/>
            </a:pPr>
            <a:r>
              <a:t/>
            </a:r>
            <a:endParaRPr sz="2600"/>
          </a:p>
          <a:p>
            <a:pPr indent="-406400" lvl="0" marL="457200" marR="0" rtl="0" algn="l">
              <a:lnSpc>
                <a:spcPct val="90000"/>
              </a:lnSpc>
              <a:spcBef>
                <a:spcPts val="1000"/>
              </a:spcBef>
              <a:spcAft>
                <a:spcPts val="0"/>
              </a:spcAft>
              <a:buClr>
                <a:schemeClr val="dk1"/>
              </a:buClr>
              <a:buSzPts val="2800"/>
              <a:buFont typeface="Noto Sans Symbols"/>
              <a:buChar char="❖"/>
            </a:pPr>
            <a:r>
              <a:rPr lang="en-US" sz="2600"/>
              <a:t>Seasonal Spectral Indices calculated (</a:t>
            </a:r>
            <a:r>
              <a:rPr lang="en-US" sz="2400"/>
              <a:t>CCCI, EVI, NDWI, SAVI, NDVI, mNDVI</a:t>
            </a:r>
            <a:r>
              <a:rPr lang="en-US" sz="2600"/>
              <a:t>)</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sz="2600"/>
              <a:t>Vegetation Diversity Indices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sz="2600"/>
              <a:t>Validation with Species Assemblage Network analysis (in progress)</a:t>
            </a:r>
            <a:endParaRPr/>
          </a:p>
        </p:txBody>
      </p:sp>
      <p:sp>
        <p:nvSpPr>
          <p:cNvPr id="173" name="Google Shape;173;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Tropical Forests – Costa Rica</a:t>
            </a:r>
            <a:endParaRPr/>
          </a:p>
        </p:txBody>
      </p:sp>
      <p:pic>
        <p:nvPicPr>
          <p:cNvPr id="174" name="Google Shape;174;p12"/>
          <p:cNvPicPr preferRelativeResize="0"/>
          <p:nvPr/>
        </p:nvPicPr>
        <p:blipFill rotWithShape="1">
          <a:blip r:embed="rId4">
            <a:alphaModFix/>
          </a:blip>
          <a:srcRect b="0" l="0" r="0" t="0"/>
          <a:stretch/>
        </p:blipFill>
        <p:spPr>
          <a:xfrm>
            <a:off x="10897154" y="5374626"/>
            <a:ext cx="675082" cy="749706"/>
          </a:xfrm>
          <a:prstGeom prst="rect">
            <a:avLst/>
          </a:prstGeom>
          <a:noFill/>
          <a:ln>
            <a:noFill/>
          </a:ln>
        </p:spPr>
      </p:pic>
      <p:pic>
        <p:nvPicPr>
          <p:cNvPr id="175" name="Google Shape;175;p12"/>
          <p:cNvPicPr preferRelativeResize="0"/>
          <p:nvPr/>
        </p:nvPicPr>
        <p:blipFill rotWithShape="1">
          <a:blip r:embed="rId5">
            <a:alphaModFix/>
          </a:blip>
          <a:srcRect b="0" l="0" r="0" t="0"/>
          <a:stretch/>
        </p:blipFill>
        <p:spPr>
          <a:xfrm>
            <a:off x="10406254" y="6111144"/>
            <a:ext cx="1731754" cy="433071"/>
          </a:xfrm>
          <a:prstGeom prst="rect">
            <a:avLst/>
          </a:prstGeom>
          <a:noFill/>
          <a:ln>
            <a:noFill/>
          </a:ln>
        </p:spPr>
      </p:pic>
      <p:pic>
        <p:nvPicPr>
          <p:cNvPr id="176" name="Google Shape;176;p12"/>
          <p:cNvPicPr preferRelativeResize="0"/>
          <p:nvPr/>
        </p:nvPicPr>
        <p:blipFill rotWithShape="1">
          <a:blip r:embed="rId6">
            <a:alphaModFix/>
          </a:blip>
          <a:srcRect b="0" l="0" r="0" t="0"/>
          <a:stretch/>
        </p:blipFill>
        <p:spPr>
          <a:xfrm>
            <a:off x="4160364" y="3531073"/>
            <a:ext cx="1349252" cy="757592"/>
          </a:xfrm>
          <a:prstGeom prst="rect">
            <a:avLst/>
          </a:prstGeom>
          <a:noFill/>
          <a:ln>
            <a:noFill/>
          </a:ln>
        </p:spPr>
      </p:pic>
      <p:pic>
        <p:nvPicPr>
          <p:cNvPr id="177" name="Google Shape;177;p12"/>
          <p:cNvPicPr preferRelativeResize="0"/>
          <p:nvPr/>
        </p:nvPicPr>
        <p:blipFill rotWithShape="1">
          <a:blip r:embed="rId7">
            <a:alphaModFix/>
          </a:blip>
          <a:srcRect b="0" l="0" r="0" t="0"/>
          <a:stretch/>
        </p:blipFill>
        <p:spPr>
          <a:xfrm>
            <a:off x="5568585" y="3446965"/>
            <a:ext cx="1262653" cy="757592"/>
          </a:xfrm>
          <a:prstGeom prst="rect">
            <a:avLst/>
          </a:prstGeom>
          <a:noFill/>
          <a:ln>
            <a:noFill/>
          </a:ln>
        </p:spPr>
      </p:pic>
      <p:grpSp>
        <p:nvGrpSpPr>
          <p:cNvPr id="178" name="Google Shape;178;p12"/>
          <p:cNvGrpSpPr/>
          <p:nvPr/>
        </p:nvGrpSpPr>
        <p:grpSpPr>
          <a:xfrm>
            <a:off x="5159564" y="5113794"/>
            <a:ext cx="1349252" cy="389756"/>
            <a:chOff x="4441152" y="5658529"/>
            <a:chExt cx="2144621" cy="557675"/>
          </a:xfrm>
        </p:grpSpPr>
        <p:pic>
          <p:nvPicPr>
            <p:cNvPr id="179" name="Google Shape;179;p12"/>
            <p:cNvPicPr preferRelativeResize="0"/>
            <p:nvPr/>
          </p:nvPicPr>
          <p:blipFill rotWithShape="1">
            <a:blip r:embed="rId8">
              <a:alphaModFix/>
            </a:blip>
            <a:srcRect b="0" l="0" r="0" t="0"/>
            <a:stretch/>
          </p:blipFill>
          <p:spPr>
            <a:xfrm>
              <a:off x="4993134" y="5813496"/>
              <a:ext cx="1592639" cy="402708"/>
            </a:xfrm>
            <a:prstGeom prst="rect">
              <a:avLst/>
            </a:prstGeom>
            <a:solidFill>
              <a:schemeClr val="lt1"/>
            </a:solidFill>
            <a:ln>
              <a:noFill/>
            </a:ln>
          </p:spPr>
        </p:pic>
        <p:pic>
          <p:nvPicPr>
            <p:cNvPr id="180" name="Google Shape;180;p12"/>
            <p:cNvPicPr preferRelativeResize="0"/>
            <p:nvPr/>
          </p:nvPicPr>
          <p:blipFill rotWithShape="1">
            <a:blip r:embed="rId9">
              <a:alphaModFix/>
            </a:blip>
            <a:srcRect b="0" l="0" r="0" t="0"/>
            <a:stretch/>
          </p:blipFill>
          <p:spPr>
            <a:xfrm>
              <a:off x="4441152" y="5658529"/>
              <a:ext cx="551982" cy="557675"/>
            </a:xfrm>
            <a:prstGeom prst="rect">
              <a:avLst/>
            </a:prstGeom>
            <a:solidFill>
              <a:schemeClr val="lt1"/>
            </a:solidFill>
            <a:ln>
              <a:noFill/>
            </a:ln>
          </p:spPr>
        </p:pic>
      </p:grpSp>
      <p:pic>
        <p:nvPicPr>
          <p:cNvPr id="181" name="Google Shape;181;p12"/>
          <p:cNvPicPr preferRelativeResize="0"/>
          <p:nvPr/>
        </p:nvPicPr>
        <p:blipFill rotWithShape="1">
          <a:blip r:embed="rId10">
            <a:alphaModFix/>
          </a:blip>
          <a:srcRect b="0" l="0" r="0" t="0"/>
          <a:stretch/>
        </p:blipFill>
        <p:spPr>
          <a:xfrm>
            <a:off x="7266478" y="3180650"/>
            <a:ext cx="1486136" cy="1209216"/>
          </a:xfrm>
          <a:prstGeom prst="rect">
            <a:avLst/>
          </a:prstGeom>
          <a:noFill/>
          <a:ln>
            <a:noFill/>
          </a:ln>
        </p:spPr>
      </p:pic>
      <p:pic>
        <p:nvPicPr>
          <p:cNvPr id="182" name="Google Shape;182;p12"/>
          <p:cNvPicPr preferRelativeResize="0"/>
          <p:nvPr/>
        </p:nvPicPr>
        <p:blipFill rotWithShape="1">
          <a:blip r:embed="rId11">
            <a:alphaModFix/>
          </a:blip>
          <a:srcRect b="0" l="0" r="0" t="0"/>
          <a:stretch/>
        </p:blipFill>
        <p:spPr>
          <a:xfrm>
            <a:off x="6567400" y="1161962"/>
            <a:ext cx="1766127" cy="1005912"/>
          </a:xfrm>
          <a:prstGeom prst="rect">
            <a:avLst/>
          </a:prstGeom>
          <a:noFill/>
          <a:ln>
            <a:noFill/>
          </a:ln>
        </p:spPr>
      </p:pic>
      <p:pic>
        <p:nvPicPr>
          <p:cNvPr id="183" name="Google Shape;183;p12"/>
          <p:cNvPicPr preferRelativeResize="0"/>
          <p:nvPr/>
        </p:nvPicPr>
        <p:blipFill rotWithShape="1">
          <a:blip r:embed="rId12">
            <a:alphaModFix/>
          </a:blip>
          <a:srcRect b="0" l="0" r="0" t="0"/>
          <a:stretch/>
        </p:blipFill>
        <p:spPr>
          <a:xfrm>
            <a:off x="9700908" y="2559661"/>
            <a:ext cx="2397728" cy="17290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3"/>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The EETT completed the tasks it was given and is nearing the end of its two year timeline</a:t>
            </a:r>
            <a:endParaRPr/>
          </a:p>
          <a:p>
            <a:pPr indent="-381000" lvl="1" marL="914400" rtl="0" algn="l">
              <a:lnSpc>
                <a:spcPct val="90000"/>
              </a:lnSpc>
              <a:spcBef>
                <a:spcPts val="500"/>
              </a:spcBef>
              <a:spcAft>
                <a:spcPts val="0"/>
              </a:spcAft>
              <a:buSzPts val="2400"/>
              <a:buChar char="▪"/>
            </a:pPr>
            <a:r>
              <a:rPr lang="en-US"/>
              <a:t>White paper delivered (November 2023)</a:t>
            </a:r>
            <a:endParaRPr/>
          </a:p>
          <a:p>
            <a:pPr indent="-381000" lvl="1" marL="914400" rtl="0" algn="l">
              <a:lnSpc>
                <a:spcPct val="90000"/>
              </a:lnSpc>
              <a:spcBef>
                <a:spcPts val="500"/>
              </a:spcBef>
              <a:spcAft>
                <a:spcPts val="0"/>
              </a:spcAft>
              <a:buSzPts val="2400"/>
              <a:buChar char="▪"/>
            </a:pPr>
            <a:r>
              <a:rPr lang="en-US"/>
              <a:t>Demonstrators: </a:t>
            </a:r>
            <a:endParaRPr/>
          </a:p>
          <a:p>
            <a:pPr indent="-355600" lvl="2" marL="1371600" rtl="0" algn="l">
              <a:lnSpc>
                <a:spcPct val="90000"/>
              </a:lnSpc>
              <a:spcBef>
                <a:spcPts val="500"/>
              </a:spcBef>
              <a:spcAft>
                <a:spcPts val="0"/>
              </a:spcAft>
              <a:buSzPts val="2000"/>
              <a:buChar char="o"/>
            </a:pPr>
            <a:r>
              <a:rPr lang="en-US" sz="2400"/>
              <a:t>Hudson Bay Lowlands: Wapusk National Park (completing)</a:t>
            </a:r>
            <a:endParaRPr/>
          </a:p>
          <a:p>
            <a:pPr indent="-355600" lvl="2" marL="1371600" rtl="0" algn="l">
              <a:lnSpc>
                <a:spcPct val="90000"/>
              </a:lnSpc>
              <a:spcBef>
                <a:spcPts val="500"/>
              </a:spcBef>
              <a:spcAft>
                <a:spcPts val="0"/>
              </a:spcAft>
              <a:buSzPts val="2000"/>
              <a:buChar char="o"/>
            </a:pPr>
            <a:r>
              <a:rPr lang="en-US" sz="2400"/>
              <a:t>Work will continue</a:t>
            </a:r>
            <a:endParaRPr/>
          </a:p>
          <a:p>
            <a:pPr indent="-342900" lvl="3" marL="1828800" rtl="0" algn="l">
              <a:lnSpc>
                <a:spcPct val="90000"/>
              </a:lnSpc>
              <a:spcBef>
                <a:spcPts val="500"/>
              </a:spcBef>
              <a:spcAft>
                <a:spcPts val="0"/>
              </a:spcAft>
              <a:buSzPts val="1800"/>
              <a:buChar char="•"/>
            </a:pPr>
            <a:r>
              <a:rPr lang="en-US" sz="2400"/>
              <a:t>Broader HBL - Canada</a:t>
            </a:r>
            <a:endParaRPr sz="2400"/>
          </a:p>
          <a:p>
            <a:pPr indent="-342900" lvl="3" marL="1828800" rtl="0" algn="l">
              <a:lnSpc>
                <a:spcPct val="90000"/>
              </a:lnSpc>
              <a:spcBef>
                <a:spcPts val="500"/>
              </a:spcBef>
              <a:spcAft>
                <a:spcPts val="0"/>
              </a:spcAft>
              <a:buSzPts val="1800"/>
              <a:buChar char="•"/>
            </a:pPr>
            <a:r>
              <a:rPr lang="en-US" sz="2400"/>
              <a:t>Great Western Woodlands - Australia</a:t>
            </a:r>
            <a:endParaRPr sz="2400"/>
          </a:p>
          <a:p>
            <a:pPr indent="-342900" lvl="3" marL="1828800" rtl="0" algn="l">
              <a:lnSpc>
                <a:spcPct val="90000"/>
              </a:lnSpc>
              <a:spcBef>
                <a:spcPts val="500"/>
              </a:spcBef>
              <a:spcAft>
                <a:spcPts val="0"/>
              </a:spcAft>
              <a:buSzPts val="1800"/>
              <a:buChar char="•"/>
            </a:pPr>
            <a:r>
              <a:rPr lang="en-US" sz="2400"/>
              <a:t>Tropical Forests - Costa Rica</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At Plenary, co-leads will invite interventions acknowledging for the record successful completion of the tasks given to the EETT</a:t>
            </a:r>
            <a:endParaRPr/>
          </a:p>
        </p:txBody>
      </p:sp>
      <p:sp>
        <p:nvSpPr>
          <p:cNvPr id="189" name="Google Shape;189;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EETT Wrap Up</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4"/>
          <p:cNvSpPr txBox="1"/>
          <p:nvPr/>
        </p:nvSpPr>
        <p:spPr>
          <a:xfrm>
            <a:off x="3460830" y="2949304"/>
            <a:ext cx="366450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5400" u="none" cap="none" strike="noStrike">
                <a:solidFill>
                  <a:srgbClr val="000000"/>
                </a:solidFill>
                <a:latin typeface="Arial"/>
                <a:ea typeface="Arial"/>
                <a:cs typeface="Arial"/>
                <a:sym typeface="Aria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EETT overview and overall status</a:t>
            </a:r>
            <a:endParaRPr/>
          </a:p>
          <a:p>
            <a:pPr indent="-381000" lvl="1" marL="914400" rtl="0" algn="l">
              <a:lnSpc>
                <a:spcPct val="90000"/>
              </a:lnSpc>
              <a:spcBef>
                <a:spcPts val="500"/>
              </a:spcBef>
              <a:spcAft>
                <a:spcPts val="0"/>
              </a:spcAft>
              <a:buSzPts val="2400"/>
              <a:buChar char="▪"/>
            </a:pPr>
            <a:r>
              <a:rPr lang="en-US"/>
              <a:t>Two deliverables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Overview of demonstrators</a:t>
            </a:r>
            <a:endParaRPr/>
          </a:p>
          <a:p>
            <a:pPr indent="-381000" lvl="1" marL="914400" rtl="0" algn="l">
              <a:lnSpc>
                <a:spcPct val="90000"/>
              </a:lnSpc>
              <a:spcBef>
                <a:spcPts val="500"/>
              </a:spcBef>
              <a:spcAft>
                <a:spcPts val="0"/>
              </a:spcAft>
              <a:buSzPts val="2400"/>
              <a:buChar char="▪"/>
            </a:pPr>
            <a:r>
              <a:rPr lang="en-US"/>
              <a:t>Hudson Bay Lowlands (Wapusk NP), Canada</a:t>
            </a:r>
            <a:endParaRPr/>
          </a:p>
          <a:p>
            <a:pPr indent="-381000" lvl="1" marL="914400" rtl="0" algn="l">
              <a:lnSpc>
                <a:spcPct val="90000"/>
              </a:lnSpc>
              <a:spcBef>
                <a:spcPts val="500"/>
              </a:spcBef>
              <a:spcAft>
                <a:spcPts val="0"/>
              </a:spcAft>
              <a:buSzPts val="2400"/>
              <a:buChar char="▪"/>
            </a:pPr>
            <a:r>
              <a:rPr lang="en-US"/>
              <a:t>Great Western Woodlands, Australia</a:t>
            </a:r>
            <a:endParaRPr/>
          </a:p>
          <a:p>
            <a:pPr indent="-381000" lvl="1" marL="914400" rtl="0" algn="l">
              <a:lnSpc>
                <a:spcPct val="90000"/>
              </a:lnSpc>
              <a:spcBef>
                <a:spcPts val="500"/>
              </a:spcBef>
              <a:spcAft>
                <a:spcPts val="0"/>
              </a:spcAft>
              <a:buSzPts val="2400"/>
              <a:buChar char="▪"/>
            </a:pPr>
            <a:r>
              <a:rPr lang="en-US"/>
              <a:t>Tropical Forests, Costa Rica</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Discussion</a:t>
            </a:r>
            <a:endParaRPr/>
          </a:p>
        </p:txBody>
      </p:sp>
      <p:sp>
        <p:nvSpPr>
          <p:cNvPr id="69" name="Google Shape;69;p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
          <p:cNvSpPr txBox="1"/>
          <p:nvPr>
            <p:ph idx="1" type="body"/>
          </p:nvPr>
        </p:nvSpPr>
        <p:spPr>
          <a:xfrm>
            <a:off x="261975" y="1517325"/>
            <a:ext cx="5834100" cy="4806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Purpose</a:t>
            </a:r>
            <a:endParaRPr/>
          </a:p>
          <a:p>
            <a:pPr indent="-381000" lvl="1" marL="914400" rtl="0" algn="l">
              <a:lnSpc>
                <a:spcPct val="90000"/>
              </a:lnSpc>
              <a:spcBef>
                <a:spcPts val="500"/>
              </a:spcBef>
              <a:spcAft>
                <a:spcPts val="0"/>
              </a:spcAft>
              <a:buSzPts val="2400"/>
              <a:buChar char="▪"/>
            </a:pPr>
            <a:r>
              <a:rPr lang="en-US"/>
              <a:t>Assess the utility for mapping Ecosystem Extent using current and new space-based observations that will become available in the next 10 years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Two Deliverables</a:t>
            </a:r>
            <a:endParaRPr/>
          </a:p>
          <a:p>
            <a:pPr indent="-381000" lvl="1" marL="914400" rtl="0" algn="l">
              <a:lnSpc>
                <a:spcPct val="90000"/>
              </a:lnSpc>
              <a:spcBef>
                <a:spcPts val="500"/>
              </a:spcBef>
              <a:spcAft>
                <a:spcPts val="0"/>
              </a:spcAft>
              <a:buSzPts val="2400"/>
              <a:buChar char="▪"/>
            </a:pPr>
            <a:r>
              <a:rPr lang="en-US"/>
              <a:t>White Paper</a:t>
            </a:r>
            <a:endParaRPr/>
          </a:p>
          <a:p>
            <a:pPr indent="-381000" lvl="1" marL="914400" rtl="0" algn="l">
              <a:lnSpc>
                <a:spcPct val="90000"/>
              </a:lnSpc>
              <a:spcBef>
                <a:spcPts val="500"/>
              </a:spcBef>
              <a:spcAft>
                <a:spcPts val="0"/>
              </a:spcAft>
              <a:buSzPts val="2400"/>
              <a:buChar char="▪"/>
            </a:pPr>
            <a:r>
              <a:rPr lang="en-US"/>
              <a:t>Demonstrator</a:t>
            </a:r>
            <a:endParaRPr/>
          </a:p>
        </p:txBody>
      </p:sp>
      <p:sp>
        <p:nvSpPr>
          <p:cNvPr id="75" name="Google Shape;75;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Task Team Basics</a:t>
            </a:r>
            <a:endParaRPr/>
          </a:p>
        </p:txBody>
      </p:sp>
      <p:pic>
        <p:nvPicPr>
          <p:cNvPr id="76" name="Google Shape;76;p3"/>
          <p:cNvPicPr preferRelativeResize="0"/>
          <p:nvPr/>
        </p:nvPicPr>
        <p:blipFill rotWithShape="1">
          <a:blip r:embed="rId3">
            <a:alphaModFix/>
          </a:blip>
          <a:srcRect b="0" l="0" r="0" t="0"/>
          <a:stretch/>
        </p:blipFill>
        <p:spPr>
          <a:xfrm>
            <a:off x="5973075" y="1517325"/>
            <a:ext cx="5890026" cy="38233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4"/>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dk1"/>
              </a:buClr>
              <a:buSzPts val="2800"/>
              <a:buFont typeface="Noto Sans Symbols"/>
              <a:buNone/>
            </a:pPr>
            <a:r>
              <a:t/>
            </a:r>
            <a:endParaRPr/>
          </a:p>
          <a:p>
            <a:pPr indent="0" lvl="0" marL="50800" rtl="0" algn="l">
              <a:lnSpc>
                <a:spcPct val="90000"/>
              </a:lnSpc>
              <a:spcBef>
                <a:spcPts val="1000"/>
              </a:spcBef>
              <a:spcAft>
                <a:spcPts val="0"/>
              </a:spcAft>
              <a:buSzPts val="2800"/>
              <a:buNone/>
            </a:pPr>
            <a:r>
              <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Eight recommendations</a:t>
            </a:r>
            <a:endParaRPr/>
          </a:p>
          <a:p>
            <a:pPr indent="-381000" lvl="1" marL="914400" rtl="0" algn="l">
              <a:lnSpc>
                <a:spcPct val="90000"/>
              </a:lnSpc>
              <a:spcBef>
                <a:spcPts val="500"/>
              </a:spcBef>
              <a:spcAft>
                <a:spcPts val="0"/>
              </a:spcAft>
              <a:buSzPts val="2400"/>
              <a:buChar char="▪"/>
            </a:pPr>
            <a:r>
              <a:rPr lang="en-US"/>
              <a:t>User engagement (3)</a:t>
            </a:r>
            <a:endParaRPr/>
          </a:p>
          <a:p>
            <a:pPr indent="-381000" lvl="1" marL="914400" rtl="0" algn="l">
              <a:lnSpc>
                <a:spcPct val="90000"/>
              </a:lnSpc>
              <a:spcBef>
                <a:spcPts val="500"/>
              </a:spcBef>
              <a:spcAft>
                <a:spcPts val="0"/>
              </a:spcAft>
              <a:buSzPts val="2400"/>
              <a:buChar char="▪"/>
            </a:pPr>
            <a:r>
              <a:rPr lang="en-US"/>
              <a:t>Technical advances (4)</a:t>
            </a:r>
            <a:endParaRPr/>
          </a:p>
          <a:p>
            <a:pPr indent="-381000" lvl="1" marL="914400" rtl="0" algn="l">
              <a:lnSpc>
                <a:spcPct val="90000"/>
              </a:lnSpc>
              <a:spcBef>
                <a:spcPts val="500"/>
              </a:spcBef>
              <a:spcAft>
                <a:spcPts val="0"/>
              </a:spcAft>
              <a:buSzPts val="2400"/>
              <a:buChar char="▪"/>
            </a:pPr>
            <a:r>
              <a:rPr lang="en-US"/>
              <a:t>Capacity (1)</a:t>
            </a:r>
            <a:endParaRPr/>
          </a:p>
        </p:txBody>
      </p:sp>
      <p:sp>
        <p:nvSpPr>
          <p:cNvPr id="82" name="Google Shape;82;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White Paper Outcome</a:t>
            </a:r>
            <a:endParaRPr/>
          </a:p>
        </p:txBody>
      </p:sp>
      <p:pic>
        <p:nvPicPr>
          <p:cNvPr id="83" name="Google Shape;83;p4"/>
          <p:cNvPicPr preferRelativeResize="0"/>
          <p:nvPr/>
        </p:nvPicPr>
        <p:blipFill rotWithShape="1">
          <a:blip r:embed="rId3">
            <a:alphaModFix/>
          </a:blip>
          <a:srcRect b="0" l="0" r="0" t="0"/>
          <a:stretch/>
        </p:blipFill>
        <p:spPr>
          <a:xfrm>
            <a:off x="5863774" y="1059679"/>
            <a:ext cx="5069228" cy="57795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5"/>
          <p:cNvSpPr txBox="1"/>
          <p:nvPr>
            <p:ph idx="1" type="body"/>
          </p:nvPr>
        </p:nvSpPr>
        <p:spPr>
          <a:xfrm>
            <a:off x="324233" y="1213430"/>
            <a:ext cx="11668070" cy="5204607"/>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EETT was tasked to deliver one demonstrator but had three opportunities</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(1) Hudson Bay Lowlands</a:t>
            </a:r>
            <a:endParaRPr/>
          </a:p>
          <a:p>
            <a:pPr indent="-381000" lvl="1" marL="914400" rtl="0" algn="l">
              <a:lnSpc>
                <a:spcPct val="90000"/>
              </a:lnSpc>
              <a:spcBef>
                <a:spcPts val="500"/>
              </a:spcBef>
              <a:spcAft>
                <a:spcPts val="0"/>
              </a:spcAft>
              <a:buSzPts val="2400"/>
              <a:buChar char="▪"/>
            </a:pPr>
            <a:r>
              <a:rPr lang="en-US"/>
              <a:t>ECCC had relevant work underway</a:t>
            </a:r>
            <a:endParaRPr/>
          </a:p>
          <a:p>
            <a:pPr indent="-381000" lvl="1" marL="914400" rtl="0" algn="l">
              <a:lnSpc>
                <a:spcPct val="90000"/>
              </a:lnSpc>
              <a:spcBef>
                <a:spcPts val="500"/>
              </a:spcBef>
              <a:spcAft>
                <a:spcPts val="0"/>
              </a:spcAft>
              <a:buSzPts val="2400"/>
              <a:buChar char="▪"/>
            </a:pPr>
            <a:r>
              <a:rPr lang="en-US"/>
              <a:t>Offered to develop a demonstrator on Wapusk National Park</a:t>
            </a:r>
            <a:endParaRPr/>
          </a:p>
          <a:p>
            <a:pPr indent="-381000" lvl="1" marL="914400" rtl="0" algn="l">
              <a:lnSpc>
                <a:spcPct val="90000"/>
              </a:lnSpc>
              <a:spcBef>
                <a:spcPts val="500"/>
              </a:spcBef>
              <a:spcAft>
                <a:spcPts val="0"/>
              </a:spcAft>
              <a:buSzPts val="2400"/>
              <a:buChar char="▪"/>
            </a:pPr>
            <a:r>
              <a:rPr lang="en-US"/>
              <a:t>Now wrapping up (broader HBL work will continue)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(2) &amp; (3) Great Western Woodlands &amp; Tropical Forests</a:t>
            </a:r>
            <a:endParaRPr/>
          </a:p>
          <a:p>
            <a:pPr indent="-381000" lvl="1" marL="914400" rtl="0" algn="l">
              <a:lnSpc>
                <a:spcPct val="90000"/>
              </a:lnSpc>
              <a:spcBef>
                <a:spcPts val="500"/>
              </a:spcBef>
              <a:spcAft>
                <a:spcPts val="0"/>
              </a:spcAft>
              <a:buSzPts val="2400"/>
              <a:buChar char="▪"/>
            </a:pPr>
            <a:r>
              <a:rPr lang="en-US"/>
              <a:t>Shaun Levick (CSIRO) and Sandra Luque (INRAE/CNES) submitted proposals to their funding agencies</a:t>
            </a:r>
            <a:endParaRPr/>
          </a:p>
          <a:p>
            <a:pPr indent="-381000" lvl="1" marL="914400" rtl="0" algn="l">
              <a:lnSpc>
                <a:spcPct val="90000"/>
              </a:lnSpc>
              <a:spcBef>
                <a:spcPts val="500"/>
              </a:spcBef>
              <a:spcAft>
                <a:spcPts val="0"/>
              </a:spcAft>
              <a:buSzPts val="2400"/>
              <a:buChar char="▪"/>
            </a:pPr>
            <a:r>
              <a:rPr lang="en-US"/>
              <a:t>Successful - funding available near end of 2023</a:t>
            </a:r>
            <a:endParaRPr/>
          </a:p>
          <a:p>
            <a:pPr indent="-381000" lvl="1" marL="914400" rtl="0" algn="l">
              <a:lnSpc>
                <a:spcPct val="90000"/>
              </a:lnSpc>
              <a:spcBef>
                <a:spcPts val="500"/>
              </a:spcBef>
              <a:spcAft>
                <a:spcPts val="0"/>
              </a:spcAft>
              <a:buSzPts val="2400"/>
              <a:buChar char="▪"/>
            </a:pPr>
            <a:r>
              <a:rPr lang="en-US"/>
              <a:t>Work still underway - will present results-to-date</a:t>
            </a:r>
            <a:endParaRPr/>
          </a:p>
        </p:txBody>
      </p:sp>
      <p:sp>
        <p:nvSpPr>
          <p:cNvPr id="89" name="Google Shape;8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Demonstrator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6"/>
          <p:cNvPicPr preferRelativeResize="0"/>
          <p:nvPr/>
        </p:nvPicPr>
        <p:blipFill rotWithShape="1">
          <a:blip r:embed="rId3">
            <a:alphaModFix/>
          </a:blip>
          <a:srcRect b="88315" l="3061" r="60247" t="2958"/>
          <a:stretch/>
        </p:blipFill>
        <p:spPr>
          <a:xfrm>
            <a:off x="324233" y="1278726"/>
            <a:ext cx="6226692" cy="830997"/>
          </a:xfrm>
          <a:prstGeom prst="rect">
            <a:avLst/>
          </a:prstGeom>
          <a:noFill/>
          <a:ln>
            <a:noFill/>
          </a:ln>
        </p:spPr>
      </p:pic>
      <p:sp>
        <p:nvSpPr>
          <p:cNvPr id="95" name="Google Shape;95;p6"/>
          <p:cNvSpPr txBox="1"/>
          <p:nvPr>
            <p:ph idx="1" type="body"/>
          </p:nvPr>
        </p:nvSpPr>
        <p:spPr>
          <a:xfrm>
            <a:off x="242346" y="1954736"/>
            <a:ext cx="5093752" cy="4203993"/>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Jason Duffe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Laura Dingle Robertson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Marie-Bé Leduc</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Kasun Hiripitiyage</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Emily Ogden</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Jason Beaver</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Taylor Biccum</a:t>
            </a:r>
            <a:endParaRPr/>
          </a:p>
        </p:txBody>
      </p:sp>
      <p:sp>
        <p:nvSpPr>
          <p:cNvPr id="96" name="Google Shape;96;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Hudson Bay Lowlands</a:t>
            </a:r>
            <a:endParaRPr/>
          </a:p>
        </p:txBody>
      </p:sp>
      <p:sp>
        <p:nvSpPr>
          <p:cNvPr id="97" name="Google Shape;97;p6"/>
          <p:cNvSpPr txBox="1"/>
          <p:nvPr/>
        </p:nvSpPr>
        <p:spPr>
          <a:xfrm>
            <a:off x="4484151" y="5813945"/>
            <a:ext cx="3360175" cy="70788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Demonstrator focus: </a:t>
            </a:r>
            <a:endParaRPr/>
          </a:p>
          <a:p>
            <a:pPr indent="0" lvl="0" marL="0" marR="0" rtl="0" algn="r">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Wapusk National Park</a:t>
            </a:r>
            <a:endParaRPr/>
          </a:p>
        </p:txBody>
      </p:sp>
      <p:pic>
        <p:nvPicPr>
          <p:cNvPr id="98" name="Google Shape;98;p6"/>
          <p:cNvPicPr preferRelativeResize="0"/>
          <p:nvPr/>
        </p:nvPicPr>
        <p:blipFill rotWithShape="1">
          <a:blip r:embed="rId4">
            <a:alphaModFix/>
          </a:blip>
          <a:srcRect b="0" l="0" r="0" t="0"/>
          <a:stretch/>
        </p:blipFill>
        <p:spPr>
          <a:xfrm>
            <a:off x="7776088" y="1079629"/>
            <a:ext cx="4091679" cy="537986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7"/>
          <p:cNvSpPr txBox="1"/>
          <p:nvPr>
            <p:ph idx="1" type="body"/>
          </p:nvPr>
        </p:nvSpPr>
        <p:spPr>
          <a:xfrm>
            <a:off x="109184" y="1060761"/>
            <a:ext cx="12192000" cy="4535532"/>
          </a:xfrm>
          <a:prstGeom prst="rect">
            <a:avLst/>
          </a:prstGeom>
          <a:noFill/>
          <a:ln>
            <a:noFill/>
          </a:ln>
        </p:spPr>
        <p:txBody>
          <a:bodyPr anchorCtr="0" anchor="t" bIns="45700" lIns="91425" spcFirstLastPara="1" rIns="91425" wrap="square" tIns="45700">
            <a:noAutofit/>
          </a:bodyPr>
          <a:lstStyle/>
          <a:p>
            <a:pPr indent="0" lvl="0" marL="11" rtl="0" algn="l">
              <a:lnSpc>
                <a:spcPct val="90000"/>
              </a:lnSpc>
              <a:spcBef>
                <a:spcPts val="1000"/>
              </a:spcBef>
              <a:spcAft>
                <a:spcPts val="0"/>
              </a:spcAft>
              <a:buSzPts val="2800"/>
              <a:buNone/>
            </a:pPr>
            <a:r>
              <a:rPr b="1" lang="en-US" sz="2400">
                <a:latin typeface="Arial"/>
                <a:ea typeface="Arial"/>
                <a:cs typeface="Arial"/>
                <a:sym typeface="Arial"/>
              </a:rPr>
              <a:t>Overall objectives: Hudson Bay Lowlands &amp; Canadian Ecotype Mapping (Ongoing)</a:t>
            </a:r>
            <a:endParaRPr sz="2400">
              <a:latin typeface="Arial"/>
              <a:ea typeface="Arial"/>
              <a:cs typeface="Arial"/>
              <a:sym typeface="Arial"/>
            </a:endParaRPr>
          </a:p>
          <a:p>
            <a:pPr indent="-457200" lvl="0" marL="457211" rtl="0" algn="l">
              <a:lnSpc>
                <a:spcPct val="90000"/>
              </a:lnSpc>
              <a:spcBef>
                <a:spcPts val="1000"/>
              </a:spcBef>
              <a:spcAft>
                <a:spcPts val="0"/>
              </a:spcAft>
              <a:buSzPts val="2800"/>
              <a:buFont typeface="Arial"/>
              <a:buAutoNum type="arabicPeriod"/>
            </a:pPr>
            <a:r>
              <a:rPr lang="en-US" sz="2400">
                <a:latin typeface="Arial"/>
                <a:ea typeface="Arial"/>
                <a:cs typeface="Arial"/>
                <a:sym typeface="Arial"/>
              </a:rPr>
              <a:t>Develop standardized ecotype mapping approach with machine learning, AI, cloud computing &amp; EO to operationally monitor biodiversity across HBL &amp; eventually all of Canada</a:t>
            </a:r>
            <a:endParaRPr/>
          </a:p>
          <a:p>
            <a:pPr indent="-457200" lvl="0" marL="457211" rtl="0" algn="l">
              <a:lnSpc>
                <a:spcPct val="90000"/>
              </a:lnSpc>
              <a:spcBef>
                <a:spcPts val="1000"/>
              </a:spcBef>
              <a:spcAft>
                <a:spcPts val="0"/>
              </a:spcAft>
              <a:buSzPts val="2800"/>
              <a:buFont typeface="Arial"/>
              <a:buAutoNum type="arabicPeriod"/>
            </a:pPr>
            <a:r>
              <a:rPr lang="en-US" sz="2400">
                <a:solidFill>
                  <a:schemeClr val="dk1"/>
                </a:solidFill>
                <a:latin typeface="Arial"/>
                <a:ea typeface="Arial"/>
                <a:cs typeface="Arial"/>
                <a:sym typeface="Arial"/>
              </a:rPr>
              <a:t>Standardizing vegetation ecotypes to the </a:t>
            </a:r>
            <a:r>
              <a:rPr lang="en-US" sz="2400">
                <a:solidFill>
                  <a:srgbClr val="FF0000"/>
                </a:solidFill>
                <a:latin typeface="Arial"/>
                <a:ea typeface="Arial"/>
                <a:cs typeface="Arial"/>
                <a:sym typeface="Arial"/>
              </a:rPr>
              <a:t>IUCN 2.0 Typology</a:t>
            </a:r>
            <a:r>
              <a:rPr lang="en-US" sz="2400">
                <a:solidFill>
                  <a:schemeClr val="dk1"/>
                </a:solidFill>
                <a:latin typeface="Arial"/>
                <a:ea typeface="Arial"/>
                <a:cs typeface="Arial"/>
                <a:sym typeface="Arial"/>
              </a:rPr>
              <a:t>, </a:t>
            </a:r>
            <a:r>
              <a:rPr i="0" lang="en-US" sz="2400">
                <a:solidFill>
                  <a:schemeClr val="dk1"/>
                </a:solidFill>
                <a:latin typeface="Arial"/>
                <a:ea typeface="Arial"/>
                <a:cs typeface="Arial"/>
                <a:sym typeface="Arial"/>
              </a:rPr>
              <a:t>a comprehensive hierarchical classification framework for Earth's ecosystems</a:t>
            </a:r>
            <a:r>
              <a:rPr b="1" i="0" lang="en-US" sz="2400">
                <a:solidFill>
                  <a:schemeClr val="dk1"/>
                </a:solidFill>
                <a:latin typeface="Arial"/>
                <a:ea typeface="Arial"/>
                <a:cs typeface="Arial"/>
                <a:sym typeface="Arial"/>
              </a:rPr>
              <a:t>. </a:t>
            </a:r>
            <a:r>
              <a:rPr i="0" lang="en-US" sz="2400">
                <a:solidFill>
                  <a:schemeClr val="dk1"/>
                </a:solidFill>
                <a:latin typeface="Arial"/>
                <a:ea typeface="Arial"/>
                <a:cs typeface="Arial"/>
                <a:sym typeface="Arial"/>
              </a:rPr>
              <a:t>Committed to mapping all of Canada to Level 3 – Functional Groups by 2026</a:t>
            </a:r>
            <a:endParaRPr/>
          </a:p>
          <a:p>
            <a:pPr indent="0" lvl="0" marL="11" rtl="0" algn="l">
              <a:lnSpc>
                <a:spcPct val="90000"/>
              </a:lnSpc>
              <a:spcBef>
                <a:spcPts val="1000"/>
              </a:spcBef>
              <a:spcAft>
                <a:spcPts val="0"/>
              </a:spcAft>
              <a:buSzPts val="2800"/>
              <a:buNone/>
            </a:pPr>
            <a:r>
              <a:t/>
            </a:r>
            <a:endParaRPr i="0" sz="2400">
              <a:solidFill>
                <a:schemeClr val="dk1"/>
              </a:solidFill>
              <a:latin typeface="Arial"/>
              <a:ea typeface="Arial"/>
              <a:cs typeface="Arial"/>
              <a:sym typeface="Arial"/>
            </a:endParaRPr>
          </a:p>
          <a:p>
            <a:pPr indent="0" lvl="0" marL="11" rtl="0" algn="l">
              <a:lnSpc>
                <a:spcPct val="90000"/>
              </a:lnSpc>
              <a:spcBef>
                <a:spcPts val="1000"/>
              </a:spcBef>
              <a:spcAft>
                <a:spcPts val="0"/>
              </a:spcAft>
              <a:buSzPts val="2800"/>
              <a:buNone/>
            </a:pPr>
            <a:r>
              <a:rPr b="1" lang="en-US" sz="2400">
                <a:latin typeface="Arial"/>
                <a:ea typeface="Arial"/>
                <a:cs typeface="Arial"/>
                <a:sym typeface="Arial"/>
              </a:rPr>
              <a:t>Objectives for Wapusk National Park (EETT Demonstrator Site)</a:t>
            </a:r>
            <a:endParaRPr/>
          </a:p>
          <a:p>
            <a:pPr indent="-457200" lvl="0" marL="457211" rtl="0" algn="l">
              <a:lnSpc>
                <a:spcPct val="90000"/>
              </a:lnSpc>
              <a:spcBef>
                <a:spcPts val="1000"/>
              </a:spcBef>
              <a:spcAft>
                <a:spcPts val="0"/>
              </a:spcAft>
              <a:buSzPts val="2800"/>
              <a:buFont typeface="Arial"/>
              <a:buAutoNum type="arabicPeriod"/>
            </a:pPr>
            <a:r>
              <a:rPr lang="en-US" sz="2400">
                <a:solidFill>
                  <a:schemeClr val="dk1"/>
                </a:solidFill>
                <a:latin typeface="Arial"/>
                <a:ea typeface="Arial"/>
                <a:cs typeface="Arial"/>
                <a:sym typeface="Arial"/>
              </a:rPr>
              <a:t>Determine what sensors contribute most to the discrimination of ecotypes for biodiversity monitoring</a:t>
            </a:r>
            <a:endParaRPr/>
          </a:p>
          <a:p>
            <a:pPr indent="-457200" lvl="0" marL="457211" rtl="0" algn="l">
              <a:lnSpc>
                <a:spcPct val="90000"/>
              </a:lnSpc>
              <a:spcBef>
                <a:spcPts val="1000"/>
              </a:spcBef>
              <a:spcAft>
                <a:spcPts val="0"/>
              </a:spcAft>
              <a:buSzPts val="2800"/>
              <a:buFont typeface="Arial"/>
              <a:buAutoNum type="arabicPeriod"/>
            </a:pPr>
            <a:r>
              <a:rPr lang="en-US" sz="2400">
                <a:solidFill>
                  <a:schemeClr val="dk1"/>
                </a:solidFill>
                <a:latin typeface="Arial"/>
                <a:ea typeface="Arial"/>
                <a:cs typeface="Arial"/>
                <a:sym typeface="Arial"/>
              </a:rPr>
              <a:t>Determine &amp; resolve roadblocks for utilizing datasets in an operational capacity</a:t>
            </a:r>
            <a:endParaRPr sz="2400">
              <a:latin typeface="Arial"/>
              <a:ea typeface="Arial"/>
              <a:cs typeface="Arial"/>
              <a:sym typeface="Arial"/>
            </a:endParaRPr>
          </a:p>
        </p:txBody>
      </p:sp>
      <p:sp>
        <p:nvSpPr>
          <p:cNvPr id="105" name="Google Shape;105;p7"/>
          <p:cNvSpPr/>
          <p:nvPr/>
        </p:nvSpPr>
        <p:spPr>
          <a:xfrm flipH="1" rot="10800000">
            <a:off x="3654007" y="2386215"/>
            <a:ext cx="7562633" cy="45719"/>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 name="Google Shape;106;p7"/>
          <p:cNvSpPr/>
          <p:nvPr/>
        </p:nvSpPr>
        <p:spPr>
          <a:xfrm>
            <a:off x="567784" y="1002611"/>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 name="Google Shape;107;p7"/>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8" name="Google Shape;108;p7"/>
          <p:cNvSpPr/>
          <p:nvPr/>
        </p:nvSpPr>
        <p:spPr>
          <a:xfrm>
            <a:off x="152400" y="1524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9" name="Google Shape;109;p7"/>
          <p:cNvSpPr/>
          <p:nvPr/>
        </p:nvSpPr>
        <p:spPr>
          <a:xfrm>
            <a:off x="0" y="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 name="Google Shape;110;p7"/>
          <p:cNvSpPr txBox="1"/>
          <p:nvPr>
            <p:ph type="title"/>
          </p:nvPr>
        </p:nvSpPr>
        <p:spPr>
          <a:xfrm>
            <a:off x="152400" y="210549"/>
            <a:ext cx="9659505" cy="639661"/>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90000"/>
              </a:lnSpc>
              <a:spcBef>
                <a:spcPts val="0"/>
              </a:spcBef>
              <a:spcAft>
                <a:spcPts val="0"/>
              </a:spcAft>
              <a:buClr>
                <a:schemeClr val="lt1"/>
              </a:buClr>
              <a:buSzPct val="122222"/>
              <a:buFont typeface="Arial"/>
              <a:buNone/>
            </a:pPr>
            <a:r>
              <a:rPr lang="en-US" sz="4000">
                <a:solidFill>
                  <a:schemeClr val="lt1"/>
                </a:solidFill>
                <a:latin typeface="Calibri"/>
                <a:ea typeface="Calibri"/>
                <a:cs typeface="Calibri"/>
                <a:sym typeface="Calibri"/>
              </a:rPr>
              <a:t>Ecotype Mapping for Biodiversity Monitoring</a:t>
            </a:r>
            <a:endParaRPr sz="40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txBox="1"/>
          <p:nvPr>
            <p:ph type="title"/>
          </p:nvPr>
        </p:nvSpPr>
        <p:spPr>
          <a:xfrm>
            <a:off x="287868" y="53215"/>
            <a:ext cx="8282926" cy="107450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Arial"/>
              <a:buNone/>
            </a:pPr>
            <a:r>
              <a:rPr lang="en-US">
                <a:solidFill>
                  <a:schemeClr val="lt1"/>
                </a:solidFill>
                <a:latin typeface="Calibri"/>
                <a:ea typeface="Calibri"/>
                <a:cs typeface="Calibri"/>
                <a:sym typeface="Calibri"/>
              </a:rPr>
              <a:t>Data sets &amp; testing scenarios</a:t>
            </a:r>
            <a:endParaRPr>
              <a:solidFill>
                <a:schemeClr val="lt1"/>
              </a:solidFill>
              <a:latin typeface="Calibri"/>
              <a:ea typeface="Calibri"/>
              <a:cs typeface="Calibri"/>
              <a:sym typeface="Calibri"/>
            </a:endParaRPr>
          </a:p>
        </p:txBody>
      </p:sp>
      <p:graphicFrame>
        <p:nvGraphicFramePr>
          <p:cNvPr id="117" name="Google Shape;117;p8"/>
          <p:cNvGraphicFramePr/>
          <p:nvPr/>
        </p:nvGraphicFramePr>
        <p:xfrm>
          <a:off x="197554" y="3199993"/>
          <a:ext cx="3000000" cy="3000000"/>
        </p:xfrm>
        <a:graphic>
          <a:graphicData uri="http://schemas.openxmlformats.org/drawingml/2006/table">
            <a:tbl>
              <a:tblPr bandRow="1" firstRow="1">
                <a:noFill/>
                <a:tableStyleId>{6B22D004-5017-4AAA-883F-1E2DF53A5A9B}</a:tableStyleId>
              </a:tblPr>
              <a:tblGrid>
                <a:gridCol w="2076125"/>
                <a:gridCol w="2070775"/>
                <a:gridCol w="1921250"/>
                <a:gridCol w="2022700"/>
                <a:gridCol w="2022700"/>
                <a:gridCol w="1807500"/>
              </a:tblGrid>
              <a:tr h="387500">
                <a:tc>
                  <a:txBody>
                    <a:bodyPr/>
                    <a:lstStyle/>
                    <a:p>
                      <a:pPr indent="0" lvl="0" marL="0" marR="0" rtl="0" algn="l">
                        <a:lnSpc>
                          <a:spcPct val="100000"/>
                        </a:lnSpc>
                        <a:spcBef>
                          <a:spcPts val="0"/>
                        </a:spcBef>
                        <a:spcAft>
                          <a:spcPts val="0"/>
                        </a:spcAft>
                        <a:buNone/>
                      </a:pPr>
                      <a:r>
                        <a:rPr lang="en-US" sz="1800" u="none" cap="none" strike="noStrike"/>
                        <a:t>Datasets:</a:t>
                      </a:r>
                      <a:endParaRPr/>
                    </a:p>
                  </a:txBody>
                  <a:tcPr marT="45725" marB="45725" marR="91450" marL="91450"/>
                </a:tc>
                <a:tc>
                  <a:txBody>
                    <a:bodyPr/>
                    <a:lstStyle/>
                    <a:p>
                      <a:pPr indent="0" lvl="0" marL="0" marR="0" rtl="0" algn="l">
                        <a:lnSpc>
                          <a:spcPct val="100000"/>
                        </a:lnSpc>
                        <a:spcBef>
                          <a:spcPts val="0"/>
                        </a:spcBef>
                        <a:spcAft>
                          <a:spcPts val="0"/>
                        </a:spcAft>
                        <a:buNone/>
                      </a:pPr>
                      <a:r>
                        <a:rPr lang="en-US" sz="1800" u="none" cap="none" strike="noStrike">
                          <a:solidFill>
                            <a:srgbClr val="898989"/>
                          </a:solidFill>
                        </a:rPr>
                        <a:t>ESA</a:t>
                      </a:r>
                      <a:endParaRPr>
                        <a:solidFill>
                          <a:srgbClr val="898989"/>
                        </a:solidFill>
                      </a:endParaRPr>
                    </a:p>
                    <a:p>
                      <a:pPr indent="0" lvl="0" marL="0" marR="0" rtl="0" algn="l">
                        <a:lnSpc>
                          <a:spcPct val="100000"/>
                        </a:lnSpc>
                        <a:spcBef>
                          <a:spcPts val="0"/>
                        </a:spcBef>
                        <a:spcAft>
                          <a:spcPts val="0"/>
                        </a:spcAft>
                        <a:buNone/>
                      </a:pPr>
                      <a:r>
                        <a:rPr lang="en-US" sz="1800" u="none" cap="none" strike="noStrike"/>
                        <a:t>Sentinel 1 &amp; Sentinel 2 </a:t>
                      </a:r>
                      <a:endParaRPr/>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solidFill>
                            <a:srgbClr val="898989"/>
                          </a:solidFill>
                        </a:rPr>
                        <a:t>CSA</a:t>
                      </a:r>
                      <a:endParaRPr>
                        <a:solidFill>
                          <a:srgbClr val="898989"/>
                        </a:solidFill>
                      </a:endParaRPr>
                    </a:p>
                    <a:p>
                      <a:pPr indent="0" lvl="0" marL="0" marR="0" rtl="0" algn="ctr">
                        <a:lnSpc>
                          <a:spcPct val="100000"/>
                        </a:lnSpc>
                        <a:spcBef>
                          <a:spcPts val="0"/>
                        </a:spcBef>
                        <a:spcAft>
                          <a:spcPts val="0"/>
                        </a:spcAft>
                        <a:buNone/>
                      </a:pPr>
                      <a:r>
                        <a:rPr lang="en-US" sz="1800" u="none" cap="none" strike="noStrike"/>
                        <a:t>RCM</a:t>
                      </a:r>
                      <a:endParaRPr/>
                    </a:p>
                  </a:txBody>
                  <a:tcPr marT="45725" marB="45725" marR="91450" marL="91450"/>
                </a:tc>
                <a:tc>
                  <a:txBody>
                    <a:bodyPr/>
                    <a:lstStyle/>
                    <a:p>
                      <a:pPr indent="0" lvl="0" marL="0" marR="0" rtl="0" algn="l">
                        <a:lnSpc>
                          <a:spcPct val="100000"/>
                        </a:lnSpc>
                        <a:spcBef>
                          <a:spcPts val="0"/>
                        </a:spcBef>
                        <a:spcAft>
                          <a:spcPts val="0"/>
                        </a:spcAft>
                        <a:buNone/>
                      </a:pPr>
                      <a:r>
                        <a:rPr lang="en-US" sz="1800" u="none" cap="none" strike="noStrike">
                          <a:solidFill>
                            <a:srgbClr val="898989"/>
                          </a:solidFill>
                        </a:rPr>
                        <a:t>JAXA</a:t>
                      </a:r>
                      <a:endParaRPr>
                        <a:solidFill>
                          <a:srgbClr val="898989"/>
                        </a:solidFill>
                      </a:endParaRPr>
                    </a:p>
                    <a:p>
                      <a:pPr indent="0" lvl="0" marL="0" marR="0" rtl="0" algn="l">
                        <a:lnSpc>
                          <a:spcPct val="100000"/>
                        </a:lnSpc>
                        <a:spcBef>
                          <a:spcPts val="0"/>
                        </a:spcBef>
                        <a:spcAft>
                          <a:spcPts val="0"/>
                        </a:spcAft>
                        <a:buNone/>
                      </a:pPr>
                      <a:r>
                        <a:rPr lang="en-US" sz="1800" u="none" cap="none" strike="noStrike"/>
                        <a:t>ALOS2-PalSAR2</a:t>
                      </a:r>
                      <a:endParaRPr/>
                    </a:p>
                  </a:txBody>
                  <a:tcPr marT="45725" marB="45725" marR="91450" marL="91450"/>
                </a:tc>
                <a:tc>
                  <a:txBody>
                    <a:bodyPr/>
                    <a:lstStyle/>
                    <a:p>
                      <a:pPr indent="0" lvl="0" marL="0" marR="0" rtl="0" algn="l">
                        <a:lnSpc>
                          <a:spcPct val="100000"/>
                        </a:lnSpc>
                        <a:spcBef>
                          <a:spcPts val="0"/>
                        </a:spcBef>
                        <a:spcAft>
                          <a:spcPts val="0"/>
                        </a:spcAft>
                        <a:buNone/>
                      </a:pPr>
                      <a:r>
                        <a:rPr lang="en-US" sz="1800" u="none" cap="none" strike="noStrike">
                          <a:solidFill>
                            <a:srgbClr val="898989"/>
                          </a:solidFill>
                        </a:rPr>
                        <a:t>DLR</a:t>
                      </a:r>
                      <a:endParaRPr>
                        <a:solidFill>
                          <a:srgbClr val="898989"/>
                        </a:solidFill>
                      </a:endParaRPr>
                    </a:p>
                    <a:p>
                      <a:pPr indent="0" lvl="0" marL="0" marR="0" rtl="0" algn="l">
                        <a:lnSpc>
                          <a:spcPct val="100000"/>
                        </a:lnSpc>
                        <a:spcBef>
                          <a:spcPts val="0"/>
                        </a:spcBef>
                        <a:spcAft>
                          <a:spcPts val="0"/>
                        </a:spcAft>
                        <a:buNone/>
                      </a:pPr>
                      <a:r>
                        <a:rPr lang="en-US" sz="1800" u="none" cap="none" strike="noStrike"/>
                        <a:t>ENMAP</a:t>
                      </a:r>
                      <a:endParaRPr/>
                    </a:p>
                  </a:txBody>
                  <a:tcPr marT="45725" marB="45725" marR="91450" marL="91450"/>
                </a:tc>
                <a:tc>
                  <a:txBody>
                    <a:bodyPr/>
                    <a:lstStyle/>
                    <a:p>
                      <a:pPr indent="0" lvl="0" marL="0" marR="0" rtl="0" algn="l">
                        <a:lnSpc>
                          <a:spcPct val="100000"/>
                        </a:lnSpc>
                        <a:spcBef>
                          <a:spcPts val="0"/>
                        </a:spcBef>
                        <a:spcAft>
                          <a:spcPts val="0"/>
                        </a:spcAft>
                        <a:buNone/>
                      </a:pPr>
                      <a:r>
                        <a:rPr lang="en-US" sz="1800" u="none" cap="none" strike="noStrike">
                          <a:solidFill>
                            <a:srgbClr val="898989"/>
                          </a:solidFill>
                        </a:rPr>
                        <a:t>DLR</a:t>
                      </a:r>
                      <a:endParaRPr>
                        <a:solidFill>
                          <a:srgbClr val="898989"/>
                        </a:solidFill>
                      </a:endParaRPr>
                    </a:p>
                    <a:p>
                      <a:pPr indent="0" lvl="0" marL="0" marR="0" rtl="0" algn="l">
                        <a:lnSpc>
                          <a:spcPct val="100000"/>
                        </a:lnSpc>
                        <a:spcBef>
                          <a:spcPts val="0"/>
                        </a:spcBef>
                        <a:spcAft>
                          <a:spcPts val="0"/>
                        </a:spcAft>
                        <a:buNone/>
                      </a:pPr>
                      <a:r>
                        <a:rPr lang="en-US" sz="1800" u="none" cap="none" strike="noStrike"/>
                        <a:t>TanDEM-X</a:t>
                      </a:r>
                      <a:endParaRPr/>
                    </a:p>
                  </a:txBody>
                  <a:tcPr marT="45725" marB="45725" marR="91450" marL="91450"/>
                </a:tc>
              </a:tr>
              <a:tr h="472450">
                <a:tc>
                  <a:txBody>
                    <a:bodyPr/>
                    <a:lstStyle/>
                    <a:p>
                      <a:pPr indent="0" lvl="0" marL="0" marR="0" rtl="0" algn="l">
                        <a:lnSpc>
                          <a:spcPct val="100000"/>
                        </a:lnSpc>
                        <a:spcBef>
                          <a:spcPts val="0"/>
                        </a:spcBef>
                        <a:spcAft>
                          <a:spcPts val="0"/>
                        </a:spcAft>
                        <a:buNone/>
                      </a:pPr>
                      <a:r>
                        <a:rPr lang="en-US" sz="1800" u="none" cap="none" strike="noStrike"/>
                        <a:t>Classification Methods:</a:t>
                      </a:r>
                      <a:endParaRPr/>
                    </a:p>
                    <a:p>
                      <a:pPr indent="0" lvl="0" marL="0" marR="0" rtl="0" algn="l">
                        <a:lnSpc>
                          <a:spcPct val="100000"/>
                        </a:lnSpc>
                        <a:spcBef>
                          <a:spcPts val="0"/>
                        </a:spcBef>
                        <a:spcAft>
                          <a:spcPts val="0"/>
                        </a:spcAft>
                        <a:buNone/>
                      </a:pPr>
                      <a:r>
                        <a:rPr lang="en-US" sz="1800" u="none" cap="none" strike="noStrike"/>
                        <a:t>RandomForest (RF), UNET, &amp; Convolutional Neural Network (CNN)</a:t>
                      </a:r>
                      <a:endParaRPr/>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t>S1 EW -  HH, HV intensity 2022, 2023 64 Images </a:t>
                      </a:r>
                      <a:endParaRPr/>
                    </a:p>
                    <a:p>
                      <a:pPr indent="0" lvl="0" marL="0" marR="0" rtl="0" algn="ctr">
                        <a:lnSpc>
                          <a:spcPct val="100000"/>
                        </a:lnSpc>
                        <a:spcBef>
                          <a:spcPts val="0"/>
                        </a:spcBef>
                        <a:spcAft>
                          <a:spcPts val="0"/>
                        </a:spcAft>
                        <a:buNone/>
                      </a:pPr>
                      <a:r>
                        <a:rPr lang="en-US" sz="1800" u="none" cap="none" strike="noStrike"/>
                        <a:t>S2 Composites &amp; individual images</a:t>
                      </a:r>
                      <a:endParaRPr/>
                    </a:p>
                    <a:p>
                      <a:pPr indent="0" lvl="0" marL="0" marR="0" rtl="0" algn="ctr">
                        <a:lnSpc>
                          <a:spcPct val="100000"/>
                        </a:lnSpc>
                        <a:spcBef>
                          <a:spcPts val="0"/>
                        </a:spcBef>
                        <a:spcAft>
                          <a:spcPts val="0"/>
                        </a:spcAft>
                        <a:buNone/>
                      </a:pPr>
                      <a:r>
                        <a:t/>
                      </a:r>
                      <a:endParaRPr sz="18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t>30m Compact Pol – Intensity, mChi Decomp (2023  &amp; 2024 – 51 Images) </a:t>
                      </a:r>
                      <a:endParaRPr/>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t>Dual Polarimetric </a:t>
                      </a:r>
                      <a:endParaRPr/>
                    </a:p>
                    <a:p>
                      <a:pPr indent="0" lvl="0" marL="0" marR="0" rtl="0" algn="ctr">
                        <a:lnSpc>
                          <a:spcPct val="100000"/>
                        </a:lnSpc>
                        <a:spcBef>
                          <a:spcPts val="0"/>
                        </a:spcBef>
                        <a:spcAft>
                          <a:spcPts val="0"/>
                        </a:spcAft>
                        <a:buNone/>
                      </a:pPr>
                      <a:r>
                        <a:rPr lang="en-US" sz="1800" u="none" cap="none" strike="noStrike"/>
                        <a:t>Dual pol HH, HV intensity processed (2023 &amp; 2024 31 images)</a:t>
                      </a:r>
                      <a:endParaRPr/>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t>2 Strips (7 and 4 images – July 2024)</a:t>
                      </a:r>
                      <a:endParaRPr/>
                    </a:p>
                    <a:p>
                      <a:pPr indent="0" lvl="0" marL="0" marR="0" rtl="0" algn="ctr">
                        <a:lnSpc>
                          <a:spcPct val="100000"/>
                        </a:lnSpc>
                        <a:spcBef>
                          <a:spcPts val="0"/>
                        </a:spcBef>
                        <a:spcAft>
                          <a:spcPts val="0"/>
                        </a:spcAft>
                        <a:buNone/>
                      </a:pPr>
                      <a:r>
                        <a:rPr lang="en-US" sz="1800" u="none" cap="none" strike="noStrike"/>
                        <a:t>Surface Reflectance 238 bands</a:t>
                      </a:r>
                      <a:endParaRPr/>
                    </a:p>
                  </a:txBody>
                  <a:tcPr marT="45725" marB="45725" marR="91450" marL="91450"/>
                </a:tc>
                <a:tc>
                  <a:txBody>
                    <a:bodyPr/>
                    <a:lstStyle/>
                    <a:p>
                      <a:pPr indent="0" lvl="0" marL="0" marR="0" rtl="0" algn="ctr">
                        <a:lnSpc>
                          <a:spcPct val="100000"/>
                        </a:lnSpc>
                        <a:spcBef>
                          <a:spcPts val="0"/>
                        </a:spcBef>
                        <a:spcAft>
                          <a:spcPts val="0"/>
                        </a:spcAft>
                        <a:buNone/>
                      </a:pPr>
                      <a:r>
                        <a:rPr lang="en-US" sz="1800" u="none" cap="none" strike="noStrike"/>
                        <a:t>12 m X-band DEM – 11 images</a:t>
                      </a:r>
                      <a:endParaRPr/>
                    </a:p>
                    <a:p>
                      <a:pPr indent="0" lvl="0" marL="0" marR="0" rtl="0" algn="ctr">
                        <a:lnSpc>
                          <a:spcPct val="100000"/>
                        </a:lnSpc>
                        <a:spcBef>
                          <a:spcPts val="0"/>
                        </a:spcBef>
                        <a:spcAft>
                          <a:spcPts val="0"/>
                        </a:spcAft>
                        <a:buNone/>
                      </a:pPr>
                      <a:r>
                        <a:rPr lang="en-US" sz="1800" u="none" cap="none" strike="noStrike"/>
                        <a:t>Elevation,</a:t>
                      </a:r>
                      <a:endParaRPr/>
                    </a:p>
                    <a:p>
                      <a:pPr indent="0" lvl="0" marL="0" marR="0" rtl="0" algn="ctr">
                        <a:lnSpc>
                          <a:spcPct val="100000"/>
                        </a:lnSpc>
                        <a:spcBef>
                          <a:spcPts val="0"/>
                        </a:spcBef>
                        <a:spcAft>
                          <a:spcPts val="0"/>
                        </a:spcAft>
                        <a:buNone/>
                      </a:pPr>
                      <a:r>
                        <a:rPr lang="en-US" sz="1800" u="none" cap="none" strike="noStrike"/>
                        <a:t>Slope, Aspect, Dissection</a:t>
                      </a:r>
                      <a:endParaRPr/>
                    </a:p>
                  </a:txBody>
                  <a:tcPr marT="45725" marB="45725" marR="91450" marL="91450"/>
                </a:tc>
              </a:tr>
              <a:tr h="387500">
                <a:tc>
                  <a:txBody>
                    <a:bodyPr/>
                    <a:lstStyle/>
                    <a:p>
                      <a:pPr indent="0" lvl="0" marL="0" marR="0" rtl="0" algn="l">
                        <a:lnSpc>
                          <a:spcPct val="100000"/>
                        </a:lnSpc>
                        <a:spcBef>
                          <a:spcPts val="0"/>
                        </a:spcBef>
                        <a:spcAft>
                          <a:spcPts val="0"/>
                        </a:spcAft>
                        <a:buNone/>
                      </a:pPr>
                      <a:r>
                        <a:rPr lang="en-US" sz="1800" u="none" cap="none" strike="noStrike"/>
                        <a:t>CEOS Cube</a:t>
                      </a:r>
                      <a:endParaRPr/>
                    </a:p>
                  </a:txBody>
                  <a:tcPr marT="45725" marB="45725" marR="91450" marL="91450"/>
                </a:tc>
                <a:tc gridSpan="5">
                  <a:txBody>
                    <a:bodyPr/>
                    <a:lstStyle/>
                    <a:p>
                      <a:pPr indent="0" lvl="0" marL="0" marR="0" rtl="0" algn="l">
                        <a:lnSpc>
                          <a:spcPct val="100000"/>
                        </a:lnSpc>
                        <a:spcBef>
                          <a:spcPts val="0"/>
                        </a:spcBef>
                        <a:spcAft>
                          <a:spcPts val="0"/>
                        </a:spcAft>
                        <a:buNone/>
                      </a:pPr>
                      <a:r>
                        <a:rPr lang="en-US" sz="1800" u="none" cap="none" strike="noStrike"/>
                        <a:t>Sentinel 2 Spring, Summer, Fall Composite Bands + NDVI &amp; EVI</a:t>
                      </a:r>
                      <a:endParaRPr/>
                    </a:p>
                  </a:txBody>
                  <a:tcPr marT="45725" marB="45725" marR="91450" marL="91450">
                    <a:lnR cap="flat" cmpd="sng" w="9525">
                      <a:solidFill>
                        <a:srgbClr val="000000">
                          <a:alpha val="0"/>
                        </a:srgbClr>
                      </a:solidFill>
                      <a:prstDash val="solid"/>
                      <a:round/>
                      <a:headEnd len="sm" w="sm" type="none"/>
                      <a:tailEnd len="sm" w="sm" type="none"/>
                    </a:lnR>
                  </a:tcPr>
                </a:tc>
                <a:tc hMerge="1"/>
                <a:tc hMerge="1"/>
                <a:tc hMerge="1"/>
                <a:tc hMerge="1"/>
              </a:tr>
            </a:tbl>
          </a:graphicData>
        </a:graphic>
      </p:graphicFrame>
      <p:sp>
        <p:nvSpPr>
          <p:cNvPr id="118" name="Google Shape;118;p8"/>
          <p:cNvSpPr txBox="1"/>
          <p:nvPr/>
        </p:nvSpPr>
        <p:spPr>
          <a:xfrm>
            <a:off x="287868" y="1073132"/>
            <a:ext cx="11616264" cy="213904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200"/>
              <a:buFont typeface="Noto Sans Symbols"/>
              <a:buChar char="❖"/>
            </a:pPr>
            <a:r>
              <a:rPr b="0" i="0" lang="en-US" sz="2200" u="none" cap="none" strike="noStrike">
                <a:solidFill>
                  <a:srgbClr val="000000"/>
                </a:solidFill>
                <a:latin typeface="Arial"/>
                <a:ea typeface="Arial"/>
                <a:cs typeface="Arial"/>
                <a:sym typeface="Arial"/>
              </a:rPr>
              <a:t>EO data has been received and/or accessed &amp; processed throughout 2024 with the latest data sets coming Summer 2024</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000000"/>
              </a:buClr>
              <a:buSzPts val="2200"/>
              <a:buFont typeface="Noto Sans Symbols"/>
              <a:buChar char="❖"/>
            </a:pPr>
            <a:r>
              <a:rPr b="0" i="0" lang="en-US" sz="2200" u="none" cap="none" strike="noStrike">
                <a:solidFill>
                  <a:srgbClr val="000000"/>
                </a:solidFill>
                <a:latin typeface="Arial"/>
                <a:ea typeface="Arial"/>
                <a:cs typeface="Arial"/>
                <a:sym typeface="Arial"/>
              </a:rPr>
              <a:t>Training &amp; validation data were initially generated from older (2014) Wapusk field data</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 </a:t>
            </a:r>
            <a:endParaRPr/>
          </a:p>
          <a:p>
            <a:pPr indent="-285750" lvl="0" marL="285750" marR="0" rtl="0" algn="l">
              <a:lnSpc>
                <a:spcPct val="100000"/>
              </a:lnSpc>
              <a:spcBef>
                <a:spcPts val="0"/>
              </a:spcBef>
              <a:spcAft>
                <a:spcPts val="0"/>
              </a:spcAft>
              <a:buClr>
                <a:srgbClr val="000000"/>
              </a:buClr>
              <a:buSzPts val="2200"/>
              <a:buFont typeface="Noto Sans Symbols"/>
              <a:buChar char="❖"/>
            </a:pPr>
            <a:r>
              <a:rPr b="0" i="0" lang="en-US" sz="2200" u="none" cap="none" strike="noStrike">
                <a:solidFill>
                  <a:srgbClr val="000000"/>
                </a:solidFill>
                <a:latin typeface="Arial"/>
                <a:ea typeface="Arial"/>
                <a:cs typeface="Arial"/>
                <a:sym typeface="Arial"/>
              </a:rPr>
              <a:t>Field campaigns commenced 2024 in Hudson Bay Lowlands using helicopter transects, air calls &amp; ground plot sampling to supplement older field data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9"/>
          <p:cNvSpPr txBox="1"/>
          <p:nvPr>
            <p:ph idx="1" type="body"/>
          </p:nvPr>
        </p:nvSpPr>
        <p:spPr>
          <a:xfrm>
            <a:off x="80511" y="1092899"/>
            <a:ext cx="8654054" cy="5444379"/>
          </a:xfrm>
          <a:prstGeom prst="rect">
            <a:avLst/>
          </a:prstGeom>
          <a:noFill/>
          <a:ln>
            <a:noFill/>
          </a:ln>
        </p:spPr>
        <p:txBody>
          <a:bodyPr anchorCtr="0" anchor="t" bIns="45700" lIns="91425" spcFirstLastPara="1" rIns="91425" wrap="square" tIns="45700">
            <a:noAutofit/>
          </a:bodyPr>
          <a:lstStyle/>
          <a:p>
            <a:pPr indent="-406400" lvl="0" marL="457200" marR="0" rtl="0" algn="l">
              <a:lnSpc>
                <a:spcPct val="90000"/>
              </a:lnSpc>
              <a:spcBef>
                <a:spcPts val="1000"/>
              </a:spcBef>
              <a:spcAft>
                <a:spcPts val="0"/>
              </a:spcAft>
              <a:buClr>
                <a:schemeClr val="dk1"/>
              </a:buClr>
              <a:buSzPts val="2800"/>
              <a:buFont typeface="Noto Sans Symbols"/>
              <a:buChar char="❖"/>
            </a:pPr>
            <a:r>
              <a:rPr lang="en-US"/>
              <a:t>Accuracy: 59-75% (for individual EO stacks – mixing should help)</a:t>
            </a:r>
            <a:endParaRPr/>
          </a:p>
          <a:p>
            <a:pPr indent="-406400" lvl="0" marL="457200" marR="0" rtl="0" algn="l">
              <a:lnSpc>
                <a:spcPct val="90000"/>
              </a:lnSpc>
              <a:spcBef>
                <a:spcPts val="1000"/>
              </a:spcBef>
              <a:spcAft>
                <a:spcPts val="0"/>
              </a:spcAft>
              <a:buClr>
                <a:schemeClr val="dk1"/>
              </a:buClr>
              <a:buSzPts val="2800"/>
              <a:buFont typeface="Noto Sans Symbols"/>
              <a:buChar char="❖"/>
            </a:pPr>
            <a:r>
              <a:rPr lang="en-US"/>
              <a:t>Optical datasets had the highest accuracies</a:t>
            </a:r>
            <a:endParaRPr/>
          </a:p>
          <a:p>
            <a:pPr indent="-203200" lvl="1" marL="736600" rtl="0" algn="l">
              <a:lnSpc>
                <a:spcPct val="90000"/>
              </a:lnSpc>
              <a:spcBef>
                <a:spcPts val="500"/>
              </a:spcBef>
              <a:spcAft>
                <a:spcPts val="0"/>
              </a:spcAft>
              <a:buSzPts val="2400"/>
              <a:buChar char="▪"/>
            </a:pPr>
            <a:r>
              <a:rPr lang="en-US"/>
              <a:t>CSIRO</a:t>
            </a:r>
            <a:r>
              <a:rPr lang="en-US"/>
              <a:t> data cube w/ 3 years Sentinel 2 data  </a:t>
            </a:r>
            <a:endParaRPr/>
          </a:p>
          <a:p>
            <a:pPr indent="-203200" lvl="1" marL="736600" rtl="0" algn="l">
              <a:lnSpc>
                <a:spcPct val="90000"/>
              </a:lnSpc>
              <a:spcBef>
                <a:spcPts val="500"/>
              </a:spcBef>
              <a:spcAft>
                <a:spcPts val="0"/>
              </a:spcAft>
              <a:buSzPts val="2400"/>
              <a:buChar char="▪"/>
            </a:pPr>
            <a:r>
              <a:rPr lang="en-US"/>
              <a:t>AND with 2 July dates in 2024 of ENMAP data</a:t>
            </a:r>
            <a:endParaRPr/>
          </a:p>
          <a:p>
            <a:pPr indent="-409575" lvl="0" marL="463550" rtl="0" algn="l">
              <a:lnSpc>
                <a:spcPct val="90000"/>
              </a:lnSpc>
              <a:spcBef>
                <a:spcPts val="1000"/>
              </a:spcBef>
              <a:spcAft>
                <a:spcPts val="0"/>
              </a:spcAft>
              <a:buSzPts val="2800"/>
              <a:buChar char="❖"/>
            </a:pPr>
            <a:r>
              <a:rPr lang="en-US"/>
              <a:t>Specific sensors improved particular ecotype classes’ accuracies:</a:t>
            </a:r>
            <a:endParaRPr/>
          </a:p>
          <a:p>
            <a:pPr indent="-203200" lvl="1" marL="736600" rtl="0" algn="l">
              <a:lnSpc>
                <a:spcPct val="90000"/>
              </a:lnSpc>
              <a:spcBef>
                <a:spcPts val="500"/>
              </a:spcBef>
              <a:spcAft>
                <a:spcPts val="0"/>
              </a:spcAft>
              <a:buSzPts val="2400"/>
              <a:buChar char="▪"/>
            </a:pPr>
            <a:r>
              <a:rPr lang="en-US"/>
              <a:t>RADARSAT Constellation Mission 30m Compact Polarimetry data improved Treed Fen and Upland classes</a:t>
            </a:r>
            <a:endParaRPr/>
          </a:p>
          <a:p>
            <a:pPr indent="-203200" lvl="1" marL="736600" rtl="0" algn="l">
              <a:lnSpc>
                <a:spcPct val="90000"/>
              </a:lnSpc>
              <a:spcBef>
                <a:spcPts val="500"/>
              </a:spcBef>
              <a:spcAft>
                <a:spcPts val="0"/>
              </a:spcAft>
              <a:buSzPts val="2400"/>
              <a:buChar char="▪"/>
            </a:pPr>
            <a:r>
              <a:rPr lang="en-US"/>
              <a:t>ALOS-2 PalSAR-2 Dual Polarimetric data improved Treed Bog class</a:t>
            </a:r>
            <a:endParaRPr/>
          </a:p>
          <a:p>
            <a:pPr indent="-203200" lvl="1" marL="736600" rtl="0" algn="l">
              <a:lnSpc>
                <a:spcPct val="90000"/>
              </a:lnSpc>
              <a:spcBef>
                <a:spcPts val="500"/>
              </a:spcBef>
              <a:spcAft>
                <a:spcPts val="0"/>
              </a:spcAft>
              <a:buSzPts val="2400"/>
              <a:buChar char="▪"/>
            </a:pPr>
            <a:r>
              <a:rPr lang="en-US"/>
              <a:t>Sentinel-1 Dual Polarimetric data improved Upland class</a:t>
            </a:r>
            <a:endParaRPr/>
          </a:p>
        </p:txBody>
      </p:sp>
      <p:sp>
        <p:nvSpPr>
          <p:cNvPr id="125" name="Google Shape;125;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US"/>
              <a:t>Findings to date &amp; Next Steps (1)</a:t>
            </a:r>
            <a:endParaRPr/>
          </a:p>
        </p:txBody>
      </p:sp>
      <p:pic>
        <p:nvPicPr>
          <p:cNvPr descr="A map of a land with different colored areas&#10;&#10;Description automatically generated with medium confidence" id="126" name="Google Shape;126;p9"/>
          <p:cNvPicPr preferRelativeResize="0"/>
          <p:nvPr/>
        </p:nvPicPr>
        <p:blipFill rotWithShape="1">
          <a:blip r:embed="rId3">
            <a:alphaModFix/>
          </a:blip>
          <a:srcRect b="0" l="0" r="0" t="0"/>
          <a:stretch/>
        </p:blipFill>
        <p:spPr>
          <a:xfrm>
            <a:off x="8417311" y="1092899"/>
            <a:ext cx="3774689" cy="4884892"/>
          </a:xfrm>
          <a:prstGeom prst="rect">
            <a:avLst/>
          </a:prstGeom>
          <a:noFill/>
          <a:ln>
            <a:noFill/>
          </a:ln>
        </p:spPr>
      </p:pic>
      <p:sp>
        <p:nvSpPr>
          <p:cNvPr id="127" name="Google Shape;127;p9"/>
          <p:cNvSpPr txBox="1"/>
          <p:nvPr/>
        </p:nvSpPr>
        <p:spPr>
          <a:xfrm>
            <a:off x="8574483" y="5765101"/>
            <a:ext cx="361751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Wapusk NP 2024  Ecotype Classification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Geller, Gary N (US 398P)</dc:creator>
</cp:coreProperties>
</file>