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f3ec611c4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f3ec611c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3ec611c4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3ec611c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3ec611c45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3ec611c4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3ec611c45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f3ec611c4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d7d78c0e3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fd7d78c0e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spreadsheets/d/1ZLJbtXlsqK2YomVO0CIodM3OZIkN7hhQUnoH4q_iRMA/edit?gid=0#gid=0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286000" y="175950"/>
            <a:ext cx="92805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Greenhouse Gas Portal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2024 Update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82684" y="37870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Libby Rose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Chair Team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2.4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September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48308" y="123450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ceos.org/ghg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0" y="1896500"/>
            <a:ext cx="12192000" cy="4662900"/>
          </a:xfrm>
          <a:prstGeom prst="rect">
            <a:avLst/>
          </a:prstGeom>
          <a:solidFill>
            <a:srgbClr val="0E2D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CEOS GHG Portal</a:t>
            </a:r>
            <a:endParaRPr/>
          </a:p>
        </p:txBody>
      </p:sp>
      <p:pic>
        <p:nvPicPr>
          <p:cNvPr id="75" name="Google Shape;75;p8"/>
          <p:cNvPicPr preferRelativeResize="0"/>
          <p:nvPr/>
        </p:nvPicPr>
        <p:blipFill rotWithShape="1">
          <a:blip r:embed="rId3">
            <a:alphaModFix/>
          </a:blip>
          <a:srcRect b="0" l="2865" r="1623" t="0"/>
          <a:stretch/>
        </p:blipFill>
        <p:spPr>
          <a:xfrm>
            <a:off x="1490400" y="1896500"/>
            <a:ext cx="9353360" cy="46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8"/>
          <p:cNvSpPr txBox="1"/>
          <p:nvPr/>
        </p:nvSpPr>
        <p:spPr>
          <a:xfrm>
            <a:off x="176050" y="1234500"/>
            <a:ext cx="2372400" cy="129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E2D6D"/>
                </a:solidFill>
                <a:latin typeface="Montserrat"/>
                <a:ea typeface="Montserrat"/>
                <a:cs typeface="Montserrat"/>
                <a:sym typeface="Montserrat"/>
              </a:rPr>
              <a:t>Supporting JAXA SIT Chair Priority</a:t>
            </a:r>
            <a:endParaRPr b="1" sz="2400">
              <a:solidFill>
                <a:srgbClr val="0E2D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idx="1" type="body"/>
          </p:nvPr>
        </p:nvSpPr>
        <p:spPr>
          <a:xfrm>
            <a:off x="176050" y="1097550"/>
            <a:ext cx="8507400" cy="531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Contacted all commercial companies for updates on their missions</a:t>
            </a:r>
            <a:endParaRPr sz="2500"/>
          </a:p>
          <a:p>
            <a:pPr indent="-361950" lvl="1" marL="719999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Thanks to all who helped provide contact details!</a:t>
            </a:r>
            <a:endParaRPr sz="2100"/>
          </a:p>
          <a:p>
            <a:pPr indent="-361950" lvl="1" marL="719999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Missing responses from BrightSkies and Orbital Sidekick</a:t>
            </a:r>
            <a:endParaRPr sz="21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CEOS Mission updates covered by the annual MIM Survey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New missions:</a:t>
            </a:r>
            <a:endParaRPr sz="2500"/>
          </a:p>
          <a:p>
            <a:pPr indent="-361950" lvl="1" marL="719999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Desktop research </a:t>
            </a:r>
            <a:endParaRPr sz="2100"/>
          </a:p>
          <a:p>
            <a:pPr indent="-361950" lvl="1" marL="719999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Call out on social media</a:t>
            </a:r>
            <a:endParaRPr sz="2100"/>
          </a:p>
          <a:p>
            <a:pPr indent="-361950" lvl="1" marL="719999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Assessing UVSQ-Sat NG (LATMOS, France)</a:t>
            </a:r>
            <a:endParaRPr sz="2100"/>
          </a:p>
          <a:p>
            <a:pPr indent="-361950" lvl="1" marL="719999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JPSS series to be added to sounders</a:t>
            </a:r>
            <a:endParaRPr sz="21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SWIR mission capabilities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82" name="Google Shape;82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2024 Updates</a:t>
            </a:r>
            <a:endParaRPr/>
          </a:p>
        </p:txBody>
      </p:sp>
      <p:pic>
        <p:nvPicPr>
          <p:cNvPr id="83" name="Google Shape;8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9175" y="1116925"/>
            <a:ext cx="3430426" cy="259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9175" y="3821003"/>
            <a:ext cx="3430426" cy="2591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/>
          <p:nvPr>
            <p:ph idx="1" type="body"/>
          </p:nvPr>
        </p:nvSpPr>
        <p:spPr>
          <a:xfrm>
            <a:off x="324225" y="1270000"/>
            <a:ext cx="7707900" cy="495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Adding a case studies section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Links to web stories showing the impact of </a:t>
            </a:r>
            <a:r>
              <a:rPr lang="en-GB" sz="2500"/>
              <a:t>satellite</a:t>
            </a:r>
            <a:r>
              <a:rPr lang="en-GB" sz="2500"/>
              <a:t> GHG data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More suggested case studies welcome!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Coming online soon</a:t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additions - Case studies</a:t>
            </a:r>
            <a:endParaRPr/>
          </a:p>
        </p:txBody>
      </p:sp>
      <p:pic>
        <p:nvPicPr>
          <p:cNvPr id="91" name="Google Shape;9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25" y="1134825"/>
            <a:ext cx="3677974" cy="53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127125" y="1546850"/>
            <a:ext cx="45129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GHG Constellation builder spreadsheet now </a:t>
            </a:r>
            <a:r>
              <a:rPr lang="en-GB" sz="2200"/>
              <a:t>available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Select requirements using filter functionality to build a constellation of satellites to suit specific applications</a:t>
            </a:r>
            <a:endParaRPr sz="22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200" u="sng">
                <a:solidFill>
                  <a:schemeClr val="hlink"/>
                </a:solidFill>
                <a:hlinkClick r:id="rId3"/>
              </a:rPr>
              <a:t>GHG Constellation Builder</a:t>
            </a:r>
            <a:r>
              <a:rPr b="1" lang="en-GB" sz="2200"/>
              <a:t> </a:t>
            </a:r>
            <a:endParaRPr b="1" sz="2200"/>
          </a:p>
        </p:txBody>
      </p:sp>
      <p:sp>
        <p:nvSpPr>
          <p:cNvPr id="97" name="Google Shape;97;p11"/>
          <p:cNvSpPr txBox="1"/>
          <p:nvPr>
            <p:ph type="title"/>
          </p:nvPr>
        </p:nvSpPr>
        <p:spPr>
          <a:xfrm>
            <a:off x="176048" y="162564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New additions - Constellation builder</a:t>
            </a:r>
            <a:endParaRPr sz="3900"/>
          </a:p>
        </p:txBody>
      </p:sp>
      <p:pic>
        <p:nvPicPr>
          <p:cNvPr id="98" name="Google Shape;9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125" y="1546839"/>
            <a:ext cx="7198249" cy="376431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idx="1" type="body"/>
          </p:nvPr>
        </p:nvSpPr>
        <p:spPr>
          <a:xfrm>
            <a:off x="348308" y="14022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Would a small postcard flyer linking to the GHG Portal be of use to agencies attending COP-29 (and other events)?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Can print and distribute to agencies at CEOS Plenary</a:t>
            </a:r>
            <a:endParaRPr/>
          </a:p>
        </p:txBody>
      </p:sp>
      <p:sp>
        <p:nvSpPr>
          <p:cNvPr id="104" name="Google Shape;104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Flyer for UNFCCC COP?</a:t>
            </a:r>
            <a:endParaRPr/>
          </a:p>
        </p:txBody>
      </p:sp>
      <p:pic>
        <p:nvPicPr>
          <p:cNvPr id="105" name="Google Shape;10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50" y="3460825"/>
            <a:ext cx="5304699" cy="27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4695" y="3460825"/>
            <a:ext cx="5323779" cy="27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/>
          <p:nvPr>
            <p:ph type="title"/>
          </p:nvPr>
        </p:nvSpPr>
        <p:spPr>
          <a:xfrm>
            <a:off x="538025" y="1589441"/>
            <a:ext cx="6157200" cy="114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