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Montserrat"/>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ghj2EmWy1PlF4+TzlPXecDCuLo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italic.fntdata"/><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Montserrat-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Montserrat-bold.fntdata"/><Relationship Id="rId6" Type="http://schemas.openxmlformats.org/officeDocument/2006/relationships/slide" Target="slides/slide2.xml"/><Relationship Id="rId18" Type="http://schemas.openxmlformats.org/officeDocument/2006/relationships/font" Target="fonts/Montserrat-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1.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5"/>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6"/>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 TW 2024</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29" name="Google Shape;29;p1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1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17"/>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8"/>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9"/>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s://www.epa.gov/controlling-air-pollution-oil-and-natural-gas-operations/epas-final-rule-oil-and-natural-gas" TargetMode="External"/><Relationship Id="rId5" Type="http://schemas.openxmlformats.org/officeDocument/2006/relationships/image" Target="../media/image29.png"/><Relationship Id="rId6" Type="http://schemas.openxmlformats.org/officeDocument/2006/relationships/hyperlink" Target="https://oeil.secure.europarl.europa.eu/oeil/popups/ficheprocedure.do?reference=2021/0423(COD)&amp;l=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0.png"/><Relationship Id="rId10" Type="http://schemas.openxmlformats.org/officeDocument/2006/relationships/image" Target="../media/image10.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hyperlink" Target="https://assets.publishing.service.gov.uk/government/uploads/system/uploads/attachment_data/file/1031805/CCS0821102722-006_Green_Finance_Paper_2021_v6_Web_Accessible.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12.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93925" y="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4500"/>
              <a:t>Common</a:t>
            </a:r>
            <a:r>
              <a:rPr lang="en-US" sz="4500">
                <a:latin typeface="Montserrat"/>
                <a:ea typeface="Montserrat"/>
                <a:cs typeface="Montserrat"/>
                <a:sym typeface="Montserrat"/>
              </a:rPr>
              <a:t> Practices for Reporting Satellite-derived Facility </a:t>
            </a:r>
            <a:r>
              <a:rPr lang="en-US" sz="4500"/>
              <a:t>S</a:t>
            </a:r>
            <a:r>
              <a:rPr lang="en-US" sz="4500">
                <a:latin typeface="Montserrat"/>
                <a:ea typeface="Montserrat"/>
                <a:cs typeface="Montserrat"/>
                <a:sym typeface="Montserrat"/>
              </a:rPr>
              <a:t>cale Methane Emissions</a:t>
            </a:r>
            <a:br>
              <a:rPr lang="en-US" sz="4500">
                <a:latin typeface="Montserrat"/>
                <a:ea typeface="Montserrat"/>
                <a:cs typeface="Montserrat"/>
                <a:sym typeface="Montserrat"/>
              </a:rPr>
            </a:br>
            <a:br>
              <a:rPr lang="en-US" sz="4500">
                <a:latin typeface="Montserrat"/>
                <a:ea typeface="Montserrat"/>
                <a:cs typeface="Montserrat"/>
                <a:sym typeface="Montserrat"/>
              </a:rPr>
            </a:br>
            <a:r>
              <a:rPr lang="en-US" sz="4500">
                <a:latin typeface="Montserrat"/>
                <a:ea typeface="Montserrat"/>
                <a:cs typeface="Montserrat"/>
                <a:sym typeface="Montserrat"/>
              </a:rPr>
              <a:t>A WG Climate</a:t>
            </a:r>
            <a:br>
              <a:rPr lang="en-US" sz="4500">
                <a:latin typeface="Montserrat"/>
                <a:ea typeface="Montserrat"/>
                <a:cs typeface="Montserrat"/>
                <a:sym typeface="Montserrat"/>
              </a:rPr>
            </a:br>
            <a:r>
              <a:rPr lang="en-US" sz="4500">
                <a:latin typeface="Montserrat"/>
                <a:ea typeface="Montserrat"/>
                <a:cs typeface="Montserrat"/>
                <a:sym typeface="Montserrat"/>
              </a:rPr>
              <a:t>GHG TT activity</a:t>
            </a:r>
            <a:endParaRPr sz="4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t/>
            </a:r>
            <a:endParaRPr i="1" sz="4500">
              <a:latin typeface="Montserrat"/>
              <a:ea typeface="Montserrat"/>
              <a:cs typeface="Montserrat"/>
              <a:sym typeface="Montserrat"/>
            </a:endParaRPr>
          </a:p>
        </p:txBody>
      </p:sp>
      <p:sp>
        <p:nvSpPr>
          <p:cNvPr id="67" name="Google Shape;67;p1"/>
          <p:cNvSpPr/>
          <p:nvPr/>
        </p:nvSpPr>
        <p:spPr>
          <a:xfrm>
            <a:off x="5556650" y="3499972"/>
            <a:ext cx="6459300" cy="2937419"/>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800"/>
              <a:buFont typeface="Arial"/>
              <a:buNone/>
            </a:pPr>
            <a:r>
              <a:t/>
            </a:r>
            <a:endParaRPr b="1" i="0" sz="18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John Worden (</a:t>
            </a:r>
            <a:r>
              <a:rPr b="1" lang="en-US" sz="1800">
                <a:solidFill>
                  <a:schemeClr val="accent1"/>
                </a:solidFill>
                <a:latin typeface="Montserrat"/>
                <a:ea typeface="Montserrat"/>
                <a:cs typeface="Montserrat"/>
                <a:sym typeface="Montserrat"/>
              </a:rPr>
              <a:t>NASA</a:t>
            </a:r>
            <a:r>
              <a:rPr b="1" i="0" lang="en-US" sz="1800" u="none" cap="none" strike="noStrike">
                <a:solidFill>
                  <a:schemeClr val="accent1"/>
                </a:solidFill>
                <a:latin typeface="Montserrat"/>
                <a:ea typeface="Montserrat"/>
                <a:cs typeface="Montserrat"/>
                <a:sym typeface="Montserrat"/>
              </a:rPr>
              <a:t>)</a:t>
            </a:r>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Paul Green (NPL)</a:t>
            </a:r>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Annmarie Eldering (NIST)</a:t>
            </a:r>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Evan Sherwin (LBL)</a:t>
            </a:r>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Adam Brandt (Stanford)</a:t>
            </a:r>
            <a:endParaRPr b="1" i="0" sz="18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GHG TT &amp; other contributors</a:t>
            </a:r>
            <a:endParaRPr/>
          </a:p>
          <a:p>
            <a:pPr indent="0" lvl="0" marL="0" marR="0" rtl="0" algn="r">
              <a:lnSpc>
                <a:spcPct val="15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Agenda item #2.3</a:t>
            </a:r>
            <a:endParaRPr b="0" i="0" sz="18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SIT TW 2024, Sydney, Australia</a:t>
            </a:r>
            <a:endParaRPr b="1" i="0" sz="18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800"/>
              <a:buFont typeface="Arial"/>
              <a:buNone/>
            </a:pPr>
            <a:r>
              <a:rPr b="1" i="0" lang="en-US" sz="1800" u="none" cap="none" strike="noStrike">
                <a:solidFill>
                  <a:schemeClr val="accent1"/>
                </a:solidFill>
                <a:latin typeface="Montserrat"/>
                <a:ea typeface="Montserrat"/>
                <a:cs typeface="Montserrat"/>
                <a:sym typeface="Montserrat"/>
              </a:rPr>
              <a:t>18th - 19th September 2024</a:t>
            </a:r>
            <a:endParaRPr b="1" i="0" sz="18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4000"/>
              <a:t>Quality Assessment framework</a:t>
            </a:r>
            <a:endParaRPr/>
          </a:p>
        </p:txBody>
      </p:sp>
      <p:pic>
        <p:nvPicPr>
          <p:cNvPr id="150" name="Google Shape;150;p10"/>
          <p:cNvPicPr preferRelativeResize="0"/>
          <p:nvPr/>
        </p:nvPicPr>
        <p:blipFill rotWithShape="1">
          <a:blip r:embed="rId3">
            <a:alphaModFix/>
          </a:blip>
          <a:srcRect b="0" l="0" r="0" t="0"/>
          <a:stretch/>
        </p:blipFill>
        <p:spPr>
          <a:xfrm>
            <a:off x="197765" y="2289556"/>
            <a:ext cx="5782574" cy="3831179"/>
          </a:xfrm>
          <a:prstGeom prst="rect">
            <a:avLst/>
          </a:prstGeom>
          <a:noFill/>
          <a:ln>
            <a:noFill/>
          </a:ln>
        </p:spPr>
      </p:pic>
      <p:sp>
        <p:nvSpPr>
          <p:cNvPr id="151" name="Google Shape;151;p10"/>
          <p:cNvSpPr txBox="1"/>
          <p:nvPr/>
        </p:nvSpPr>
        <p:spPr>
          <a:xfrm>
            <a:off x="1709313" y="6142391"/>
            <a:ext cx="3249186" cy="3657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Column Enhancement</a:t>
            </a:r>
            <a:endParaRPr/>
          </a:p>
        </p:txBody>
      </p:sp>
      <p:pic>
        <p:nvPicPr>
          <p:cNvPr id="152" name="Google Shape;152;p10"/>
          <p:cNvPicPr preferRelativeResize="0"/>
          <p:nvPr/>
        </p:nvPicPr>
        <p:blipFill rotWithShape="1">
          <a:blip r:embed="rId4">
            <a:alphaModFix/>
          </a:blip>
          <a:srcRect b="18942" l="0" r="0" t="0"/>
          <a:stretch/>
        </p:blipFill>
        <p:spPr>
          <a:xfrm>
            <a:off x="5980339" y="2267900"/>
            <a:ext cx="5839069" cy="3619935"/>
          </a:xfrm>
          <a:prstGeom prst="rect">
            <a:avLst/>
          </a:prstGeom>
          <a:noFill/>
          <a:ln>
            <a:noFill/>
          </a:ln>
        </p:spPr>
      </p:pic>
      <p:sp>
        <p:nvSpPr>
          <p:cNvPr id="153" name="Google Shape;153;p10"/>
          <p:cNvSpPr txBox="1"/>
          <p:nvPr/>
        </p:nvSpPr>
        <p:spPr>
          <a:xfrm>
            <a:off x="8292149" y="6092371"/>
            <a:ext cx="1634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Emissions</a:t>
            </a:r>
            <a:endParaRPr/>
          </a:p>
        </p:txBody>
      </p:sp>
      <p:sp>
        <p:nvSpPr>
          <p:cNvPr id="154" name="Google Shape;154;p10"/>
          <p:cNvSpPr txBox="1"/>
          <p:nvPr/>
        </p:nvSpPr>
        <p:spPr>
          <a:xfrm>
            <a:off x="176048" y="1225133"/>
            <a:ext cx="11643360" cy="775084"/>
          </a:xfrm>
          <a:prstGeom prst="rect">
            <a:avLst/>
          </a:prstGeom>
          <a:noFill/>
          <a:ln>
            <a:noFill/>
          </a:ln>
        </p:spPr>
        <p:txBody>
          <a:bodyPr anchorCtr="0" anchor="t" bIns="45700" lIns="91425" spcFirstLastPara="1" rIns="91425" wrap="square" tIns="45700">
            <a:spAutoFit/>
          </a:bodyPr>
          <a:lstStyle/>
          <a:p>
            <a:pPr indent="-406400" lvl="0" marL="457200" marR="0" rtl="0" algn="l">
              <a:lnSpc>
                <a:spcPct val="115000"/>
              </a:lnSpc>
              <a:spcBef>
                <a:spcPts val="0"/>
              </a:spcBef>
              <a:spcAft>
                <a:spcPts val="0"/>
              </a:spcAft>
              <a:buClr>
                <a:schemeClr val="dk1"/>
              </a:buClr>
              <a:buSzPts val="2800"/>
              <a:buFont typeface="Montserrat"/>
              <a:buChar char="❖"/>
            </a:pPr>
            <a:r>
              <a:rPr b="0" i="0" lang="en-US" sz="2000" u="none" cap="none" strike="noStrike">
                <a:solidFill>
                  <a:schemeClr val="dk1"/>
                </a:solidFill>
                <a:latin typeface="Montserrat"/>
                <a:ea typeface="Montserrat"/>
                <a:cs typeface="Montserrat"/>
                <a:sym typeface="Montserrat"/>
              </a:rPr>
              <a:t>Quality Assessment framework aligned with that developed within EDAP / CSDA for consistency across GHGs and other ECVs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1"/>
          <p:cNvSpPr txBox="1"/>
          <p:nvPr>
            <p:ph idx="1" type="body"/>
          </p:nvPr>
        </p:nvSpPr>
        <p:spPr>
          <a:xfrm>
            <a:off x="324232" y="1228595"/>
            <a:ext cx="11495400" cy="211792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US" sz="2000"/>
              <a:t>Commercial mission drivers demand a relatively short timescale for a working first version of documentary standards.</a:t>
            </a:r>
            <a:endParaRPr/>
          </a:p>
          <a:p>
            <a:pPr indent="-406400" lvl="0" marL="457200" rtl="0" algn="l">
              <a:lnSpc>
                <a:spcPct val="115000"/>
              </a:lnSpc>
              <a:spcBef>
                <a:spcPts val="1000"/>
              </a:spcBef>
              <a:spcAft>
                <a:spcPts val="0"/>
              </a:spcAft>
              <a:buSzPts val="2800"/>
              <a:buChar char="❖"/>
            </a:pPr>
            <a:r>
              <a:rPr lang="en-US" sz="2000"/>
              <a:t>2024 – outline development &amp; peer review</a:t>
            </a:r>
            <a:endParaRPr/>
          </a:p>
          <a:p>
            <a:pPr indent="-406400" lvl="0" marL="457200" rtl="0" algn="l">
              <a:lnSpc>
                <a:spcPct val="115000"/>
              </a:lnSpc>
              <a:spcBef>
                <a:spcPts val="1000"/>
              </a:spcBef>
              <a:spcAft>
                <a:spcPts val="0"/>
              </a:spcAft>
              <a:buSzPts val="2800"/>
              <a:buChar char="❖"/>
            </a:pPr>
            <a:r>
              <a:rPr lang="en-US" sz="2000"/>
              <a:t>2025 – detailed development, peer review &amp; v1 finalisation for end 2025</a:t>
            </a:r>
            <a:endParaRPr/>
          </a:p>
        </p:txBody>
      </p:sp>
      <p:sp>
        <p:nvSpPr>
          <p:cNvPr id="160" name="Google Shape;16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4000"/>
              <a:t>Progress and timeline</a:t>
            </a:r>
            <a:endParaRPr/>
          </a:p>
        </p:txBody>
      </p:sp>
      <p:pic>
        <p:nvPicPr>
          <p:cNvPr id="161" name="Google Shape;161;p11"/>
          <p:cNvPicPr preferRelativeResize="0"/>
          <p:nvPr/>
        </p:nvPicPr>
        <p:blipFill rotWithShape="1">
          <a:blip r:embed="rId3">
            <a:alphaModFix/>
          </a:blip>
          <a:srcRect b="0" l="0" r="0" t="0"/>
          <a:stretch/>
        </p:blipFill>
        <p:spPr>
          <a:xfrm>
            <a:off x="110399" y="3586900"/>
            <a:ext cx="11923067" cy="2815027"/>
          </a:xfrm>
          <a:prstGeom prst="rect">
            <a:avLst/>
          </a:prstGeom>
          <a:noFill/>
          <a:ln>
            <a:noFill/>
          </a:ln>
        </p:spPr>
      </p:pic>
      <p:sp>
        <p:nvSpPr>
          <p:cNvPr id="162" name="Google Shape;162;p11"/>
          <p:cNvSpPr/>
          <p:nvPr/>
        </p:nvSpPr>
        <p:spPr>
          <a:xfrm rot="10800000">
            <a:off x="6171414" y="5463962"/>
            <a:ext cx="367646" cy="635180"/>
          </a:xfrm>
          <a:prstGeom prst="downArrow">
            <a:avLst>
              <a:gd fmla="val 50000" name="adj1"/>
              <a:gd fmla="val 50000" name="adj2"/>
            </a:avLst>
          </a:prstGeom>
          <a:solidFill>
            <a:schemeClr val="accent6"/>
          </a:solidFill>
          <a:ln cap="flat" cmpd="sng" w="25400">
            <a:solidFill>
              <a:srgbClr val="581D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2"/>
          <p:cNvSpPr txBox="1"/>
          <p:nvPr/>
        </p:nvSpPr>
        <p:spPr>
          <a:xfrm>
            <a:off x="357100" y="1290950"/>
            <a:ext cx="11631900" cy="126953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1700" u="none" cap="none" strike="noStrike">
                <a:solidFill>
                  <a:schemeClr val="dk1"/>
                </a:solidFill>
                <a:latin typeface="Montserrat"/>
                <a:ea typeface="Montserrat"/>
                <a:cs typeface="Montserrat"/>
                <a:sym typeface="Montserrat"/>
              </a:rPr>
              <a:t> </a:t>
            </a:r>
            <a:endParaRPr b="1" i="0" sz="1700" u="none" cap="none" strike="noStrike">
              <a:solidFill>
                <a:schemeClr val="dk1"/>
              </a:solidFill>
              <a:latin typeface="Montserrat"/>
              <a:ea typeface="Montserrat"/>
              <a:cs typeface="Montserrat"/>
              <a:sym typeface="Montserrat"/>
            </a:endParaRPr>
          </a:p>
          <a:p>
            <a:pPr indent="0" lvl="0" marL="914400" marR="0" rtl="0" algn="l">
              <a:lnSpc>
                <a:spcPct val="150000"/>
              </a:lnSpc>
              <a:spcBef>
                <a:spcPts val="0"/>
              </a:spcBef>
              <a:spcAft>
                <a:spcPts val="0"/>
              </a:spcAft>
              <a:buClr>
                <a:srgbClr val="000000"/>
              </a:buClr>
              <a:buSzPts val="1700"/>
              <a:buFont typeface="Arial"/>
              <a:buNone/>
            </a:pPr>
            <a:r>
              <a:t/>
            </a:r>
            <a:endParaRPr b="1" i="0" sz="17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700"/>
              <a:buFont typeface="Arial"/>
              <a:buNone/>
            </a:pPr>
            <a:r>
              <a:t/>
            </a:r>
            <a:endParaRPr b="1" i="1" sz="1700" u="none" cap="none" strike="noStrike">
              <a:solidFill>
                <a:schemeClr val="accent2"/>
              </a:solidFill>
              <a:latin typeface="Montserrat"/>
              <a:ea typeface="Montserrat"/>
              <a:cs typeface="Montserrat"/>
              <a:sym typeface="Montserrat"/>
            </a:endParaRPr>
          </a:p>
        </p:txBody>
      </p:sp>
      <p:sp>
        <p:nvSpPr>
          <p:cNvPr id="168" name="Google Shape;168;p12"/>
          <p:cNvSpPr txBox="1"/>
          <p:nvPr/>
        </p:nvSpPr>
        <p:spPr>
          <a:xfrm>
            <a:off x="206271" y="211738"/>
            <a:ext cx="1080505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Montserrat"/>
                <a:ea typeface="Montserrat"/>
                <a:cs typeface="Montserrat"/>
                <a:sym typeface="Montserrat"/>
              </a:rPr>
              <a:t>Summary</a:t>
            </a:r>
            <a:endParaRPr/>
          </a:p>
        </p:txBody>
      </p:sp>
      <p:sp>
        <p:nvSpPr>
          <p:cNvPr id="169" name="Google Shape;169;p12"/>
          <p:cNvSpPr txBox="1"/>
          <p:nvPr/>
        </p:nvSpPr>
        <p:spPr>
          <a:xfrm>
            <a:off x="48900" y="1290950"/>
            <a:ext cx="117861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Public and New Space observations of CO</a:t>
            </a:r>
            <a:r>
              <a:rPr b="0" baseline="-25000" i="0" lang="en-US" sz="1800" u="none" cap="none" strike="noStrike">
                <a:solidFill>
                  <a:srgbClr val="000000"/>
                </a:solidFill>
                <a:latin typeface="Montserrat"/>
                <a:ea typeface="Montserrat"/>
                <a:cs typeface="Montserrat"/>
                <a:sym typeface="Montserrat"/>
              </a:rPr>
              <a:t>2</a:t>
            </a:r>
            <a:r>
              <a:rPr b="0" i="0" lang="en-US" sz="1800" u="none" cap="none" strike="noStrike">
                <a:solidFill>
                  <a:srgbClr val="000000"/>
                </a:solidFill>
                <a:latin typeface="Montserrat"/>
                <a:ea typeface="Montserrat"/>
                <a:cs typeface="Montserrat"/>
                <a:sym typeface="Montserrat"/>
              </a:rPr>
              <a:t> and CH</a:t>
            </a:r>
            <a:r>
              <a:rPr b="0" baseline="-25000" i="0" lang="en-US" sz="1800" u="none" cap="none" strike="noStrike">
                <a:solidFill>
                  <a:srgbClr val="000000"/>
                </a:solidFill>
                <a:latin typeface="Montserrat"/>
                <a:ea typeface="Montserrat"/>
                <a:cs typeface="Montserrat"/>
                <a:sym typeface="Montserrat"/>
              </a:rPr>
              <a:t>4</a:t>
            </a:r>
            <a:r>
              <a:rPr b="0" i="0" lang="en-US" sz="1800" u="none" cap="none" strike="noStrike">
                <a:solidFill>
                  <a:srgbClr val="000000"/>
                </a:solidFill>
                <a:latin typeface="Montserrat"/>
                <a:ea typeface="Montserrat"/>
                <a:cs typeface="Montserrat"/>
                <a:sym typeface="Montserrat"/>
              </a:rPr>
              <a:t> are increasingly being used to identify high emitters for regulation (in addition to science) and are likely needed for a functioning reporting obligations and carbon market</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Currently there are 3 dedicated to facility scale emissions monitoring, with another 10 expected in few years – in addition to the products generated from public data. </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We need </a:t>
            </a:r>
            <a:r>
              <a:rPr lang="en-US" sz="1800">
                <a:latin typeface="Montserrat"/>
                <a:ea typeface="Montserrat"/>
                <a:cs typeface="Montserrat"/>
                <a:sym typeface="Montserrat"/>
              </a:rPr>
              <a:t>define the</a:t>
            </a:r>
            <a:r>
              <a:rPr b="0" i="0" lang="en-US" sz="1800" u="none" cap="none" strike="noStrike">
                <a:solidFill>
                  <a:srgbClr val="000000"/>
                </a:solidFill>
                <a:latin typeface="Montserrat"/>
                <a:ea typeface="Montserrat"/>
                <a:cs typeface="Montserrat"/>
                <a:sym typeface="Montserrat"/>
              </a:rPr>
              <a:t> </a:t>
            </a:r>
            <a:r>
              <a:rPr lang="en-US" sz="1800">
                <a:latin typeface="Montserrat"/>
                <a:ea typeface="Montserrat"/>
                <a:cs typeface="Montserrat"/>
                <a:sym typeface="Montserrat"/>
              </a:rPr>
              <a:t>common</a:t>
            </a:r>
            <a:r>
              <a:rPr b="0" i="0" lang="en-US" sz="1800" u="none" cap="none" strike="noStrike">
                <a:solidFill>
                  <a:srgbClr val="000000"/>
                </a:solidFill>
                <a:latin typeface="Montserrat"/>
                <a:ea typeface="Montserrat"/>
                <a:cs typeface="Montserrat"/>
                <a:sym typeface="Montserrat"/>
              </a:rPr>
              <a:t>practices for reporting VVUQ and QA for facility scale emissions so that producers of these data know what is expected by the community and (new) users know how the data should be generated and reported so that it can be trusted</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3"/>
          <p:cNvSpPr txBox="1"/>
          <p:nvPr/>
        </p:nvSpPr>
        <p:spPr>
          <a:xfrm>
            <a:off x="357100" y="1290950"/>
            <a:ext cx="11631900" cy="126953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1700" u="none" cap="none" strike="noStrike">
                <a:solidFill>
                  <a:schemeClr val="dk1"/>
                </a:solidFill>
                <a:latin typeface="Montserrat"/>
                <a:ea typeface="Montserrat"/>
                <a:cs typeface="Montserrat"/>
                <a:sym typeface="Montserrat"/>
              </a:rPr>
              <a:t> </a:t>
            </a:r>
            <a:endParaRPr b="1" i="0" sz="1700" u="none" cap="none" strike="noStrike">
              <a:solidFill>
                <a:schemeClr val="dk1"/>
              </a:solidFill>
              <a:latin typeface="Montserrat"/>
              <a:ea typeface="Montserrat"/>
              <a:cs typeface="Montserrat"/>
              <a:sym typeface="Montserrat"/>
            </a:endParaRPr>
          </a:p>
          <a:p>
            <a:pPr indent="0" lvl="0" marL="914400" marR="0" rtl="0" algn="l">
              <a:lnSpc>
                <a:spcPct val="150000"/>
              </a:lnSpc>
              <a:spcBef>
                <a:spcPts val="0"/>
              </a:spcBef>
              <a:spcAft>
                <a:spcPts val="0"/>
              </a:spcAft>
              <a:buClr>
                <a:srgbClr val="000000"/>
              </a:buClr>
              <a:buSzPts val="1700"/>
              <a:buFont typeface="Arial"/>
              <a:buNone/>
            </a:pPr>
            <a:r>
              <a:t/>
            </a:r>
            <a:endParaRPr b="1" i="0" sz="17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700"/>
              <a:buFont typeface="Arial"/>
              <a:buNone/>
            </a:pPr>
            <a:r>
              <a:t/>
            </a:r>
            <a:endParaRPr b="1" i="1" sz="1700" u="none" cap="none" strike="noStrike">
              <a:solidFill>
                <a:schemeClr val="accent2"/>
              </a:solidFill>
              <a:latin typeface="Montserrat"/>
              <a:ea typeface="Montserrat"/>
              <a:cs typeface="Montserrat"/>
              <a:sym typeface="Montserrat"/>
            </a:endParaRPr>
          </a:p>
        </p:txBody>
      </p:sp>
      <p:sp>
        <p:nvSpPr>
          <p:cNvPr id="175" name="Google Shape;175;p13"/>
          <p:cNvSpPr txBox="1"/>
          <p:nvPr/>
        </p:nvSpPr>
        <p:spPr>
          <a:xfrm>
            <a:off x="48900" y="113016"/>
            <a:ext cx="1080505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Montserrat"/>
                <a:ea typeface="Montserrat"/>
                <a:cs typeface="Montserrat"/>
                <a:sym typeface="Montserrat"/>
              </a:rPr>
              <a:t>Requests &amp; Next Steps</a:t>
            </a:r>
            <a:endParaRPr/>
          </a:p>
        </p:txBody>
      </p:sp>
      <p:sp>
        <p:nvSpPr>
          <p:cNvPr id="176" name="Google Shape;176;p13"/>
          <p:cNvSpPr txBox="1"/>
          <p:nvPr/>
        </p:nvSpPr>
        <p:spPr>
          <a:xfrm>
            <a:off x="48900" y="1290950"/>
            <a:ext cx="11786000" cy="369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Continued support of effort to define best practices for quantifying and reporting emissions 🡪 in time this effort is handed off to an appropriate  ”operational” focused organization after agreement between vested parties</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Identified need to extend a Best Practices to Area Flux Mappers to better support the Global Stock Take and Global Methane Pledge as well as diffuse point sources and other sectors. </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Producer engagement is good but need to increase user engagement beyond IMEO to ensure uptake. </a:t>
            </a:r>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Add best practices actions into the wider GHG TT roadmap</a:t>
            </a:r>
            <a:endParaRPr b="0" i="0" sz="1800" u="none" cap="none" strike="noStrike">
              <a:solidFill>
                <a:srgbClr val="000000"/>
              </a:solidFill>
              <a:latin typeface="Montserrat"/>
              <a:ea typeface="Montserrat"/>
              <a:cs typeface="Montserrat"/>
              <a:sym typeface="Montserrat"/>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nvSpPr>
        <p:spPr>
          <a:xfrm>
            <a:off x="357100" y="1290950"/>
            <a:ext cx="11631900" cy="126953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1700" u="none" cap="none" strike="noStrike">
                <a:solidFill>
                  <a:schemeClr val="dk1"/>
                </a:solidFill>
                <a:latin typeface="Montserrat"/>
                <a:ea typeface="Montserrat"/>
                <a:cs typeface="Montserrat"/>
                <a:sym typeface="Montserrat"/>
              </a:rPr>
              <a:t> </a:t>
            </a:r>
            <a:endParaRPr b="1" i="0" sz="1700" u="none" cap="none" strike="noStrike">
              <a:solidFill>
                <a:schemeClr val="dk1"/>
              </a:solidFill>
              <a:latin typeface="Montserrat"/>
              <a:ea typeface="Montserrat"/>
              <a:cs typeface="Montserrat"/>
              <a:sym typeface="Montserrat"/>
            </a:endParaRPr>
          </a:p>
          <a:p>
            <a:pPr indent="0" lvl="0" marL="914400" marR="0" rtl="0" algn="l">
              <a:lnSpc>
                <a:spcPct val="150000"/>
              </a:lnSpc>
              <a:spcBef>
                <a:spcPts val="0"/>
              </a:spcBef>
              <a:spcAft>
                <a:spcPts val="0"/>
              </a:spcAft>
              <a:buClr>
                <a:srgbClr val="000000"/>
              </a:buClr>
              <a:buSzPts val="1700"/>
              <a:buFont typeface="Arial"/>
              <a:buNone/>
            </a:pPr>
            <a:r>
              <a:t/>
            </a:r>
            <a:endParaRPr b="1" i="0" sz="17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700"/>
              <a:buFont typeface="Arial"/>
              <a:buNone/>
            </a:pPr>
            <a:r>
              <a:t/>
            </a:r>
            <a:endParaRPr b="1" i="1" sz="1700" u="none" cap="none" strike="noStrike">
              <a:solidFill>
                <a:schemeClr val="accent2"/>
              </a:solidFill>
              <a:latin typeface="Montserrat"/>
              <a:ea typeface="Montserrat"/>
              <a:cs typeface="Montserrat"/>
              <a:sym typeface="Montserrat"/>
            </a:endParaRPr>
          </a:p>
        </p:txBody>
      </p:sp>
      <p:sp>
        <p:nvSpPr>
          <p:cNvPr id="73" name="Google Shape;73;p2"/>
          <p:cNvSpPr txBox="1"/>
          <p:nvPr/>
        </p:nvSpPr>
        <p:spPr>
          <a:xfrm>
            <a:off x="206271" y="211738"/>
            <a:ext cx="1080505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Montserrat"/>
                <a:ea typeface="Montserrat"/>
                <a:cs typeface="Montserrat"/>
                <a:sym typeface="Montserrat"/>
              </a:rPr>
              <a:t>Motivation</a:t>
            </a:r>
            <a:endParaRPr/>
          </a:p>
        </p:txBody>
      </p:sp>
      <p:sp>
        <p:nvSpPr>
          <p:cNvPr id="74" name="Google Shape;74;p2"/>
          <p:cNvSpPr txBox="1"/>
          <p:nvPr/>
        </p:nvSpPr>
        <p:spPr>
          <a:xfrm>
            <a:off x="203000" y="1290950"/>
            <a:ext cx="117861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The Global Methane Pledge (now signed by 155 countries) seeks to reduce methane emissions by 30% between 2020 and 2030</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Fugitive emissions / high emitters (emissions t&gt; 100 kg / hr) represent a substantial fraction of fossil and waste emissions</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Public and New Space observations of CO</a:t>
            </a:r>
            <a:r>
              <a:rPr b="0" baseline="-25000" i="0" lang="en-US" sz="1800" u="none" cap="none" strike="noStrike">
                <a:solidFill>
                  <a:srgbClr val="000000"/>
                </a:solidFill>
                <a:latin typeface="Montserrat"/>
                <a:ea typeface="Montserrat"/>
                <a:cs typeface="Montserrat"/>
                <a:sym typeface="Montserrat"/>
              </a:rPr>
              <a:t>2</a:t>
            </a:r>
            <a:r>
              <a:rPr b="0" i="0" lang="en-US" sz="1800" u="none" cap="none" strike="noStrike">
                <a:solidFill>
                  <a:srgbClr val="000000"/>
                </a:solidFill>
                <a:latin typeface="Montserrat"/>
                <a:ea typeface="Montserrat"/>
                <a:cs typeface="Montserrat"/>
                <a:sym typeface="Montserrat"/>
              </a:rPr>
              <a:t> and CH</a:t>
            </a:r>
            <a:r>
              <a:rPr b="0" baseline="-25000" i="0" lang="en-US" sz="1800" u="none" cap="none" strike="noStrike">
                <a:solidFill>
                  <a:srgbClr val="000000"/>
                </a:solidFill>
                <a:latin typeface="Montserrat"/>
                <a:ea typeface="Montserrat"/>
                <a:cs typeface="Montserrat"/>
                <a:sym typeface="Montserrat"/>
              </a:rPr>
              <a:t>4</a:t>
            </a:r>
            <a:r>
              <a:rPr b="0" i="0" lang="en-US" sz="1800" u="none" cap="none" strike="noStrike">
                <a:solidFill>
                  <a:srgbClr val="000000"/>
                </a:solidFill>
                <a:latin typeface="Montserrat"/>
                <a:ea typeface="Montserrat"/>
                <a:cs typeface="Montserrat"/>
                <a:sym typeface="Montserrat"/>
              </a:rPr>
              <a:t> are increasingly being used to identify high emitters for regulation (in addition to science) and are likely needed for a functioning reporting obligations and carbon market</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Currently there are 3 dedicated to facility scale emissions monitoring, with another 10 expected in few years – in addition to the products generated from public data. </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We need a set of </a:t>
            </a:r>
            <a:r>
              <a:rPr lang="en-US" sz="1800">
                <a:latin typeface="Montserrat"/>
                <a:ea typeface="Montserrat"/>
                <a:cs typeface="Montserrat"/>
                <a:sym typeface="Montserrat"/>
              </a:rPr>
              <a:t>“common”</a:t>
            </a:r>
            <a:r>
              <a:rPr b="0" i="0" lang="en-US" sz="1800" u="none" cap="none" strike="noStrike">
                <a:solidFill>
                  <a:srgbClr val="000000"/>
                </a:solidFill>
                <a:latin typeface="Montserrat"/>
                <a:ea typeface="Montserrat"/>
                <a:cs typeface="Montserrat"/>
                <a:sym typeface="Montserrat"/>
              </a:rPr>
              <a:t> practices for reporting VVUQ and QA for facility scale emissions so that producers of these data know what is expected by the community and (new) users know how the data should be generated and reported so that it can be trusted</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3"/>
          <p:cNvSpPr txBox="1"/>
          <p:nvPr/>
        </p:nvSpPr>
        <p:spPr>
          <a:xfrm>
            <a:off x="84592" y="0"/>
            <a:ext cx="10143489"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Montserrat"/>
                <a:ea typeface="Montserrat"/>
                <a:cs typeface="Montserrat"/>
                <a:sym typeface="Montserrat"/>
              </a:rPr>
              <a:t>Growing constellation of GHG concentrations observations from the global to the facility scale </a:t>
            </a:r>
            <a:endParaRPr b="0" i="0" sz="2800" u="none" cap="none" strike="noStrike">
              <a:solidFill>
                <a:srgbClr val="000000"/>
              </a:solidFill>
              <a:latin typeface="Montserrat"/>
              <a:ea typeface="Montserrat"/>
              <a:cs typeface="Montserrat"/>
              <a:sym typeface="Montserrat"/>
            </a:endParaRPr>
          </a:p>
        </p:txBody>
      </p:sp>
      <p:pic>
        <p:nvPicPr>
          <p:cNvPr id="80" name="Google Shape;80;p3"/>
          <p:cNvPicPr preferRelativeResize="0"/>
          <p:nvPr/>
        </p:nvPicPr>
        <p:blipFill rotWithShape="1">
          <a:blip r:embed="rId3">
            <a:alphaModFix/>
          </a:blip>
          <a:srcRect b="0" l="0" r="0" t="0"/>
          <a:stretch/>
        </p:blipFill>
        <p:spPr>
          <a:xfrm>
            <a:off x="773642" y="1798864"/>
            <a:ext cx="4939862" cy="3704897"/>
          </a:xfrm>
          <a:prstGeom prst="rect">
            <a:avLst/>
          </a:prstGeom>
          <a:noFill/>
          <a:ln>
            <a:noFill/>
          </a:ln>
        </p:spPr>
      </p:pic>
      <p:pic>
        <p:nvPicPr>
          <p:cNvPr id="81" name="Google Shape;81;p3"/>
          <p:cNvPicPr preferRelativeResize="0"/>
          <p:nvPr/>
        </p:nvPicPr>
        <p:blipFill rotWithShape="1">
          <a:blip r:embed="rId4">
            <a:alphaModFix/>
          </a:blip>
          <a:srcRect b="0" l="0" r="0" t="0"/>
          <a:stretch/>
        </p:blipFill>
        <p:spPr>
          <a:xfrm>
            <a:off x="6099864" y="1798864"/>
            <a:ext cx="4939863" cy="3704897"/>
          </a:xfrm>
          <a:prstGeom prst="rect">
            <a:avLst/>
          </a:prstGeom>
          <a:noFill/>
          <a:ln>
            <a:noFill/>
          </a:ln>
        </p:spPr>
      </p:pic>
      <p:sp>
        <p:nvSpPr>
          <p:cNvPr id="82" name="Google Shape;82;p3"/>
          <p:cNvSpPr txBox="1"/>
          <p:nvPr/>
        </p:nvSpPr>
        <p:spPr>
          <a:xfrm>
            <a:off x="773642" y="5765278"/>
            <a:ext cx="110723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These are now being used to derive carbon dioxide and methane emission (flux) estimates on a range of spatial and temporal scales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4000"/>
              <a:t>New rules on Energy sector</a:t>
            </a:r>
            <a:endParaRPr/>
          </a:p>
        </p:txBody>
      </p:sp>
      <p:pic>
        <p:nvPicPr>
          <p:cNvPr id="88" name="Google Shape;88;p4"/>
          <p:cNvPicPr preferRelativeResize="0"/>
          <p:nvPr/>
        </p:nvPicPr>
        <p:blipFill rotWithShape="1">
          <a:blip r:embed="rId3">
            <a:alphaModFix/>
          </a:blip>
          <a:srcRect b="0" l="0" r="0" t="0"/>
          <a:stretch/>
        </p:blipFill>
        <p:spPr>
          <a:xfrm>
            <a:off x="6299351" y="1163907"/>
            <a:ext cx="4885568" cy="4550141"/>
          </a:xfrm>
          <a:prstGeom prst="rect">
            <a:avLst/>
          </a:prstGeom>
          <a:noFill/>
          <a:ln>
            <a:noFill/>
          </a:ln>
        </p:spPr>
      </p:pic>
      <p:sp>
        <p:nvSpPr>
          <p:cNvPr id="89" name="Google Shape;89;p4"/>
          <p:cNvSpPr txBox="1"/>
          <p:nvPr/>
        </p:nvSpPr>
        <p:spPr>
          <a:xfrm>
            <a:off x="7624120" y="5916107"/>
            <a:ext cx="3139796" cy="553998"/>
          </a:xfrm>
          <a:prstGeom prst="rect">
            <a:avLst/>
          </a:prstGeom>
          <a:noFill/>
          <a:ln cap="flat" cmpd="sng" w="12700">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sng" cap="none" strike="noStrike">
                <a:solidFill>
                  <a:srgbClr val="000000"/>
                </a:solidFill>
                <a:latin typeface="Arial"/>
                <a:ea typeface="Arial"/>
                <a:cs typeface="Arial"/>
                <a:sym typeface="Arial"/>
                <a:hlinkClick r:id="rId4">
                  <a:extLst>
                    <a:ext uri="{A12FA001-AC4F-418D-AE19-62706E023703}">
                      <ahyp:hlinkClr val="tx"/>
                    </a:ext>
                  </a:extLst>
                </a:hlinkClick>
              </a:rPr>
              <a:t>https://www.epa.gov/controlling-air-pollution-oil-and-natural-gas-operations/epas-final-rule-oil-and-natural-gas</a:t>
            </a:r>
            <a:r>
              <a:rPr b="0" i="0" lang="en-US" sz="1000" u="none" cap="none" strike="noStrike">
                <a:solidFill>
                  <a:srgbClr val="000000"/>
                </a:solidFill>
                <a:latin typeface="Arial"/>
                <a:ea typeface="Arial"/>
                <a:cs typeface="Arial"/>
                <a:sym typeface="Arial"/>
              </a:rPr>
              <a:t> </a:t>
            </a:r>
            <a:endParaRPr/>
          </a:p>
        </p:txBody>
      </p:sp>
      <p:pic>
        <p:nvPicPr>
          <p:cNvPr id="90" name="Google Shape;90;p4"/>
          <p:cNvPicPr preferRelativeResize="0"/>
          <p:nvPr/>
        </p:nvPicPr>
        <p:blipFill rotWithShape="1">
          <a:blip r:embed="rId5">
            <a:alphaModFix/>
          </a:blip>
          <a:srcRect b="0" l="0" r="0" t="0"/>
          <a:stretch/>
        </p:blipFill>
        <p:spPr>
          <a:xfrm>
            <a:off x="613401" y="1163907"/>
            <a:ext cx="5396782" cy="4820027"/>
          </a:xfrm>
          <a:prstGeom prst="rect">
            <a:avLst/>
          </a:prstGeom>
          <a:noFill/>
          <a:ln>
            <a:noFill/>
          </a:ln>
        </p:spPr>
      </p:pic>
      <p:sp>
        <p:nvSpPr>
          <p:cNvPr id="91" name="Google Shape;91;p4"/>
          <p:cNvSpPr txBox="1"/>
          <p:nvPr/>
        </p:nvSpPr>
        <p:spPr>
          <a:xfrm>
            <a:off x="1755471" y="6069995"/>
            <a:ext cx="3114009" cy="400110"/>
          </a:xfrm>
          <a:prstGeom prst="rect">
            <a:avLst/>
          </a:prstGeom>
          <a:noFill/>
          <a:ln cap="flat" cmpd="sng" w="12700">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sng" cap="none" strike="noStrike">
                <a:solidFill>
                  <a:srgbClr val="000000"/>
                </a:solidFill>
                <a:latin typeface="Arial"/>
                <a:ea typeface="Arial"/>
                <a:cs typeface="Arial"/>
                <a:sym typeface="Arial"/>
                <a:hlinkClick r:id="rId6">
                  <a:extLst>
                    <a:ext uri="{A12FA001-AC4F-418D-AE19-62706E023703}">
                      <ahyp:hlinkClr val="tx"/>
                    </a:ext>
                  </a:extLst>
                </a:hlinkClick>
              </a:rPr>
              <a:t>https://oeil.secure.europarl.europa.eu/oeil/popups/ficheprocedure.do?reference=2021/0423(COD)&amp;l=en</a:t>
            </a:r>
            <a:r>
              <a:rPr b="0" i="0" lang="en-US" sz="1000" u="none" cap="none" strike="noStrike">
                <a:solidFill>
                  <a:srgbClr val="000000"/>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txBox="1"/>
          <p:nvPr>
            <p:ph type="title"/>
          </p:nvPr>
        </p:nvSpPr>
        <p:spPr>
          <a:xfrm>
            <a:off x="176048" y="64676"/>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Corporate emissions and climate risk reporting </a:t>
            </a:r>
            <a:endParaRPr/>
          </a:p>
        </p:txBody>
      </p:sp>
      <p:pic>
        <p:nvPicPr>
          <p:cNvPr id="97" name="Google Shape;97;p5"/>
          <p:cNvPicPr preferRelativeResize="0"/>
          <p:nvPr/>
        </p:nvPicPr>
        <p:blipFill rotWithShape="1">
          <a:blip r:embed="rId3">
            <a:alphaModFix/>
          </a:blip>
          <a:srcRect b="0" l="0" r="0" t="0"/>
          <a:stretch/>
        </p:blipFill>
        <p:spPr>
          <a:xfrm>
            <a:off x="2183346" y="1989632"/>
            <a:ext cx="2223734" cy="1886872"/>
          </a:xfrm>
          <a:prstGeom prst="rect">
            <a:avLst/>
          </a:prstGeom>
          <a:noFill/>
          <a:ln>
            <a:noFill/>
          </a:ln>
        </p:spPr>
      </p:pic>
      <p:sp>
        <p:nvSpPr>
          <p:cNvPr id="98" name="Google Shape;98;p5"/>
          <p:cNvSpPr txBox="1"/>
          <p:nvPr/>
        </p:nvSpPr>
        <p:spPr>
          <a:xfrm>
            <a:off x="5720450" y="5229545"/>
            <a:ext cx="85205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venir"/>
                <a:ea typeface="Avenir"/>
                <a:cs typeface="Avenir"/>
                <a:sym typeface="Avenir"/>
              </a:rPr>
              <a:t>TCFD</a:t>
            </a:r>
            <a:endParaRPr/>
          </a:p>
        </p:txBody>
      </p:sp>
      <p:pic>
        <p:nvPicPr>
          <p:cNvPr id="99" name="Google Shape;99;p5"/>
          <p:cNvPicPr preferRelativeResize="0"/>
          <p:nvPr/>
        </p:nvPicPr>
        <p:blipFill rotWithShape="1">
          <a:blip r:embed="rId4">
            <a:alphaModFix/>
          </a:blip>
          <a:srcRect b="0" l="0" r="0" t="0"/>
          <a:stretch/>
        </p:blipFill>
        <p:spPr>
          <a:xfrm>
            <a:off x="581723" y="2371501"/>
            <a:ext cx="1968823" cy="2291218"/>
          </a:xfrm>
          <a:prstGeom prst="rect">
            <a:avLst/>
          </a:prstGeom>
          <a:noFill/>
          <a:ln>
            <a:noFill/>
          </a:ln>
          <a:effectLst>
            <a:outerShdw blurRad="50800" rotWithShape="0" algn="tl" dir="2700000" dist="38100">
              <a:srgbClr val="000000">
                <a:alpha val="40000"/>
              </a:srgbClr>
            </a:outerShdw>
          </a:effectLst>
        </p:spPr>
      </p:pic>
      <p:pic>
        <p:nvPicPr>
          <p:cNvPr id="100" name="Google Shape;100;p5"/>
          <p:cNvPicPr preferRelativeResize="0"/>
          <p:nvPr/>
        </p:nvPicPr>
        <p:blipFill rotWithShape="1">
          <a:blip r:embed="rId5">
            <a:alphaModFix/>
          </a:blip>
          <a:srcRect b="0" l="0" r="0" t="0"/>
          <a:stretch/>
        </p:blipFill>
        <p:spPr>
          <a:xfrm>
            <a:off x="8946385" y="1743301"/>
            <a:ext cx="2552700" cy="3571875"/>
          </a:xfrm>
          <a:prstGeom prst="rect">
            <a:avLst/>
          </a:prstGeom>
          <a:noFill/>
          <a:ln>
            <a:noFill/>
          </a:ln>
        </p:spPr>
      </p:pic>
      <p:pic>
        <p:nvPicPr>
          <p:cNvPr id="101" name="Google Shape;101;p5"/>
          <p:cNvPicPr preferRelativeResize="0"/>
          <p:nvPr/>
        </p:nvPicPr>
        <p:blipFill rotWithShape="1">
          <a:blip r:embed="rId6">
            <a:alphaModFix/>
          </a:blip>
          <a:srcRect b="0" l="0" r="0" t="0"/>
          <a:stretch/>
        </p:blipFill>
        <p:spPr>
          <a:xfrm>
            <a:off x="1334650" y="3303507"/>
            <a:ext cx="2165445" cy="2109132"/>
          </a:xfrm>
          <a:prstGeom prst="rect">
            <a:avLst/>
          </a:prstGeom>
          <a:noFill/>
          <a:ln>
            <a:noFill/>
          </a:ln>
          <a:effectLst>
            <a:outerShdw blurRad="50800" rotWithShape="0" algn="tl" dir="2700000" dist="38100">
              <a:srgbClr val="000000">
                <a:alpha val="40000"/>
              </a:srgbClr>
            </a:outerShdw>
          </a:effectLst>
        </p:spPr>
      </p:pic>
      <p:pic>
        <p:nvPicPr>
          <p:cNvPr id="102" name="Google Shape;102;p5"/>
          <p:cNvPicPr preferRelativeResize="0"/>
          <p:nvPr/>
        </p:nvPicPr>
        <p:blipFill rotWithShape="1">
          <a:blip r:embed="rId7">
            <a:alphaModFix/>
          </a:blip>
          <a:srcRect b="0" l="0" r="0" t="0"/>
          <a:stretch/>
        </p:blipFill>
        <p:spPr>
          <a:xfrm>
            <a:off x="5756756" y="1794682"/>
            <a:ext cx="2184402" cy="2618891"/>
          </a:xfrm>
          <a:prstGeom prst="rect">
            <a:avLst/>
          </a:prstGeom>
          <a:noFill/>
          <a:ln>
            <a:noFill/>
          </a:ln>
        </p:spPr>
      </p:pic>
      <p:pic>
        <p:nvPicPr>
          <p:cNvPr id="103" name="Google Shape;103;p5">
            <a:hlinkClick r:id="rId8"/>
          </p:cNvPr>
          <p:cNvPicPr preferRelativeResize="0"/>
          <p:nvPr/>
        </p:nvPicPr>
        <p:blipFill rotWithShape="1">
          <a:blip r:embed="rId9">
            <a:alphaModFix/>
          </a:blip>
          <a:srcRect b="0" l="0" r="0" t="0"/>
          <a:stretch/>
        </p:blipFill>
        <p:spPr>
          <a:xfrm>
            <a:off x="4797153" y="2616840"/>
            <a:ext cx="1903360" cy="2687974"/>
          </a:xfrm>
          <a:prstGeom prst="rect">
            <a:avLst/>
          </a:prstGeom>
          <a:noFill/>
          <a:ln>
            <a:noFill/>
          </a:ln>
          <a:effectLst>
            <a:outerShdw blurRad="50800" rotWithShape="0" algn="tl" dir="2700000" dist="38100">
              <a:srgbClr val="000000">
                <a:alpha val="40000"/>
              </a:srgbClr>
            </a:outerShdw>
          </a:effectLst>
        </p:spPr>
      </p:pic>
      <p:pic>
        <p:nvPicPr>
          <p:cNvPr id="104" name="Google Shape;104;p5"/>
          <p:cNvPicPr preferRelativeResize="0"/>
          <p:nvPr/>
        </p:nvPicPr>
        <p:blipFill rotWithShape="1">
          <a:blip r:embed="rId10">
            <a:alphaModFix/>
          </a:blip>
          <a:srcRect b="0" l="0" r="0" t="0"/>
          <a:stretch/>
        </p:blipFill>
        <p:spPr>
          <a:xfrm>
            <a:off x="6410072" y="3304173"/>
            <a:ext cx="1713871" cy="2211229"/>
          </a:xfrm>
          <a:prstGeom prst="rect">
            <a:avLst/>
          </a:prstGeom>
          <a:noFill/>
          <a:ln>
            <a:noFill/>
          </a:ln>
        </p:spPr>
      </p:pic>
      <p:sp>
        <p:nvSpPr>
          <p:cNvPr id="105" name="Google Shape;105;p5"/>
          <p:cNvSpPr txBox="1"/>
          <p:nvPr/>
        </p:nvSpPr>
        <p:spPr>
          <a:xfrm>
            <a:off x="610322" y="5742960"/>
            <a:ext cx="110723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Compulsory emissions &amp; climate risk reporting for listed companies in US and UK, together with voluntary schemes to maintain market competitiveness aligned with customer climate expectations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6"/>
          <p:cNvSpPr txBox="1"/>
          <p:nvPr>
            <p:ph type="title"/>
          </p:nvPr>
        </p:nvSpPr>
        <p:spPr>
          <a:xfrm>
            <a:off x="100633" y="56387"/>
            <a:ext cx="10579936"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Identified community appetite</a:t>
            </a:r>
            <a:br>
              <a:rPr lang="en-US" sz="3200"/>
            </a:br>
            <a:r>
              <a:rPr lang="en-US" sz="3200"/>
              <a:t>with international buy-in</a:t>
            </a:r>
            <a:endParaRPr/>
          </a:p>
        </p:txBody>
      </p:sp>
      <p:sp>
        <p:nvSpPr>
          <p:cNvPr id="111" name="Google Shape;111;p6"/>
          <p:cNvSpPr txBox="1"/>
          <p:nvPr/>
        </p:nvSpPr>
        <p:spPr>
          <a:xfrm>
            <a:off x="218354" y="1020482"/>
            <a:ext cx="4789751" cy="4641627"/>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b="0" i="0" lang="en-US" sz="1800" u="none" cap="none" strike="noStrike">
                <a:solidFill>
                  <a:schemeClr val="dk1"/>
                </a:solidFill>
                <a:latin typeface="Montserrat"/>
                <a:ea typeface="Montserrat"/>
                <a:cs typeface="Montserrat"/>
                <a:sym typeface="Montserrat"/>
              </a:rPr>
              <a:t>COP28 -  UKSA-hosted event on the UAE-Space Agency Space Sustainability stand within the first ever COP ‘Space Pavilion’</a:t>
            </a:r>
            <a:endParaRPr/>
          </a:p>
          <a:p>
            <a:pPr indent="-406400" lvl="0" marL="457200" marR="0" rtl="0" algn="l">
              <a:lnSpc>
                <a:spcPct val="115000"/>
              </a:lnSpc>
              <a:spcBef>
                <a:spcPts val="1000"/>
              </a:spcBef>
              <a:spcAft>
                <a:spcPts val="0"/>
              </a:spcAft>
              <a:buClr>
                <a:schemeClr val="dk1"/>
              </a:buClr>
              <a:buSzPts val="2800"/>
              <a:buFont typeface="Montserrat"/>
              <a:buChar char="❖"/>
            </a:pPr>
            <a:r>
              <a:rPr b="0" i="0" lang="en-US" sz="1800" u="none" cap="none" strike="noStrike">
                <a:solidFill>
                  <a:schemeClr val="dk1"/>
                </a:solidFill>
                <a:latin typeface="Montserrat"/>
                <a:ea typeface="Montserrat"/>
                <a:cs typeface="Montserrat"/>
                <a:sym typeface="Montserrat"/>
              </a:rPr>
              <a:t>Monitoring Methane from Space: Towards an Internationally Recognised Standard </a:t>
            </a:r>
            <a:endParaRPr/>
          </a:p>
          <a:p>
            <a:pPr indent="-406400" lvl="0" marL="457200" marR="0" rtl="0" algn="l">
              <a:lnSpc>
                <a:spcPct val="115000"/>
              </a:lnSpc>
              <a:spcBef>
                <a:spcPts val="1000"/>
              </a:spcBef>
              <a:spcAft>
                <a:spcPts val="0"/>
              </a:spcAft>
              <a:buClr>
                <a:schemeClr val="dk1"/>
              </a:buClr>
              <a:buSzPts val="2800"/>
              <a:buFont typeface="Montserrat"/>
              <a:buChar char="❖"/>
            </a:pPr>
            <a:r>
              <a:rPr b="0" i="0" lang="en-US" sz="1800" u="none" cap="none" strike="noStrike">
                <a:solidFill>
                  <a:schemeClr val="dk1"/>
                </a:solidFill>
                <a:latin typeface="Montserrat"/>
                <a:ea typeface="Montserrat"/>
                <a:cs typeface="Montserrat"/>
                <a:sym typeface="Montserrat"/>
              </a:rPr>
              <a:t>NPL hosted a UKSA-sponsored methane reporting standards workshop Feb 2024</a:t>
            </a:r>
            <a:endParaRPr/>
          </a:p>
          <a:p>
            <a:pPr indent="-406400" lvl="0" marL="457200" marR="0" rtl="0" algn="l">
              <a:lnSpc>
                <a:spcPct val="115000"/>
              </a:lnSpc>
              <a:spcBef>
                <a:spcPts val="1000"/>
              </a:spcBef>
              <a:spcAft>
                <a:spcPts val="0"/>
              </a:spcAft>
              <a:buClr>
                <a:schemeClr val="dk1"/>
              </a:buClr>
              <a:buSzPts val="2800"/>
              <a:buFont typeface="Montserrat"/>
              <a:buChar char="❖"/>
            </a:pPr>
            <a:r>
              <a:rPr b="0" i="0" lang="en-US" sz="1800" u="none" cap="none" strike="noStrike">
                <a:solidFill>
                  <a:schemeClr val="dk1"/>
                </a:solidFill>
                <a:latin typeface="Montserrat"/>
                <a:ea typeface="Montserrat"/>
                <a:cs typeface="Montserrat"/>
                <a:sym typeface="Montserrat"/>
              </a:rPr>
              <a:t>Representation from CEOS member, commercial suppliers and academia </a:t>
            </a:r>
            <a:endParaRPr/>
          </a:p>
          <a:p>
            <a:pPr indent="-406400" lvl="0" marL="457200" marR="0" rtl="0" algn="l">
              <a:lnSpc>
                <a:spcPct val="115000"/>
              </a:lnSpc>
              <a:spcBef>
                <a:spcPts val="1000"/>
              </a:spcBef>
              <a:spcAft>
                <a:spcPts val="0"/>
              </a:spcAft>
              <a:buClr>
                <a:schemeClr val="dk1"/>
              </a:buClr>
              <a:buSzPts val="2800"/>
              <a:buFont typeface="Montserrat"/>
              <a:buChar char="❖"/>
            </a:pPr>
            <a:r>
              <a:rPr b="0" i="0" lang="en-US" sz="1800" u="none" cap="none" strike="noStrike">
                <a:solidFill>
                  <a:schemeClr val="dk1"/>
                </a:solidFill>
                <a:latin typeface="Montserrat"/>
                <a:ea typeface="Montserrat"/>
                <a:cs typeface="Montserrat"/>
                <a:sym typeface="Montserrat"/>
              </a:rPr>
              <a:t>NIST-sponsored workshop for L0-L4 common practise – Jan 2024</a:t>
            </a:r>
            <a:endParaRPr/>
          </a:p>
        </p:txBody>
      </p:sp>
      <p:pic>
        <p:nvPicPr>
          <p:cNvPr descr="Image" id="112" name="Google Shape;112;p6"/>
          <p:cNvPicPr preferRelativeResize="0"/>
          <p:nvPr/>
        </p:nvPicPr>
        <p:blipFill rotWithShape="1">
          <a:blip r:embed="rId3">
            <a:alphaModFix/>
          </a:blip>
          <a:srcRect b="0" l="0" r="0" t="0"/>
          <a:stretch/>
        </p:blipFill>
        <p:spPr>
          <a:xfrm>
            <a:off x="5767570" y="1145670"/>
            <a:ext cx="3845351" cy="2613271"/>
          </a:xfrm>
          <a:prstGeom prst="rect">
            <a:avLst/>
          </a:prstGeom>
          <a:noFill/>
          <a:ln>
            <a:noFill/>
          </a:ln>
        </p:spPr>
      </p:pic>
      <p:pic>
        <p:nvPicPr>
          <p:cNvPr id="113" name="Google Shape;113;p6"/>
          <p:cNvPicPr preferRelativeResize="0"/>
          <p:nvPr/>
        </p:nvPicPr>
        <p:blipFill rotWithShape="1">
          <a:blip r:embed="rId4">
            <a:alphaModFix/>
          </a:blip>
          <a:srcRect b="0" l="0" r="0" t="0"/>
          <a:stretch/>
        </p:blipFill>
        <p:spPr>
          <a:xfrm>
            <a:off x="5120448" y="3819261"/>
            <a:ext cx="6893851" cy="2400288"/>
          </a:xfrm>
          <a:prstGeom prst="rect">
            <a:avLst/>
          </a:prstGeom>
          <a:noFill/>
          <a:ln>
            <a:noFill/>
          </a:ln>
        </p:spPr>
      </p:pic>
      <p:pic>
        <p:nvPicPr>
          <p:cNvPr id="114" name="Google Shape;114;p6"/>
          <p:cNvPicPr preferRelativeResize="0"/>
          <p:nvPr/>
        </p:nvPicPr>
        <p:blipFill rotWithShape="1">
          <a:blip r:embed="rId5">
            <a:alphaModFix/>
          </a:blip>
          <a:srcRect b="0" l="0" r="0" t="0"/>
          <a:stretch/>
        </p:blipFill>
        <p:spPr>
          <a:xfrm>
            <a:off x="9837606" y="1714500"/>
            <a:ext cx="1685925" cy="171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7"/>
          <p:cNvSpPr txBox="1"/>
          <p:nvPr>
            <p:ph idx="1" type="body"/>
          </p:nvPr>
        </p:nvSpPr>
        <p:spPr>
          <a:xfrm>
            <a:off x="313076" y="1390358"/>
            <a:ext cx="5996700" cy="46629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15000"/>
              </a:lnSpc>
              <a:spcBef>
                <a:spcPts val="1000"/>
              </a:spcBef>
              <a:spcAft>
                <a:spcPts val="0"/>
              </a:spcAft>
              <a:buClr>
                <a:schemeClr val="dk1"/>
              </a:buClr>
              <a:buSzPts val="1600"/>
              <a:buFont typeface="Montserrat"/>
              <a:buChar char="❖"/>
            </a:pPr>
            <a:r>
              <a:rPr lang="en-US" sz="1800"/>
              <a:t>Common</a:t>
            </a:r>
            <a:r>
              <a:rPr lang="en-US" sz="1800">
                <a:latin typeface="Montserrat"/>
                <a:ea typeface="Montserrat"/>
                <a:cs typeface="Montserrat"/>
                <a:sym typeface="Montserrat"/>
              </a:rPr>
              <a:t> practices intended users are </a:t>
            </a:r>
            <a:endParaRPr/>
          </a:p>
          <a:p>
            <a:pPr indent="-349250" lvl="1" marL="914400" rtl="0" algn="l">
              <a:lnSpc>
                <a:spcPct val="115000"/>
              </a:lnSpc>
              <a:spcBef>
                <a:spcPts val="500"/>
              </a:spcBef>
              <a:spcAft>
                <a:spcPts val="0"/>
              </a:spcAft>
              <a:buSzPts val="1900"/>
              <a:buChar char="▪"/>
            </a:pPr>
            <a:r>
              <a:rPr lang="en-US" sz="1800">
                <a:latin typeface="Montserrat"/>
                <a:ea typeface="Montserrat"/>
                <a:cs typeface="Montserrat"/>
                <a:sym typeface="Montserrat"/>
              </a:rPr>
              <a:t>producers of these data (to know what is expected by the community)</a:t>
            </a:r>
            <a:endParaRPr/>
          </a:p>
          <a:p>
            <a:pPr indent="-349250" lvl="1" marL="914400" rtl="0" algn="l">
              <a:lnSpc>
                <a:spcPct val="115000"/>
              </a:lnSpc>
              <a:spcBef>
                <a:spcPts val="500"/>
              </a:spcBef>
              <a:spcAft>
                <a:spcPts val="0"/>
              </a:spcAft>
              <a:buSzPts val="1900"/>
              <a:buChar char="▪"/>
            </a:pPr>
            <a:r>
              <a:rPr lang="en-US" sz="1800">
                <a:latin typeface="Montserrat"/>
                <a:ea typeface="Montserrat"/>
                <a:cs typeface="Montserrat"/>
                <a:sym typeface="Montserrat"/>
              </a:rPr>
              <a:t>users of these data  (to understand how it should be generated and know how to use)</a:t>
            </a:r>
            <a:endParaRPr/>
          </a:p>
          <a:p>
            <a:pPr indent="-330200" lvl="0" marL="457200" marR="0" rtl="0" algn="l">
              <a:lnSpc>
                <a:spcPct val="115000"/>
              </a:lnSpc>
              <a:spcBef>
                <a:spcPts val="1000"/>
              </a:spcBef>
              <a:spcAft>
                <a:spcPts val="0"/>
              </a:spcAft>
              <a:buClr>
                <a:schemeClr val="dk1"/>
              </a:buClr>
              <a:buSzPts val="1600"/>
              <a:buFont typeface="Montserrat"/>
              <a:buChar char="❖"/>
            </a:pPr>
            <a:r>
              <a:rPr lang="en-US" sz="1800"/>
              <a:t>Overall structure</a:t>
            </a:r>
            <a:endParaRPr/>
          </a:p>
          <a:p>
            <a:pPr indent="-349250" lvl="1" marL="914400" rtl="0" algn="l">
              <a:lnSpc>
                <a:spcPct val="115000"/>
              </a:lnSpc>
              <a:spcBef>
                <a:spcPts val="500"/>
              </a:spcBef>
              <a:spcAft>
                <a:spcPts val="0"/>
              </a:spcAft>
              <a:buSzPts val="1900"/>
              <a:buChar char="▪"/>
            </a:pPr>
            <a:r>
              <a:rPr lang="en-US" sz="1400"/>
              <a:t>Motivation, remit and timeliness</a:t>
            </a:r>
            <a:endParaRPr/>
          </a:p>
          <a:p>
            <a:pPr indent="-349250" lvl="1" marL="914400" rtl="0" algn="l">
              <a:lnSpc>
                <a:spcPct val="115000"/>
              </a:lnSpc>
              <a:spcBef>
                <a:spcPts val="500"/>
              </a:spcBef>
              <a:spcAft>
                <a:spcPts val="0"/>
              </a:spcAft>
              <a:buSzPts val="1900"/>
              <a:buChar char="▪"/>
            </a:pPr>
            <a:r>
              <a:rPr lang="en-US" sz="1400"/>
              <a:t>Common practise for L0 to L4</a:t>
            </a:r>
            <a:endParaRPr/>
          </a:p>
          <a:p>
            <a:pPr indent="-349250" lvl="1" marL="914400" rtl="0" algn="l">
              <a:lnSpc>
                <a:spcPct val="115000"/>
              </a:lnSpc>
              <a:spcBef>
                <a:spcPts val="500"/>
              </a:spcBef>
              <a:spcAft>
                <a:spcPts val="0"/>
              </a:spcAft>
              <a:buSzPts val="1900"/>
              <a:buChar char="▪"/>
            </a:pPr>
            <a:r>
              <a:rPr lang="en-US" sz="1400"/>
              <a:t>Validation current art</a:t>
            </a:r>
            <a:endParaRPr/>
          </a:p>
          <a:p>
            <a:pPr indent="-349250" lvl="1" marL="914400" rtl="0" algn="l">
              <a:lnSpc>
                <a:spcPct val="115000"/>
              </a:lnSpc>
              <a:spcBef>
                <a:spcPts val="500"/>
              </a:spcBef>
              <a:spcAft>
                <a:spcPts val="0"/>
              </a:spcAft>
              <a:buSzPts val="1900"/>
              <a:buChar char="▪"/>
            </a:pPr>
            <a:r>
              <a:rPr lang="en-US" sz="1400"/>
              <a:t>Quality assessment framework</a:t>
            </a:r>
            <a:endParaRPr/>
          </a:p>
          <a:p>
            <a:pPr indent="-330200" lvl="0" marL="457200" marR="0" rtl="0" algn="l">
              <a:lnSpc>
                <a:spcPct val="115000"/>
              </a:lnSpc>
              <a:spcBef>
                <a:spcPts val="1000"/>
              </a:spcBef>
              <a:spcAft>
                <a:spcPts val="0"/>
              </a:spcAft>
              <a:buClr>
                <a:schemeClr val="dk1"/>
              </a:buClr>
              <a:buSzPts val="1600"/>
              <a:buFont typeface="Montserrat"/>
              <a:buChar char="❖"/>
            </a:pPr>
            <a:r>
              <a:rPr lang="en-US" sz="1800"/>
              <a:t>Integrates efforts across multiple agencies</a:t>
            </a:r>
            <a:endParaRPr/>
          </a:p>
        </p:txBody>
      </p:sp>
      <p:sp>
        <p:nvSpPr>
          <p:cNvPr id="120" name="Google Shape;120;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800"/>
              <a:t>Common</a:t>
            </a:r>
            <a:r>
              <a:rPr lang="en-US" sz="2800"/>
              <a:t> practise structure &amp; contributors</a:t>
            </a:r>
            <a:endParaRPr/>
          </a:p>
        </p:txBody>
      </p:sp>
      <p:pic>
        <p:nvPicPr>
          <p:cNvPr id="121" name="Google Shape;121;p7"/>
          <p:cNvPicPr preferRelativeResize="0"/>
          <p:nvPr/>
        </p:nvPicPr>
        <p:blipFill rotWithShape="1">
          <a:blip r:embed="rId3">
            <a:alphaModFix/>
          </a:blip>
          <a:srcRect b="0" l="0" r="0" t="0"/>
          <a:stretch/>
        </p:blipFill>
        <p:spPr>
          <a:xfrm>
            <a:off x="7237892" y="1390340"/>
            <a:ext cx="3929537" cy="4831093"/>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8"/>
          <p:cNvSpPr txBox="1"/>
          <p:nvPr>
            <p:ph type="title"/>
          </p:nvPr>
        </p:nvSpPr>
        <p:spPr>
          <a:xfrm>
            <a:off x="176048" y="64676"/>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4000"/>
              <a:t>Workflow Common Practise </a:t>
            </a:r>
            <a:endParaRPr/>
          </a:p>
        </p:txBody>
      </p:sp>
      <p:sp>
        <p:nvSpPr>
          <p:cNvPr id="127" name="Google Shape;127;p8"/>
          <p:cNvSpPr txBox="1"/>
          <p:nvPr/>
        </p:nvSpPr>
        <p:spPr>
          <a:xfrm>
            <a:off x="-2" y="939383"/>
            <a:ext cx="4440600" cy="54714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15000"/>
              </a:lnSpc>
              <a:spcBef>
                <a:spcPts val="0"/>
              </a:spcBef>
              <a:spcAft>
                <a:spcPts val="0"/>
              </a:spcAft>
              <a:buClr>
                <a:schemeClr val="dk1"/>
              </a:buClr>
              <a:buSzPts val="2400"/>
              <a:buFont typeface="Montserrat"/>
              <a:buChar char="❖"/>
            </a:pPr>
            <a:r>
              <a:rPr b="0" i="0" lang="en-US" sz="2000" u="none" cap="none" strike="noStrike">
                <a:solidFill>
                  <a:schemeClr val="dk1"/>
                </a:solidFill>
                <a:latin typeface="Montserrat"/>
                <a:ea typeface="Montserrat"/>
                <a:cs typeface="Montserrat"/>
                <a:sym typeface="Montserrat"/>
              </a:rPr>
              <a:t>At a high level, all practitioners use the same sequence of steps in their workflows</a:t>
            </a:r>
            <a:endParaRPr/>
          </a:p>
          <a:p>
            <a:pPr indent="-381000" lvl="0" marL="457200" marR="0" rtl="0" algn="l">
              <a:lnSpc>
                <a:spcPct val="115000"/>
              </a:lnSpc>
              <a:spcBef>
                <a:spcPts val="1000"/>
              </a:spcBef>
              <a:spcAft>
                <a:spcPts val="0"/>
              </a:spcAft>
              <a:buClr>
                <a:schemeClr val="dk1"/>
              </a:buClr>
              <a:buSzPts val="2400"/>
              <a:buFont typeface="Montserrat"/>
              <a:buChar char="❖"/>
            </a:pPr>
            <a:r>
              <a:rPr b="0" i="0" lang="en-US" sz="2000" u="none" cap="none" strike="noStrike">
                <a:solidFill>
                  <a:schemeClr val="dk1"/>
                </a:solidFill>
                <a:latin typeface="Montserrat"/>
                <a:ea typeface="Montserrat"/>
                <a:cs typeface="Montserrat"/>
                <a:sym typeface="Montserrat"/>
              </a:rPr>
              <a:t>The details of implementation vary, increasingly later in the process (from concentration/enhancement to emissions estimates)</a:t>
            </a:r>
            <a:endParaRPr/>
          </a:p>
          <a:p>
            <a:pPr indent="-381000" lvl="0" marL="457200" marR="0" rtl="0" algn="l">
              <a:lnSpc>
                <a:spcPct val="115000"/>
              </a:lnSpc>
              <a:spcBef>
                <a:spcPts val="1000"/>
              </a:spcBef>
              <a:spcAft>
                <a:spcPts val="0"/>
              </a:spcAft>
              <a:buClr>
                <a:schemeClr val="dk1"/>
              </a:buClr>
              <a:buSzPts val="2400"/>
              <a:buFont typeface="Montserrat"/>
              <a:buChar char="❖"/>
            </a:pPr>
            <a:r>
              <a:rPr b="0" i="0" lang="en-US" sz="2000" u="none" cap="none" strike="noStrike">
                <a:solidFill>
                  <a:schemeClr val="dk1"/>
                </a:solidFill>
                <a:latin typeface="Montserrat"/>
                <a:ea typeface="Montserrat"/>
                <a:cs typeface="Montserrat"/>
                <a:sym typeface="Montserrat"/>
              </a:rPr>
              <a:t>Later plume detection, delineation and emission quantification steps require a human in the loop</a:t>
            </a:r>
            <a:endParaRPr/>
          </a:p>
        </p:txBody>
      </p:sp>
      <p:pic>
        <p:nvPicPr>
          <p:cNvPr id="128" name="Google Shape;128;p8"/>
          <p:cNvPicPr preferRelativeResize="0"/>
          <p:nvPr/>
        </p:nvPicPr>
        <p:blipFill rotWithShape="1">
          <a:blip r:embed="rId3">
            <a:alphaModFix/>
          </a:blip>
          <a:srcRect b="0" l="0" r="0" t="53418"/>
          <a:stretch/>
        </p:blipFill>
        <p:spPr>
          <a:xfrm>
            <a:off x="4869480" y="1977131"/>
            <a:ext cx="6745867" cy="3774883"/>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9"/>
          <p:cNvSpPr txBox="1"/>
          <p:nvPr>
            <p:ph type="title"/>
          </p:nvPr>
        </p:nvSpPr>
        <p:spPr>
          <a:xfrm>
            <a:off x="176048" y="81795"/>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900"/>
              <a:t>State of Practice for </a:t>
            </a:r>
            <a:r>
              <a:rPr lang="en-US" sz="2900"/>
              <a:t>Validation – </a:t>
            </a:r>
            <a:endParaRPr sz="2900"/>
          </a:p>
          <a:p>
            <a:pPr indent="0" lvl="0" marL="0" marR="0" rtl="0" algn="l">
              <a:lnSpc>
                <a:spcPct val="90000"/>
              </a:lnSpc>
              <a:spcBef>
                <a:spcPts val="0"/>
              </a:spcBef>
              <a:spcAft>
                <a:spcPts val="0"/>
              </a:spcAft>
              <a:buClr>
                <a:schemeClr val="lt1"/>
              </a:buClr>
              <a:buSzPts val="4400"/>
              <a:buFont typeface="Montserrat"/>
              <a:buNone/>
            </a:pPr>
            <a:r>
              <a:rPr lang="en-US" sz="2900"/>
              <a:t>controlled release </a:t>
            </a:r>
            <a:endParaRPr sz="3300"/>
          </a:p>
        </p:txBody>
      </p:sp>
      <p:sp>
        <p:nvSpPr>
          <p:cNvPr id="134" name="Google Shape;134;p9"/>
          <p:cNvSpPr txBox="1"/>
          <p:nvPr/>
        </p:nvSpPr>
        <p:spPr>
          <a:xfrm>
            <a:off x="176048" y="1225133"/>
            <a:ext cx="5847680" cy="1965153"/>
          </a:xfrm>
          <a:prstGeom prst="rect">
            <a:avLst/>
          </a:prstGeom>
          <a:noFill/>
          <a:ln>
            <a:noFill/>
          </a:ln>
        </p:spPr>
        <p:txBody>
          <a:bodyPr anchorCtr="0" anchor="t" bIns="45700" lIns="91425" spcFirstLastPara="1" rIns="91425" wrap="square" tIns="45700">
            <a:spAutoFit/>
          </a:bodyPr>
          <a:lstStyle/>
          <a:p>
            <a:pPr indent="-406400" lvl="0" marL="457200" marR="0" rtl="0" algn="l">
              <a:lnSpc>
                <a:spcPct val="115000"/>
              </a:lnSpc>
              <a:spcBef>
                <a:spcPts val="0"/>
              </a:spcBef>
              <a:spcAft>
                <a:spcPts val="0"/>
              </a:spcAft>
              <a:buClr>
                <a:schemeClr val="dk1"/>
              </a:buClr>
              <a:buSzPts val="2800"/>
              <a:buFont typeface="Montserrat"/>
              <a:buChar char="❖"/>
            </a:pPr>
            <a:r>
              <a:rPr b="0" i="0" lang="en-US" sz="2000" u="none" cap="none" strike="noStrike">
                <a:solidFill>
                  <a:schemeClr val="dk1"/>
                </a:solidFill>
                <a:latin typeface="Montserrat"/>
                <a:ea typeface="Montserrat"/>
                <a:cs typeface="Montserrat"/>
                <a:sym typeface="Montserrat"/>
              </a:rPr>
              <a:t>First-of-a-kind controlled and blind* testing of super emitter quantification and satellite detection</a:t>
            </a:r>
            <a:endParaRPr/>
          </a:p>
          <a:p>
            <a:pPr indent="-406400" lvl="1" marL="457200" marR="0" rtl="0" algn="l">
              <a:lnSpc>
                <a:spcPct val="115000"/>
              </a:lnSpc>
              <a:spcBef>
                <a:spcPts val="1000"/>
              </a:spcBef>
              <a:spcAft>
                <a:spcPts val="0"/>
              </a:spcAft>
              <a:buClr>
                <a:schemeClr val="dk1"/>
              </a:buClr>
              <a:buSzPts val="2800"/>
              <a:buFont typeface="Montserrat"/>
              <a:buChar char="❖"/>
            </a:pPr>
            <a:r>
              <a:rPr b="0" i="0" lang="en-US" sz="2000" u="none" cap="none" strike="noStrike">
                <a:solidFill>
                  <a:schemeClr val="dk1"/>
                </a:solidFill>
                <a:latin typeface="Montserrat"/>
                <a:ea typeface="Montserrat"/>
                <a:cs typeface="Montserrat"/>
                <a:sym typeface="Montserrat"/>
              </a:rPr>
              <a:t>Tests teams’ detection and quantification ability</a:t>
            </a:r>
            <a:endParaRPr/>
          </a:p>
        </p:txBody>
      </p:sp>
      <p:grpSp>
        <p:nvGrpSpPr>
          <p:cNvPr id="135" name="Google Shape;135;p9"/>
          <p:cNvGrpSpPr/>
          <p:nvPr/>
        </p:nvGrpSpPr>
        <p:grpSpPr>
          <a:xfrm>
            <a:off x="6248664" y="1852862"/>
            <a:ext cx="4820464" cy="3531604"/>
            <a:chOff x="2726738" y="2156264"/>
            <a:chExt cx="6113397" cy="4479667"/>
          </a:xfrm>
        </p:grpSpPr>
        <p:pic>
          <p:nvPicPr>
            <p:cNvPr descr="Map&#10;&#10;Description automatically generated" id="136" name="Google Shape;136;p9"/>
            <p:cNvPicPr preferRelativeResize="0"/>
            <p:nvPr/>
          </p:nvPicPr>
          <p:blipFill rotWithShape="1">
            <a:blip r:embed="rId3">
              <a:alphaModFix/>
            </a:blip>
            <a:srcRect b="0" l="0" r="0" t="2298"/>
            <a:stretch/>
          </p:blipFill>
          <p:spPr>
            <a:xfrm>
              <a:off x="2726738" y="2156264"/>
              <a:ext cx="6113397" cy="4479667"/>
            </a:xfrm>
            <a:prstGeom prst="rect">
              <a:avLst/>
            </a:prstGeom>
            <a:noFill/>
            <a:ln cap="flat" cmpd="sng" w="19050">
              <a:solidFill>
                <a:schemeClr val="dk1"/>
              </a:solidFill>
              <a:prstDash val="solid"/>
              <a:round/>
              <a:headEnd len="sm" w="sm" type="none"/>
              <a:tailEnd len="sm" w="sm" type="none"/>
            </a:ln>
          </p:spPr>
        </p:pic>
        <p:sp>
          <p:nvSpPr>
            <p:cNvPr id="137" name="Google Shape;137;p9"/>
            <p:cNvSpPr/>
            <p:nvPr/>
          </p:nvSpPr>
          <p:spPr>
            <a:xfrm>
              <a:off x="5102087" y="3311561"/>
              <a:ext cx="1036629" cy="310393"/>
            </a:xfrm>
            <a:prstGeom prst="cloud">
              <a:avLst/>
            </a:prstGeom>
            <a:solidFill>
              <a:srgbClr val="D8D8D8"/>
            </a:solidFill>
            <a:ln cap="flat" cmpd="sng" w="9525">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t>
              </a:r>
              <a:endParaRPr/>
            </a:p>
          </p:txBody>
        </p:sp>
      </p:grpSp>
      <p:cxnSp>
        <p:nvCxnSpPr>
          <p:cNvPr id="138" name="Google Shape;138;p9"/>
          <p:cNvCxnSpPr/>
          <p:nvPr/>
        </p:nvCxnSpPr>
        <p:spPr>
          <a:xfrm>
            <a:off x="6647017" y="1715049"/>
            <a:ext cx="516047" cy="719012"/>
          </a:xfrm>
          <a:prstGeom prst="straightConnector1">
            <a:avLst/>
          </a:prstGeom>
          <a:noFill/>
          <a:ln cap="flat" cmpd="sng" w="38100">
            <a:solidFill>
              <a:srgbClr val="8C1515"/>
            </a:solidFill>
            <a:prstDash val="solid"/>
            <a:round/>
            <a:headEnd len="sm" w="sm" type="none"/>
            <a:tailEnd len="med" w="med" type="triangle"/>
          </a:ln>
        </p:spPr>
      </p:cxnSp>
      <p:sp>
        <p:nvSpPr>
          <p:cNvPr id="139" name="Google Shape;139;p9"/>
          <p:cNvSpPr txBox="1"/>
          <p:nvPr/>
        </p:nvSpPr>
        <p:spPr>
          <a:xfrm>
            <a:off x="8503999" y="2916570"/>
            <a:ext cx="127951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Metering and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release point</a:t>
            </a:r>
            <a:endParaRPr/>
          </a:p>
        </p:txBody>
      </p:sp>
      <p:sp>
        <p:nvSpPr>
          <p:cNvPr id="140" name="Google Shape;140;p9"/>
          <p:cNvSpPr txBox="1"/>
          <p:nvPr/>
        </p:nvSpPr>
        <p:spPr>
          <a:xfrm>
            <a:off x="9170099" y="4051366"/>
            <a:ext cx="144783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Gas trailers and</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pressure reg</a:t>
            </a:r>
            <a:endParaRPr/>
          </a:p>
        </p:txBody>
      </p:sp>
      <p:sp>
        <p:nvSpPr>
          <p:cNvPr id="141" name="Google Shape;141;p9"/>
          <p:cNvSpPr txBox="1"/>
          <p:nvPr/>
        </p:nvSpPr>
        <p:spPr>
          <a:xfrm>
            <a:off x="9618155" y="1943959"/>
            <a:ext cx="11801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Work station</a:t>
            </a:r>
            <a:endParaRPr/>
          </a:p>
        </p:txBody>
      </p:sp>
      <p:sp>
        <p:nvSpPr>
          <p:cNvPr id="142" name="Google Shape;142;p9"/>
          <p:cNvSpPr txBox="1"/>
          <p:nvPr/>
        </p:nvSpPr>
        <p:spPr>
          <a:xfrm>
            <a:off x="6248664" y="1195029"/>
            <a:ext cx="227337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 m ultrasonic winds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and meteorological station</a:t>
            </a:r>
            <a:endParaRPr/>
          </a:p>
        </p:txBody>
      </p:sp>
      <p:pic>
        <p:nvPicPr>
          <p:cNvPr id="143" name="Google Shape;143;p9"/>
          <p:cNvPicPr preferRelativeResize="0"/>
          <p:nvPr/>
        </p:nvPicPr>
        <p:blipFill rotWithShape="1">
          <a:blip r:embed="rId4">
            <a:alphaModFix/>
          </a:blip>
          <a:srcRect b="0" l="0" r="0" t="0"/>
          <a:stretch/>
        </p:blipFill>
        <p:spPr>
          <a:xfrm>
            <a:off x="1220576" y="3554606"/>
            <a:ext cx="3758624" cy="2523459"/>
          </a:xfrm>
          <a:prstGeom prst="rect">
            <a:avLst/>
          </a:prstGeom>
          <a:noFill/>
          <a:ln>
            <a:noFill/>
          </a:ln>
        </p:spPr>
      </p:pic>
      <p:sp>
        <p:nvSpPr>
          <p:cNvPr id="144" name="Google Shape;144;p9"/>
          <p:cNvSpPr txBox="1"/>
          <p:nvPr/>
        </p:nvSpPr>
        <p:spPr>
          <a:xfrm>
            <a:off x="6117668" y="5519079"/>
            <a:ext cx="5320845"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Credit: A Brandt Stanford tinyurl.com/stanford-methane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*Participants know location but not [on/off] or volume flow rate. Coriolis flow metering for leaks between 3 kg/h and 1500 kg/h</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MSIP_Label_e7f42e5d-23ae-44dc-94b5-8d31af46c61e_Enabled">
    <vt:lpwstr>true</vt:lpwstr>
  </property>
  <property fmtid="{D5CDD505-2E9C-101B-9397-08002B2CF9AE}" pid="3" name="MSIP_Label_e7f42e5d-23ae-44dc-94b5-8d31af46c61e_SetDate">
    <vt:lpwstr>2024-09-05T02:40:44Z</vt:lpwstr>
  </property>
  <property fmtid="{D5CDD505-2E9C-101B-9397-08002B2CF9AE}" pid="4" name="MSIP_Label_e7f42e5d-23ae-44dc-94b5-8d31af46c61e_Method">
    <vt:lpwstr>Privileged</vt:lpwstr>
  </property>
  <property fmtid="{D5CDD505-2E9C-101B-9397-08002B2CF9AE}" pid="5" name="MSIP_Label_e7f42e5d-23ae-44dc-94b5-8d31af46c61e_Name">
    <vt:lpwstr>Reviewed - not CUI - Export Controlled</vt:lpwstr>
  </property>
  <property fmtid="{D5CDD505-2E9C-101B-9397-08002B2CF9AE}" pid="6" name="MSIP_Label_e7f42e5d-23ae-44dc-94b5-8d31af46c61e_SiteId">
    <vt:lpwstr>545921e0-10ef-4398-8713-9832ac563dad</vt:lpwstr>
  </property>
  <property fmtid="{D5CDD505-2E9C-101B-9397-08002B2CF9AE}" pid="7" name="MSIP_Label_e7f42e5d-23ae-44dc-94b5-8d31af46c61e_ActionId">
    <vt:lpwstr>c82aa656-2847-4338-8dac-22e344726f1d</vt:lpwstr>
  </property>
  <property fmtid="{D5CDD505-2E9C-101B-9397-08002B2CF9AE}" pid="8" name="MSIP_Label_e7f42e5d-23ae-44dc-94b5-8d31af46c61e_ContentBits">
    <vt:lpwstr>0</vt:lpwstr>
  </property>
  <property fmtid="{D5CDD505-2E9C-101B-9397-08002B2CF9AE}" pid="9" name="MSIP_Label_9df4b5af-ab42-45d5-91e7-45583bed1b2a_Enabled">
    <vt:lpwstr>true</vt:lpwstr>
  </property>
  <property fmtid="{D5CDD505-2E9C-101B-9397-08002B2CF9AE}" pid="10" name="MSIP_Label_9df4b5af-ab42-45d5-91e7-45583bed1b2a_SetDate">
    <vt:lpwstr>2024-09-11T17:41:01Z</vt:lpwstr>
  </property>
  <property fmtid="{D5CDD505-2E9C-101B-9397-08002B2CF9AE}" pid="11" name="MSIP_Label_9df4b5af-ab42-45d5-91e7-45583bed1b2a_Method">
    <vt:lpwstr>Standard</vt:lpwstr>
  </property>
  <property fmtid="{D5CDD505-2E9C-101B-9397-08002B2CF9AE}" pid="12" name="MSIP_Label_9df4b5af-ab42-45d5-91e7-45583bed1b2a_Name">
    <vt:lpwstr>9df4b5af-ab42-45d5-91e7-45583bed1b2a</vt:lpwstr>
  </property>
  <property fmtid="{D5CDD505-2E9C-101B-9397-08002B2CF9AE}" pid="13" name="MSIP_Label_9df4b5af-ab42-45d5-91e7-45583bed1b2a_SiteId">
    <vt:lpwstr>601e5460-b1bf-49c0-bd2d-e76ffc186a8d</vt:lpwstr>
  </property>
  <property fmtid="{D5CDD505-2E9C-101B-9397-08002B2CF9AE}" pid="14" name="MSIP_Label_9df4b5af-ab42-45d5-91e7-45583bed1b2a_ActionId">
    <vt:lpwstr>772ba227-1d20-4830-ae04-787f9fcb99ea</vt:lpwstr>
  </property>
  <property fmtid="{D5CDD505-2E9C-101B-9397-08002B2CF9AE}" pid="15" name="MSIP_Label_9df4b5af-ab42-45d5-91e7-45583bed1b2a_ContentBits">
    <vt:lpwstr>0</vt:lpwstr>
  </property>
</Properties>
</file>