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Roboto"/>
      <p:regular r:id="rId14"/>
      <p:bold r:id="rId15"/>
      <p:italic r:id="rId16"/>
      <p:boldItalic r:id="rId17"/>
    </p:embeddedFont>
    <p:embeddedFont>
      <p:font typeface="Montserrat"/>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gzWtnVQpZIA42HwNf2HwLamyyG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CE74A1F-207A-4A27-A6F4-C30746BF0372}">
  <a:tblStyle styleId="{DCE74A1F-207A-4A27-A6F4-C30746BF037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Montserrat-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notesMaster" Target="notesMasters/notesMaster1.xml"/><Relationship Id="rId19" Type="http://schemas.openxmlformats.org/officeDocument/2006/relationships/font" Target="fonts/Montserrat-bold.fntdata"/><Relationship Id="rId6" Type="http://schemas.openxmlformats.org/officeDocument/2006/relationships/slide" Target="slides/slide1.xml"/><Relationship Id="rId18"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 name="Google Shape;5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jpg"/><Relationship Id="rId4" Type="http://schemas.openxmlformats.org/officeDocument/2006/relationships/image" Target="../media/image9.jpg"/><Relationship Id="rId5" Type="http://schemas.openxmlformats.org/officeDocument/2006/relationships/image" Target="../media/image1.png"/><Relationship Id="rId6"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pic>
        <p:nvPicPr>
          <p:cNvPr id="14" name="Google Shape;14;p10"/>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5" name="Google Shape;15;p10"/>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6" name="Google Shape;16;p10"/>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7" name="Google Shape;17;p10"/>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 name="Google Shape;18;p10"/>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9" name="Google Shape;19;p10"/>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20" name="Google Shape;20;p10"/>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21" name="Google Shape;21;p10"/>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2" name="Google Shape;22;p10"/>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3" name="Shape 23"/>
        <p:cNvGrpSpPr/>
        <p:nvPr/>
      </p:nvGrpSpPr>
      <p:grpSpPr>
        <a:xfrm>
          <a:off x="0" y="0"/>
          <a:ext cx="0" cy="0"/>
          <a:chOff x="0" y="0"/>
          <a:chExt cx="0" cy="0"/>
        </a:xfrm>
      </p:grpSpPr>
      <p:sp>
        <p:nvSpPr>
          <p:cNvPr id="24" name="Google Shape;24;p1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5" name="Google Shape;25;p1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6" name="Google Shape;26;p1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7" name="Google Shape;27;p1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8" name="Google Shape;28;p11"/>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29" name="Google Shape;29;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0" name="Shape 30"/>
        <p:cNvGrpSpPr/>
        <p:nvPr/>
      </p:nvGrpSpPr>
      <p:grpSpPr>
        <a:xfrm>
          <a:off x="0" y="0"/>
          <a:ext cx="0" cy="0"/>
          <a:chOff x="0" y="0"/>
          <a:chExt cx="0" cy="0"/>
        </a:xfrm>
      </p:grpSpPr>
      <p:sp>
        <p:nvSpPr>
          <p:cNvPr id="31" name="Google Shape;31;p1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2" name="Google Shape;32;p1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3" name="Google Shape;33;p1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4" name="Google Shape;34;p1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5" name="Google Shape;35;p12"/>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6" name="Google Shape;36;p12"/>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7" name="Google Shape;37;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1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0" name="Google Shape;40;p1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1" name="Google Shape;41;p1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2" name="Google Shape;42;p1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3" name="Google Shape;43;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4" name="Shape 44"/>
        <p:cNvGrpSpPr/>
        <p:nvPr/>
      </p:nvGrpSpPr>
      <p:grpSpPr>
        <a:xfrm>
          <a:off x="0" y="0"/>
          <a:ext cx="0" cy="0"/>
          <a:chOff x="0" y="0"/>
          <a:chExt cx="0" cy="0"/>
        </a:xfrm>
      </p:grpSpPr>
      <p:sp>
        <p:nvSpPr>
          <p:cNvPr id="45" name="Google Shape;45;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6" name="Google Shape;46;p1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7" name="Google Shape;47;p1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8" name="Google Shape;48;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9" name="Google Shape;49;p14"/>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0" name="Google Shape;50;p14"/>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1" name="Google Shape;51;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9"/>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9"/>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1" name="Google Shape;11;p9"/>
          <p:cNvSpPr txBox="1"/>
          <p:nvPr/>
        </p:nvSpPr>
        <p:spPr>
          <a:xfrm>
            <a:off x="-24375" y="6562800"/>
            <a:ext cx="5992784"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Y. Meijer, GHG Roadmap , SIT-TW, 18–19 September 2024</a:t>
            </a:r>
            <a:endParaRPr b="1" i="0" sz="1400" u="none" cap="none" strike="noStrike">
              <a:solidFill>
                <a:schemeClr val="accent1"/>
              </a:solidFill>
              <a:latin typeface="Montserrat"/>
              <a:ea typeface="Montserrat"/>
              <a:cs typeface="Montserrat"/>
              <a:sym typeface="Montserrat"/>
            </a:endParaRPr>
          </a:p>
        </p:txBody>
      </p:sp>
      <p:sp>
        <p:nvSpPr>
          <p:cNvPr id="12" name="Google Shape;12;p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
          <p:cNvSpPr txBox="1"/>
          <p:nvPr>
            <p:ph type="title"/>
          </p:nvPr>
        </p:nvSpPr>
        <p:spPr>
          <a:xfrm>
            <a:off x="176050" y="866274"/>
            <a:ext cx="8035800" cy="3282276"/>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GHG Roadmap</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GB" sz="4000">
                <a:latin typeface="Montserrat"/>
                <a:ea typeface="Montserrat"/>
                <a:cs typeface="Montserrat"/>
                <a:sym typeface="Montserrat"/>
              </a:rPr>
              <a:t>Issue 2</a:t>
            </a:r>
            <a:endParaRPr i="1" sz="4000">
              <a:latin typeface="Montserrat"/>
              <a:ea typeface="Montserrat"/>
              <a:cs typeface="Montserrat"/>
              <a:sym typeface="Montserrat"/>
            </a:endParaRPr>
          </a:p>
        </p:txBody>
      </p:sp>
      <p:sp>
        <p:nvSpPr>
          <p:cNvPr id="57" name="Google Shape;57;p1"/>
          <p:cNvSpPr/>
          <p:nvPr/>
        </p:nvSpPr>
        <p:spPr>
          <a:xfrm>
            <a:off x="7300809" y="3853281"/>
            <a:ext cx="4833000" cy="297978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100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Yasjka Meijer, ESA</a:t>
            </a:r>
            <a:br>
              <a:rPr b="1" i="0" lang="en-GB" sz="2200" u="none" cap="none" strike="noStrike">
                <a:solidFill>
                  <a:schemeClr val="accent1"/>
                </a:solidFill>
                <a:latin typeface="Montserrat"/>
                <a:ea typeface="Montserrat"/>
                <a:cs typeface="Montserrat"/>
                <a:sym typeface="Montserrat"/>
              </a:rPr>
            </a:br>
            <a:r>
              <a:rPr b="1" i="0" lang="en-GB" sz="2200" u="none" cap="none" strike="noStrike">
                <a:solidFill>
                  <a:schemeClr val="accent1"/>
                </a:solidFill>
                <a:latin typeface="Montserrat"/>
                <a:ea typeface="Montserrat"/>
                <a:cs typeface="Montserrat"/>
                <a:sym typeface="Montserrat"/>
              </a:rPr>
              <a:t>GHG Task Team Lead</a:t>
            </a:r>
            <a:endParaRPr b="0" i="0" sz="1400" u="none" cap="none" strike="noStrike">
              <a:solidFill>
                <a:srgbClr val="000000"/>
              </a:solidFill>
              <a:latin typeface="Montserrat"/>
              <a:ea typeface="Montserrat"/>
              <a:cs typeface="Montserrat"/>
              <a:sym typeface="Montserrat"/>
            </a:endParaRPr>
          </a:p>
          <a:p>
            <a:pPr indent="0" lvl="0" marL="0" marR="0" rtl="0" algn="r">
              <a:lnSpc>
                <a:spcPct val="100000"/>
              </a:lnSpc>
              <a:spcBef>
                <a:spcPts val="1000"/>
              </a:spcBef>
              <a:spcAft>
                <a:spcPts val="0"/>
              </a:spcAft>
              <a:buNone/>
            </a:pPr>
            <a:r>
              <a:rPr b="1" i="0" lang="en-GB" sz="2200" u="none" cap="none" strike="noStrike">
                <a:solidFill>
                  <a:schemeClr val="accent1"/>
                </a:solidFill>
                <a:latin typeface="Montserrat"/>
                <a:ea typeface="Montserrat"/>
                <a:cs typeface="Montserrat"/>
                <a:sym typeface="Montserrat"/>
              </a:rPr>
              <a:t>Wenying Su, NASA</a:t>
            </a:r>
            <a:br>
              <a:rPr b="1" i="0" lang="en-GB" sz="2200" u="none" cap="none" strike="noStrike">
                <a:solidFill>
                  <a:schemeClr val="accent1"/>
                </a:solidFill>
                <a:latin typeface="Montserrat"/>
                <a:ea typeface="Montserrat"/>
                <a:cs typeface="Montserrat"/>
                <a:sym typeface="Montserrat"/>
              </a:rPr>
            </a:br>
            <a:r>
              <a:rPr b="1" i="0" lang="en-GB" sz="2200" u="none" cap="none" strike="noStrike">
                <a:solidFill>
                  <a:schemeClr val="accent1"/>
                </a:solidFill>
                <a:latin typeface="Montserrat"/>
                <a:ea typeface="Montserrat"/>
                <a:cs typeface="Montserrat"/>
                <a:sym typeface="Montserrat"/>
              </a:rPr>
              <a:t>WGClimate Vice Chair</a:t>
            </a:r>
            <a:endParaRPr/>
          </a:p>
          <a:p>
            <a:pPr indent="0" lvl="0" marL="0" marR="0" rtl="0" algn="r">
              <a:lnSpc>
                <a:spcPct val="120000"/>
              </a:lnSpc>
              <a:spcBef>
                <a:spcPts val="100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Agenda Item 2.2</a:t>
            </a:r>
            <a:endParaRPr b="0" i="0" sz="1400" u="none" cap="none" strike="noStrike">
              <a:solidFill>
                <a:srgbClr val="000000"/>
              </a:solidFill>
              <a:latin typeface="Montserrat"/>
              <a:ea typeface="Montserrat"/>
              <a:cs typeface="Montserrat"/>
              <a:sym typeface="Montserrat"/>
            </a:endParaRPr>
          </a:p>
          <a:p>
            <a:pPr indent="0" lvl="0" marL="0" marR="0" rtl="0" algn="r">
              <a:lnSpc>
                <a:spcPct val="100000"/>
              </a:lnSpc>
              <a:spcBef>
                <a:spcPts val="100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SIT-TW, Sydney</a:t>
            </a:r>
            <a:br>
              <a:rPr b="1" i="0" lang="en-GB" sz="2200" u="none" cap="none" strike="noStrike">
                <a:solidFill>
                  <a:schemeClr val="accent1"/>
                </a:solidFill>
                <a:latin typeface="Montserrat"/>
                <a:ea typeface="Montserrat"/>
                <a:cs typeface="Montserrat"/>
                <a:sym typeface="Montserrat"/>
              </a:rPr>
            </a:br>
            <a:r>
              <a:rPr b="1" i="0" lang="en-GB" sz="2200" u="none" cap="none" strike="noStrike">
                <a:solidFill>
                  <a:schemeClr val="accent1"/>
                </a:solidFill>
                <a:latin typeface="Montserrat"/>
                <a:ea typeface="Montserrat"/>
                <a:cs typeface="Montserrat"/>
                <a:sym typeface="Montserrat"/>
              </a:rPr>
              <a:t>18</a:t>
            </a:r>
            <a:r>
              <a:rPr b="1" baseline="30000" i="0" lang="en-GB" sz="2200" u="none" cap="none" strike="noStrike">
                <a:solidFill>
                  <a:schemeClr val="accent1"/>
                </a:solidFill>
                <a:latin typeface="Montserrat"/>
                <a:ea typeface="Montserrat"/>
                <a:cs typeface="Montserrat"/>
                <a:sym typeface="Montserrat"/>
              </a:rPr>
              <a:t>th</a:t>
            </a:r>
            <a:r>
              <a:rPr b="1" i="0" lang="en-GB" sz="2200" u="none" cap="none" strike="noStrike">
                <a:solidFill>
                  <a:schemeClr val="accent1"/>
                </a:solidFill>
                <a:latin typeface="Montserrat"/>
                <a:ea typeface="Montserrat"/>
                <a:cs typeface="Montserrat"/>
                <a:sym typeface="Montserrat"/>
              </a:rPr>
              <a:t> – 19</a:t>
            </a:r>
            <a:r>
              <a:rPr b="1" baseline="30000" i="0" lang="en-GB" sz="2200" u="none" cap="none" strike="noStrike">
                <a:solidFill>
                  <a:schemeClr val="accent1"/>
                </a:solidFill>
                <a:latin typeface="Montserrat"/>
                <a:ea typeface="Montserrat"/>
                <a:cs typeface="Montserrat"/>
                <a:sym typeface="Montserrat"/>
              </a:rPr>
              <a:t>th</a:t>
            </a:r>
            <a:r>
              <a:rPr b="1" i="0" lang="en-GB" sz="2200" u="none" cap="none" strike="noStrike">
                <a:solidFill>
                  <a:schemeClr val="accent1"/>
                </a:solidFill>
                <a:latin typeface="Montserrat"/>
                <a:ea typeface="Montserrat"/>
                <a:cs typeface="Montserrat"/>
                <a:sym typeface="Montserrat"/>
              </a:rPr>
              <a:t> September 2024</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txBox="1"/>
          <p:nvPr>
            <p:ph idx="1" type="body"/>
          </p:nvPr>
        </p:nvSpPr>
        <p:spPr>
          <a:xfrm>
            <a:off x="324233" y="1261730"/>
            <a:ext cx="10917925" cy="4959703"/>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1000"/>
              </a:spcBef>
              <a:spcAft>
                <a:spcPts val="0"/>
              </a:spcAft>
              <a:buSzPts val="2800"/>
              <a:buChar char="❖"/>
            </a:pPr>
            <a:r>
              <a:rPr lang="en-GB" sz="2000"/>
              <a:t>Greenhouse Gas Task Team (GHG TT) is part of joint CEOS-CGMS WG on Climate</a:t>
            </a:r>
            <a:endParaRPr sz="2000"/>
          </a:p>
          <a:p>
            <a:pPr indent="-406400" lvl="0" marL="457200" rtl="0" algn="l">
              <a:lnSpc>
                <a:spcPct val="150000"/>
              </a:lnSpc>
              <a:spcBef>
                <a:spcPts val="0"/>
              </a:spcBef>
              <a:spcAft>
                <a:spcPts val="0"/>
              </a:spcAft>
              <a:buSzPts val="2800"/>
              <a:buChar char="❖"/>
            </a:pPr>
            <a:r>
              <a:rPr lang="en-GB" sz="2000"/>
              <a:t>Responsible for maintaining and implementation of the GHG Roadmap</a:t>
            </a:r>
            <a:endParaRPr/>
          </a:p>
          <a:p>
            <a:pPr indent="-406400" lvl="0" marL="457200" rtl="0" algn="l">
              <a:lnSpc>
                <a:spcPct val="150000"/>
              </a:lnSpc>
              <a:spcBef>
                <a:spcPts val="0"/>
              </a:spcBef>
              <a:spcAft>
                <a:spcPts val="0"/>
              </a:spcAft>
              <a:buSzPts val="2800"/>
              <a:buChar char="❖"/>
            </a:pPr>
            <a:r>
              <a:rPr lang="en-GB" sz="2000"/>
              <a:t>Coordinates GHG related activities across various (CGMS &amp;) CEOS WGs: </a:t>
            </a:r>
            <a:br>
              <a:rPr lang="en-GB" sz="2000"/>
            </a:br>
            <a:r>
              <a:rPr lang="en-GB" sz="2000"/>
              <a:t>WG-Climate, WG-CalVal, AC-VC, WG-CapD, NewSpace Task Team, etc</a:t>
            </a:r>
            <a:endParaRPr/>
          </a:p>
          <a:p>
            <a:pPr indent="-406400" lvl="0" marL="457200" rtl="0" algn="l">
              <a:lnSpc>
                <a:spcPct val="150000"/>
              </a:lnSpc>
              <a:spcBef>
                <a:spcPts val="0"/>
              </a:spcBef>
              <a:spcAft>
                <a:spcPts val="0"/>
              </a:spcAft>
              <a:buSzPts val="2800"/>
              <a:buChar char="❖"/>
            </a:pPr>
            <a:r>
              <a:rPr lang="en-GB" sz="2000"/>
              <a:t>Actively ensure representation of CEOS and CGMS bodies</a:t>
            </a:r>
            <a:endParaRPr/>
          </a:p>
          <a:p>
            <a:pPr indent="-406400" lvl="0" marL="457200" rtl="0" algn="l">
              <a:lnSpc>
                <a:spcPct val="150000"/>
              </a:lnSpc>
              <a:spcBef>
                <a:spcPts val="0"/>
              </a:spcBef>
              <a:spcAft>
                <a:spcPts val="0"/>
              </a:spcAft>
              <a:buSzPts val="2800"/>
              <a:buChar char="❖"/>
            </a:pPr>
            <a:r>
              <a:rPr lang="en-GB" sz="2000"/>
              <a:t>Issue 1 of GHG Roadmap is from March 2020 and followed from GHG White Paper</a:t>
            </a:r>
            <a:endParaRPr/>
          </a:p>
          <a:p>
            <a:pPr indent="-228600" lvl="0" marL="457200" rtl="0" algn="l">
              <a:lnSpc>
                <a:spcPct val="150000"/>
              </a:lnSpc>
              <a:spcBef>
                <a:spcPts val="0"/>
              </a:spcBef>
              <a:spcAft>
                <a:spcPts val="0"/>
              </a:spcAft>
              <a:buSzPts val="2800"/>
              <a:buNone/>
            </a:pPr>
            <a:r>
              <a:t/>
            </a:r>
            <a:endParaRPr sz="2000"/>
          </a:p>
          <a:p>
            <a:pPr indent="0" lvl="0" marL="50800" rtl="0" algn="l">
              <a:lnSpc>
                <a:spcPct val="150000"/>
              </a:lnSpc>
              <a:spcBef>
                <a:spcPts val="0"/>
              </a:spcBef>
              <a:spcAft>
                <a:spcPts val="0"/>
              </a:spcAft>
              <a:buSzPts val="2800"/>
              <a:buNone/>
            </a:pPr>
            <a:r>
              <a:t/>
            </a:r>
            <a:endParaRPr sz="2000"/>
          </a:p>
        </p:txBody>
      </p:sp>
      <p:sp>
        <p:nvSpPr>
          <p:cNvPr id="63" name="Google Shape;63;p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GHG Task Team - Recall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3"/>
          <p:cNvSpPr txBox="1"/>
          <p:nvPr>
            <p:ph idx="1" type="body"/>
          </p:nvPr>
        </p:nvSpPr>
        <p:spPr>
          <a:xfrm>
            <a:off x="324232" y="1119486"/>
            <a:ext cx="11867767" cy="5101947"/>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t/>
            </a:r>
            <a:endParaRPr/>
          </a:p>
          <a:p>
            <a:pPr indent="0" lvl="0" marL="50800" rtl="0" algn="l">
              <a:lnSpc>
                <a:spcPct val="115000"/>
              </a:lnSpc>
              <a:spcBef>
                <a:spcPts val="1000"/>
              </a:spcBef>
              <a:spcAft>
                <a:spcPts val="0"/>
              </a:spcAft>
              <a:buSzPts val="2800"/>
              <a:buNone/>
            </a:pPr>
            <a:r>
              <a:t/>
            </a:r>
            <a:endParaRPr sz="1600"/>
          </a:p>
          <a:p>
            <a:pPr indent="-368300" lvl="0" marL="457200" rtl="0" algn="l">
              <a:lnSpc>
                <a:spcPct val="115000"/>
              </a:lnSpc>
              <a:spcBef>
                <a:spcPts val="0"/>
              </a:spcBef>
              <a:spcAft>
                <a:spcPts val="0"/>
              </a:spcAft>
              <a:buSzPts val="2200"/>
              <a:buChar char="❖"/>
            </a:pPr>
            <a:r>
              <a:rPr lang="en-GB" sz="2000"/>
              <a:t>Decision at SIT-39 to update GHG Roadmap, now today for discussion (</a:t>
            </a:r>
            <a:r>
              <a:rPr b="1" lang="en-GB" sz="2000"/>
              <a:t>Action SIT-39-12</a:t>
            </a:r>
            <a:r>
              <a:rPr lang="en-GB" sz="2000"/>
              <a:t>)</a:t>
            </a:r>
            <a:endParaRPr sz="2000"/>
          </a:p>
          <a:p>
            <a:pPr indent="-368300" lvl="0" marL="457200" rtl="0" algn="l">
              <a:lnSpc>
                <a:spcPct val="115000"/>
              </a:lnSpc>
              <a:spcBef>
                <a:spcPts val="0"/>
              </a:spcBef>
              <a:spcAft>
                <a:spcPts val="0"/>
              </a:spcAft>
              <a:buSzPts val="2200"/>
              <a:buChar char="❖"/>
            </a:pPr>
            <a:r>
              <a:rPr lang="en-GB" sz="2000"/>
              <a:t>Since Tokyo, an outline was drafted and then followed with biweekly GHG TT meetings</a:t>
            </a:r>
            <a:endParaRPr/>
          </a:p>
          <a:p>
            <a:pPr indent="-368300" lvl="0" marL="457200" rtl="0" algn="l">
              <a:lnSpc>
                <a:spcPct val="115000"/>
              </a:lnSpc>
              <a:spcBef>
                <a:spcPts val="0"/>
              </a:spcBef>
              <a:spcAft>
                <a:spcPts val="0"/>
              </a:spcAft>
              <a:buSzPts val="2200"/>
              <a:buChar char="❖"/>
            </a:pPr>
            <a:r>
              <a:rPr lang="en-GB" sz="2000"/>
              <a:t>In June, we coordinated  with CGMS WGs</a:t>
            </a:r>
            <a:endParaRPr/>
          </a:p>
          <a:p>
            <a:pPr indent="-368300" lvl="0" marL="457200" rtl="0" algn="l">
              <a:lnSpc>
                <a:spcPct val="115000"/>
              </a:lnSpc>
              <a:spcBef>
                <a:spcPts val="0"/>
              </a:spcBef>
              <a:spcAft>
                <a:spcPts val="0"/>
              </a:spcAft>
              <a:buSzPts val="2200"/>
              <a:buChar char="❖"/>
            </a:pPr>
            <a:r>
              <a:rPr lang="en-GB" sz="2000"/>
              <a:t>At CGMS-52, Simon Elliott was</a:t>
            </a:r>
            <a:br>
              <a:rPr lang="en-GB" sz="2000"/>
            </a:br>
            <a:r>
              <a:rPr lang="en-GB" sz="2000"/>
              <a:t>appointed as CGMS PoC to</a:t>
            </a:r>
            <a:br>
              <a:rPr lang="en-GB" sz="2000"/>
            </a:br>
            <a:r>
              <a:rPr lang="en-GB" sz="2000"/>
              <a:t>coordinate input for the update</a:t>
            </a:r>
            <a:br>
              <a:rPr lang="en-GB" sz="2000"/>
            </a:br>
            <a:r>
              <a:rPr lang="en-GB" sz="2000"/>
              <a:t>of the GHG Roadmap</a:t>
            </a:r>
            <a:endParaRPr/>
          </a:p>
          <a:p>
            <a:pPr indent="-368300" lvl="0" marL="457200" rtl="0" algn="l">
              <a:lnSpc>
                <a:spcPct val="115000"/>
              </a:lnSpc>
              <a:spcBef>
                <a:spcPts val="0"/>
              </a:spcBef>
              <a:spcAft>
                <a:spcPts val="0"/>
              </a:spcAft>
              <a:buSzPts val="2200"/>
              <a:buChar char="❖"/>
            </a:pPr>
            <a:r>
              <a:rPr lang="en-GB" sz="2000"/>
              <a:t>A real team effort and until the </a:t>
            </a:r>
            <a:br>
              <a:rPr lang="en-GB" sz="2000"/>
            </a:br>
            <a:r>
              <a:rPr lang="en-GB" sz="2000"/>
              <a:t>last telecon well attended 🡪</a:t>
            </a:r>
            <a:endParaRPr/>
          </a:p>
          <a:p>
            <a:pPr indent="-368300" lvl="0" marL="457200" rtl="0" algn="l">
              <a:lnSpc>
                <a:spcPct val="115000"/>
              </a:lnSpc>
              <a:spcBef>
                <a:spcPts val="0"/>
              </a:spcBef>
              <a:spcAft>
                <a:spcPts val="0"/>
              </a:spcAft>
              <a:buSzPts val="2200"/>
              <a:buChar char="❖"/>
            </a:pPr>
            <a:r>
              <a:rPr lang="en-GB" sz="2000"/>
              <a:t>Special thanks to Dave Crisp &amp;</a:t>
            </a:r>
            <a:br>
              <a:rPr lang="en-GB" sz="2000"/>
            </a:br>
            <a:r>
              <a:rPr lang="en-GB" sz="2000"/>
              <a:t>Libby Rose for drafting issue 2</a:t>
            </a:r>
            <a:endParaRPr sz="2000"/>
          </a:p>
          <a:p>
            <a:pPr indent="-228600" lvl="0" marL="457200" rtl="0" algn="l">
              <a:lnSpc>
                <a:spcPct val="115000"/>
              </a:lnSpc>
              <a:spcBef>
                <a:spcPts val="0"/>
              </a:spcBef>
              <a:spcAft>
                <a:spcPts val="0"/>
              </a:spcAft>
              <a:buSzPts val="2800"/>
              <a:buNone/>
            </a:pPr>
            <a:r>
              <a:t/>
            </a:r>
            <a:endParaRPr sz="2000"/>
          </a:p>
        </p:txBody>
      </p:sp>
      <p:sp>
        <p:nvSpPr>
          <p:cNvPr id="69" name="Google Shape;69;p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GHG Roadmap Update</a:t>
            </a:r>
            <a:endParaRPr/>
          </a:p>
        </p:txBody>
      </p:sp>
      <p:pic>
        <p:nvPicPr>
          <p:cNvPr id="70" name="Google Shape;70;p3"/>
          <p:cNvPicPr preferRelativeResize="0"/>
          <p:nvPr/>
        </p:nvPicPr>
        <p:blipFill rotWithShape="1">
          <a:blip r:embed="rId3">
            <a:alphaModFix/>
          </a:blip>
          <a:srcRect b="0" l="0" r="0" t="0"/>
          <a:stretch/>
        </p:blipFill>
        <p:spPr>
          <a:xfrm>
            <a:off x="5137297" y="3268303"/>
            <a:ext cx="7054702" cy="2953130"/>
          </a:xfrm>
          <a:prstGeom prst="rect">
            <a:avLst/>
          </a:prstGeom>
          <a:noFill/>
          <a:ln>
            <a:noFill/>
          </a:ln>
        </p:spPr>
      </p:pic>
      <p:graphicFrame>
        <p:nvGraphicFramePr>
          <p:cNvPr id="71" name="Google Shape;71;p3"/>
          <p:cNvGraphicFramePr/>
          <p:nvPr/>
        </p:nvGraphicFramePr>
        <p:xfrm>
          <a:off x="556990" y="1119486"/>
          <a:ext cx="3000000" cy="3000000"/>
        </p:xfrm>
        <a:graphic>
          <a:graphicData uri="http://schemas.openxmlformats.org/drawingml/2006/table">
            <a:tbl>
              <a:tblPr>
                <a:noFill/>
                <a:tableStyleId>{DCE74A1F-207A-4A27-A6F4-C30746BF0372}</a:tableStyleId>
              </a:tblPr>
              <a:tblGrid>
                <a:gridCol w="1123950"/>
                <a:gridCol w="4524375"/>
              </a:tblGrid>
              <a:tr h="863525">
                <a:tc>
                  <a:txBody>
                    <a:bodyPr/>
                    <a:lstStyle/>
                    <a:p>
                      <a:pPr indent="0" lvl="0" marL="114300" marR="123825" rtl="0" algn="ctr">
                        <a:lnSpc>
                          <a:spcPct val="100000"/>
                        </a:lnSpc>
                        <a:spcBef>
                          <a:spcPts val="0"/>
                        </a:spcBef>
                        <a:spcAft>
                          <a:spcPts val="0"/>
                        </a:spcAft>
                        <a:buNone/>
                      </a:pPr>
                      <a:r>
                        <a:rPr b="1" i="0" lang="en-GB" sz="1100" u="none" cap="none" strike="noStrike">
                          <a:solidFill>
                            <a:srgbClr val="FFFFFF"/>
                          </a:solidFill>
                          <a:latin typeface="Calibri"/>
                          <a:ea typeface="Calibri"/>
                          <a:cs typeface="Calibri"/>
                          <a:sym typeface="Calibri"/>
                        </a:rPr>
                        <a:t>CEOS SIT-39</a:t>
                      </a:r>
                      <a:endParaRPr sz="1400" u="none" cap="none" strike="noStrike"/>
                    </a:p>
                    <a:p>
                      <a:pPr indent="0" lvl="0" marL="114300" marR="123825" rtl="0" algn="ctr">
                        <a:lnSpc>
                          <a:spcPct val="100000"/>
                        </a:lnSpc>
                        <a:spcBef>
                          <a:spcPts val="1200"/>
                        </a:spcBef>
                        <a:spcAft>
                          <a:spcPts val="0"/>
                        </a:spcAft>
                        <a:buNone/>
                      </a:pPr>
                      <a:r>
                        <a:rPr b="1" i="0" lang="en-GB" sz="1100" u="none" cap="none" strike="noStrike">
                          <a:solidFill>
                            <a:srgbClr val="FFFFFF"/>
                          </a:solidFill>
                          <a:latin typeface="Calibri"/>
                          <a:ea typeface="Calibri"/>
                          <a:cs typeface="Calibri"/>
                          <a:sym typeface="Calibri"/>
                        </a:rPr>
                        <a:t>DECISION 03</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6AA84F"/>
                    </a:solidFill>
                  </a:tcPr>
                </a:tc>
                <a:tc>
                  <a:txBody>
                    <a:bodyPr/>
                    <a:lstStyle/>
                    <a:p>
                      <a:pPr indent="0" lvl="0" marL="114300" marR="142875" rtl="0" algn="just">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SIT-39 agreed that an update of the CEOS GHG Roadmap should be completed for discussion at the SIT Technical Workshop in preparation for potential endorsement at 2024 CEOS Plenary. Note that the document will need to be made available in advance for CEOS Agency review.</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72" name="Google Shape;72;p3"/>
          <p:cNvSpPr/>
          <p:nvPr/>
        </p:nvSpPr>
        <p:spPr>
          <a:xfrm>
            <a:off x="6298573" y="1261730"/>
            <a:ext cx="12192000" cy="0"/>
          </a:xfrm>
          <a:prstGeom prst="rect">
            <a:avLst/>
          </a:prstGeom>
          <a:noFill/>
          <a:ln>
            <a:noFill/>
          </a:ln>
        </p:spPr>
        <p:txBody>
          <a:bodyPr anchorCtr="0" anchor="ctr" bIns="0" lIns="91425" spcFirstLastPara="1" rIns="91425"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4"/>
          <p:cNvSpPr txBox="1"/>
          <p:nvPr>
            <p:ph idx="1" type="body"/>
          </p:nvPr>
        </p:nvSpPr>
        <p:spPr>
          <a:xfrm>
            <a:off x="0" y="1140846"/>
            <a:ext cx="6414977" cy="5080587"/>
          </a:xfrm>
          <a:prstGeom prst="rect">
            <a:avLst/>
          </a:prstGeom>
          <a:noFill/>
          <a:ln>
            <a:noFill/>
          </a:ln>
        </p:spPr>
        <p:txBody>
          <a:bodyPr anchorCtr="0" anchor="t" bIns="45700" lIns="91425" spcFirstLastPara="1" rIns="91425" wrap="square" tIns="45700">
            <a:noAutofit/>
          </a:bodyPr>
          <a:lstStyle/>
          <a:p>
            <a:pPr indent="-361950" lvl="0" marL="457200" rtl="0" algn="l">
              <a:lnSpc>
                <a:spcPct val="115000"/>
              </a:lnSpc>
              <a:spcBef>
                <a:spcPts val="0"/>
              </a:spcBef>
              <a:spcAft>
                <a:spcPts val="0"/>
              </a:spcAft>
              <a:buSzPts val="2100"/>
              <a:buChar char="❖"/>
            </a:pPr>
            <a:r>
              <a:rPr lang="en-GB" sz="2000"/>
              <a:t>Includes (1-page) executive summary</a:t>
            </a:r>
            <a:endParaRPr/>
          </a:p>
          <a:p>
            <a:pPr indent="-228600" lvl="0" marL="457200" rtl="0" algn="l">
              <a:lnSpc>
                <a:spcPct val="115000"/>
              </a:lnSpc>
              <a:spcBef>
                <a:spcPts val="0"/>
              </a:spcBef>
              <a:spcAft>
                <a:spcPts val="0"/>
              </a:spcAft>
              <a:buSzPts val="2800"/>
              <a:buNone/>
            </a:pPr>
            <a:r>
              <a:t/>
            </a:r>
            <a:endParaRPr b="0" i="0" sz="1100" u="none" strike="noStrike">
              <a:solidFill>
                <a:srgbClr val="000000"/>
              </a:solidFill>
              <a:latin typeface="Cambria"/>
              <a:ea typeface="Cambria"/>
              <a:cs typeface="Cambria"/>
              <a:sym typeface="Cambria"/>
            </a:endParaRPr>
          </a:p>
          <a:p>
            <a:pPr indent="-361950" lvl="0" marL="457200" rtl="0" algn="l">
              <a:lnSpc>
                <a:spcPct val="115000"/>
              </a:lnSpc>
              <a:spcBef>
                <a:spcPts val="0"/>
              </a:spcBef>
              <a:spcAft>
                <a:spcPts val="0"/>
              </a:spcAft>
              <a:buSzPts val="2100"/>
              <a:buChar char="❖"/>
            </a:pPr>
            <a:r>
              <a:rPr b="0" i="0" lang="en-GB" sz="1600" u="none" strike="noStrike">
                <a:solidFill>
                  <a:srgbClr val="000000"/>
                </a:solidFill>
                <a:latin typeface="Cambria"/>
                <a:ea typeface="Cambria"/>
                <a:cs typeface="Cambria"/>
                <a:sym typeface="Cambria"/>
              </a:rPr>
              <a:t>This version has been expanded in its scope to support the rapid evolution of the international GHG science, policy and regulatory communities. The updated Roadmap describes specific thematic areas where CEOS and CGMS are working with (new) stakeholders and partners to develop improved, fit-for-purpose space-based GHG products. As in issue 1, detailed activities and action items which are continuously evolving, are described in an Annex. </a:t>
            </a:r>
            <a:br>
              <a:rPr b="0" i="0" lang="en-GB" sz="1600" u="none" strike="noStrike">
                <a:solidFill>
                  <a:srgbClr val="000000"/>
                </a:solidFill>
                <a:latin typeface="Cambria"/>
                <a:ea typeface="Cambria"/>
                <a:cs typeface="Cambria"/>
                <a:sym typeface="Cambria"/>
              </a:rPr>
            </a:br>
            <a:r>
              <a:rPr b="0" i="0" lang="en-GB" sz="1600" u="none" strike="noStrike">
                <a:solidFill>
                  <a:srgbClr val="000000"/>
                </a:solidFill>
                <a:latin typeface="Cambria"/>
                <a:ea typeface="Cambria"/>
                <a:cs typeface="Cambria"/>
                <a:sym typeface="Cambria"/>
              </a:rPr>
              <a:t>With these changes, the GHG Roadmap should foster the coordination of space-based GHG products that better address the needs of an increasingly diverse stakeholder community and be more resilient to the future evolution of this rapidly evolving field.</a:t>
            </a:r>
            <a:endParaRPr/>
          </a:p>
          <a:p>
            <a:pPr indent="-228600" lvl="0" marL="457200" rtl="0" algn="l">
              <a:lnSpc>
                <a:spcPct val="115000"/>
              </a:lnSpc>
              <a:spcBef>
                <a:spcPts val="0"/>
              </a:spcBef>
              <a:spcAft>
                <a:spcPts val="0"/>
              </a:spcAft>
              <a:buSzPts val="2800"/>
              <a:buNone/>
            </a:pPr>
            <a:r>
              <a:t/>
            </a:r>
            <a:endParaRPr sz="1100"/>
          </a:p>
          <a:p>
            <a:pPr indent="-361950" lvl="0" marL="457200" rtl="0" algn="l">
              <a:lnSpc>
                <a:spcPct val="115000"/>
              </a:lnSpc>
              <a:spcBef>
                <a:spcPts val="0"/>
              </a:spcBef>
              <a:spcAft>
                <a:spcPts val="0"/>
              </a:spcAft>
              <a:buSzPts val="2100"/>
              <a:buChar char="❖"/>
            </a:pPr>
            <a:r>
              <a:rPr lang="en-GB" sz="2000"/>
              <a:t>Table of contents 🡪</a:t>
            </a:r>
            <a:endParaRPr/>
          </a:p>
          <a:p>
            <a:pPr indent="-228600" lvl="0" marL="457200" rtl="0" algn="l">
              <a:lnSpc>
                <a:spcPct val="115000"/>
              </a:lnSpc>
              <a:spcBef>
                <a:spcPts val="0"/>
              </a:spcBef>
              <a:spcAft>
                <a:spcPts val="0"/>
              </a:spcAft>
              <a:buSzPts val="2800"/>
              <a:buNone/>
            </a:pPr>
            <a:r>
              <a:t/>
            </a:r>
            <a:endParaRPr sz="1050"/>
          </a:p>
          <a:p>
            <a:pPr indent="-361950" lvl="0" marL="457200" rtl="0" algn="l">
              <a:lnSpc>
                <a:spcPct val="115000"/>
              </a:lnSpc>
              <a:spcBef>
                <a:spcPts val="0"/>
              </a:spcBef>
              <a:spcAft>
                <a:spcPts val="0"/>
              </a:spcAft>
              <a:buSzPts val="2100"/>
              <a:buChar char="❖"/>
            </a:pPr>
            <a:r>
              <a:rPr lang="en-GB" sz="2000"/>
              <a:t>Specific detailed actions tracked in Annex C and maintained online (living document)</a:t>
            </a:r>
            <a:endParaRPr/>
          </a:p>
          <a:p>
            <a:pPr indent="-228600" lvl="0" marL="457200" rtl="0" algn="l">
              <a:lnSpc>
                <a:spcPct val="115000"/>
              </a:lnSpc>
              <a:spcBef>
                <a:spcPts val="0"/>
              </a:spcBef>
              <a:spcAft>
                <a:spcPts val="0"/>
              </a:spcAft>
              <a:buSzPts val="2800"/>
              <a:buNone/>
            </a:pPr>
            <a:r>
              <a:t/>
            </a:r>
            <a:endParaRPr sz="1800"/>
          </a:p>
        </p:txBody>
      </p:sp>
      <p:sp>
        <p:nvSpPr>
          <p:cNvPr id="78" name="Google Shape;78;p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GHG Roadmap – Issue 2</a:t>
            </a:r>
            <a:endParaRPr/>
          </a:p>
        </p:txBody>
      </p:sp>
      <p:pic>
        <p:nvPicPr>
          <p:cNvPr id="79" name="Google Shape;79;p4"/>
          <p:cNvPicPr preferRelativeResize="0"/>
          <p:nvPr/>
        </p:nvPicPr>
        <p:blipFill rotWithShape="1">
          <a:blip r:embed="rId3">
            <a:alphaModFix/>
          </a:blip>
          <a:srcRect b="0" l="0" r="0" t="0"/>
          <a:stretch/>
        </p:blipFill>
        <p:spPr>
          <a:xfrm>
            <a:off x="6517325" y="1140846"/>
            <a:ext cx="5441017" cy="5231334"/>
          </a:xfrm>
          <a:prstGeom prst="rect">
            <a:avLst/>
          </a:prstGeom>
          <a:noFill/>
          <a:ln cap="flat" cmpd="sng" w="31750">
            <a:solidFill>
              <a:schemeClr val="accent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5"/>
          <p:cNvSpPr txBox="1"/>
          <p:nvPr>
            <p:ph idx="1" type="body"/>
          </p:nvPr>
        </p:nvSpPr>
        <p:spPr>
          <a:xfrm>
            <a:off x="0" y="1164320"/>
            <a:ext cx="6801492" cy="5057113"/>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1000"/>
              </a:spcBef>
              <a:spcAft>
                <a:spcPts val="0"/>
              </a:spcAft>
              <a:buSzPts val="2800"/>
              <a:buChar char="❖"/>
            </a:pPr>
            <a:r>
              <a:rPr lang="en-GB" sz="2000"/>
              <a:t>Draft issue 2 circulated on 9 Sep (CEOS &amp; CGMS)</a:t>
            </a:r>
            <a:endParaRPr sz="2000"/>
          </a:p>
          <a:p>
            <a:pPr indent="-406400" lvl="0" marL="457200" rtl="0" algn="l">
              <a:lnSpc>
                <a:spcPct val="150000"/>
              </a:lnSpc>
              <a:spcBef>
                <a:spcPts val="0"/>
              </a:spcBef>
              <a:spcAft>
                <a:spcPts val="0"/>
              </a:spcAft>
              <a:buSzPts val="2800"/>
              <a:buChar char="❖"/>
            </a:pPr>
            <a:r>
              <a:rPr lang="en-GB" sz="2000"/>
              <a:t>Feedback latest by 25 September</a:t>
            </a:r>
            <a:endParaRPr/>
          </a:p>
          <a:p>
            <a:pPr indent="-406400" lvl="0" marL="457200" rtl="0" algn="l">
              <a:lnSpc>
                <a:spcPct val="150000"/>
              </a:lnSpc>
              <a:spcBef>
                <a:spcPts val="0"/>
              </a:spcBef>
              <a:spcAft>
                <a:spcPts val="0"/>
              </a:spcAft>
              <a:buSzPts val="2800"/>
              <a:buChar char="❖"/>
            </a:pPr>
            <a:r>
              <a:rPr lang="en-GB" sz="2000"/>
              <a:t>Final version needed by 8</a:t>
            </a:r>
            <a:r>
              <a:rPr baseline="30000" lang="en-GB" sz="2000"/>
              <a:t>th</a:t>
            </a:r>
            <a:r>
              <a:rPr lang="en-GB" sz="2000"/>
              <a:t> October</a:t>
            </a:r>
            <a:endParaRPr/>
          </a:p>
          <a:p>
            <a:pPr indent="-406400" lvl="0" marL="457200" rtl="0" algn="l">
              <a:lnSpc>
                <a:spcPct val="150000"/>
              </a:lnSpc>
              <a:spcBef>
                <a:spcPts val="0"/>
              </a:spcBef>
              <a:spcAft>
                <a:spcPts val="0"/>
              </a:spcAft>
              <a:buSzPts val="2800"/>
              <a:buChar char="❖"/>
            </a:pPr>
            <a:r>
              <a:rPr lang="en-GB" sz="2000"/>
              <a:t>Endorsement of issue 2 due for </a:t>
            </a:r>
            <a:r>
              <a:rPr b="1" lang="en-GB" sz="2000"/>
              <a:t>CEOS Plenary</a:t>
            </a:r>
            <a:endParaRPr/>
          </a:p>
          <a:p>
            <a:pPr indent="-406400" lvl="0" marL="457200" rtl="0" algn="l">
              <a:lnSpc>
                <a:spcPct val="150000"/>
              </a:lnSpc>
              <a:spcBef>
                <a:spcPts val="0"/>
              </a:spcBef>
              <a:spcAft>
                <a:spcPts val="0"/>
              </a:spcAft>
              <a:buSzPts val="2800"/>
              <a:buChar char="❖"/>
            </a:pPr>
            <a:r>
              <a:rPr lang="en-GB" sz="2000"/>
              <a:t>Wenying Su will present at plenary</a:t>
            </a:r>
            <a:endParaRPr sz="2000"/>
          </a:p>
        </p:txBody>
      </p:sp>
      <p:sp>
        <p:nvSpPr>
          <p:cNvPr id="85" name="Google Shape;85;p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GHG Roadmap – Issue 2</a:t>
            </a:r>
            <a:endParaRPr/>
          </a:p>
        </p:txBody>
      </p:sp>
      <p:pic>
        <p:nvPicPr>
          <p:cNvPr id="86" name="Google Shape;86;p5"/>
          <p:cNvPicPr preferRelativeResize="0"/>
          <p:nvPr/>
        </p:nvPicPr>
        <p:blipFill rotWithShape="1">
          <a:blip r:embed="rId3">
            <a:alphaModFix/>
          </a:blip>
          <a:srcRect b="0" l="0" r="0" t="0"/>
          <a:stretch/>
        </p:blipFill>
        <p:spPr>
          <a:xfrm>
            <a:off x="7365076" y="1164320"/>
            <a:ext cx="3728420" cy="52408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6"/>
          <p:cNvSpPr txBox="1"/>
          <p:nvPr>
            <p:ph idx="1" type="body"/>
          </p:nvPr>
        </p:nvSpPr>
        <p:spPr>
          <a:xfrm>
            <a:off x="356304" y="1030971"/>
            <a:ext cx="11479391" cy="5115647"/>
          </a:xfrm>
          <a:prstGeom prst="rect">
            <a:avLst/>
          </a:prstGeom>
          <a:noFill/>
          <a:ln>
            <a:noFill/>
          </a:ln>
        </p:spPr>
        <p:txBody>
          <a:bodyPr anchorCtr="0" anchor="t" bIns="45700" lIns="91425" spcFirstLastPara="1" rIns="91425" wrap="square" tIns="45700">
            <a:noAutofit/>
          </a:bodyPr>
          <a:lstStyle/>
          <a:p>
            <a:pPr indent="-355600" lvl="0" marL="457200" marR="0" rtl="0" algn="l">
              <a:lnSpc>
                <a:spcPct val="115000"/>
              </a:lnSpc>
              <a:spcBef>
                <a:spcPts val="1000"/>
              </a:spcBef>
              <a:spcAft>
                <a:spcPts val="0"/>
              </a:spcAft>
              <a:buClr>
                <a:schemeClr val="dk1"/>
              </a:buClr>
              <a:buSzPts val="2000"/>
              <a:buFont typeface="Montserrat"/>
              <a:buChar char="❖"/>
            </a:pPr>
            <a:r>
              <a:rPr b="1" lang="en-GB" sz="2000"/>
              <a:t>Action SIT-39-13: </a:t>
            </a:r>
            <a:r>
              <a:rPr i="1" lang="en-GB" sz="2000"/>
              <a:t>The GHG Task Team of the Joint CEOS-CGMS WGClimate was asked to reflect the requests from UNEP IMEO in the 2024 update of the CEOS GHG Roadmap. (For Information)</a:t>
            </a:r>
            <a:endParaRPr/>
          </a:p>
          <a:p>
            <a:pPr indent="-355600" lvl="0" marL="457200" rtl="0" algn="l">
              <a:lnSpc>
                <a:spcPct val="115000"/>
              </a:lnSpc>
              <a:spcBef>
                <a:spcPts val="1000"/>
              </a:spcBef>
              <a:spcAft>
                <a:spcPts val="0"/>
              </a:spcAft>
              <a:buSzPts val="2000"/>
              <a:buChar char="❖"/>
            </a:pPr>
            <a:r>
              <a:rPr lang="en-GB" sz="2000"/>
              <a:t>Issue 2 has specific focus on supporting and coordinating activities with stakeholders</a:t>
            </a:r>
            <a:endParaRPr/>
          </a:p>
          <a:p>
            <a:pPr indent="-355600" lvl="0" marL="457200" marR="0" rtl="0" algn="l">
              <a:lnSpc>
                <a:spcPct val="115000"/>
              </a:lnSpc>
              <a:spcBef>
                <a:spcPts val="1000"/>
              </a:spcBef>
              <a:spcAft>
                <a:spcPts val="0"/>
              </a:spcAft>
              <a:buClr>
                <a:schemeClr val="dk1"/>
              </a:buClr>
              <a:buSzPts val="2000"/>
              <a:buFont typeface="Montserrat"/>
              <a:buChar char="❖"/>
            </a:pPr>
            <a:r>
              <a:rPr lang="en-GB" sz="2000"/>
              <a:t>Section 3 covers “</a:t>
            </a:r>
            <a:r>
              <a:rPr b="1" lang="en-GB" sz="2000"/>
              <a:t>Stakeholders and their Requirements</a:t>
            </a:r>
            <a:r>
              <a:rPr lang="en-GB" sz="2000"/>
              <a:t>”, which explicitly includes WMO G3W and UNEP’s IMEO</a:t>
            </a:r>
            <a:endParaRPr/>
          </a:p>
          <a:p>
            <a:pPr indent="-355600" lvl="0" marL="457200" marR="0" rtl="0" algn="l">
              <a:lnSpc>
                <a:spcPct val="115000"/>
              </a:lnSpc>
              <a:spcBef>
                <a:spcPts val="1000"/>
              </a:spcBef>
              <a:spcAft>
                <a:spcPts val="0"/>
              </a:spcAft>
              <a:buClr>
                <a:schemeClr val="dk1"/>
              </a:buClr>
              <a:buSzPts val="2000"/>
              <a:buFont typeface="Montserrat"/>
              <a:buChar char="❖"/>
            </a:pPr>
            <a:r>
              <a:rPr lang="en-GB" sz="2000"/>
              <a:t>Section 5a describes the thematic activity for “</a:t>
            </a:r>
            <a:r>
              <a:rPr b="1" lang="en-GB" sz="2000"/>
              <a:t>Fostering Stakeholder Engagement</a:t>
            </a:r>
            <a:r>
              <a:rPr lang="en-GB" sz="2000"/>
              <a:t>”</a:t>
            </a:r>
            <a:endParaRPr/>
          </a:p>
          <a:p>
            <a:pPr indent="-355600" lvl="0" marL="457200" marR="0" rtl="0" algn="l">
              <a:lnSpc>
                <a:spcPct val="115000"/>
              </a:lnSpc>
              <a:spcBef>
                <a:spcPts val="1000"/>
              </a:spcBef>
              <a:spcAft>
                <a:spcPts val="0"/>
              </a:spcAft>
              <a:buClr>
                <a:schemeClr val="dk1"/>
              </a:buClr>
              <a:buSzPts val="2000"/>
              <a:buFont typeface="Montserrat"/>
              <a:buChar char="❖"/>
            </a:pPr>
            <a:r>
              <a:rPr lang="en-GB" sz="2000"/>
              <a:t>Draft issue 2 has also been shared for comments with IMEO</a:t>
            </a:r>
            <a:endParaRPr/>
          </a:p>
          <a:p>
            <a:pPr indent="-355600" lvl="0" marL="457200" marR="0" rtl="0" algn="l">
              <a:lnSpc>
                <a:spcPct val="115000"/>
              </a:lnSpc>
              <a:spcBef>
                <a:spcPts val="1000"/>
              </a:spcBef>
              <a:spcAft>
                <a:spcPts val="0"/>
              </a:spcAft>
              <a:buClr>
                <a:schemeClr val="dk1"/>
              </a:buClr>
              <a:buSzPts val="2000"/>
              <a:buFont typeface="Montserrat"/>
              <a:buChar char="❖"/>
            </a:pPr>
            <a:r>
              <a:rPr lang="en-GB" sz="2000"/>
              <a:t>Draft issue 2 has been established in coordination with G3W</a:t>
            </a:r>
            <a:endParaRPr/>
          </a:p>
          <a:p>
            <a:pPr indent="-355600" lvl="0" marL="457200" marR="0" rtl="0" algn="l">
              <a:lnSpc>
                <a:spcPct val="115000"/>
              </a:lnSpc>
              <a:spcBef>
                <a:spcPts val="1000"/>
              </a:spcBef>
              <a:spcAft>
                <a:spcPts val="0"/>
              </a:spcAft>
              <a:buClr>
                <a:schemeClr val="dk1"/>
              </a:buClr>
              <a:buSzPts val="2000"/>
              <a:buFont typeface="Montserrat"/>
              <a:buChar char="❖"/>
            </a:pPr>
            <a:r>
              <a:rPr lang="en-GB" sz="2000"/>
              <a:t>John Worden (NASA) is the GHG TT PoC vis-à-vis IMEO</a:t>
            </a:r>
            <a:endParaRPr/>
          </a:p>
          <a:p>
            <a:pPr indent="-355600" lvl="0" marL="457200" marR="0" rtl="0" algn="l">
              <a:lnSpc>
                <a:spcPct val="115000"/>
              </a:lnSpc>
              <a:spcBef>
                <a:spcPts val="1000"/>
              </a:spcBef>
              <a:spcAft>
                <a:spcPts val="0"/>
              </a:spcAft>
              <a:buClr>
                <a:schemeClr val="dk1"/>
              </a:buClr>
              <a:buSzPts val="2000"/>
              <a:buFont typeface="Montserrat"/>
              <a:buChar char="❖"/>
            </a:pPr>
            <a:r>
              <a:rPr lang="en-GB" sz="2000"/>
              <a:t>Vincent-Henri Peuch (ECMWF) is the GHG TT PoC vis-à-vis G3W</a:t>
            </a:r>
            <a:endParaRPr/>
          </a:p>
          <a:p>
            <a:pPr indent="-355600" lvl="0" marL="457200" marR="0" rtl="0" algn="l">
              <a:lnSpc>
                <a:spcPct val="115000"/>
              </a:lnSpc>
              <a:spcBef>
                <a:spcPts val="1000"/>
              </a:spcBef>
              <a:spcAft>
                <a:spcPts val="0"/>
              </a:spcAft>
              <a:buClr>
                <a:schemeClr val="dk1"/>
              </a:buClr>
              <a:buSzPts val="2000"/>
              <a:buFont typeface="Montserrat"/>
              <a:buChar char="❖"/>
            </a:pPr>
            <a:r>
              <a:rPr lang="en-GB" sz="2000"/>
              <a:t>Coordination and collaboration with IMEO is part of planned activities and in issue 2</a:t>
            </a:r>
            <a:endParaRPr/>
          </a:p>
          <a:p>
            <a:pPr indent="-228600" lvl="0" marL="457200" rtl="0" algn="l">
              <a:lnSpc>
                <a:spcPct val="115000"/>
              </a:lnSpc>
              <a:spcBef>
                <a:spcPts val="1000"/>
              </a:spcBef>
              <a:spcAft>
                <a:spcPts val="0"/>
              </a:spcAft>
              <a:buSzPts val="2800"/>
              <a:buNone/>
            </a:pPr>
            <a:r>
              <a:t/>
            </a:r>
            <a:endParaRPr sz="2000"/>
          </a:p>
        </p:txBody>
      </p:sp>
      <p:sp>
        <p:nvSpPr>
          <p:cNvPr id="92" name="Google Shape;92;p6"/>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GHG Roadmap – Stakeholder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7"/>
          <p:cNvSpPr txBox="1"/>
          <p:nvPr>
            <p:ph idx="1" type="body"/>
          </p:nvPr>
        </p:nvSpPr>
        <p:spPr>
          <a:xfrm>
            <a:off x="245651" y="1007270"/>
            <a:ext cx="11834430" cy="5400674"/>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400"/>
              </a:spcBef>
              <a:spcAft>
                <a:spcPts val="0"/>
              </a:spcAft>
              <a:buSzPts val="2800"/>
              <a:buNone/>
            </a:pPr>
            <a:r>
              <a:rPr b="1" lang="en-GB" sz="2000"/>
              <a:t>Collaboration with WMO G3W:</a:t>
            </a:r>
            <a:endParaRPr/>
          </a:p>
          <a:p>
            <a:pPr indent="-349250" lvl="0" marL="457200" rtl="0" algn="l">
              <a:lnSpc>
                <a:spcPct val="115000"/>
              </a:lnSpc>
              <a:spcBef>
                <a:spcPts val="400"/>
              </a:spcBef>
              <a:spcAft>
                <a:spcPts val="0"/>
              </a:spcAft>
              <a:buSzPts val="1900"/>
              <a:buChar char="❖"/>
            </a:pPr>
            <a:r>
              <a:rPr lang="en-GB" sz="1800"/>
              <a:t>G3W director was involved in establishing issue 2</a:t>
            </a:r>
            <a:endParaRPr/>
          </a:p>
          <a:p>
            <a:pPr indent="-349250" lvl="0" marL="457200" rtl="0" algn="l">
              <a:lnSpc>
                <a:spcPct val="115000"/>
              </a:lnSpc>
              <a:spcBef>
                <a:spcPts val="400"/>
              </a:spcBef>
              <a:spcAft>
                <a:spcPts val="0"/>
              </a:spcAft>
              <a:buSzPts val="1900"/>
              <a:buChar char="❖"/>
            </a:pPr>
            <a:r>
              <a:rPr lang="en-GB" sz="1800"/>
              <a:t>Incoming deputy GHG TT lead, Vincent-Henri Peuch, is in G3W advisory board</a:t>
            </a:r>
            <a:endParaRPr/>
          </a:p>
          <a:p>
            <a:pPr indent="-349250" lvl="0" marL="457200" rtl="0" algn="l">
              <a:lnSpc>
                <a:spcPct val="115000"/>
              </a:lnSpc>
              <a:spcBef>
                <a:spcPts val="400"/>
              </a:spcBef>
              <a:spcAft>
                <a:spcPts val="0"/>
              </a:spcAft>
              <a:buSzPts val="1900"/>
              <a:buChar char="❖"/>
            </a:pPr>
            <a:r>
              <a:rPr lang="en-GB" sz="1800"/>
              <a:t>Need for making GHG monitoring operational, which is also covered in issue 2 via R2O and a clear role as well for CGMS</a:t>
            </a:r>
            <a:endParaRPr/>
          </a:p>
          <a:p>
            <a:pPr indent="0" lvl="0" marL="50800" rtl="0" algn="l">
              <a:lnSpc>
                <a:spcPct val="115000"/>
              </a:lnSpc>
              <a:spcBef>
                <a:spcPts val="400"/>
              </a:spcBef>
              <a:spcAft>
                <a:spcPts val="0"/>
              </a:spcAft>
              <a:buSzPts val="2800"/>
              <a:buNone/>
            </a:pPr>
            <a:r>
              <a:t/>
            </a:r>
            <a:endParaRPr b="1" sz="800"/>
          </a:p>
          <a:p>
            <a:pPr indent="0" lvl="0" marL="50800" rtl="0" algn="l">
              <a:lnSpc>
                <a:spcPct val="115000"/>
              </a:lnSpc>
              <a:spcBef>
                <a:spcPts val="400"/>
              </a:spcBef>
              <a:spcAft>
                <a:spcPts val="0"/>
              </a:spcAft>
              <a:buSzPts val="2800"/>
              <a:buNone/>
            </a:pPr>
            <a:r>
              <a:rPr b="1" lang="en-GB" sz="2000"/>
              <a:t>Collaboration with UNEP IMEO:</a:t>
            </a:r>
            <a:endParaRPr/>
          </a:p>
          <a:p>
            <a:pPr indent="-349250" lvl="0" marL="457200" rtl="0" algn="l">
              <a:lnSpc>
                <a:spcPct val="115000"/>
              </a:lnSpc>
              <a:spcBef>
                <a:spcPts val="400"/>
              </a:spcBef>
              <a:spcAft>
                <a:spcPts val="0"/>
              </a:spcAft>
              <a:buSzPts val="1900"/>
              <a:buChar char="❖"/>
            </a:pPr>
            <a:r>
              <a:rPr lang="en-GB" sz="1800"/>
              <a:t>Chat on collaboration took place on 6 Sep. Agreed to reinstate some IMEO WGs, e.g. use case WG</a:t>
            </a:r>
            <a:endParaRPr/>
          </a:p>
          <a:p>
            <a:pPr indent="-349250" lvl="0" marL="457200" rtl="0" algn="l">
              <a:lnSpc>
                <a:spcPct val="115000"/>
              </a:lnSpc>
              <a:spcBef>
                <a:spcPts val="400"/>
              </a:spcBef>
              <a:spcAft>
                <a:spcPts val="0"/>
              </a:spcAft>
              <a:buSzPts val="1900"/>
              <a:buChar char="❖"/>
            </a:pPr>
            <a:r>
              <a:rPr lang="en-GB" sz="1800"/>
              <a:t>Intention to have a follow-up meeting of the joint CEOS-IMEO Harvard meeting “</a:t>
            </a:r>
            <a:r>
              <a:rPr lang="en-GB" sz="1800">
                <a:solidFill>
                  <a:srgbClr val="149FEC"/>
                </a:solidFill>
                <a:latin typeface="Roboto"/>
                <a:ea typeface="Roboto"/>
                <a:cs typeface="Roboto"/>
                <a:sym typeface="Roboto"/>
              </a:rPr>
              <a:t>International Coordination Workshop on Detection of Anthropogenic Methane Emissions from High-resolution Satellites</a:t>
            </a:r>
            <a:r>
              <a:rPr lang="en-GB" sz="1800"/>
              <a:t>”, which was held in June 2023</a:t>
            </a:r>
            <a:endParaRPr/>
          </a:p>
          <a:p>
            <a:pPr indent="-349250" lvl="0" marL="457200" rtl="0" algn="l">
              <a:lnSpc>
                <a:spcPct val="115000"/>
              </a:lnSpc>
              <a:spcBef>
                <a:spcPts val="400"/>
              </a:spcBef>
              <a:spcAft>
                <a:spcPts val="0"/>
              </a:spcAft>
              <a:buSzPts val="1900"/>
              <a:buChar char="❖"/>
            </a:pPr>
            <a:r>
              <a:rPr lang="en-GB" sz="1800"/>
              <a:t>Need for coordination of aircraft / ground release measurements</a:t>
            </a:r>
            <a:endParaRPr/>
          </a:p>
          <a:p>
            <a:pPr indent="-349250" lvl="0" marL="457200" rtl="0" algn="l">
              <a:lnSpc>
                <a:spcPct val="115000"/>
              </a:lnSpc>
              <a:spcBef>
                <a:spcPts val="400"/>
              </a:spcBef>
              <a:spcAft>
                <a:spcPts val="0"/>
              </a:spcAft>
              <a:buSzPts val="1900"/>
              <a:buChar char="❖"/>
            </a:pPr>
            <a:r>
              <a:rPr lang="en-GB" sz="1800"/>
              <a:t>Need for an automated system to process (public agency) hyperspectral data over specific region (supporting MARS)</a:t>
            </a:r>
            <a:endParaRPr/>
          </a:p>
          <a:p>
            <a:pPr indent="-349250" lvl="0" marL="457200" rtl="0" algn="l">
              <a:lnSpc>
                <a:spcPct val="115000"/>
              </a:lnSpc>
              <a:spcBef>
                <a:spcPts val="400"/>
              </a:spcBef>
              <a:spcAft>
                <a:spcPts val="0"/>
              </a:spcAft>
              <a:buSzPts val="1900"/>
              <a:buChar char="❖"/>
            </a:pPr>
            <a:r>
              <a:rPr lang="en-GB" sz="1800"/>
              <a:t>Need to automatically report methane plumes (low latency) and initiate tip-and-cue (MARS)</a:t>
            </a:r>
            <a:endParaRPr sz="1800"/>
          </a:p>
        </p:txBody>
      </p:sp>
      <p:sp>
        <p:nvSpPr>
          <p:cNvPr id="98" name="Google Shape;98;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GHG TT – G3W &amp; IMEO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8"/>
          <p:cNvSpPr txBox="1"/>
          <p:nvPr>
            <p:ph idx="1" type="body"/>
          </p:nvPr>
        </p:nvSpPr>
        <p:spPr>
          <a:xfrm>
            <a:off x="1268819" y="2411818"/>
            <a:ext cx="8817934" cy="2160182"/>
          </a:xfrm>
          <a:prstGeom prst="rect">
            <a:avLst/>
          </a:prstGeom>
          <a:noFill/>
          <a:ln>
            <a:noFill/>
          </a:ln>
        </p:spPr>
        <p:txBody>
          <a:bodyPr anchorCtr="0" anchor="t" bIns="45700" lIns="91425" spcFirstLastPara="1" rIns="91425" wrap="square" tIns="45700">
            <a:noAutofit/>
          </a:bodyPr>
          <a:lstStyle/>
          <a:p>
            <a:pPr indent="0" lvl="0" marL="50800" rtl="0" algn="ctr">
              <a:lnSpc>
                <a:spcPct val="115000"/>
              </a:lnSpc>
              <a:spcBef>
                <a:spcPts val="1000"/>
              </a:spcBef>
              <a:spcAft>
                <a:spcPts val="0"/>
              </a:spcAft>
              <a:buSzPts val="2800"/>
              <a:buNone/>
            </a:pPr>
            <a:r>
              <a:rPr lang="en-GB" sz="3200"/>
              <a:t>Time for questions, </a:t>
            </a:r>
            <a:endParaRPr/>
          </a:p>
          <a:p>
            <a:pPr indent="0" lvl="0" marL="50800" rtl="0" algn="ctr">
              <a:lnSpc>
                <a:spcPct val="115000"/>
              </a:lnSpc>
              <a:spcBef>
                <a:spcPts val="1000"/>
              </a:spcBef>
              <a:spcAft>
                <a:spcPts val="0"/>
              </a:spcAft>
              <a:buSzPts val="2800"/>
              <a:buNone/>
            </a:pPr>
            <a:r>
              <a:rPr lang="en-GB" sz="3200"/>
              <a:t>discussion and </a:t>
            </a:r>
            <a:endParaRPr/>
          </a:p>
          <a:p>
            <a:pPr indent="0" lvl="0" marL="50800" rtl="0" algn="ctr">
              <a:lnSpc>
                <a:spcPct val="115000"/>
              </a:lnSpc>
              <a:spcBef>
                <a:spcPts val="1000"/>
              </a:spcBef>
              <a:spcAft>
                <a:spcPts val="0"/>
              </a:spcAft>
              <a:buSzPts val="2800"/>
              <a:buNone/>
            </a:pPr>
            <a:r>
              <a:rPr lang="en-GB" sz="3200"/>
              <a:t>your feedback</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