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gR7fNo9JMbEKFVnV4WgllgojV+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SIT Technical Workshop </a:t>
            </a: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000"/>
              <a:t>Session</a:t>
            </a:r>
            <a:r>
              <a:rPr i="1" lang="en-US" sz="4000">
                <a:latin typeface="Montserrat"/>
                <a:ea typeface="Montserrat"/>
                <a:cs typeface="Montserrat"/>
                <a:sym typeface="Montserrat"/>
              </a:rPr>
              <a:t> 2:  Introduction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72909" y="414855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Hiroshi SUTO, JAXA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September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Presentations in this Session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228600" y="1269691"/>
            <a:ext cx="11734800" cy="4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❖"/>
            </a:pPr>
            <a:r>
              <a:rPr b="1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Yasjka Meijer (WGClimate GHG-TT Lead)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Wenying Su (WGClimate Vice Chair)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will present the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update of the GHG Roadmap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well as the update on collaboration with UNEP’s IMEO and WMO’s G3W.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❖"/>
            </a:pPr>
            <a:r>
              <a:rPr b="1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John Worden (AC-VC GHG Lead)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will report the draft document of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best practices for (facility scale) space-based CH</a:t>
            </a:r>
            <a:r>
              <a:rPr b="1" baseline="-2500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observations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❖"/>
            </a:pPr>
            <a:r>
              <a:rPr b="1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Libby Rose (SIT Chair Team)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will presents the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 Greenhouse Gas Satellite Missions Portal 2024</a:t>
            </a: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update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idx="1" type="body"/>
          </p:nvPr>
        </p:nvSpPr>
        <p:spPr>
          <a:xfrm>
            <a:off x="324233" y="1079500"/>
            <a:ext cx="11495400" cy="5141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❖"/>
            </a:pPr>
            <a:r>
              <a:rPr lang="en-US" sz="2000"/>
              <a:t>The need an update to the GHG Roadmap was discussed and approved at SIT-39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Incorporate lessons learned from first Global Stocktake (GST)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Accommodate interactions with new partners, including WMO G3W and UNEP IMEO and other changes in rapidly evolving GHG community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n-US" sz="2000">
                <a:solidFill>
                  <a:schemeClr val="dk1"/>
                </a:solidFill>
              </a:rPr>
              <a:t>Since SIT-39, the WGClimate GHG task team completed an updated draft of the GHG Roadmap that is ready for review at in 2024 CEOS plenary. 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1800">
                <a:solidFill>
                  <a:schemeClr val="dk1"/>
                </a:solidFill>
              </a:rPr>
              <a:t>This draft was included in the shared folder for this meeting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n-US" sz="2000">
                <a:solidFill>
                  <a:schemeClr val="dk1"/>
                </a:solidFill>
              </a:rPr>
              <a:t>The updated draft of the GHG Roadmap will be presented by </a:t>
            </a:r>
            <a:r>
              <a:rPr b="1" lang="en-US" sz="2000">
                <a:solidFill>
                  <a:schemeClr val="dk1"/>
                </a:solidFill>
              </a:rPr>
              <a:t>Yasjka Meijer </a:t>
            </a:r>
            <a:r>
              <a:rPr lang="en-US" sz="2000">
                <a:solidFill>
                  <a:schemeClr val="dk1"/>
                </a:solidFill>
              </a:rPr>
              <a:t>(WGClimate GHG-TT Lead) and </a:t>
            </a:r>
            <a:r>
              <a:rPr b="1" lang="en-US" sz="2000">
                <a:solidFill>
                  <a:schemeClr val="dk1"/>
                </a:solidFill>
              </a:rPr>
              <a:t>Wenying Su </a:t>
            </a:r>
            <a:r>
              <a:rPr lang="en-US" sz="2000">
                <a:solidFill>
                  <a:schemeClr val="dk1"/>
                </a:solidFill>
              </a:rPr>
              <a:t>(WGClimate Vice Chair)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n-US" sz="2000">
                <a:solidFill>
                  <a:schemeClr val="dk1"/>
                </a:solidFill>
              </a:rPr>
              <a:t>To finalize the updated GHG Roadmap (GHG Roadmap 2024), the remaining concerns will be </a:t>
            </a:r>
            <a:r>
              <a:rPr b="1" lang="en-US" sz="2000">
                <a:solidFill>
                  <a:schemeClr val="dk1"/>
                </a:solidFill>
              </a:rPr>
              <a:t>discussed</a:t>
            </a:r>
            <a:r>
              <a:rPr lang="en-US" sz="2000">
                <a:solidFill>
                  <a:schemeClr val="dk1"/>
                </a:solidFill>
              </a:rPr>
              <a:t> and actions will be identified.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800"/>
              <a:buNone/>
            </a:pPr>
            <a:r>
              <a:t/>
            </a:r>
            <a:endParaRPr sz="2400"/>
          </a:p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Update of the GHG Roadmap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idx="1" type="body"/>
          </p:nvPr>
        </p:nvSpPr>
        <p:spPr>
          <a:xfrm>
            <a:off x="324233" y="965200"/>
            <a:ext cx="11495400" cy="51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US" sz="2000"/>
              <a:t>Global Mappers, Facility-scale Plume Monitors as well as Operational Sounders are listed in the CEOS Greenhouse Gas Satellite Missions Portal 2024 update.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Presented by </a:t>
            </a:r>
            <a:r>
              <a:rPr b="1" lang="en-US" sz="1800"/>
              <a:t>Libby Rose </a:t>
            </a:r>
            <a:r>
              <a:rPr lang="en-US" sz="1800"/>
              <a:t>(SIT Chair Team) 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US" sz="2000"/>
              <a:t>Recently, a growing number of Facility Scale Plume Monitors have been deployed by both public sector and NewSpace organizations to detect intense CH</a:t>
            </a:r>
            <a:r>
              <a:rPr baseline="-25000" lang="en-US" sz="2000"/>
              <a:t>4</a:t>
            </a:r>
            <a:r>
              <a:rPr lang="en-US" sz="2000"/>
              <a:t> plumes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US" sz="2000"/>
              <a:t>There is a growing need for standards and best practices governing the entire the observation and analysis process (L1 to L4) to produce transparent, interoperable products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US" sz="2000"/>
              <a:t> A draft of best practices document for CH</a:t>
            </a:r>
            <a:r>
              <a:rPr baseline="-25000" lang="en-US" sz="2000"/>
              <a:t>4</a:t>
            </a:r>
            <a:r>
              <a:rPr lang="en-US" sz="2000"/>
              <a:t> observations (facility scale) has been produced and is summarized (Led by </a:t>
            </a:r>
            <a:r>
              <a:rPr b="1" lang="en-US" sz="2000"/>
              <a:t>John Worden </a:t>
            </a:r>
            <a:r>
              <a:rPr lang="en-US" sz="2000"/>
              <a:t>(AC-VC GHG Lead) and </a:t>
            </a:r>
            <a:r>
              <a:rPr b="1" lang="en-US" sz="2000"/>
              <a:t>Paul Green </a:t>
            </a:r>
            <a:r>
              <a:rPr lang="en-US" sz="2000"/>
              <a:t>(UKSA) )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US" sz="2000"/>
              <a:t>The next steps in the development and approval of this document will be </a:t>
            </a:r>
            <a:r>
              <a:rPr b="1" lang="en-US" sz="2000"/>
              <a:t>discussed</a:t>
            </a:r>
            <a:r>
              <a:rPr lang="en-US" sz="2000"/>
              <a:t> in the session.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</p:txBody>
      </p:sp>
      <p:sp>
        <p:nvSpPr>
          <p:cNvPr id="85" name="Google Shape;85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Greenhouse Gas Best Practices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idx="1" type="body"/>
          </p:nvPr>
        </p:nvSpPr>
        <p:spPr>
          <a:xfrm>
            <a:off x="324233" y="1155700"/>
            <a:ext cx="11495400" cy="5065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❖"/>
            </a:pPr>
            <a:r>
              <a:rPr b="1" lang="en-US" sz="2000"/>
              <a:t>Soliciting contributions to activities needed to prepare CEOS GST2 products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Clearly defining stakeholder needs (e.g., fluxes @ 1 x 1 degree for G3W, NRT for IMEO MARS)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Identifying ongoing efforts within CEOS agencies that meet those needs 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Identifying gaps (L1 to L4)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</p:txBody>
      </p:sp>
      <p:sp>
        <p:nvSpPr>
          <p:cNvPr id="91" name="Google Shape;91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Other discussion topics</a:t>
            </a:r>
            <a:br>
              <a:rPr lang="en-US"/>
            </a:br>
            <a:endParaRPr/>
          </a:p>
        </p:txBody>
      </p:sp>
      <p:sp>
        <p:nvSpPr>
          <p:cNvPr id="92" name="Google Shape;92;p5"/>
          <p:cNvSpPr txBox="1"/>
          <p:nvPr/>
        </p:nvSpPr>
        <p:spPr>
          <a:xfrm>
            <a:off x="5537247" y="2459601"/>
            <a:ext cx="633052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Milestones towards GST-2 (tentative &amp; expected)</a:t>
            </a:r>
            <a:endParaRPr/>
          </a:p>
        </p:txBody>
      </p:sp>
      <p:pic>
        <p:nvPicPr>
          <p:cNvPr id="93" name="Google Shape;9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8100" y="2774800"/>
            <a:ext cx="7654749" cy="37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Crisp</dc:creator>
</cp:coreProperties>
</file>