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Montserrat-bold.fntdata"/><Relationship Id="rId10" Type="http://schemas.openxmlformats.org/officeDocument/2006/relationships/slide" Target="slides/slide6.xml"/><Relationship Id="rId21" Type="http://schemas.openxmlformats.org/officeDocument/2006/relationships/font" Target="fonts/Montserrat-regular.fntdata"/><Relationship Id="rId13" Type="http://schemas.openxmlformats.org/officeDocument/2006/relationships/slide" Target="slides/slide9.xml"/><Relationship Id="rId24" Type="http://schemas.openxmlformats.org/officeDocument/2006/relationships/font" Target="fonts/Montserrat-boldItalic.fntdata"/><Relationship Id="rId12" Type="http://schemas.openxmlformats.org/officeDocument/2006/relationships/slide" Target="slides/slide8.xml"/><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025112bde1_1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025112bde1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025112bde1_1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025112bde1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025112bde1_1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025112bde1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25112bde1_1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025112bde1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025112bde1_1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025112bde1_1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025112bde1_1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025112bde1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f3ec611d2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f3ec611d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b727f0b6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b727f0b6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25112bde1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025112bde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25112bde1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25112bde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25112bde1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025112bde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025112bde1_1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025112bde1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25112bde1_1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25112bde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25112bde1_1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25112bde1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025112bde1_1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025112bde1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 Technical Workshop 2024,</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18-19 September 2024</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SIT Technical Workshop </a:t>
            </a:r>
            <a:r>
              <a:rPr lang="en-GB" sz="7500">
                <a:latin typeface="Montserrat"/>
                <a:ea typeface="Montserrat"/>
                <a:cs typeface="Montserrat"/>
                <a:sym typeface="Montserrat"/>
              </a:rPr>
              <a:t>202</a:t>
            </a:r>
            <a:r>
              <a:rPr lang="en-GB" sz="7500"/>
              <a:t>4</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i="1" lang="en-GB" sz="4000"/>
              <a:t>Preliminary Actions &amp; Decisions Record</a:t>
            </a:r>
            <a:endParaRPr i="1" sz="4000">
              <a:latin typeface="Montserrat"/>
              <a:ea typeface="Montserrat"/>
              <a:cs typeface="Montserrat"/>
              <a:sym typeface="Montserrat"/>
            </a:endParaRPr>
          </a:p>
        </p:txBody>
      </p:sp>
      <p:sp>
        <p:nvSpPr>
          <p:cNvPr id="67" name="Google Shape;67;p7"/>
          <p:cNvSpPr/>
          <p:nvPr/>
        </p:nvSpPr>
        <p:spPr>
          <a:xfrm>
            <a:off x="7272909" y="4148557"/>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9.1</a:t>
            </a:r>
            <a:endParaRPr>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SIT Technical Workshop 2024</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Sydney, Australia</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18th - 19th September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Precipitation VC report - including work on ARD</a:t>
            </a:r>
            <a:endParaRPr/>
          </a:p>
          <a:p>
            <a:pPr indent="-381000" lvl="1" marL="914400" rtl="0" algn="l">
              <a:spcBef>
                <a:spcPts val="1000"/>
              </a:spcBef>
              <a:spcAft>
                <a:spcPts val="0"/>
              </a:spcAft>
              <a:buSzPts val="2400"/>
              <a:buChar char="▪"/>
            </a:pPr>
            <a:r>
              <a:rPr lang="en-GB"/>
              <a:t>IOC Talking Points on UN Ocean Decade</a:t>
            </a:r>
            <a:br>
              <a:rPr lang="en-GB"/>
            </a:br>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CEOS Agencies to review the UN Ocean Decade Talking Points developed by COAST-VC, and consider using this text within country-level engagement with the UN Ocean Decade, IOC and GOOS.</a:t>
            </a:r>
            <a:endParaRPr sz="2250">
              <a:solidFill>
                <a:srgbClr val="38761D"/>
              </a:solidFill>
              <a:highlight>
                <a:srgbClr val="FFFFFF"/>
              </a:highlight>
              <a:latin typeface="Arial"/>
              <a:ea typeface="Arial"/>
              <a:cs typeface="Arial"/>
              <a:sym typeface="Arial"/>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CEO team and COAST-VC team to confer to develop a communication to IOC/UNESCO to explore opportunities for renewing CEOS/IOC engagement including in relation to UN Ocean Decade. CEOS SEC will support formulation and review of any correspondence.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21" name="Google Shape;121;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8 - VC topics 1/2 </a:t>
            </a:r>
            <a:endParaRPr sz="4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SST-VC asked for CEOS members who plan future ultra high resolution TIR missions to provide the opportunity to obtain coastal SST in GHRSST format with enough coverage up to minimum 100 km from the coast, like LSTM and TRISHNA.</a:t>
            </a:r>
            <a:br>
              <a:rPr lang="en-GB"/>
            </a:br>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SST-VC to liaise further with member agencies on the issue of coastal SST data coverage, before returning with relevant recommendations to SIT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27" name="Google Shape;127;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8 - VC topics 2/2 </a:t>
            </a:r>
            <a:endParaRPr sz="4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3 CEOS Carbon Roadmaps coordination - will be continued by SIT</a:t>
            </a:r>
            <a:endParaRPr/>
          </a:p>
          <a:p>
            <a:pPr indent="-381000" lvl="1" marL="914400" rtl="0" algn="l">
              <a:spcBef>
                <a:spcPts val="1000"/>
              </a:spcBef>
              <a:spcAft>
                <a:spcPts val="0"/>
              </a:spcAft>
              <a:buSzPts val="2400"/>
              <a:buChar char="▪"/>
            </a:pPr>
            <a:r>
              <a:rPr lang="en-GB"/>
              <a:t>WGClimate may look at how to connect their CDR work to needs of the inversion modelling community</a:t>
            </a:r>
            <a:endParaRPr/>
          </a:p>
          <a:p>
            <a:pPr indent="-381000" lvl="1" marL="914400" rtl="0" algn="l">
              <a:spcBef>
                <a:spcPts val="1000"/>
              </a:spcBef>
              <a:spcAft>
                <a:spcPts val="0"/>
              </a:spcAft>
              <a:buSzPts val="2400"/>
              <a:buChar char="▪"/>
            </a:pPr>
            <a:r>
              <a:rPr lang="en-GB"/>
              <a:t>CEOS Comms very active including for 40th anniversary milestone</a:t>
            </a:r>
            <a:endParaRPr/>
          </a:p>
          <a:p>
            <a:pPr indent="-381000" lvl="1" marL="914400" rtl="0" algn="l">
              <a:spcBef>
                <a:spcPts val="1000"/>
              </a:spcBef>
              <a:spcAft>
                <a:spcPts val="0"/>
              </a:spcAft>
              <a:buSzPts val="2400"/>
              <a:buChar char="▪"/>
            </a:pPr>
            <a:r>
              <a:rPr lang="en-GB"/>
              <a:t>SEO commercial data analysis project reported</a:t>
            </a:r>
            <a:endParaRPr/>
          </a:p>
          <a:p>
            <a:pPr indent="-381000" lvl="1" marL="914400" rtl="0" algn="l">
              <a:spcBef>
                <a:spcPts val="1000"/>
              </a:spcBef>
              <a:spcAft>
                <a:spcPts val="0"/>
              </a:spcAft>
              <a:buSzPts val="2400"/>
              <a:buChar char="▪"/>
            </a:pPr>
            <a:r>
              <a:rPr lang="en-GB"/>
              <a:t>CEOS Chair/SEO/SEC working on text for CEOS engagement mechanisms with the commercial sector</a:t>
            </a:r>
            <a:br>
              <a:rPr lang="en-GB"/>
            </a:br>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No actions</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33" name="Google Shape;133;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9 - Other Business 1/3</a:t>
            </a:r>
            <a:endParaRPr sz="4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SDG CG activity reported including tracking tool, support sheets and WGClimate collaboration</a:t>
            </a:r>
            <a:endParaRPr/>
          </a:p>
          <a:p>
            <a:pPr indent="-381000" lvl="1" marL="914400" rtl="0" algn="l">
              <a:spcBef>
                <a:spcPts val="1000"/>
              </a:spcBef>
              <a:spcAft>
                <a:spcPts val="0"/>
              </a:spcAft>
              <a:buSzPts val="2400"/>
              <a:buChar char="▪"/>
            </a:pPr>
            <a:r>
              <a:rPr lang="en-GB"/>
              <a:t>Request for greater agency support to CEOS SDG work</a:t>
            </a:r>
            <a:endParaRPr/>
          </a:p>
          <a:p>
            <a:pPr indent="-381000" lvl="1" marL="914400" rtl="0" algn="l">
              <a:spcBef>
                <a:spcPts val="1000"/>
              </a:spcBef>
              <a:spcAft>
                <a:spcPts val="0"/>
              </a:spcAft>
              <a:buSzPts val="2400"/>
              <a:buChar char="▪"/>
            </a:pPr>
            <a:r>
              <a:rPr lang="en-GB"/>
              <a:t>UNCCD external request - recognised need to push it along</a:t>
            </a:r>
            <a:endParaRPr/>
          </a:p>
          <a:p>
            <a:pPr indent="-381000" lvl="1" marL="914400" rtl="0" algn="l">
              <a:spcBef>
                <a:spcPts val="1000"/>
              </a:spcBef>
              <a:spcAft>
                <a:spcPts val="0"/>
              </a:spcAft>
              <a:buSzPts val="2400"/>
              <a:buChar char="▪"/>
            </a:pPr>
            <a:r>
              <a:rPr lang="en-GB"/>
              <a:t>MIM survey and 2024 updates reported</a:t>
            </a:r>
            <a:endParaRPr/>
          </a:p>
          <a:p>
            <a:pPr indent="0" lvl="0" marL="0" rtl="0" algn="l">
              <a:spcBef>
                <a:spcPts val="1000"/>
              </a:spcBef>
              <a:spcAft>
                <a:spcPts val="0"/>
              </a:spcAft>
              <a:buNone/>
            </a:pPr>
            <a:br>
              <a:rPr lang="en-GB"/>
            </a:br>
            <a:endParaRPr/>
          </a:p>
          <a:p>
            <a:pPr indent="-371475" lvl="0" marL="457200" rtl="0" algn="l">
              <a:spcBef>
                <a:spcPts val="100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CEOS agencies encouraged to consider representation and support for the SDG Coordination Group and its activities</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39" name="Google Shape;139;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9 - Other Business 2/3</a:t>
            </a:r>
            <a:endParaRPr sz="4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AquaWatch Australia explained</a:t>
            </a:r>
            <a:endParaRPr/>
          </a:p>
          <a:p>
            <a:pPr indent="-381000" lvl="1" marL="914400" rtl="0" algn="l">
              <a:spcBef>
                <a:spcPts val="1000"/>
              </a:spcBef>
              <a:spcAft>
                <a:spcPts val="0"/>
              </a:spcAft>
              <a:buSzPts val="2400"/>
              <a:buChar char="▪"/>
            </a:pPr>
            <a:r>
              <a:rPr lang="en-GB"/>
              <a:t>CNES proposing Plenary endorsement of CEOS representation in the future UNOC/Ocean Space Alliance</a:t>
            </a:r>
            <a:endParaRPr/>
          </a:p>
          <a:p>
            <a:pPr indent="-381000" lvl="1" marL="914400" rtl="0" algn="l">
              <a:spcBef>
                <a:spcPts val="1000"/>
              </a:spcBef>
              <a:spcAft>
                <a:spcPts val="0"/>
              </a:spcAft>
              <a:buSzPts val="2400"/>
              <a:buChar char="▪"/>
            </a:pPr>
            <a:r>
              <a:rPr lang="en-GB"/>
              <a:t>OST-VC activities reported including update of </a:t>
            </a:r>
            <a:r>
              <a:rPr i="1" lang="en-GB"/>
              <a:t>“Next 15 years of altimetry – OST Constellation User Requirement Document”</a:t>
            </a:r>
            <a:endParaRPr i="1"/>
          </a:p>
          <a:p>
            <a:pPr indent="-381000" lvl="1" marL="914400" rtl="0" algn="l">
              <a:spcBef>
                <a:spcPts val="1000"/>
              </a:spcBef>
              <a:spcAft>
                <a:spcPts val="0"/>
              </a:spcAft>
              <a:buSzPts val="2400"/>
              <a:buChar char="▪"/>
            </a:pPr>
            <a:r>
              <a:rPr lang="en-GB"/>
              <a:t>CEOS ARD Strategy Updated for 2024 - Plenary endorsement</a:t>
            </a:r>
            <a:br>
              <a:rPr lang="en-GB"/>
            </a:br>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CEOS agencies encouraged to consider representation and support for the SDG Coordination Group and its activities</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45" name="Google Shape;145;p2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9 - Other Business 3/3</a:t>
            </a:r>
            <a:endParaRPr sz="4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Unlocking EO for Public Service</a:t>
            </a:r>
            <a:endParaRPr/>
          </a:p>
          <a:p>
            <a:pPr indent="-381000" lvl="1" marL="914400" rtl="0" algn="l">
              <a:spcBef>
                <a:spcPts val="1000"/>
              </a:spcBef>
              <a:spcAft>
                <a:spcPts val="0"/>
              </a:spcAft>
              <a:buSzPts val="2400"/>
              <a:buChar char="▪"/>
            </a:pPr>
            <a:r>
              <a:rPr lang="en-GB"/>
              <a:t>Unlocking EO for the UNFCCC Global Stocktakes</a:t>
            </a:r>
            <a:endParaRPr/>
          </a:p>
          <a:p>
            <a:pPr indent="-381000" lvl="1" marL="914400" rtl="0" algn="l">
              <a:spcBef>
                <a:spcPts val="1000"/>
              </a:spcBef>
              <a:spcAft>
                <a:spcPts val="0"/>
              </a:spcAft>
              <a:buSzPts val="2400"/>
              <a:buChar char="▪"/>
            </a:pPr>
            <a:r>
              <a:rPr lang="en-GB"/>
              <a:t>Unlocking EO for the Global Methane Pledge</a:t>
            </a:r>
            <a:endParaRPr/>
          </a:p>
          <a:p>
            <a:pPr indent="-381000" lvl="1" marL="914400" rtl="0" algn="l">
              <a:spcBef>
                <a:spcPts val="1000"/>
              </a:spcBef>
              <a:spcAft>
                <a:spcPts val="0"/>
              </a:spcAft>
              <a:buSzPts val="2400"/>
              <a:buChar char="▪"/>
            </a:pPr>
            <a:r>
              <a:rPr lang="en-GB"/>
              <a:t>CEOS In Schools and Youth Summit</a:t>
            </a:r>
            <a:endParaRPr/>
          </a:p>
          <a:p>
            <a:pPr indent="-381000" lvl="1" marL="914400" rtl="0" algn="l">
              <a:spcBef>
                <a:spcPts val="1000"/>
              </a:spcBef>
              <a:spcAft>
                <a:spcPts val="0"/>
              </a:spcAft>
              <a:buSzPts val="2400"/>
              <a:buChar char="▪"/>
            </a:pPr>
            <a:r>
              <a:rPr lang="en-GB"/>
              <a:t>UK Plenary 4-6 Nov, 2025 in Bath, England </a:t>
            </a:r>
            <a:endParaRPr/>
          </a:p>
          <a:p>
            <a:pPr indent="0" lvl="0" marL="914400" rtl="0" algn="l">
              <a:spcBef>
                <a:spcPts val="1000"/>
              </a:spcBef>
              <a:spcAft>
                <a:spcPts val="0"/>
              </a:spcAft>
              <a:buNone/>
            </a:pPr>
            <a:r>
              <a:t/>
            </a:r>
            <a:endParaRPr/>
          </a:p>
          <a:p>
            <a:pPr indent="-371475" lvl="0" marL="457200" rtl="0" algn="l">
              <a:spcBef>
                <a:spcPts val="100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No actions</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51" name="Google Shape;151;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9 - UKSA Chair Themes</a:t>
            </a:r>
            <a:endParaRPr sz="4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a:t>Quick turnaround of draft since TW actions </a:t>
            </a:r>
            <a:r>
              <a:rPr b="1" i="1" lang="en-GB"/>
              <a:t>mostly</a:t>
            </a:r>
            <a:r>
              <a:rPr b="1" i="1" lang="en-GB"/>
              <a:t> directed at Plenary prep</a:t>
            </a:r>
            <a:endParaRPr b="1" i="1"/>
          </a:p>
          <a:p>
            <a:pPr indent="0" lvl="0" marL="457200" rtl="0" algn="l">
              <a:spcBef>
                <a:spcPts val="1000"/>
              </a:spcBef>
              <a:spcAft>
                <a:spcPts val="0"/>
              </a:spcAft>
              <a:buNone/>
            </a:pPr>
            <a:r>
              <a:t/>
            </a:r>
            <a:endParaRPr b="1" i="1"/>
          </a:p>
          <a:p>
            <a:pPr indent="-406400" lvl="0" marL="457200" rtl="0" algn="l">
              <a:spcBef>
                <a:spcPts val="1000"/>
              </a:spcBef>
              <a:spcAft>
                <a:spcPts val="0"/>
              </a:spcAft>
              <a:buSzPts val="2800"/>
              <a:buChar char="❖"/>
            </a:pPr>
            <a:r>
              <a:rPr b="1" i="1" lang="en-GB"/>
              <a:t>Ample opportunity for review and comment</a:t>
            </a:r>
            <a:endParaRPr b="1" i="1"/>
          </a:p>
          <a:p>
            <a:pPr indent="0" lvl="0" marL="457200" rtl="0" algn="l">
              <a:spcBef>
                <a:spcPts val="1000"/>
              </a:spcBef>
              <a:spcAft>
                <a:spcPts val="0"/>
              </a:spcAft>
              <a:buNone/>
            </a:pPr>
            <a:r>
              <a:t/>
            </a:r>
            <a:endParaRPr b="1" i="1"/>
          </a:p>
          <a:p>
            <a:pPr indent="-406400" lvl="0" marL="457200" rtl="0" algn="l">
              <a:spcBef>
                <a:spcPts val="1000"/>
              </a:spcBef>
              <a:spcAft>
                <a:spcPts val="0"/>
              </a:spcAft>
              <a:buSzPts val="2800"/>
              <a:buChar char="❖"/>
            </a:pPr>
            <a:r>
              <a:rPr b="1" i="1" lang="en-GB"/>
              <a:t>Please progress those in support of Plenary</a:t>
            </a:r>
            <a:endParaRPr b="1" i="1"/>
          </a:p>
        </p:txBody>
      </p:sp>
      <p:sp>
        <p:nvSpPr>
          <p:cNvPr id="157" name="Google Shape;157;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Decisions and actions</a:t>
            </a:r>
            <a:r>
              <a:rPr lang="en-GB"/>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CEOS Plenary planning by CSA</a:t>
            </a:r>
            <a:endParaRPr/>
          </a:p>
          <a:p>
            <a:pPr indent="-381000" lvl="1" marL="914400" rtl="0" algn="l">
              <a:spcBef>
                <a:spcPts val="1000"/>
              </a:spcBef>
              <a:spcAft>
                <a:spcPts val="0"/>
              </a:spcAft>
              <a:buSzPts val="2400"/>
              <a:buChar char="▪"/>
            </a:pPr>
            <a:r>
              <a:rPr lang="en-GB"/>
              <a:t>CEO-led analysis of WP activity across CEOS organisation</a:t>
            </a:r>
            <a:endParaRPr/>
          </a:p>
          <a:p>
            <a:pPr indent="0" lvl="0" marL="914400" rtl="0" algn="l">
              <a:spcBef>
                <a:spcPts val="1000"/>
              </a:spcBef>
              <a:spcAft>
                <a:spcPts val="0"/>
              </a:spcAft>
              <a:buNone/>
            </a:pPr>
            <a:r>
              <a:t/>
            </a:r>
            <a:endParaRPr/>
          </a:p>
          <a:p>
            <a:pPr indent="0" lvl="0" marL="0" rtl="0" algn="l">
              <a:spcBef>
                <a:spcPts val="1000"/>
              </a:spcBef>
              <a:spcAft>
                <a:spcPts val="0"/>
              </a:spcAft>
              <a:buNone/>
            </a:pPr>
            <a:r>
              <a:t/>
            </a:r>
            <a:endParaRPr sz="2600"/>
          </a:p>
          <a:p>
            <a:pPr indent="0" lvl="0" marL="0" rtl="0" algn="l">
              <a:spcBef>
                <a:spcPts val="1000"/>
              </a:spcBef>
              <a:spcAft>
                <a:spcPts val="0"/>
              </a:spcAft>
              <a:buNone/>
            </a:pPr>
            <a:r>
              <a:rPr lang="en-GB">
                <a:solidFill>
                  <a:srgbClr val="38761D"/>
                </a:solidFill>
                <a:highlight>
                  <a:schemeClr val="lt1"/>
                </a:highlight>
              </a:rPr>
              <a:t>No specific actions or decisions</a:t>
            </a:r>
            <a:endParaRPr>
              <a:solidFill>
                <a:srgbClr val="38761D"/>
              </a:solidFill>
              <a:highlight>
                <a:schemeClr val="lt1"/>
              </a:highlight>
            </a:endParaRPr>
          </a:p>
        </p:txBody>
      </p:sp>
      <p:sp>
        <p:nvSpPr>
          <p:cNvPr id="73" name="Google Shape;73;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Session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Solid progress on Roadmap 2.0 - targeting Plenary </a:t>
            </a:r>
            <a:endParaRPr/>
          </a:p>
          <a:p>
            <a:pPr indent="-381000" lvl="1" marL="914400" rtl="0" algn="l">
              <a:spcBef>
                <a:spcPts val="1000"/>
              </a:spcBef>
              <a:spcAft>
                <a:spcPts val="0"/>
              </a:spcAft>
              <a:buSzPts val="2400"/>
              <a:buChar char="▪"/>
            </a:pPr>
            <a:r>
              <a:rPr lang="en-GB"/>
              <a:t>GHG Best Practices proceeding well</a:t>
            </a:r>
            <a:endParaRPr/>
          </a:p>
          <a:p>
            <a:pPr indent="-381000" lvl="1" marL="914400" rtl="0" algn="l">
              <a:spcBef>
                <a:spcPts val="1000"/>
              </a:spcBef>
              <a:spcAft>
                <a:spcPts val="0"/>
              </a:spcAft>
              <a:buSzPts val="2400"/>
              <a:buChar char="▪"/>
            </a:pPr>
            <a:r>
              <a:rPr lang="en-GB"/>
              <a:t>CEOS GHG Portal being updated for 2024</a:t>
            </a:r>
            <a:endParaRPr/>
          </a:p>
          <a:p>
            <a:pPr indent="0" lvl="0" marL="0" rtl="0" algn="l">
              <a:spcBef>
                <a:spcPts val="1000"/>
              </a:spcBef>
              <a:spcAft>
                <a:spcPts val="0"/>
              </a:spcAft>
              <a:buNone/>
            </a:pPr>
            <a:r>
              <a:t/>
            </a:r>
            <a:endParaRPr sz="2600"/>
          </a:p>
          <a:p>
            <a:pPr indent="0" lvl="0" marL="0" rtl="0" algn="l">
              <a:spcBef>
                <a:spcPts val="1000"/>
              </a:spcBef>
              <a:spcAft>
                <a:spcPts val="0"/>
              </a:spcAft>
              <a:buNone/>
            </a:pPr>
            <a:r>
              <a:rPr lang="en-GB">
                <a:solidFill>
                  <a:srgbClr val="38761D"/>
                </a:solidFill>
                <a:highlight>
                  <a:schemeClr val="lt1"/>
                </a:highlight>
              </a:rPr>
              <a:t>Work is in hand and no specific actions</a:t>
            </a:r>
            <a:endParaRPr>
              <a:solidFill>
                <a:srgbClr val="38761D"/>
              </a:solidFill>
              <a:highlight>
                <a:schemeClr val="lt1"/>
              </a:highlight>
            </a:endParaRPr>
          </a:p>
        </p:txBody>
      </p:sp>
      <p:sp>
        <p:nvSpPr>
          <p:cNvPr id="79" name="Google Shape;79;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Session 2 - GHG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EETT demonstrators progressing</a:t>
            </a:r>
            <a:r>
              <a:rPr lang="en-GB"/>
              <a:t> </a:t>
            </a:r>
            <a:endParaRPr/>
          </a:p>
          <a:p>
            <a:pPr indent="-381000" lvl="1" marL="914400" rtl="0" algn="l">
              <a:spcBef>
                <a:spcPts val="1000"/>
              </a:spcBef>
              <a:spcAft>
                <a:spcPts val="0"/>
              </a:spcAft>
              <a:buSzPts val="2400"/>
              <a:buChar char="▪"/>
            </a:pPr>
            <a:r>
              <a:rPr lang="en-GB"/>
              <a:t>CEOS Chair planning Plenary debate on future for biodiversity in CEOS</a:t>
            </a:r>
            <a:endParaRPr/>
          </a:p>
          <a:p>
            <a:pPr indent="0" lvl="0" marL="0" rtl="0" algn="l">
              <a:spcBef>
                <a:spcPts val="1000"/>
              </a:spcBef>
              <a:spcAft>
                <a:spcPts val="0"/>
              </a:spcAft>
              <a:buNone/>
            </a:pPr>
            <a:r>
              <a:t/>
            </a:r>
            <a:endParaRPr sz="2600"/>
          </a:p>
          <a:p>
            <a:pPr indent="0" lvl="0" marL="0" rtl="0" algn="l">
              <a:spcBef>
                <a:spcPts val="1000"/>
              </a:spcBef>
              <a:spcAft>
                <a:spcPts val="0"/>
              </a:spcAft>
              <a:buNone/>
            </a:pPr>
            <a:r>
              <a:rPr lang="en-GB" sz="2250">
                <a:solidFill>
                  <a:srgbClr val="38761D"/>
                </a:solidFill>
                <a:highlight>
                  <a:srgbClr val="FFFFFF"/>
                </a:highlight>
                <a:latin typeface="Arial"/>
                <a:ea typeface="Arial"/>
                <a:cs typeface="Arial"/>
                <a:sym typeface="Arial"/>
              </a:rPr>
              <a:t>Necessary actions already in train</a:t>
            </a:r>
            <a:endParaRPr sz="3900">
              <a:solidFill>
                <a:srgbClr val="38761D"/>
              </a:solidFill>
              <a:highlight>
                <a:schemeClr val="lt1"/>
              </a:highlight>
            </a:endParaRPr>
          </a:p>
        </p:txBody>
      </p:sp>
      <p:sp>
        <p:nvSpPr>
          <p:cNvPr id="85" name="Google Shape;85;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Session 3 - Biodiversity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EW4ALL is evolving and may be relevant across CEOS structure</a:t>
            </a:r>
            <a:endParaRPr/>
          </a:p>
          <a:p>
            <a:pPr indent="-381000" lvl="1" marL="914400" rtl="0" algn="l">
              <a:spcBef>
                <a:spcPts val="1000"/>
              </a:spcBef>
              <a:spcAft>
                <a:spcPts val="0"/>
              </a:spcAft>
              <a:buSzPts val="2400"/>
              <a:buChar char="▪"/>
            </a:pPr>
            <a:r>
              <a:rPr lang="en-GB"/>
              <a:t>CEOS Interoperability Handbook in update</a:t>
            </a:r>
            <a:endParaRPr/>
          </a:p>
          <a:p>
            <a:pPr indent="0" lvl="0" marL="914400" rtl="0" algn="l">
              <a:spcBef>
                <a:spcPts val="1000"/>
              </a:spcBef>
              <a:spcAft>
                <a:spcPts val="0"/>
              </a:spcAft>
              <a:buNone/>
            </a:pPr>
            <a:r>
              <a:t/>
            </a:r>
            <a:endParaRPr/>
          </a:p>
          <a:p>
            <a:pPr indent="-371475" lvl="0" marL="457200" rtl="0" algn="l">
              <a:spcBef>
                <a:spcPts val="100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SIT Chair team to work with the CEOS Secretariat to revisit the letter received from WMO regarding CEOS support for Early Warnings for All (EW4All) and prepare a Principal-level discussion for CEOS Plenary</a:t>
            </a:r>
            <a:endParaRPr sz="2250">
              <a:solidFill>
                <a:srgbClr val="38761D"/>
              </a:solidFill>
              <a:highlight>
                <a:srgbClr val="FFFFFF"/>
              </a:highlight>
              <a:latin typeface="Arial"/>
              <a:ea typeface="Arial"/>
              <a:cs typeface="Arial"/>
              <a:sym typeface="Arial"/>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CEOS Executive Officer to ensure the WGISS Interoperability team has the appropriate engagement from across CEOS. WGISS to report on progress regularly at CEOS Secretariat meetings.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91" name="Google Shape;91;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Session 4 - WG Priority Topics 1/2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2"/>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CEOS/CGMS SBSTA statement out for review</a:t>
            </a:r>
            <a:endParaRPr/>
          </a:p>
          <a:p>
            <a:pPr indent="-381000" lvl="1" marL="914400" rtl="0" algn="l">
              <a:spcBef>
                <a:spcPts val="1000"/>
              </a:spcBef>
              <a:spcAft>
                <a:spcPts val="0"/>
              </a:spcAft>
              <a:buSzPts val="2400"/>
              <a:buChar char="▪"/>
            </a:pPr>
            <a:r>
              <a:rPr lang="en-GB"/>
              <a:t>GCOS IP Response in train for 2025 </a:t>
            </a:r>
            <a:endParaRPr/>
          </a:p>
          <a:p>
            <a:pPr indent="0" lvl="0" marL="914400" rtl="0" algn="l">
              <a:spcBef>
                <a:spcPts val="1000"/>
              </a:spcBef>
              <a:spcAft>
                <a:spcPts val="0"/>
              </a:spcAft>
              <a:buNone/>
            </a:pPr>
            <a:r>
              <a:t/>
            </a:r>
            <a:endParaRPr/>
          </a:p>
          <a:p>
            <a:pPr indent="-381000" lvl="1" marL="914400" rtl="0" algn="l">
              <a:spcBef>
                <a:spcPts val="1000"/>
              </a:spcBef>
              <a:spcAft>
                <a:spcPts val="0"/>
              </a:spcAft>
              <a:buSzPts val="2400"/>
              <a:buChar char="▪"/>
            </a:pPr>
            <a:r>
              <a:rPr lang="en-GB"/>
              <a:t>GA has nominated for WGCV Chair</a:t>
            </a:r>
            <a:endParaRPr/>
          </a:p>
          <a:p>
            <a:pPr indent="-381000" lvl="1" marL="914400" rtl="0" algn="l">
              <a:spcBef>
                <a:spcPts val="1000"/>
              </a:spcBef>
              <a:spcAft>
                <a:spcPts val="0"/>
              </a:spcAft>
              <a:buSzPts val="2400"/>
              <a:buChar char="▪"/>
            </a:pPr>
            <a:r>
              <a:rPr lang="en-GB"/>
              <a:t>ECMWF has nominated for WGClimate Chair</a:t>
            </a:r>
            <a:br>
              <a:rPr lang="en-GB"/>
            </a:br>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CEOS agencies invited to provide comments on the draft SBSTA statement developed by WGClimate</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97" name="Google Shape;97;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Session 4 - WG Priority Topics 2/2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3"/>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GST lessons learned exercise well underway - will progress through to SIT-40 with discussion at Plenary</a:t>
            </a:r>
            <a:endParaRPr/>
          </a:p>
          <a:p>
            <a:pPr indent="-381000" lvl="1" marL="914400" rtl="0" algn="l">
              <a:spcBef>
                <a:spcPts val="1000"/>
              </a:spcBef>
              <a:spcAft>
                <a:spcPts val="0"/>
              </a:spcAft>
              <a:buSzPts val="2400"/>
              <a:buChar char="▪"/>
            </a:pPr>
            <a:r>
              <a:rPr lang="en-GB"/>
              <a:t>Aquatic Carbon Roadmap underway</a:t>
            </a:r>
            <a:endParaRPr/>
          </a:p>
          <a:p>
            <a:pPr indent="-381000" lvl="1" marL="914400" rtl="0" algn="l">
              <a:spcBef>
                <a:spcPts val="1000"/>
              </a:spcBef>
              <a:spcAft>
                <a:spcPts val="0"/>
              </a:spcAft>
              <a:buSzPts val="2400"/>
              <a:buChar char="▪"/>
            </a:pPr>
            <a:r>
              <a:rPr lang="en-GB"/>
              <a:t>July 2024 IPCC Expert Meeting on Reconciling Land Use Emissions was explained</a:t>
            </a:r>
            <a:br>
              <a:rPr lang="en-GB"/>
            </a:br>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CEOS agencies invited to review and comment on the draft GST Lessons Learned slide deck and the recommendations in particular - to help progress them for presentation at CEOS Plenary</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03" name="Google Shape;103;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5 - Climate Policy Impact </a:t>
            </a:r>
            <a:endParaRPr sz="4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GEO Post-25 Work Plan is in formulation and a significant evolution from current WP</a:t>
            </a:r>
            <a:endParaRPr/>
          </a:p>
          <a:p>
            <a:pPr indent="-381000" lvl="1" marL="914400" rtl="0" algn="l">
              <a:spcBef>
                <a:spcPts val="1000"/>
              </a:spcBef>
              <a:spcAft>
                <a:spcPts val="0"/>
              </a:spcAft>
              <a:buSzPts val="2400"/>
              <a:buChar char="▪"/>
            </a:pPr>
            <a:r>
              <a:rPr lang="en-GB"/>
              <a:t>Looking to finalize in May 2025</a:t>
            </a:r>
            <a:endParaRPr/>
          </a:p>
          <a:p>
            <a:pPr indent="-381000" lvl="1" marL="914400" rtl="0" algn="l">
              <a:spcBef>
                <a:spcPts val="1000"/>
              </a:spcBef>
              <a:spcAft>
                <a:spcPts val="0"/>
              </a:spcAft>
              <a:buSzPts val="2400"/>
              <a:buChar char="▪"/>
            </a:pPr>
            <a:r>
              <a:rPr lang="en-GB"/>
              <a:t>Call for Proposals is open, until 31 October</a:t>
            </a:r>
            <a:br>
              <a:rPr lang="en-GB"/>
            </a:br>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Post-2025 GEO Work Programme Proposals are due by 31 October. CEOS agencies and working teams are encouraged to consider the opportunity</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09" name="Google Shape;109;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6 - GEO WP </a:t>
            </a:r>
            <a:endParaRPr sz="4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idx="1" type="body"/>
          </p:nvPr>
        </p:nvSpPr>
        <p:spPr>
          <a:xfrm>
            <a:off x="294908" y="1236158"/>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b="1" i="1" lang="en-GB" u="sng"/>
              <a:t>Issues raised</a:t>
            </a:r>
            <a:endParaRPr b="1" i="1" u="sng"/>
          </a:p>
          <a:p>
            <a:pPr indent="-381000" lvl="1" marL="914400" rtl="0" algn="l">
              <a:spcBef>
                <a:spcPts val="1000"/>
              </a:spcBef>
              <a:spcAft>
                <a:spcPts val="0"/>
              </a:spcAft>
              <a:buSzPts val="2400"/>
              <a:buChar char="▪"/>
            </a:pPr>
            <a:r>
              <a:rPr lang="en-GB"/>
              <a:t>AFOLU Roadmap actions in progress and reflecting huge investment across many CEOS agencies</a:t>
            </a:r>
            <a:endParaRPr/>
          </a:p>
          <a:p>
            <a:pPr indent="-381000" lvl="1" marL="914400" rtl="0" algn="l">
              <a:spcBef>
                <a:spcPts val="1000"/>
              </a:spcBef>
              <a:spcAft>
                <a:spcPts val="0"/>
              </a:spcAft>
              <a:buSzPts val="2400"/>
              <a:buChar char="▪"/>
            </a:pPr>
            <a:r>
              <a:rPr lang="en-GB"/>
              <a:t>Biomass harmonisation work </a:t>
            </a:r>
            <a:r>
              <a:rPr lang="en-GB"/>
              <a:t>focused</a:t>
            </a:r>
            <a:r>
              <a:rPr lang="en-GB"/>
              <a:t> on: use for </a:t>
            </a:r>
            <a:r>
              <a:rPr lang="en-GB"/>
              <a:t>national</a:t>
            </a:r>
            <a:r>
              <a:rPr lang="en-GB"/>
              <a:t> reporting in GST2; Global Biomass Product Validation; validation w GEO-TREES. New missions from 2025!</a:t>
            </a:r>
            <a:endParaRPr/>
          </a:p>
          <a:p>
            <a:pPr indent="-381000" lvl="1" marL="914400" rtl="0" algn="l">
              <a:spcBef>
                <a:spcPts val="1000"/>
              </a:spcBef>
              <a:spcAft>
                <a:spcPts val="0"/>
              </a:spcAft>
              <a:buSzPts val="2400"/>
              <a:buChar char="▪"/>
            </a:pPr>
            <a:r>
              <a:rPr lang="en-GB"/>
              <a:t>Silvacarbon progress including Forest Fires Prediction and Monitoring as new area</a:t>
            </a:r>
            <a:br>
              <a:rPr lang="en-GB"/>
            </a:br>
            <a:endParaRPr/>
          </a:p>
          <a:p>
            <a:pPr indent="-371475" lvl="0" marL="457200" rtl="0" algn="l">
              <a:spcBef>
                <a:spcPts val="0"/>
              </a:spcBef>
              <a:spcAft>
                <a:spcPts val="0"/>
              </a:spcAft>
              <a:buClr>
                <a:srgbClr val="38761D"/>
              </a:buClr>
              <a:buSzPts val="2250"/>
              <a:buFont typeface="Arial"/>
              <a:buChar char="-"/>
            </a:pPr>
            <a:r>
              <a:rPr lang="en-GB" sz="2250">
                <a:solidFill>
                  <a:srgbClr val="38761D"/>
                </a:solidFill>
                <a:highlight>
                  <a:srgbClr val="FFFFFF"/>
                </a:highlight>
                <a:latin typeface="Arial"/>
                <a:ea typeface="Arial"/>
                <a:cs typeface="Arial"/>
                <a:sym typeface="Arial"/>
              </a:rPr>
              <a:t>No specific actions.</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a:p>
            <a:pPr indent="0" lvl="0" marL="0" rtl="0" algn="l">
              <a:spcBef>
                <a:spcPts val="1000"/>
              </a:spcBef>
              <a:spcAft>
                <a:spcPts val="0"/>
              </a:spcAft>
              <a:buNone/>
            </a:pPr>
            <a:r>
              <a:t/>
            </a:r>
            <a:endParaRPr sz="2250">
              <a:solidFill>
                <a:srgbClr val="38761D"/>
              </a:solidFill>
              <a:highlight>
                <a:srgbClr val="FFFFFF"/>
              </a:highlight>
              <a:latin typeface="Arial"/>
              <a:ea typeface="Arial"/>
              <a:cs typeface="Arial"/>
              <a:sym typeface="Arial"/>
            </a:endParaRPr>
          </a:p>
        </p:txBody>
      </p:sp>
      <p:sp>
        <p:nvSpPr>
          <p:cNvPr id="115" name="Google Shape;115;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200"/>
              <a:t>Session 7 - AFOLU </a:t>
            </a:r>
            <a:endParaRPr sz="4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