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0c04c02b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2f0c04c02b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0c04c02bb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0c04c02b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688ecf7e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688ecf7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eos.org/meetings/38th-ceos-plenary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chateauramezay.qc.ca/en/museum/history/" TargetMode="External"/><Relationship Id="rId4" Type="http://schemas.openxmlformats.org/officeDocument/2006/relationships/hyperlink" Target="https://www.chateauramezay.qc.ca/en/museum/history/" TargetMode="External"/><Relationship Id="rId9" Type="http://schemas.openxmlformats.org/officeDocument/2006/relationships/image" Target="../media/image9.jpg"/><Relationship Id="rId5" Type="http://schemas.openxmlformats.org/officeDocument/2006/relationships/hyperlink" Target="https://indigenousquebec.com/things-to-do/la-maison-des-peuples-autochtones#:~:text=A%20site%20of%20national%20historic,museum%2C%20environmental%20and%20culinary%20activities." TargetMode="External"/><Relationship Id="rId6" Type="http://schemas.openxmlformats.org/officeDocument/2006/relationships/hyperlink" Target="https://gault.mcgill.ca/en/the-reserve/detail/our-history/" TargetMode="External"/><Relationship Id="rId7" Type="http://schemas.openxmlformats.org/officeDocument/2006/relationships/hyperlink" Target="https://gault.mcgill.ca/en/the-reserve/detail/our-history/" TargetMode="External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Plenary 2024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Objectives &amp; Planning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1485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Eric Laliberté, CSA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239550" y="1258650"/>
            <a:ext cx="11712900" cy="5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4572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</a:rPr>
              <a:t>Proposal for a sustained presence of </a:t>
            </a:r>
            <a:r>
              <a:rPr b="1" lang="en-GB" sz="1900">
                <a:solidFill>
                  <a:schemeClr val="dk1"/>
                </a:solidFill>
              </a:rPr>
              <a:t>an entity to address </a:t>
            </a:r>
            <a:r>
              <a:rPr b="1" lang="en-GB" sz="1900">
                <a:solidFill>
                  <a:schemeClr val="dk1"/>
                </a:solidFill>
              </a:rPr>
              <a:t>biodiversity within CEOS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b="1" lang="en-GB" sz="1900">
                <a:solidFill>
                  <a:schemeClr val="dk1"/>
                </a:solidFill>
              </a:rPr>
              <a:t>JAXA SIT Chair priorities: Climate Policy Impact and Greenhouse Gas Observation Coordination</a:t>
            </a:r>
            <a:endParaRPr b="1"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-GB" sz="1900">
                <a:solidFill>
                  <a:schemeClr val="dk1"/>
                </a:solidFill>
              </a:rPr>
              <a:t>2024 update of the CEOS Greenhouse Gas Roadmap; AFOLU Roadmap actions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</a:rPr>
              <a:t>Working Groups and Virtual Constellation updates to </a:t>
            </a:r>
            <a:r>
              <a:rPr b="1" lang="en-GB" sz="1900">
                <a:solidFill>
                  <a:schemeClr val="dk1"/>
                </a:solidFill>
              </a:rPr>
              <a:t>CEOS Principals</a:t>
            </a:r>
            <a:endParaRPr b="1" sz="1900">
              <a:solidFill>
                <a:schemeClr val="dk1"/>
              </a:solidFill>
            </a:endParaRPr>
          </a:p>
          <a:p>
            <a:pPr indent="-349250" lvl="1" marL="9144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-GB" sz="1900">
                <a:solidFill>
                  <a:schemeClr val="dk1"/>
                </a:solidFill>
              </a:rPr>
              <a:t>WGClimate and WGCV Vice Chair nominations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-GB" sz="1900">
                <a:solidFill>
                  <a:schemeClr val="dk1"/>
                </a:solidFill>
              </a:rPr>
              <a:t>Merged Gap Analysis and Coordinated Action Plan for ECV Inventory analyses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-GB" sz="1900">
                <a:solidFill>
                  <a:schemeClr val="dk1"/>
                </a:solidFill>
              </a:rPr>
              <a:t>CEOS-CGMS Statement to UNFCCC COP 29 SBSTA 61.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-GB" sz="1900">
                <a:solidFill>
                  <a:schemeClr val="dk1"/>
                </a:solidFill>
              </a:rPr>
              <a:t>Updated WGISS Terms of Reference.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-GB" sz="1900">
                <a:solidFill>
                  <a:schemeClr val="dk1"/>
                </a:solidFill>
              </a:rPr>
              <a:t>COAST: Enhancing remote sensing + United Nations’ Ocean Decade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-GB" sz="1900">
                <a:solidFill>
                  <a:schemeClr val="dk1"/>
                </a:solidFill>
              </a:rPr>
              <a:t>CEOS-ARD Strategy 2024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</a:rPr>
              <a:t>SDG Coordination Group: </a:t>
            </a:r>
            <a:r>
              <a:rPr lang="en-GB" sz="1900">
                <a:solidFill>
                  <a:schemeClr val="dk1"/>
                </a:solidFill>
              </a:rPr>
              <a:t>Invigorating support for SDGs; UNCCD approach to CEOS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</a:rPr>
              <a:t>Welcome the United Kingdom Space Agency (UKSA) as 2025 CEOS Chair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b="1" lang="en-GB" sz="1900">
                <a:solidFill>
                  <a:schemeClr val="dk1"/>
                </a:solidFill>
              </a:rPr>
              <a:t>2026 CEOS Chair nomination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</a:rPr>
              <a:t>Highlight the 40</a:t>
            </a:r>
            <a:r>
              <a:rPr b="1" baseline="30000" lang="en-GB" sz="1900">
                <a:solidFill>
                  <a:schemeClr val="dk1"/>
                </a:solidFill>
              </a:rPr>
              <a:t>th</a:t>
            </a:r>
            <a:r>
              <a:rPr b="1" lang="en-GB" sz="1900">
                <a:solidFill>
                  <a:schemeClr val="dk1"/>
                </a:solidFill>
              </a:rPr>
              <a:t> anniversary of CEOS !</a:t>
            </a:r>
            <a:endParaRPr b="1" sz="130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85425" y="-90950"/>
            <a:ext cx="9534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Some Headline Themes</a:t>
            </a:r>
            <a:endParaRPr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2024</a:t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8193925" y="6061600"/>
            <a:ext cx="38862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CC0000"/>
                </a:solidFill>
              </a:rPr>
              <a:t>Full statement of objectives </a:t>
            </a:r>
            <a:r>
              <a:rPr b="1" lang="en-GB" sz="1700">
                <a:solidFill>
                  <a:srgbClr val="CC0000"/>
                </a:solidFill>
              </a:rPr>
              <a:t>here</a:t>
            </a:r>
            <a:endParaRPr b="1" sz="17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52050" y="1161325"/>
            <a:ext cx="77745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GB" sz="2500" u="sng"/>
              <a:t>** Please make sure to register **</a:t>
            </a:r>
            <a:endParaRPr b="1" i="1" sz="2500" u="sng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Where: CSA HQ, Montreal, Canada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When: October 22-24, 2024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Deadline to provide passport copies to CSA/Carmen Marcu: </a:t>
            </a:r>
            <a:r>
              <a:rPr lang="en-GB" sz="2500"/>
              <a:t>September 27th 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Deadline for </a:t>
            </a:r>
            <a:r>
              <a:rPr i="1" lang="en-GB" sz="2500"/>
              <a:t>Sandman hotel</a:t>
            </a:r>
            <a:r>
              <a:rPr lang="en-GB" sz="2500"/>
              <a:t> booking: </a:t>
            </a:r>
            <a:endParaRPr sz="25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500"/>
              <a:t>September 21st</a:t>
            </a:r>
            <a:endParaRPr sz="25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500"/>
              <a:t>Meeting website: </a:t>
            </a:r>
            <a:r>
              <a:rPr lang="en-GB" sz="2300" u="sng">
                <a:solidFill>
                  <a:schemeClr val="hlink"/>
                </a:solidFill>
                <a:hlinkClick r:id="rId3"/>
              </a:rPr>
              <a:t>https://ceos.org/meetings/38th-ceos-plenary/</a:t>
            </a:r>
            <a:r>
              <a:rPr lang="en-GB" sz="2300"/>
              <a:t> </a:t>
            </a:r>
            <a:endParaRPr sz="2300"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Meeting </a:t>
            </a:r>
            <a:r>
              <a:rPr lang="en-GB"/>
              <a:t>Logistics</a:t>
            </a:r>
            <a:endParaRPr/>
          </a:p>
        </p:txBody>
      </p:sp>
      <p:pic>
        <p:nvPicPr>
          <p:cNvPr id="81" name="Google Shape;8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153" y="1841314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610375" y="4039700"/>
            <a:ext cx="5480700" cy="218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 u="sng">
                <a:solidFill>
                  <a:srgbClr val="44546A"/>
                </a:solidFill>
                <a:highlight>
                  <a:srgbClr val="F5F5F5"/>
                </a:highlight>
              </a:rPr>
              <a:t>Wednesday, 23 October – 19h00 to 22h00</a:t>
            </a:r>
            <a:r>
              <a:rPr b="1" lang="en-GB" sz="1300" u="sng">
                <a:highlight>
                  <a:srgbClr val="F5F5F5"/>
                </a:highlight>
              </a:rPr>
              <a:t>​</a:t>
            </a:r>
            <a:endParaRPr b="1" sz="1300" u="sng"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4546A"/>
                </a:solidFill>
                <a:highlight>
                  <a:srgbClr val="F5F5F5"/>
                </a:highlight>
              </a:rPr>
              <a:t>CEOS 40</a:t>
            </a:r>
            <a:r>
              <a:rPr lang="en-GB" sz="900">
                <a:solidFill>
                  <a:srgbClr val="44546A"/>
                </a:solidFill>
                <a:highlight>
                  <a:srgbClr val="F5F5F5"/>
                </a:highlight>
              </a:rPr>
              <a:t>th</a:t>
            </a:r>
            <a:r>
              <a:rPr lang="en-GB" sz="1300">
                <a:solidFill>
                  <a:srgbClr val="44546A"/>
                </a:solidFill>
                <a:highlight>
                  <a:srgbClr val="F5F5F5"/>
                </a:highlight>
              </a:rPr>
              <a:t> Celebration at</a:t>
            </a:r>
            <a:r>
              <a:rPr lang="en-GB" sz="1300">
                <a:solidFill>
                  <a:srgbClr val="44546A"/>
                </a:solidFill>
                <a:highlight>
                  <a:srgbClr val="F5F5F5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1300">
                <a:highlight>
                  <a:srgbClr val="F5F5F5"/>
                </a:highlight>
                <a:uFill>
                  <a:noFill/>
                </a:uFill>
                <a:hlinkClick r:id="rId4"/>
              </a:rPr>
              <a:t>Château Ramezay - Historic Site and Museum of Montréal</a:t>
            </a:r>
            <a:r>
              <a:rPr lang="en-GB" sz="1300">
                <a:solidFill>
                  <a:srgbClr val="44546A"/>
                </a:solidFill>
                <a:highlight>
                  <a:srgbClr val="F5F5F5"/>
                </a:highlight>
              </a:rPr>
              <a:t>, the first building classified as a historic monument in the province of Quebec. </a:t>
            </a:r>
            <a:r>
              <a:rPr lang="en-GB" sz="1300">
                <a:highlight>
                  <a:srgbClr val="F5F5F5"/>
                </a:highlight>
              </a:rPr>
              <a:t>​</a:t>
            </a:r>
            <a:endParaRPr sz="1300"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44546A"/>
                </a:solidFill>
                <a:highlight>
                  <a:srgbClr val="F5F5F5"/>
                </a:highlight>
              </a:rPr>
              <a:t>Programme - Salle de Nantes</a:t>
            </a:r>
            <a:r>
              <a:rPr lang="en-GB" sz="1300">
                <a:solidFill>
                  <a:srgbClr val="44546A"/>
                </a:solidFill>
                <a:highlight>
                  <a:srgbClr val="F5F5F5"/>
                </a:highlight>
              </a:rPr>
              <a:t>, with its magnificent 18th century mahogany panelling and its crystal chandeliers that impart an air of refined elegance; welcome guide/Nouvelle France; background music; mocktails &amp; bites.</a:t>
            </a:r>
            <a:endParaRPr sz="1300">
              <a:solidFill>
                <a:srgbClr val="44546A"/>
              </a:solidFill>
              <a:highlight>
                <a:srgbClr val="F5F5F5"/>
              </a:highlight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Social programme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253175" y="1271425"/>
            <a:ext cx="5174700" cy="24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 u="sng">
                <a:solidFill>
                  <a:srgbClr val="44546A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</a:rPr>
              <a:t>Tuesday, 22 October – 18h00 to 21h00</a:t>
            </a:r>
            <a:r>
              <a:rPr b="1" lang="en-GB" sz="1300" u="sng">
                <a:solidFill>
                  <a:schemeClr val="dk1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 b="1" sz="1300" u="sng">
              <a:solidFill>
                <a:schemeClr val="dk1"/>
              </a:solidFill>
              <a:highlight>
                <a:srgbClr val="F5F5F5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4546A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</a:rPr>
              <a:t>Welcome cocktail at “</a:t>
            </a:r>
            <a:r>
              <a:rPr lang="en-GB" sz="1300" u="sng">
                <a:solidFill>
                  <a:srgbClr val="0563C1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maison autochtone</a:t>
            </a:r>
            <a:r>
              <a:rPr lang="en-GB" sz="1300">
                <a:solidFill>
                  <a:srgbClr val="44546A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</a:rPr>
              <a:t>”, located at the foot of the</a:t>
            </a:r>
            <a:r>
              <a:rPr lang="en-GB" sz="1300">
                <a:solidFill>
                  <a:srgbClr val="44546A"/>
                </a:solidFill>
                <a:highlight>
                  <a:srgbClr val="F5F5F5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i="1" lang="en-GB" sz="1300">
                <a:solidFill>
                  <a:schemeClr val="dk1"/>
                </a:solidFill>
                <a:highlight>
                  <a:srgbClr val="F5F5F5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Gault reserve</a:t>
            </a:r>
            <a:r>
              <a:rPr i="1" lang="en-GB" sz="1300">
                <a:solidFill>
                  <a:srgbClr val="44546A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GB" sz="1300">
                <a:solidFill>
                  <a:srgbClr val="44546A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</a:rPr>
              <a:t> designated the first Canadian Biosphere Reserve as part of UNESCO's Man and the Biosphere Program, in 1978. </a:t>
            </a:r>
            <a:r>
              <a:rPr lang="en-GB" sz="1300">
                <a:solidFill>
                  <a:schemeClr val="dk1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 sz="1300">
              <a:solidFill>
                <a:schemeClr val="dk1"/>
              </a:solidFill>
              <a:highlight>
                <a:srgbClr val="F5F5F5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5F5F5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44546A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</a:rPr>
              <a:t>Program</a:t>
            </a:r>
            <a:r>
              <a:rPr lang="en-GB" sz="1300">
                <a:solidFill>
                  <a:srgbClr val="44546A"/>
                </a:solidFill>
                <a:highlight>
                  <a:srgbClr val="F5F5F5"/>
                </a:highlight>
                <a:latin typeface="Montserrat"/>
                <a:ea typeface="Montserrat"/>
                <a:cs typeface="Montserrat"/>
                <a:sym typeface="Montserrat"/>
              </a:rPr>
              <a:t>: Indigenous campfire welcome, Indigenous music artist, Riopelle Art Gallery tour, mocktail bar and food, gift shop.</a:t>
            </a:r>
            <a:endParaRPr sz="1300">
              <a:solidFill>
                <a:srgbClr val="44546A"/>
              </a:solidFill>
              <a:highlight>
                <a:srgbClr val="F5F5F5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erson playing a drum in the snow&#10;&#10;Description automatically generated" id="89" name="Google Shape;89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9975" y="3515550"/>
            <a:ext cx="2573501" cy="27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1139980" y="3515543"/>
            <a:ext cx="7530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91" name="Google Shape;91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3250" y="1435488"/>
            <a:ext cx="3017100" cy="24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