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Montserra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f3ec611c07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f3ec611c07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0eb917454_1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0eb917454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00eb917454_1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00eb917454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Jonathan Ross sends his apologies as he is unable to make it to Sydney as he is attending personal family matters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f3ec611c0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2f3ec611c0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bb727f0b6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bb727f0b6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8764af8e14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8764af8e1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76bf0f99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76bf0f9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876bf0f99a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876bf0f99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f3ec611c07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2f3ec611c07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jpg"/><Relationship Id="rId4" Type="http://schemas.openxmlformats.org/officeDocument/2006/relationships/image" Target="../media/image1.jpg"/><Relationship Id="rId5" Type="http://schemas.openxmlformats.org/officeDocument/2006/relationships/image" Target="../media/image4.png"/><Relationship Id="rId6"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8.jpg"/><Relationship Id="rId4" Type="http://schemas.openxmlformats.org/officeDocument/2006/relationships/image" Target="../media/image1.jpg"/><Relationship Id="rId5" Type="http://schemas.openxmlformats.org/officeDocument/2006/relationships/image" Target="../media/image4.png"/><Relationship Id="rId6"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8" name="Shape 108"/>
        <p:cNvGrpSpPr/>
        <p:nvPr/>
      </p:nvGrpSpPr>
      <p:grpSpPr>
        <a:xfrm>
          <a:off x="0" y="0"/>
          <a:ext cx="0" cy="0"/>
          <a:chOff x="0" y="0"/>
          <a:chExt cx="0" cy="0"/>
        </a:xfrm>
      </p:grpSpPr>
      <p:sp>
        <p:nvSpPr>
          <p:cNvPr id="109" name="Google Shape;109;p12"/>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110" name="Google Shape;110;p12"/>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111" name="Google Shape;111;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12" name="Google Shape;112;p12"/>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113" name="Google Shape;113;p12"/>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114" name="Google Shape;114;p12"/>
          <p:cNvSpPr txBox="1"/>
          <p:nvPr>
            <p:ph idx="1" type="body"/>
          </p:nvPr>
        </p:nvSpPr>
        <p:spPr>
          <a:xfrm>
            <a:off x="5180012" y="1373852"/>
            <a:ext cx="6172200" cy="4694400"/>
          </a:xfrm>
          <a:prstGeom prst="rect">
            <a:avLst/>
          </a:prstGeom>
          <a:noFill/>
          <a:ln>
            <a:noFill/>
          </a:ln>
        </p:spPr>
        <p:txBody>
          <a:bodyPr anchorCtr="0" anchor="t" bIns="45700" lIns="91425" spcFirstLastPara="1" rIns="91425" wrap="square" tIns="45700">
            <a:noAutofit/>
          </a:bodyPr>
          <a:lstStyle>
            <a:lvl1pPr indent="-431800" lvl="0" marL="457200" marR="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115" name="Google Shape;115;p12"/>
          <p:cNvSpPr txBox="1"/>
          <p:nvPr>
            <p:ph idx="2" type="body"/>
          </p:nvPr>
        </p:nvSpPr>
        <p:spPr>
          <a:xfrm>
            <a:off x="839788" y="1373852"/>
            <a:ext cx="3932100" cy="4630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116" name="Google Shape;116;p12"/>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117" name="Google Shape;117;p1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118" name="Google Shape;118;p12"/>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8" name="Shape 68"/>
        <p:cNvGrpSpPr/>
        <p:nvPr/>
      </p:nvGrpSpPr>
      <p:grpSpPr>
        <a:xfrm>
          <a:off x="0" y="0"/>
          <a:ext cx="0" cy="0"/>
          <a:chOff x="0" y="0"/>
          <a:chExt cx="0" cy="0"/>
        </a:xfrm>
      </p:grpSpPr>
      <p:pic>
        <p:nvPicPr>
          <p:cNvPr id="69" name="Google Shape;69;p8"/>
          <p:cNvPicPr preferRelativeResize="0"/>
          <p:nvPr/>
        </p:nvPicPr>
        <p:blipFill rotWithShape="1">
          <a:blip r:embed="rId2">
            <a:alphaModFix/>
          </a:blip>
          <a:srcRect b="0" l="0" r="0" t="0"/>
          <a:stretch/>
        </p:blipFill>
        <p:spPr>
          <a:xfrm>
            <a:off x="3301750" y="2265730"/>
            <a:ext cx="8288156" cy="2756714"/>
          </a:xfrm>
          <a:prstGeom prst="rect">
            <a:avLst/>
          </a:prstGeom>
          <a:noFill/>
          <a:ln>
            <a:noFill/>
          </a:ln>
        </p:spPr>
      </p:pic>
      <p:pic>
        <p:nvPicPr>
          <p:cNvPr id="70" name="Google Shape;70;p8"/>
          <p:cNvPicPr preferRelativeResize="0"/>
          <p:nvPr/>
        </p:nvPicPr>
        <p:blipFill rotWithShape="1">
          <a:blip r:embed="rId3">
            <a:alphaModFix/>
          </a:blip>
          <a:srcRect b="-110"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71" name="Google Shape;71;p8"/>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72" name="Google Shape;72;p8"/>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3" name="Google Shape;73;p8"/>
          <p:cNvSpPr/>
          <p:nvPr/>
        </p:nvSpPr>
        <p:spPr>
          <a:xfrm flipH="1">
            <a:off x="-21101" y="-14542"/>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74" name="Google Shape;74;p8"/>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75" name="Google Shape;75;p8"/>
          <p:cNvPicPr preferRelativeResize="0"/>
          <p:nvPr/>
        </p:nvPicPr>
        <p:blipFill rotWithShape="1">
          <a:blip r:embed="rId6">
            <a:alphaModFix amt="34000"/>
          </a:blip>
          <a:srcRect b="-8775" l="32581" r="8553" t="2403"/>
          <a:stretch/>
        </p:blipFill>
        <p:spPr>
          <a:xfrm rot="5400000">
            <a:off x="5734365" y="-1016162"/>
            <a:ext cx="5455200" cy="7480800"/>
          </a:xfrm>
          <a:prstGeom prst="rtTriangle">
            <a:avLst/>
          </a:prstGeom>
          <a:noFill/>
          <a:ln>
            <a:noFill/>
          </a:ln>
        </p:spPr>
      </p:pic>
      <p:pic>
        <p:nvPicPr>
          <p:cNvPr id="76" name="Google Shape;76;p8"/>
          <p:cNvPicPr preferRelativeResize="0"/>
          <p:nvPr/>
        </p:nvPicPr>
        <p:blipFill rotWithShape="1">
          <a:blip r:embed="rId6">
            <a:alphaModFix amt="34000"/>
          </a:blip>
          <a:srcRect b="676" l="54016" r="11354" t="36080"/>
          <a:stretch/>
        </p:blipFill>
        <p:spPr>
          <a:xfrm rot="-5400000">
            <a:off x="5792644" y="4820060"/>
            <a:ext cx="1719600" cy="2366700"/>
          </a:xfrm>
          <a:prstGeom prst="rtTriangle">
            <a:avLst/>
          </a:prstGeom>
          <a:noFill/>
          <a:ln>
            <a:noFill/>
          </a:ln>
        </p:spPr>
      </p:pic>
      <p:sp>
        <p:nvSpPr>
          <p:cNvPr id="77" name="Google Shape;77;p8"/>
          <p:cNvSpPr txBox="1"/>
          <p:nvPr>
            <p:ph type="title"/>
          </p:nvPr>
        </p:nvSpPr>
        <p:spPr>
          <a:xfrm>
            <a:off x="176047" y="175938"/>
            <a:ext cx="6157200" cy="39726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8" name="Shape 78"/>
        <p:cNvGrpSpPr/>
        <p:nvPr/>
      </p:nvGrpSpPr>
      <p:grpSpPr>
        <a:xfrm>
          <a:off x="0" y="0"/>
          <a:ext cx="0" cy="0"/>
          <a:chOff x="0" y="0"/>
          <a:chExt cx="0" cy="0"/>
        </a:xfrm>
      </p:grpSpPr>
      <p:sp>
        <p:nvSpPr>
          <p:cNvPr id="79" name="Google Shape;79;p9"/>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80" name="Google Shape;80;p9"/>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81" name="Google Shape;81;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82" name="Google Shape;82;p9"/>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83" name="Google Shape;83;p9"/>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84" name="Google Shape;84;p9"/>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85" name="Google Shape;85;p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
        <p:nvSpPr>
          <p:cNvPr id="86" name="Google Shape;86;p9"/>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87" name="Google Shape;87;p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8" name="Shape 88"/>
        <p:cNvGrpSpPr/>
        <p:nvPr/>
      </p:nvGrpSpPr>
      <p:grpSpPr>
        <a:xfrm>
          <a:off x="0" y="0"/>
          <a:ext cx="0" cy="0"/>
          <a:chOff x="0" y="0"/>
          <a:chExt cx="0" cy="0"/>
        </a:xfrm>
      </p:grpSpPr>
      <p:sp>
        <p:nvSpPr>
          <p:cNvPr id="89" name="Google Shape;89;p10"/>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90" name="Google Shape;90;p10"/>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91" name="Google Shape;91;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2" name="Google Shape;92;p10"/>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93" name="Google Shape;93;p10"/>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94" name="Google Shape;94;p10"/>
          <p:cNvSpPr txBox="1"/>
          <p:nvPr>
            <p:ph idx="1" type="body"/>
          </p:nvPr>
        </p:nvSpPr>
        <p:spPr>
          <a:xfrm>
            <a:off x="386632" y="1445923"/>
            <a:ext cx="5508900" cy="4775400"/>
          </a:xfrm>
          <a:prstGeom prst="rect">
            <a:avLst/>
          </a:prstGeom>
          <a:noFill/>
          <a:ln>
            <a:noFill/>
          </a:ln>
        </p:spPr>
        <p:txBody>
          <a:bodyPr anchorCtr="0" anchor="t" bIns="45700" lIns="91425" spcFirstLastPara="1" rIns="91425" wrap="square" tIns="45700">
            <a:noAutofit/>
          </a:bodyPr>
          <a:lstStyle>
            <a:lvl1pPr indent="-406400" lvl="0" marL="457200" marR="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95" name="Google Shape;95;p10"/>
          <p:cNvSpPr txBox="1"/>
          <p:nvPr>
            <p:ph idx="2" type="body"/>
          </p:nvPr>
        </p:nvSpPr>
        <p:spPr>
          <a:xfrm>
            <a:off x="6296361" y="1445923"/>
            <a:ext cx="5508900" cy="4775400"/>
          </a:xfrm>
          <a:prstGeom prst="rect">
            <a:avLst/>
          </a:prstGeom>
          <a:noFill/>
          <a:ln>
            <a:noFill/>
          </a:ln>
        </p:spPr>
        <p:txBody>
          <a:bodyPr anchorCtr="0" anchor="t" bIns="45700" lIns="91425" spcFirstLastPara="1" rIns="91425" wrap="square" tIns="45700">
            <a:noAutofit/>
          </a:bodyPr>
          <a:lstStyle>
            <a:lvl1pPr indent="-406400" lvl="0" marL="457200" marR="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96" name="Google Shape;96;p1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97" name="Google Shape;97;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98" name="Google Shape;98;p10"/>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9" name="Shape 99"/>
        <p:cNvGrpSpPr/>
        <p:nvPr/>
      </p:nvGrpSpPr>
      <p:grpSpPr>
        <a:xfrm>
          <a:off x="0" y="0"/>
          <a:ext cx="0" cy="0"/>
          <a:chOff x="0" y="0"/>
          <a:chExt cx="0" cy="0"/>
        </a:xfrm>
      </p:grpSpPr>
      <p:sp>
        <p:nvSpPr>
          <p:cNvPr id="100" name="Google Shape;100;p11"/>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101" name="Google Shape;101;p11"/>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102" name="Google Shape;102;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03" name="Google Shape;103;p11"/>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104" name="Google Shape;104;p11"/>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105" name="Google Shape;105;p11"/>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106" name="Google Shape;106;p1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107" name="Google Shape;107;p1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7"/>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64" name="Google Shape;64;p7"/>
          <p:cNvPicPr preferRelativeResize="0"/>
          <p:nvPr/>
        </p:nvPicPr>
        <p:blipFill rotWithShape="1">
          <a:blip r:embed="rId1">
            <a:alphaModFix amt="34000"/>
          </a:blip>
          <a:srcRect b="35419" l="51341" r="-2842" t="39268"/>
          <a:stretch/>
        </p:blipFill>
        <p:spPr>
          <a:xfrm flipH="1">
            <a:off x="9304423" y="0"/>
            <a:ext cx="2887577" cy="1037492"/>
          </a:xfrm>
          <a:prstGeom prst="rect">
            <a:avLst/>
          </a:prstGeom>
          <a:noFill/>
          <a:ln>
            <a:noFill/>
          </a:ln>
        </p:spPr>
      </p:pic>
      <p:pic>
        <p:nvPicPr>
          <p:cNvPr id="65" name="Google Shape;65;p7"/>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6" name="Google Shape;66;p7"/>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67" name="Google Shape;67;p7"/>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rive.google.com/drive/folders/1lR4NQrsJKSJs5pOn33eRPds427Nm1OQD" TargetMode="External"/><Relationship Id="rId4" Type="http://schemas.openxmlformats.org/officeDocument/2006/relationships/hyperlink" Target="https://drive.google.com/drive/folders/1lR4NQrsJKSJs5pOn33eRPds427Nm1OQD" TargetMode="External"/><Relationship Id="rId5" Type="http://schemas.openxmlformats.org/officeDocument/2006/relationships/hyperlink" Target="https://ceos.my.webex.com/meet/ceoswebex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3"/>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SIT Technical Workshop </a:t>
            </a:r>
            <a:r>
              <a:rPr lang="en-GB" sz="7500">
                <a:latin typeface="Montserrat"/>
                <a:ea typeface="Montserrat"/>
                <a:cs typeface="Montserrat"/>
                <a:sym typeface="Montserrat"/>
              </a:rPr>
              <a:t>202</a:t>
            </a:r>
            <a:r>
              <a:rPr lang="en-GB" sz="7500"/>
              <a:t>4</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t>Welcome</a:t>
            </a:r>
            <a:endParaRPr i="1" sz="4000"/>
          </a:p>
        </p:txBody>
      </p:sp>
      <p:sp>
        <p:nvSpPr>
          <p:cNvPr id="124" name="Google Shape;124;p13"/>
          <p:cNvSpPr/>
          <p:nvPr/>
        </p:nvSpPr>
        <p:spPr>
          <a:xfrm>
            <a:off x="7302234" y="38457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rPr b="1" lang="en-GB" sz="1900">
                <a:solidFill>
                  <a:schemeClr val="accent1"/>
                </a:solidFill>
                <a:latin typeface="Montserrat"/>
                <a:ea typeface="Montserrat"/>
                <a:cs typeface="Montserrat"/>
                <a:sym typeface="Montserrat"/>
              </a:rPr>
              <a:t>Hironori Maejima</a:t>
            </a:r>
            <a:endParaRPr b="1" sz="19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1900">
                <a:solidFill>
                  <a:schemeClr val="accent1"/>
                </a:solidFill>
                <a:latin typeface="Montserrat"/>
                <a:ea typeface="Montserrat"/>
                <a:cs typeface="Montserrat"/>
                <a:sym typeface="Montserrat"/>
              </a:rPr>
              <a:t>JAXA SIT Chair</a:t>
            </a:r>
            <a:endParaRPr b="1" sz="19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1900">
                <a:solidFill>
                  <a:schemeClr val="accent1"/>
                </a:solidFill>
                <a:latin typeface="Montserrat"/>
                <a:ea typeface="Montserrat"/>
                <a:cs typeface="Montserrat"/>
                <a:sym typeface="Montserrat"/>
              </a:rPr>
              <a:t>Alex Held</a:t>
            </a:r>
            <a:endParaRPr b="1" sz="19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1900">
                <a:solidFill>
                  <a:schemeClr val="accent1"/>
                </a:solidFill>
                <a:latin typeface="Montserrat"/>
                <a:ea typeface="Montserrat"/>
                <a:cs typeface="Montserrat"/>
                <a:sym typeface="Montserrat"/>
              </a:rPr>
              <a:t>CSIRO and GA (local hosts)</a:t>
            </a:r>
            <a:endParaRPr b="1" sz="19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1900" u="none" cap="none" strike="noStrike">
                <a:solidFill>
                  <a:schemeClr val="accent1"/>
                </a:solidFill>
                <a:latin typeface="Montserrat"/>
                <a:ea typeface="Montserrat"/>
                <a:cs typeface="Montserrat"/>
                <a:sym typeface="Montserrat"/>
              </a:rPr>
              <a:t>Agenda Item </a:t>
            </a:r>
            <a:r>
              <a:rPr b="1" lang="en-GB" sz="1900">
                <a:solidFill>
                  <a:schemeClr val="accent1"/>
                </a:solidFill>
                <a:latin typeface="Montserrat"/>
                <a:ea typeface="Montserrat"/>
                <a:cs typeface="Montserrat"/>
                <a:sym typeface="Montserrat"/>
              </a:rPr>
              <a:t>1.1</a:t>
            </a:r>
            <a:endParaRPr sz="1100">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1900">
                <a:solidFill>
                  <a:schemeClr val="accent1"/>
                </a:solidFill>
                <a:latin typeface="Montserrat"/>
                <a:ea typeface="Montserrat"/>
                <a:cs typeface="Montserrat"/>
                <a:sym typeface="Montserrat"/>
              </a:rPr>
              <a:t>SIT Technical Workshop 2024</a:t>
            </a:r>
            <a:endParaRPr b="1" sz="19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1900">
                <a:solidFill>
                  <a:schemeClr val="accent1"/>
                </a:solidFill>
                <a:latin typeface="Montserrat"/>
                <a:ea typeface="Montserrat"/>
                <a:cs typeface="Montserrat"/>
                <a:sym typeface="Montserrat"/>
              </a:rPr>
              <a:t>Sydney, Australia</a:t>
            </a:r>
            <a:endParaRPr b="1" sz="19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1900">
                <a:solidFill>
                  <a:schemeClr val="accent1"/>
                </a:solidFill>
                <a:latin typeface="Montserrat"/>
                <a:ea typeface="Montserrat"/>
                <a:cs typeface="Montserrat"/>
                <a:sym typeface="Montserrat"/>
              </a:rPr>
              <a:t>18th - 19th September 2024</a:t>
            </a:r>
            <a:endParaRPr b="1" i="0" sz="19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idx="1" type="body"/>
          </p:nvPr>
        </p:nvSpPr>
        <p:spPr>
          <a:xfrm>
            <a:off x="127050" y="1273875"/>
            <a:ext cx="11937900" cy="48843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1000"/>
              </a:spcBef>
              <a:spcAft>
                <a:spcPts val="0"/>
              </a:spcAft>
              <a:buSzPts val="1800"/>
              <a:buFont typeface="Arial"/>
              <a:buChar char="❖"/>
            </a:pPr>
            <a:r>
              <a:rPr b="1" lang="en-GB" sz="1800"/>
              <a:t>Both in room and online presenters should join the WebEx and share screen to present</a:t>
            </a:r>
            <a:endParaRPr b="1" sz="1800"/>
          </a:p>
          <a:p>
            <a:pPr indent="-342900" lvl="1" marL="914400" rtl="0" algn="l">
              <a:lnSpc>
                <a:spcPct val="150000"/>
              </a:lnSpc>
              <a:spcBef>
                <a:spcPts val="0"/>
              </a:spcBef>
              <a:spcAft>
                <a:spcPts val="0"/>
              </a:spcAft>
              <a:buSzPts val="1800"/>
              <a:buChar char="▪"/>
            </a:pPr>
            <a:r>
              <a:rPr lang="en-GB" sz="1800"/>
              <a:t>If you cannot present via webex, please arrange with SIT Chair Team ahead of your item</a:t>
            </a:r>
            <a:endParaRPr sz="1800"/>
          </a:p>
          <a:p>
            <a:pPr indent="-342900" lvl="1" marL="914400" rtl="0" algn="l">
              <a:lnSpc>
                <a:spcPct val="150000"/>
              </a:lnSpc>
              <a:spcBef>
                <a:spcPts val="0"/>
              </a:spcBef>
              <a:spcAft>
                <a:spcPts val="0"/>
              </a:spcAft>
              <a:buSzPts val="1800"/>
              <a:buChar char="▪"/>
            </a:pPr>
            <a:r>
              <a:rPr lang="en-GB" sz="1800"/>
              <a:t>Presentations should be self-uploaded </a:t>
            </a:r>
            <a:r>
              <a:rPr lang="en-GB" sz="1800" u="sng">
                <a:solidFill>
                  <a:schemeClr val="hlink"/>
                </a:solidFill>
                <a:hlinkClick r:id="rId3"/>
              </a:rPr>
              <a:t>here</a:t>
            </a:r>
            <a:r>
              <a:rPr lang="en-GB" sz="1800"/>
              <a:t>. (default view only, ask SIT Chair Team for edit access as required)</a:t>
            </a:r>
            <a:endParaRPr sz="1800"/>
          </a:p>
          <a:p>
            <a:pPr indent="-342900" lvl="1" marL="914400" rtl="0" algn="l">
              <a:lnSpc>
                <a:spcPct val="150000"/>
              </a:lnSpc>
              <a:spcBef>
                <a:spcPts val="0"/>
              </a:spcBef>
              <a:spcAft>
                <a:spcPts val="0"/>
              </a:spcAft>
              <a:buSzPts val="1800"/>
              <a:buChar char="▪"/>
            </a:pPr>
            <a:r>
              <a:rPr lang="en-GB" sz="1800" u="sng">
                <a:solidFill>
                  <a:schemeClr val="hlink"/>
                </a:solidFill>
                <a:hlinkClick r:id="rId4"/>
              </a:rPr>
              <a:t>https://drive.google.com/drive/folders/1lR4NQrsJKSJs5pOn33eRPds427Nm1OQD</a:t>
            </a:r>
            <a:r>
              <a:rPr lang="en-GB" sz="1800"/>
              <a:t> </a:t>
            </a:r>
            <a:endParaRPr sz="1800"/>
          </a:p>
          <a:p>
            <a:pPr indent="0" lvl="0" marL="0" rtl="0" algn="l">
              <a:lnSpc>
                <a:spcPct val="150000"/>
              </a:lnSpc>
              <a:spcBef>
                <a:spcPts val="1500"/>
              </a:spcBef>
              <a:spcAft>
                <a:spcPts val="0"/>
              </a:spcAft>
              <a:buSzPts val="2800"/>
              <a:buNone/>
            </a:pPr>
            <a:r>
              <a:rPr b="1" lang="en-GB" sz="1900"/>
              <a:t>Online Participants</a:t>
            </a:r>
            <a:endParaRPr b="1" sz="1900"/>
          </a:p>
          <a:p>
            <a:pPr indent="-342900" lvl="0" marL="457200" rtl="0" algn="l">
              <a:lnSpc>
                <a:spcPct val="150000"/>
              </a:lnSpc>
              <a:spcBef>
                <a:spcPts val="1000"/>
              </a:spcBef>
              <a:spcAft>
                <a:spcPts val="0"/>
              </a:spcAft>
              <a:buSzPts val="1800"/>
              <a:buFont typeface="Arial"/>
              <a:buChar char="❖"/>
            </a:pPr>
            <a:r>
              <a:rPr lang="en-GB" sz="1800" u="sng">
                <a:solidFill>
                  <a:schemeClr val="hlink"/>
                </a:solidFill>
                <a:hlinkClick r:id="rId5"/>
              </a:rPr>
              <a:t>https://ceos.my.webex.com/meet/ceoswebex1</a:t>
            </a:r>
            <a:endParaRPr sz="1800"/>
          </a:p>
          <a:p>
            <a:pPr indent="-342900" lvl="0" marL="457200" rtl="0" algn="l">
              <a:lnSpc>
                <a:spcPct val="150000"/>
              </a:lnSpc>
              <a:spcBef>
                <a:spcPts val="1000"/>
              </a:spcBef>
              <a:spcAft>
                <a:spcPts val="0"/>
              </a:spcAft>
              <a:buSzPts val="1800"/>
              <a:buFont typeface="Arial"/>
              <a:buChar char="❖"/>
            </a:pPr>
            <a:r>
              <a:rPr b="1" lang="en-GB" sz="1800"/>
              <a:t>Please do not activate your webcam unless you are presenting</a:t>
            </a:r>
            <a:endParaRPr b="1" sz="1800"/>
          </a:p>
          <a:p>
            <a:pPr indent="-342900" lvl="1" marL="914400" rtl="0" algn="l">
              <a:lnSpc>
                <a:spcPct val="150000"/>
              </a:lnSpc>
              <a:spcBef>
                <a:spcPts val="0"/>
              </a:spcBef>
              <a:spcAft>
                <a:spcPts val="0"/>
              </a:spcAft>
              <a:buSzPts val="1800"/>
              <a:buChar char="▪"/>
            </a:pPr>
            <a:r>
              <a:rPr lang="en-GB" sz="1800"/>
              <a:t>If your bandwidth is slow while presenting, please turn off your webcam</a:t>
            </a:r>
            <a:endParaRPr sz="1800"/>
          </a:p>
          <a:p>
            <a:pPr indent="-342900" lvl="0" marL="457200" rtl="0" algn="l">
              <a:lnSpc>
                <a:spcPct val="150000"/>
              </a:lnSpc>
              <a:spcBef>
                <a:spcPts val="0"/>
              </a:spcBef>
              <a:spcAft>
                <a:spcPts val="0"/>
              </a:spcAft>
              <a:buSzPts val="1800"/>
              <a:buFont typeface="Arial"/>
              <a:buChar char="❖"/>
            </a:pPr>
            <a:r>
              <a:rPr b="1" lang="en-GB" sz="1800"/>
              <a:t>Please mute if you are not presenting or making an intervention</a:t>
            </a:r>
            <a:endParaRPr b="1" sz="1800"/>
          </a:p>
          <a:p>
            <a:pPr indent="-342900" lvl="0" marL="457200" rtl="0" algn="l">
              <a:lnSpc>
                <a:spcPct val="150000"/>
              </a:lnSpc>
              <a:spcBef>
                <a:spcPts val="0"/>
              </a:spcBef>
              <a:spcAft>
                <a:spcPts val="0"/>
              </a:spcAft>
              <a:buSzPts val="1800"/>
              <a:buFont typeface="Arial"/>
              <a:buChar char="❖"/>
            </a:pPr>
            <a:r>
              <a:rPr b="1" lang="en-GB" sz="1800"/>
              <a:t>If you want to intervene, please, send a message in the chat</a:t>
            </a:r>
            <a:endParaRPr sz="2500"/>
          </a:p>
        </p:txBody>
      </p:sp>
      <p:sp>
        <p:nvSpPr>
          <p:cNvPr id="185" name="Google Shape;185;p2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solidFill>
                  <a:srgbClr val="FFFFFF"/>
                </a:solidFill>
                <a:latin typeface="Arial"/>
                <a:ea typeface="Arial"/>
                <a:cs typeface="Arial"/>
                <a:sym typeface="Arial"/>
              </a:rPr>
              <a:t>Hybrid Meeting Protocols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4"/>
          <p:cNvSpPr txBox="1"/>
          <p:nvPr>
            <p:ph idx="1" type="body"/>
          </p:nvPr>
        </p:nvSpPr>
        <p:spPr>
          <a:xfrm>
            <a:off x="424800" y="1473650"/>
            <a:ext cx="6942900" cy="4662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3000"/>
              <a:t>Nina Marni.​</a:t>
            </a:r>
            <a:endParaRPr sz="3000"/>
          </a:p>
          <a:p>
            <a:pPr indent="0" lvl="0" marL="0" rtl="0" algn="l">
              <a:spcBef>
                <a:spcPts val="0"/>
              </a:spcBef>
              <a:spcAft>
                <a:spcPts val="0"/>
              </a:spcAft>
              <a:buClr>
                <a:schemeClr val="dk1"/>
              </a:buClr>
              <a:buSzPts val="1100"/>
              <a:buFont typeface="Arial"/>
              <a:buNone/>
            </a:pPr>
            <a:r>
              <a:rPr lang="en-GB" sz="3000"/>
              <a:t>By welcoming you all here, I would like to begin by acknowledging the Gadigal people of the Eora Nation, the Traditional Owners of the land and waters that we’re meeting on today, and pay my respect to their Elders past and present</a:t>
            </a:r>
            <a:endParaRPr sz="3000"/>
          </a:p>
          <a:p>
            <a:pPr indent="0" lvl="0" marL="457200" rtl="0" algn="just">
              <a:spcBef>
                <a:spcPts val="600"/>
              </a:spcBef>
              <a:spcAft>
                <a:spcPts val="600"/>
              </a:spcAft>
              <a:buNone/>
            </a:pPr>
            <a:r>
              <a:t/>
            </a:r>
            <a:endParaRPr sz="3000"/>
          </a:p>
        </p:txBody>
      </p:sp>
      <p:sp>
        <p:nvSpPr>
          <p:cNvPr id="130" name="Google Shape;130;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Acknowledgment of Country</a:t>
            </a:r>
            <a:endParaRPr sz="4000"/>
          </a:p>
        </p:txBody>
      </p:sp>
      <p:pic>
        <p:nvPicPr>
          <p:cNvPr id="131" name="Google Shape;131;p14"/>
          <p:cNvPicPr preferRelativeResize="0"/>
          <p:nvPr/>
        </p:nvPicPr>
        <p:blipFill>
          <a:blip r:embed="rId3">
            <a:alphaModFix/>
          </a:blip>
          <a:stretch>
            <a:fillRect/>
          </a:stretch>
        </p:blipFill>
        <p:spPr>
          <a:xfrm>
            <a:off x="7737600" y="2570400"/>
            <a:ext cx="4454400" cy="2949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5"/>
          <p:cNvPicPr preferRelativeResize="0"/>
          <p:nvPr/>
        </p:nvPicPr>
        <p:blipFill>
          <a:blip r:embed="rId3">
            <a:alphaModFix/>
          </a:blip>
          <a:stretch>
            <a:fillRect/>
          </a:stretch>
        </p:blipFill>
        <p:spPr>
          <a:xfrm>
            <a:off x="8185874" y="3288569"/>
            <a:ext cx="4006123" cy="2254282"/>
          </a:xfrm>
          <a:prstGeom prst="rect">
            <a:avLst/>
          </a:prstGeom>
          <a:noFill/>
          <a:ln>
            <a:noFill/>
          </a:ln>
        </p:spPr>
      </p:pic>
      <p:sp>
        <p:nvSpPr>
          <p:cNvPr id="137" name="Google Shape;137;p15"/>
          <p:cNvSpPr txBox="1"/>
          <p:nvPr>
            <p:ph idx="1" type="body"/>
          </p:nvPr>
        </p:nvSpPr>
        <p:spPr>
          <a:xfrm>
            <a:off x="176050" y="1271175"/>
            <a:ext cx="7849800" cy="4662900"/>
          </a:xfrm>
          <a:prstGeom prst="rect">
            <a:avLst/>
          </a:prstGeom>
        </p:spPr>
        <p:txBody>
          <a:bodyPr anchorCtr="0" anchor="t" bIns="45700" lIns="91425" spcFirstLastPara="1" rIns="91425" wrap="square" tIns="45700">
            <a:noAutofit/>
          </a:bodyPr>
          <a:lstStyle/>
          <a:p>
            <a:pPr indent="-368300" lvl="0" marL="457200" rtl="0" algn="just">
              <a:spcBef>
                <a:spcPts val="600"/>
              </a:spcBef>
              <a:spcAft>
                <a:spcPts val="0"/>
              </a:spcAft>
              <a:buSzPts val="2200"/>
              <a:buChar char="-"/>
            </a:pPr>
            <a:r>
              <a:rPr lang="en-GB" sz="2200"/>
              <a:t>From CSIRO and GA… Welcome to Australia: congratulations, you made it!</a:t>
            </a:r>
            <a:endParaRPr sz="2200"/>
          </a:p>
          <a:p>
            <a:pPr indent="-368300" lvl="0" marL="457200" rtl="0" algn="just">
              <a:spcBef>
                <a:spcPts val="0"/>
              </a:spcBef>
              <a:spcAft>
                <a:spcPts val="0"/>
              </a:spcAft>
              <a:buSzPts val="2200"/>
              <a:buChar char="-"/>
            </a:pPr>
            <a:r>
              <a:rPr lang="en-GB" sz="2200"/>
              <a:t>Meeting at </a:t>
            </a:r>
            <a:r>
              <a:rPr b="1" lang="en-GB" sz="2200"/>
              <a:t>Novotel </a:t>
            </a:r>
            <a:r>
              <a:rPr lang="en-GB" sz="2200"/>
              <a:t>Sydney on Darling Harbour, Sydney, Australia 100 Murray St, Pyrmont 2009</a:t>
            </a:r>
            <a:endParaRPr sz="2200"/>
          </a:p>
          <a:p>
            <a:pPr indent="-368300" lvl="0" marL="457200" rtl="0" algn="just">
              <a:spcBef>
                <a:spcPts val="0"/>
              </a:spcBef>
              <a:spcAft>
                <a:spcPts val="0"/>
              </a:spcAft>
              <a:buSzPts val="2200"/>
              <a:buChar char="-"/>
            </a:pPr>
            <a:r>
              <a:rPr b="1" lang="en-GB" sz="2200"/>
              <a:t>Lunches provided</a:t>
            </a:r>
            <a:r>
              <a:rPr lang="en-GB" sz="2200"/>
              <a:t> over 3 days: Buffet area next to Hunter Room</a:t>
            </a:r>
            <a:endParaRPr sz="2200"/>
          </a:p>
          <a:p>
            <a:pPr indent="-368300" lvl="0" marL="457200" rtl="0" algn="just">
              <a:spcBef>
                <a:spcPts val="0"/>
              </a:spcBef>
              <a:spcAft>
                <a:spcPts val="0"/>
              </a:spcAft>
              <a:buSzPts val="2200"/>
              <a:buChar char="-"/>
            </a:pPr>
            <a:r>
              <a:rPr lang="en-GB" sz="2200"/>
              <a:t>Morning tea and Afternoon Tea served outside the Hunter Room: please make the most of the outdoor area as well ….</a:t>
            </a:r>
            <a:endParaRPr sz="2200"/>
          </a:p>
          <a:p>
            <a:pPr indent="-368300" lvl="0" marL="457200" rtl="0" algn="just">
              <a:spcBef>
                <a:spcPts val="0"/>
              </a:spcBef>
              <a:spcAft>
                <a:spcPts val="0"/>
              </a:spcAft>
              <a:buSzPts val="2200"/>
              <a:buChar char="-"/>
            </a:pPr>
            <a:r>
              <a:rPr lang="en-GB" sz="2200"/>
              <a:t>Group photo at 10.50… a photographer is coming</a:t>
            </a:r>
            <a:endParaRPr sz="2200"/>
          </a:p>
          <a:p>
            <a:pPr indent="-368300" lvl="0" marL="457200" rtl="0" algn="just">
              <a:spcBef>
                <a:spcPts val="0"/>
              </a:spcBef>
              <a:spcAft>
                <a:spcPts val="0"/>
              </a:spcAft>
              <a:buSzPts val="2200"/>
              <a:buChar char="-"/>
            </a:pPr>
            <a:r>
              <a:rPr b="1" lang="en-GB" sz="2200"/>
              <a:t>Cocktail reception</a:t>
            </a:r>
            <a:r>
              <a:rPr lang="en-GB" sz="2200"/>
              <a:t>: today </a:t>
            </a:r>
            <a:r>
              <a:rPr b="1" lang="en-GB" sz="2200"/>
              <a:t>Wednesday </a:t>
            </a:r>
            <a:r>
              <a:rPr lang="en-GB" sz="2200"/>
              <a:t>18th at 6pm, Chemney Lounge area, level 1</a:t>
            </a:r>
            <a:endParaRPr sz="2200"/>
          </a:p>
          <a:p>
            <a:pPr indent="-368300" lvl="0" marL="457200" rtl="0" algn="just">
              <a:spcBef>
                <a:spcPts val="0"/>
              </a:spcBef>
              <a:spcAft>
                <a:spcPts val="0"/>
              </a:spcAft>
              <a:buSzPts val="2200"/>
              <a:buChar char="-"/>
            </a:pPr>
            <a:r>
              <a:rPr lang="en-GB" sz="2200"/>
              <a:t>Wi-Fi: “Accor” - Access code “Conferenceroom”</a:t>
            </a:r>
            <a:endParaRPr sz="2200"/>
          </a:p>
        </p:txBody>
      </p:sp>
      <p:sp>
        <p:nvSpPr>
          <p:cNvPr id="138" name="Google Shape;138;p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Welcome and logistics</a:t>
            </a:r>
            <a:endParaRPr sz="4000"/>
          </a:p>
        </p:txBody>
      </p:sp>
      <p:pic>
        <p:nvPicPr>
          <p:cNvPr id="139" name="Google Shape;139;p15"/>
          <p:cNvPicPr preferRelativeResize="0"/>
          <p:nvPr/>
        </p:nvPicPr>
        <p:blipFill>
          <a:blip r:embed="rId4">
            <a:alphaModFix/>
          </a:blip>
          <a:stretch>
            <a:fillRect/>
          </a:stretch>
        </p:blipFill>
        <p:spPr>
          <a:xfrm>
            <a:off x="8185874" y="1030800"/>
            <a:ext cx="4006123" cy="2257774"/>
          </a:xfrm>
          <a:prstGeom prst="rect">
            <a:avLst/>
          </a:prstGeom>
          <a:noFill/>
          <a:ln>
            <a:noFill/>
          </a:ln>
        </p:spPr>
      </p:pic>
      <p:sp>
        <p:nvSpPr>
          <p:cNvPr id="140" name="Google Shape;140;p15"/>
          <p:cNvSpPr txBox="1"/>
          <p:nvPr/>
        </p:nvSpPr>
        <p:spPr>
          <a:xfrm>
            <a:off x="9211450" y="1107438"/>
            <a:ext cx="3132300" cy="120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600"/>
              </a:spcAft>
              <a:buNone/>
            </a:pPr>
            <a:r>
              <a:rPr b="1" lang="en-GB" sz="2000">
                <a:solidFill>
                  <a:schemeClr val="lt1"/>
                </a:solidFill>
                <a:latin typeface="Montserrat"/>
                <a:ea typeface="Montserrat"/>
                <a:cs typeface="Montserrat"/>
                <a:sym typeface="Montserrat"/>
              </a:rPr>
              <a:t>Any issues or questions? Contact Flora or Andreia</a:t>
            </a:r>
            <a:endParaRPr b="1" sz="2000">
              <a:solidFill>
                <a:schemeClr val="lt1"/>
              </a:solidFill>
              <a:latin typeface="Montserrat"/>
              <a:ea typeface="Montserrat"/>
              <a:cs typeface="Montserrat"/>
              <a:sym typeface="Montserrat"/>
            </a:endParaRPr>
          </a:p>
        </p:txBody>
      </p:sp>
      <p:sp>
        <p:nvSpPr>
          <p:cNvPr id="141" name="Google Shape;141;p15"/>
          <p:cNvSpPr txBox="1"/>
          <p:nvPr/>
        </p:nvSpPr>
        <p:spPr>
          <a:xfrm>
            <a:off x="8500988" y="3364325"/>
            <a:ext cx="3375900" cy="91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600"/>
              </a:spcAft>
              <a:buNone/>
            </a:pPr>
            <a:r>
              <a:rPr b="1" lang="en-GB" sz="2200">
                <a:solidFill>
                  <a:schemeClr val="lt1"/>
                </a:solidFill>
                <a:latin typeface="Montserrat"/>
                <a:ea typeface="Montserrat"/>
                <a:cs typeface="Montserrat"/>
                <a:sym typeface="Montserrat"/>
              </a:rPr>
              <a:t>Enjoy being in Sydney!</a:t>
            </a:r>
            <a:endParaRPr b="1" sz="2200">
              <a:solidFill>
                <a:schemeClr val="lt1"/>
              </a:solidFill>
              <a:latin typeface="Montserrat"/>
              <a:ea typeface="Montserrat"/>
              <a:cs typeface="Montserrat"/>
              <a:sym typeface="Montserrat"/>
            </a:endParaRPr>
          </a:p>
        </p:txBody>
      </p:sp>
      <p:pic>
        <p:nvPicPr>
          <p:cNvPr id="142" name="Google Shape;142;p15"/>
          <p:cNvPicPr preferRelativeResize="0"/>
          <p:nvPr/>
        </p:nvPicPr>
        <p:blipFill>
          <a:blip r:embed="rId5">
            <a:alphaModFix/>
          </a:blip>
          <a:stretch>
            <a:fillRect/>
          </a:stretch>
        </p:blipFill>
        <p:spPr>
          <a:xfrm>
            <a:off x="9273513" y="5124238"/>
            <a:ext cx="1830840" cy="1373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176050" y="175950"/>
            <a:ext cx="10411500" cy="3972600"/>
          </a:xfrm>
          <a:prstGeom prst="rect">
            <a:avLst/>
          </a:prstGeom>
          <a:noFill/>
          <a:ln>
            <a:noFill/>
          </a:ln>
        </p:spPr>
        <p:txBody>
          <a:bodyPr anchorCtr="0" anchor="t" bIns="45700" lIns="91425" spcFirstLastPara="1" rIns="91425" wrap="square" tIns="45700">
            <a:noAutofit/>
          </a:bodyPr>
          <a:lstStyle/>
          <a:p>
            <a:pPr indent="457200" lvl="0" marL="2743200" rtl="0" algn="l">
              <a:lnSpc>
                <a:spcPct val="115000"/>
              </a:lnSpc>
              <a:spcBef>
                <a:spcPts val="0"/>
              </a:spcBef>
              <a:spcAft>
                <a:spcPts val="0"/>
              </a:spcAft>
              <a:buClr>
                <a:schemeClr val="lt1"/>
              </a:buClr>
              <a:buSzPts val="8000"/>
              <a:buFont typeface="Arial"/>
              <a:buNone/>
            </a:pPr>
            <a:r>
              <a:rPr i="1" lang="en-GB" sz="5000"/>
              <a:t>Welcoming Remarks</a:t>
            </a:r>
            <a:endParaRPr i="1" sz="5000"/>
          </a:p>
          <a:p>
            <a:pPr indent="0" lvl="0" marL="3200400" rtl="0" algn="l">
              <a:lnSpc>
                <a:spcPct val="115000"/>
              </a:lnSpc>
              <a:spcBef>
                <a:spcPts val="0"/>
              </a:spcBef>
              <a:spcAft>
                <a:spcPts val="0"/>
              </a:spcAft>
              <a:buClr>
                <a:schemeClr val="lt1"/>
              </a:buClr>
              <a:buSzPts val="8000"/>
              <a:buFont typeface="Arial"/>
              <a:buNone/>
            </a:pPr>
            <a:r>
              <a:rPr i="1" lang="en-GB" sz="4000"/>
              <a:t>Hironori Maejima</a:t>
            </a:r>
            <a:endParaRPr i="1" sz="4000"/>
          </a:p>
          <a:p>
            <a:pPr indent="0" lvl="0" marL="3200400" rtl="0" algn="l">
              <a:lnSpc>
                <a:spcPct val="115000"/>
              </a:lnSpc>
              <a:spcBef>
                <a:spcPts val="0"/>
              </a:spcBef>
              <a:spcAft>
                <a:spcPts val="0"/>
              </a:spcAft>
              <a:buClr>
                <a:schemeClr val="lt1"/>
              </a:buClr>
              <a:buSzPts val="8000"/>
              <a:buFont typeface="Arial"/>
              <a:buNone/>
            </a:pPr>
            <a:r>
              <a:rPr i="1" lang="en-GB" sz="2500"/>
              <a:t>CEOS SIT Chair 2024-2025</a:t>
            </a:r>
            <a:endParaRPr/>
          </a:p>
          <a:p>
            <a:pPr indent="457200" lvl="0" marL="2743200" rtl="0" algn="l">
              <a:lnSpc>
                <a:spcPct val="115000"/>
              </a:lnSpc>
              <a:spcBef>
                <a:spcPts val="0"/>
              </a:spcBef>
              <a:spcAft>
                <a:spcPts val="0"/>
              </a:spcAft>
              <a:buClr>
                <a:schemeClr val="dk1"/>
              </a:buClr>
              <a:buSzPts val="1100"/>
              <a:buFont typeface="Arial"/>
              <a:buNone/>
            </a:pPr>
            <a:r>
              <a:rPr i="1" lang="en-GB" sz="2500"/>
              <a:t>Senior Chief Officer of Earth	</a:t>
            </a:r>
            <a:endParaRPr i="1" sz="2500"/>
          </a:p>
          <a:p>
            <a:pPr indent="0" lvl="0" marL="3200400" rtl="0" algn="l">
              <a:lnSpc>
                <a:spcPct val="115000"/>
              </a:lnSpc>
              <a:spcBef>
                <a:spcPts val="0"/>
              </a:spcBef>
              <a:spcAft>
                <a:spcPts val="0"/>
              </a:spcAft>
              <a:buClr>
                <a:schemeClr val="dk1"/>
              </a:buClr>
              <a:buSzPts val="1100"/>
              <a:buFont typeface="Arial"/>
              <a:buNone/>
            </a:pPr>
            <a:r>
              <a:rPr i="1" lang="en-GB" sz="2500"/>
              <a:t>Observation Missions</a:t>
            </a:r>
            <a:endParaRPr i="1" sz="2500"/>
          </a:p>
          <a:p>
            <a:pPr indent="457200" lvl="0" marL="2286000" rtl="0" algn="l">
              <a:lnSpc>
                <a:spcPct val="115000"/>
              </a:lnSpc>
              <a:spcBef>
                <a:spcPts val="0"/>
              </a:spcBef>
              <a:spcAft>
                <a:spcPts val="0"/>
              </a:spcAft>
              <a:buClr>
                <a:schemeClr val="lt1"/>
              </a:buClr>
              <a:buSzPts val="8000"/>
              <a:buFont typeface="Arial"/>
              <a:buNone/>
            </a:pPr>
            <a:r>
              <a:rPr i="1" lang="en-GB" sz="2500"/>
              <a:t>	JAXA </a:t>
            </a:r>
            <a:endParaRPr i="1" sz="2500"/>
          </a:p>
        </p:txBody>
      </p:sp>
      <p:pic>
        <p:nvPicPr>
          <p:cNvPr descr="スーツを着た男性&#10;&#10;自動的に生成された説明" id="148" name="Google Shape;148;p16"/>
          <p:cNvPicPr preferRelativeResize="0"/>
          <p:nvPr/>
        </p:nvPicPr>
        <p:blipFill rotWithShape="1">
          <a:blip r:embed="rId3">
            <a:alphaModFix/>
          </a:blip>
          <a:srcRect b="0" l="0" r="0" t="0"/>
          <a:stretch/>
        </p:blipFill>
        <p:spPr>
          <a:xfrm>
            <a:off x="288049" y="477849"/>
            <a:ext cx="2780972" cy="2951151"/>
          </a:xfrm>
          <a:prstGeom prst="rect">
            <a:avLst/>
          </a:prstGeom>
          <a:noFill/>
          <a:ln>
            <a:noFill/>
          </a:ln>
        </p:spPr>
      </p:pic>
      <p:sp>
        <p:nvSpPr>
          <p:cNvPr id="149" name="Google Shape;149;p16"/>
          <p:cNvSpPr/>
          <p:nvPr/>
        </p:nvSpPr>
        <p:spPr>
          <a:xfrm>
            <a:off x="7302234" y="38457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Hironori Maejima</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JAXA SIT Chair</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1.1</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SIT Technical Workshop 2024</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Sydney, Australia</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18th - 19th September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txBox="1"/>
          <p:nvPr>
            <p:ph idx="1" type="body"/>
          </p:nvPr>
        </p:nvSpPr>
        <p:spPr>
          <a:xfrm>
            <a:off x="297433" y="1303783"/>
            <a:ext cx="11495400" cy="4662900"/>
          </a:xfrm>
          <a:prstGeom prst="rect">
            <a:avLst/>
          </a:prstGeom>
        </p:spPr>
        <p:txBody>
          <a:bodyPr anchorCtr="0" anchor="t" bIns="45700" lIns="91425" spcFirstLastPara="1" rIns="91425" wrap="square" tIns="45700">
            <a:noAutofit/>
          </a:bodyPr>
          <a:lstStyle/>
          <a:p>
            <a:pPr indent="-381000" lvl="0" marL="457200" rtl="0" algn="just">
              <a:spcBef>
                <a:spcPts val="600"/>
              </a:spcBef>
              <a:spcAft>
                <a:spcPts val="0"/>
              </a:spcAft>
              <a:buSzPts val="2400"/>
              <a:buAutoNum type="arabicPeriod"/>
            </a:pPr>
            <a:r>
              <a:rPr b="1" lang="en-GB" sz="2400"/>
              <a:t>Climate Policy Impact</a:t>
            </a:r>
            <a:endParaRPr b="1" sz="2400"/>
          </a:p>
          <a:p>
            <a:pPr indent="-355600" lvl="1" marL="914400" rtl="0" algn="just">
              <a:spcBef>
                <a:spcPts val="0"/>
              </a:spcBef>
              <a:spcAft>
                <a:spcPts val="0"/>
              </a:spcAft>
              <a:buSzPts val="2000"/>
              <a:buAutoNum type="alphaLcPeriod"/>
            </a:pPr>
            <a:r>
              <a:rPr lang="en-GB" sz="2000"/>
              <a:t>UNFCCC Global Stocktake (GST) lessons learned study and consider the impact on the CEOS GST Strategy for GST#2.</a:t>
            </a:r>
            <a:endParaRPr sz="2000"/>
          </a:p>
          <a:p>
            <a:pPr indent="-355600" lvl="1" marL="914400" rtl="0" algn="just">
              <a:spcBef>
                <a:spcPts val="0"/>
              </a:spcBef>
              <a:spcAft>
                <a:spcPts val="0"/>
              </a:spcAft>
              <a:buSzPts val="2000"/>
              <a:buAutoNum type="alphaLcPeriod"/>
            </a:pPr>
            <a:r>
              <a:rPr lang="en-GB" sz="2000"/>
              <a:t>Cohesion of the three individual CEOS Carbon Roadmaps (AFOLU, GHG, Aquatic).</a:t>
            </a:r>
            <a:endParaRPr sz="2000"/>
          </a:p>
          <a:p>
            <a:pPr indent="0" lvl="0" marL="914400" rtl="0" algn="just">
              <a:spcBef>
                <a:spcPts val="600"/>
              </a:spcBef>
              <a:spcAft>
                <a:spcPts val="0"/>
              </a:spcAft>
              <a:buNone/>
            </a:pPr>
            <a:r>
              <a:t/>
            </a:r>
            <a:endParaRPr sz="2000"/>
          </a:p>
          <a:p>
            <a:pPr indent="-381000" lvl="0" marL="457200" rtl="0" algn="just">
              <a:spcBef>
                <a:spcPts val="600"/>
              </a:spcBef>
              <a:spcAft>
                <a:spcPts val="0"/>
              </a:spcAft>
              <a:buSzPts val="2400"/>
              <a:buAutoNum type="arabicPeriod"/>
            </a:pPr>
            <a:r>
              <a:rPr b="1" lang="en-GB" sz="2400"/>
              <a:t>Greenhouse Gas Observation Coordination</a:t>
            </a:r>
            <a:endParaRPr b="1" sz="2400"/>
          </a:p>
          <a:p>
            <a:pPr indent="-355600" lvl="1" marL="914400" rtl="0" algn="just">
              <a:spcBef>
                <a:spcPts val="0"/>
              </a:spcBef>
              <a:spcAft>
                <a:spcPts val="0"/>
              </a:spcAft>
              <a:buSzPts val="2000"/>
              <a:buAutoNum type="alphaLcPeriod"/>
            </a:pPr>
            <a:r>
              <a:rPr lang="en-GB" sz="2000"/>
              <a:t>The CEOS-CGMS Greenhouse Gas Roadmap </a:t>
            </a:r>
            <a:r>
              <a:rPr i="1" lang="en-GB" sz="2000">
                <a:solidFill>
                  <a:srgbClr val="0000FF"/>
                </a:solidFill>
              </a:rPr>
              <a:t>(for endorsement at CEOS Plenary)</a:t>
            </a:r>
            <a:endParaRPr i="1" sz="2000">
              <a:solidFill>
                <a:srgbClr val="0000FF"/>
              </a:solidFill>
            </a:endParaRPr>
          </a:p>
          <a:p>
            <a:pPr indent="-355600" lvl="1" marL="914400" rtl="0" algn="just">
              <a:spcBef>
                <a:spcPts val="0"/>
              </a:spcBef>
              <a:spcAft>
                <a:spcPts val="0"/>
              </a:spcAft>
              <a:buSzPts val="2000"/>
              <a:buAutoNum type="alphaLcPeriod"/>
            </a:pPr>
            <a:r>
              <a:rPr lang="en-GB" sz="2000"/>
              <a:t>The Greenhouse Gas Best Practices document</a:t>
            </a:r>
            <a:endParaRPr sz="2000"/>
          </a:p>
          <a:p>
            <a:pPr indent="0" lvl="0" marL="914400" rtl="0" algn="just">
              <a:spcBef>
                <a:spcPts val="600"/>
              </a:spcBef>
              <a:spcAft>
                <a:spcPts val="0"/>
              </a:spcAft>
              <a:buNone/>
            </a:pPr>
            <a:r>
              <a:t/>
            </a:r>
            <a:endParaRPr sz="2000"/>
          </a:p>
          <a:p>
            <a:pPr indent="-381000" lvl="0" marL="457200" rtl="0" algn="just">
              <a:spcBef>
                <a:spcPts val="600"/>
              </a:spcBef>
              <a:spcAft>
                <a:spcPts val="0"/>
              </a:spcAft>
              <a:buSzPts val="2400"/>
              <a:buAutoNum type="arabicPeriod"/>
            </a:pPr>
            <a:r>
              <a:rPr b="1" lang="en-GB" sz="2400"/>
              <a:t>Agriculture, Forestry and Other Land Use (AFOLU)</a:t>
            </a:r>
            <a:endParaRPr b="1" sz="2400"/>
          </a:p>
          <a:p>
            <a:pPr indent="-355600" lvl="1" marL="914400" rtl="0" algn="just">
              <a:spcBef>
                <a:spcPts val="0"/>
              </a:spcBef>
              <a:spcAft>
                <a:spcPts val="0"/>
              </a:spcAft>
              <a:buSzPts val="2000"/>
              <a:buAutoNum type="alphaLcPeriod"/>
            </a:pPr>
            <a:r>
              <a:rPr lang="en-GB" sz="2000"/>
              <a:t>Progress on the CEOS AFOLU Roadmap; the finalisation of the action supplement, action assignments, and the LSI-VC framework for tracking the actions</a:t>
            </a:r>
            <a:endParaRPr sz="4300"/>
          </a:p>
        </p:txBody>
      </p:sp>
      <p:sp>
        <p:nvSpPr>
          <p:cNvPr id="155" name="Google Shape;155;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Outline of Agenda: SIT Chair Priority</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ph idx="1" type="body"/>
          </p:nvPr>
        </p:nvSpPr>
        <p:spPr>
          <a:xfrm>
            <a:off x="270608" y="1348258"/>
            <a:ext cx="11495400" cy="4662900"/>
          </a:xfrm>
          <a:prstGeom prst="rect">
            <a:avLst/>
          </a:prstGeom>
        </p:spPr>
        <p:txBody>
          <a:bodyPr anchorCtr="0" anchor="t" bIns="45700" lIns="91425" spcFirstLastPara="1" rIns="91425" wrap="square" tIns="45700">
            <a:noAutofit/>
          </a:bodyPr>
          <a:lstStyle/>
          <a:p>
            <a:pPr indent="-381000" lvl="0" marL="457200" rtl="0" algn="just">
              <a:spcBef>
                <a:spcPts val="600"/>
              </a:spcBef>
              <a:spcAft>
                <a:spcPts val="0"/>
              </a:spcAft>
              <a:buSzPts val="2400"/>
              <a:buAutoNum type="arabicPeriod" startAt="4"/>
            </a:pPr>
            <a:r>
              <a:rPr b="1" lang="en-GB" sz="2400"/>
              <a:t>Biodiversity</a:t>
            </a:r>
            <a:endParaRPr b="1" sz="2400"/>
          </a:p>
          <a:p>
            <a:pPr indent="-355600" lvl="1" marL="914400" rtl="0" algn="just">
              <a:spcBef>
                <a:spcPts val="0"/>
              </a:spcBef>
              <a:spcAft>
                <a:spcPts val="0"/>
              </a:spcAft>
              <a:buSzPts val="2000"/>
              <a:buAutoNum type="alphaLcPeriod"/>
            </a:pPr>
            <a:r>
              <a:rPr lang="en-GB" sz="2000"/>
              <a:t>Outcomes of the Ecosystem Extent Task Team (EETT) Demonstrator activities </a:t>
            </a:r>
            <a:r>
              <a:rPr i="1" lang="en-GB" sz="2000">
                <a:solidFill>
                  <a:srgbClr val="0000FF"/>
                </a:solidFill>
              </a:rPr>
              <a:t>(ahead of their presentation at CEOS Plenary 2024)</a:t>
            </a:r>
            <a:r>
              <a:rPr lang="en-GB" sz="2000">
                <a:solidFill>
                  <a:srgbClr val="0000FF"/>
                </a:solidFill>
              </a:rPr>
              <a:t> </a:t>
            </a:r>
            <a:endParaRPr sz="2000">
              <a:solidFill>
                <a:srgbClr val="0000FF"/>
              </a:solidFill>
            </a:endParaRPr>
          </a:p>
          <a:p>
            <a:pPr indent="-355600" lvl="1" marL="914400" rtl="0" algn="just">
              <a:spcBef>
                <a:spcPts val="0"/>
              </a:spcBef>
              <a:spcAft>
                <a:spcPts val="0"/>
              </a:spcAft>
              <a:buSzPts val="2000"/>
              <a:buAutoNum type="alphaLcPeriod"/>
            </a:pPr>
            <a:r>
              <a:rPr lang="en-GB" sz="2000"/>
              <a:t>Findings regarding the potential role of a CEOS entity to address biodiversity </a:t>
            </a:r>
            <a:r>
              <a:rPr i="1" lang="en-GB" sz="2000">
                <a:solidFill>
                  <a:srgbClr val="0000FF"/>
                </a:solidFill>
              </a:rPr>
              <a:t>(Ref: Action SIT-39-03)</a:t>
            </a:r>
            <a:endParaRPr i="1" sz="2000">
              <a:solidFill>
                <a:srgbClr val="0000FF"/>
              </a:solidFill>
            </a:endParaRPr>
          </a:p>
          <a:p>
            <a:pPr indent="-355600" lvl="1" marL="914400" rtl="0" algn="just">
              <a:spcBef>
                <a:spcPts val="0"/>
              </a:spcBef>
              <a:spcAft>
                <a:spcPts val="0"/>
              </a:spcAft>
              <a:buSzPts val="2000"/>
              <a:buAutoNum type="alphaLcPeriod"/>
            </a:pPr>
            <a:r>
              <a:rPr lang="en-GB" sz="2000"/>
              <a:t>The draft ‘CEOS Montréal Plenary Statement on Biodiversity’ </a:t>
            </a:r>
            <a:r>
              <a:rPr i="1" lang="en-GB" sz="2000">
                <a:solidFill>
                  <a:srgbClr val="0000FF"/>
                </a:solidFill>
              </a:rPr>
              <a:t>(ahead of CEOS Plenary)</a:t>
            </a:r>
            <a:endParaRPr i="1" sz="2000">
              <a:solidFill>
                <a:srgbClr val="0000FF"/>
              </a:solidFill>
            </a:endParaRPr>
          </a:p>
          <a:p>
            <a:pPr indent="-355600" lvl="1" marL="914400" rtl="0" algn="just">
              <a:spcBef>
                <a:spcPts val="0"/>
              </a:spcBef>
              <a:spcAft>
                <a:spcPts val="0"/>
              </a:spcAft>
              <a:buSzPts val="2000"/>
              <a:buAutoNum type="alphaLcPeriod"/>
            </a:pPr>
            <a:r>
              <a:rPr lang="en-GB" sz="2000"/>
              <a:t>Proposal for a sustained presence of biodiversity in CEOS.</a:t>
            </a:r>
            <a:endParaRPr sz="4300"/>
          </a:p>
        </p:txBody>
      </p:sp>
      <p:sp>
        <p:nvSpPr>
          <p:cNvPr id="161" name="Google Shape;161;p18"/>
          <p:cNvSpPr txBox="1"/>
          <p:nvPr>
            <p:ph type="title"/>
          </p:nvPr>
        </p:nvSpPr>
        <p:spPr>
          <a:xfrm>
            <a:off x="99850" y="175950"/>
            <a:ext cx="102105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900"/>
              <a:t>Outline of Agenda: CEOS Chair Priority</a:t>
            </a:r>
            <a:endParaRPr sz="3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9"/>
          <p:cNvSpPr txBox="1"/>
          <p:nvPr>
            <p:ph idx="1" type="body"/>
          </p:nvPr>
        </p:nvSpPr>
        <p:spPr>
          <a:xfrm>
            <a:off x="214533" y="1107458"/>
            <a:ext cx="11495400" cy="4662900"/>
          </a:xfrm>
          <a:prstGeom prst="rect">
            <a:avLst/>
          </a:prstGeom>
        </p:spPr>
        <p:txBody>
          <a:bodyPr anchorCtr="0" anchor="t" bIns="45700" lIns="91425" spcFirstLastPara="1" rIns="91425" wrap="square" tIns="45700">
            <a:noAutofit/>
          </a:bodyPr>
          <a:lstStyle/>
          <a:p>
            <a:pPr indent="-374650" lvl="0" marL="457200" rtl="0" algn="just">
              <a:spcBef>
                <a:spcPts val="600"/>
              </a:spcBef>
              <a:spcAft>
                <a:spcPts val="0"/>
              </a:spcAft>
              <a:buSzPts val="2300"/>
              <a:buAutoNum type="arabicPeriod" startAt="5"/>
            </a:pPr>
            <a:r>
              <a:rPr b="1" lang="en-GB" sz="2300"/>
              <a:t>Working Group Priority Topics</a:t>
            </a:r>
            <a:endParaRPr b="1" sz="2300"/>
          </a:p>
          <a:p>
            <a:pPr indent="-349250" lvl="1" marL="914400" rtl="0" algn="just">
              <a:spcBef>
                <a:spcPts val="0"/>
              </a:spcBef>
              <a:spcAft>
                <a:spcPts val="0"/>
              </a:spcAft>
              <a:buSzPts val="1900"/>
              <a:buAutoNum type="alphaLcPeriod"/>
            </a:pPr>
            <a:r>
              <a:rPr lang="en-GB" sz="1900" u="sng"/>
              <a:t>WG Disaster</a:t>
            </a:r>
            <a:r>
              <a:rPr lang="en-GB" sz="1900"/>
              <a:t>: CEOS collaboration with EW4All</a:t>
            </a:r>
            <a:endParaRPr sz="1900"/>
          </a:p>
          <a:p>
            <a:pPr indent="-349250" lvl="1" marL="914400" rtl="0" algn="just">
              <a:spcBef>
                <a:spcPts val="0"/>
              </a:spcBef>
              <a:spcAft>
                <a:spcPts val="0"/>
              </a:spcAft>
              <a:buSzPts val="1900"/>
              <a:buAutoNum type="alphaLcPeriod"/>
            </a:pPr>
            <a:r>
              <a:rPr lang="en-GB" sz="1900" u="sng"/>
              <a:t>WGISS</a:t>
            </a:r>
            <a:r>
              <a:rPr lang="en-GB" sz="1900"/>
              <a:t>: Progress on 2nd edition of CEOS Interoperability Handbook</a:t>
            </a:r>
            <a:endParaRPr sz="1900"/>
          </a:p>
          <a:p>
            <a:pPr indent="-349250" lvl="1" marL="914400" rtl="0" algn="just">
              <a:spcBef>
                <a:spcPts val="0"/>
              </a:spcBef>
              <a:spcAft>
                <a:spcPts val="0"/>
              </a:spcAft>
              <a:buSzPts val="1900"/>
              <a:buAutoNum type="alphaLcPeriod"/>
            </a:pPr>
            <a:r>
              <a:rPr lang="en-GB" sz="1900" u="sng"/>
              <a:t>WG Climate</a:t>
            </a:r>
            <a:r>
              <a:rPr lang="en-GB" sz="1900"/>
              <a:t>: Draft CEOS-CGMS Statement to UNFCCC COP 29 SBSTA 61</a:t>
            </a:r>
            <a:endParaRPr sz="1900"/>
          </a:p>
          <a:p>
            <a:pPr indent="-349250" lvl="1" marL="914400" rtl="0" algn="just">
              <a:spcBef>
                <a:spcPts val="0"/>
              </a:spcBef>
              <a:spcAft>
                <a:spcPts val="0"/>
              </a:spcAft>
              <a:buSzPts val="1900"/>
              <a:buAutoNum type="alphaLcPeriod"/>
            </a:pPr>
            <a:r>
              <a:rPr lang="en-GB" sz="1900"/>
              <a:t>Working Group Vice Chair nominations (WGCV, WGClimate)</a:t>
            </a:r>
            <a:endParaRPr sz="1900"/>
          </a:p>
          <a:p>
            <a:pPr indent="0" lvl="0" marL="914400" rtl="0" algn="just">
              <a:spcBef>
                <a:spcPts val="600"/>
              </a:spcBef>
              <a:spcAft>
                <a:spcPts val="0"/>
              </a:spcAft>
              <a:buNone/>
            </a:pPr>
            <a:r>
              <a:t/>
            </a:r>
            <a:endParaRPr sz="1900"/>
          </a:p>
          <a:p>
            <a:pPr indent="-374650" lvl="0" marL="457200" rtl="0" algn="just">
              <a:spcBef>
                <a:spcPts val="600"/>
              </a:spcBef>
              <a:spcAft>
                <a:spcPts val="0"/>
              </a:spcAft>
              <a:buSzPts val="2300"/>
              <a:buAutoNum type="arabicPeriod" startAt="5"/>
            </a:pPr>
            <a:r>
              <a:rPr b="1" lang="en-GB" sz="2300"/>
              <a:t>Virtual Constellation Priority Topics</a:t>
            </a:r>
            <a:endParaRPr b="1" sz="2300"/>
          </a:p>
          <a:p>
            <a:pPr indent="-349250" lvl="1" marL="914400" rtl="0" algn="just">
              <a:spcBef>
                <a:spcPts val="0"/>
              </a:spcBef>
              <a:spcAft>
                <a:spcPts val="0"/>
              </a:spcAft>
              <a:buSzPts val="1900"/>
              <a:buAutoNum type="alphaLcPeriod"/>
            </a:pPr>
            <a:r>
              <a:rPr lang="en-GB" sz="1900" u="sng"/>
              <a:t>Ocean Surface Topography (OST-VC)</a:t>
            </a:r>
            <a:r>
              <a:rPr lang="en-GB" sz="1900"/>
              <a:t>: User Requirements Document Update</a:t>
            </a:r>
            <a:endParaRPr sz="1900"/>
          </a:p>
          <a:p>
            <a:pPr indent="-349250" lvl="1" marL="914400" rtl="0" algn="just">
              <a:spcBef>
                <a:spcPts val="0"/>
              </a:spcBef>
              <a:spcAft>
                <a:spcPts val="0"/>
              </a:spcAft>
              <a:buSzPts val="1900"/>
              <a:buAutoNum type="alphaLcPeriod"/>
            </a:pPr>
            <a:r>
              <a:rPr lang="en-GB" sz="1900" u="sng"/>
              <a:t>Precipitation (P-VC)</a:t>
            </a:r>
            <a:r>
              <a:rPr lang="en-GB" sz="1900"/>
              <a:t>: International Precipitation Working Group (IPWG) meeting and continuity for passive microwave radiometer measurements; Precipitation CEOS-ARD</a:t>
            </a:r>
            <a:endParaRPr sz="1900"/>
          </a:p>
          <a:p>
            <a:pPr indent="-349250" lvl="1" marL="914400" rtl="0" algn="just">
              <a:spcBef>
                <a:spcPts val="0"/>
              </a:spcBef>
              <a:spcAft>
                <a:spcPts val="0"/>
              </a:spcAft>
              <a:buSzPts val="1900"/>
              <a:buAutoNum type="alphaLcPeriod"/>
            </a:pPr>
            <a:r>
              <a:rPr lang="en-GB" sz="1900" u="sng"/>
              <a:t>Coastal Observations Applications Services and Tools (COAST-VC)</a:t>
            </a:r>
            <a:r>
              <a:rPr lang="en-GB" sz="1900"/>
              <a:t>: United Nations’ Ocean Decade activities</a:t>
            </a:r>
            <a:endParaRPr sz="1900"/>
          </a:p>
          <a:p>
            <a:pPr indent="-349250" lvl="1" marL="914400" rtl="0" algn="just">
              <a:spcBef>
                <a:spcPts val="0"/>
              </a:spcBef>
              <a:spcAft>
                <a:spcPts val="0"/>
              </a:spcAft>
              <a:buSzPts val="1900"/>
              <a:buAutoNum type="alphaLcPeriod"/>
            </a:pPr>
            <a:r>
              <a:rPr lang="en-GB" sz="1900" u="sng"/>
              <a:t>Sea Surface Temperature (SST-VC)</a:t>
            </a:r>
            <a:r>
              <a:rPr lang="en-GB" sz="1900"/>
              <a:t>: Joint SST-VC and COAST-VC statement</a:t>
            </a:r>
            <a:endParaRPr sz="1900"/>
          </a:p>
          <a:p>
            <a:pPr indent="-349250" lvl="1" marL="914400" rtl="0" algn="just">
              <a:spcBef>
                <a:spcPts val="0"/>
              </a:spcBef>
              <a:spcAft>
                <a:spcPts val="0"/>
              </a:spcAft>
              <a:buSzPts val="1900"/>
              <a:buAutoNum type="alphaLcPeriod"/>
            </a:pPr>
            <a:r>
              <a:rPr lang="en-GB" sz="1900" u="sng"/>
              <a:t>Ocean Colour Radiometry (OCR-VC)</a:t>
            </a:r>
            <a:r>
              <a:rPr lang="en-GB" sz="1900"/>
              <a:t>: Progress on the CEOS Aquatic Carbon Roadmap</a:t>
            </a:r>
            <a:endParaRPr sz="1900"/>
          </a:p>
        </p:txBody>
      </p:sp>
      <p:sp>
        <p:nvSpPr>
          <p:cNvPr id="167" name="Google Shape;167;p19"/>
          <p:cNvSpPr txBox="1"/>
          <p:nvPr>
            <p:ph type="title"/>
          </p:nvPr>
        </p:nvSpPr>
        <p:spPr>
          <a:xfrm>
            <a:off x="146698" y="178014"/>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Outline of Agenda: WG and VC</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ph idx="1" type="body"/>
          </p:nvPr>
        </p:nvSpPr>
        <p:spPr>
          <a:xfrm>
            <a:off x="224758" y="1207233"/>
            <a:ext cx="11495400" cy="4662900"/>
          </a:xfrm>
          <a:prstGeom prst="rect">
            <a:avLst/>
          </a:prstGeom>
        </p:spPr>
        <p:txBody>
          <a:bodyPr anchorCtr="0" anchor="t" bIns="45700" lIns="91425" spcFirstLastPara="1" rIns="91425" wrap="square" tIns="45700">
            <a:noAutofit/>
          </a:bodyPr>
          <a:lstStyle/>
          <a:p>
            <a:pPr indent="-381000" lvl="0" marL="457200" rtl="0" algn="just">
              <a:spcBef>
                <a:spcPts val="600"/>
              </a:spcBef>
              <a:spcAft>
                <a:spcPts val="0"/>
              </a:spcAft>
              <a:buSzPts val="2400"/>
              <a:buAutoNum type="arabicPeriod" startAt="7"/>
            </a:pPr>
            <a:r>
              <a:rPr b="1" lang="en-GB" sz="2400"/>
              <a:t>Other Business</a:t>
            </a:r>
            <a:endParaRPr b="1" sz="2400"/>
          </a:p>
          <a:p>
            <a:pPr indent="-355600" lvl="1" marL="914400" rtl="0" algn="just">
              <a:spcBef>
                <a:spcPts val="0"/>
              </a:spcBef>
              <a:spcAft>
                <a:spcPts val="0"/>
              </a:spcAft>
              <a:buSzPts val="2000"/>
              <a:buAutoNum type="alphaLcPeriod"/>
            </a:pPr>
            <a:r>
              <a:rPr lang="en-GB" sz="2000"/>
              <a:t>External requests from UNCCD</a:t>
            </a:r>
            <a:endParaRPr sz="2000"/>
          </a:p>
          <a:p>
            <a:pPr indent="-355600" lvl="1" marL="914400" rtl="0" algn="just">
              <a:spcBef>
                <a:spcPts val="0"/>
              </a:spcBef>
              <a:spcAft>
                <a:spcPts val="0"/>
              </a:spcAft>
              <a:buSzPts val="2000"/>
              <a:buAutoNum type="alphaLcPeriod"/>
            </a:pPr>
            <a:r>
              <a:rPr lang="en-GB" sz="2000"/>
              <a:t>Status of CEOS support for the SDG Coordination Group </a:t>
            </a:r>
            <a:r>
              <a:rPr i="1" lang="en-GB" sz="2000">
                <a:solidFill>
                  <a:srgbClr val="0000FF"/>
                </a:solidFill>
              </a:rPr>
              <a:t>(Ref: Action SIT-39-15)</a:t>
            </a:r>
            <a:endParaRPr i="1" sz="2000">
              <a:solidFill>
                <a:srgbClr val="0000FF"/>
              </a:solidFill>
            </a:endParaRPr>
          </a:p>
          <a:p>
            <a:pPr indent="-355600" lvl="1" marL="914400" rtl="0" algn="just">
              <a:spcBef>
                <a:spcPts val="0"/>
              </a:spcBef>
              <a:spcAft>
                <a:spcPts val="0"/>
              </a:spcAft>
              <a:buSzPts val="2000"/>
              <a:buAutoNum type="alphaLcPeriod"/>
            </a:pPr>
            <a:r>
              <a:rPr lang="en-GB" sz="2000"/>
              <a:t>CEOS-ARD Strategy 2024</a:t>
            </a:r>
            <a:r>
              <a:rPr i="1" lang="en-GB" sz="2000"/>
              <a:t> </a:t>
            </a:r>
            <a:r>
              <a:rPr i="1" lang="en-GB" sz="2000">
                <a:solidFill>
                  <a:srgbClr val="0000FF"/>
                </a:solidFill>
              </a:rPr>
              <a:t>(for endorsement at CEOS Plenary)</a:t>
            </a:r>
            <a:endParaRPr i="1" sz="2000">
              <a:solidFill>
                <a:srgbClr val="0000FF"/>
              </a:solidFill>
            </a:endParaRPr>
          </a:p>
          <a:p>
            <a:pPr indent="-355600" lvl="1" marL="914400" rtl="0" algn="just">
              <a:spcBef>
                <a:spcPts val="0"/>
              </a:spcBef>
              <a:spcAft>
                <a:spcPts val="0"/>
              </a:spcAft>
              <a:buSzPts val="2000"/>
              <a:buAutoNum type="alphaLcPeriod"/>
            </a:pPr>
            <a:r>
              <a:rPr lang="en-GB" sz="2000"/>
              <a:t>CEOS interaction with the GEO Post-2025 Work Programme</a:t>
            </a:r>
            <a:endParaRPr sz="2000"/>
          </a:p>
          <a:p>
            <a:pPr indent="-355600" lvl="1" marL="914400" rtl="0" algn="just">
              <a:spcBef>
                <a:spcPts val="0"/>
              </a:spcBef>
              <a:spcAft>
                <a:spcPts val="0"/>
              </a:spcAft>
              <a:buSzPts val="2000"/>
              <a:buAutoNum type="alphaLcPeriod"/>
            </a:pPr>
            <a:r>
              <a:rPr lang="en-GB" sz="2000"/>
              <a:t>The 2025 United Nations Ocean Conference (UNOC)</a:t>
            </a:r>
            <a:endParaRPr sz="2000"/>
          </a:p>
          <a:p>
            <a:pPr indent="-355600" lvl="1" marL="914400" rtl="0" algn="just">
              <a:spcBef>
                <a:spcPts val="0"/>
              </a:spcBef>
              <a:spcAft>
                <a:spcPts val="0"/>
              </a:spcAft>
              <a:buSzPts val="2000"/>
              <a:buAutoNum type="alphaLcPeriod"/>
            </a:pPr>
            <a:r>
              <a:rPr lang="en-GB" sz="2000"/>
              <a:t>AquaWatch Australia Programme</a:t>
            </a:r>
            <a:endParaRPr sz="2000"/>
          </a:p>
          <a:p>
            <a:pPr indent="-355600" lvl="1" marL="914400" rtl="0" algn="just">
              <a:spcBef>
                <a:spcPts val="0"/>
              </a:spcBef>
              <a:spcAft>
                <a:spcPts val="0"/>
              </a:spcAft>
              <a:buSzPts val="2000"/>
              <a:buAutoNum type="alphaLcPeriod"/>
            </a:pPr>
            <a:r>
              <a:rPr lang="en-GB" sz="2000"/>
              <a:t>The 2025 CEOS Chair themes and CEOS Chair nominations for 2026+</a:t>
            </a:r>
            <a:endParaRPr sz="2000"/>
          </a:p>
        </p:txBody>
      </p:sp>
      <p:sp>
        <p:nvSpPr>
          <p:cNvPr id="173" name="Google Shape;173;p2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Outline of Agenda: Others</a:t>
            </a:r>
            <a:endParaRPr sz="4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Char char="❖"/>
            </a:pPr>
            <a:r>
              <a:rPr i="1" lang="en-GB"/>
              <a:t>Round table introduction by Principals of members of their delegation (in person and online)</a:t>
            </a:r>
            <a:endParaRPr i="1"/>
          </a:p>
          <a:p>
            <a:pPr indent="0" lvl="0" marL="457200" rtl="0" algn="l">
              <a:lnSpc>
                <a:spcPct val="115000"/>
              </a:lnSpc>
              <a:spcBef>
                <a:spcPts val="1000"/>
              </a:spcBef>
              <a:spcAft>
                <a:spcPts val="0"/>
              </a:spcAft>
              <a:buSzPts val="2800"/>
              <a:buNone/>
            </a:pPr>
            <a:r>
              <a:t/>
            </a:r>
            <a:endParaRPr/>
          </a:p>
        </p:txBody>
      </p:sp>
      <p:sp>
        <p:nvSpPr>
          <p:cNvPr id="179" name="Google Shape;179;p2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i="1" lang="en-GB"/>
              <a:t>Tour de Table</a:t>
            </a:r>
            <a:endParaRPr i="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