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Arimo"/>
      <p:regular r:id="rId20"/>
      <p:bold r:id="rId21"/>
      <p:italic r:id="rId22"/>
      <p:boldItalic r:id="rId23"/>
    </p:embeddedFont>
    <p:embeddedFont>
      <p:font typeface="Montserrat"/>
      <p:regular r:id="rId24"/>
      <p:bold r:id="rId25"/>
      <p:italic r:id="rId26"/>
      <p:boldItalic r:id="rId27"/>
    </p:embeddedFont>
    <p:embeddedFont>
      <p:font typeface="Titillium Web"/>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hgkdpiJ3d/pyOBvqSn/HQoSdgr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mo-regular.fntdata"/><Relationship Id="rId22" Type="http://schemas.openxmlformats.org/officeDocument/2006/relationships/font" Target="fonts/Arimo-italic.fntdata"/><Relationship Id="rId21" Type="http://schemas.openxmlformats.org/officeDocument/2006/relationships/font" Target="fonts/Arimo-bold.fntdata"/><Relationship Id="rId24" Type="http://schemas.openxmlformats.org/officeDocument/2006/relationships/font" Target="fonts/Montserrat-regular.fntdata"/><Relationship Id="rId23"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TitilliumWeb-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Background Image:</a:t>
            </a:r>
            <a:endParaRPr/>
          </a:p>
          <a:p>
            <a:pPr indent="0" lvl="0" marL="0" rtl="0" algn="l">
              <a:spcBef>
                <a:spcPts val="0"/>
              </a:spcBef>
              <a:spcAft>
                <a:spcPts val="0"/>
              </a:spcAft>
              <a:buNone/>
            </a:pPr>
            <a:r>
              <a:rPr b="0" i="0" lang="en-US">
                <a:solidFill>
                  <a:srgbClr val="212529"/>
                </a:solidFill>
                <a:latin typeface="Titillium Web"/>
                <a:ea typeface="Titillium Web"/>
                <a:cs typeface="Titillium Web"/>
                <a:sym typeface="Titillium Web"/>
              </a:rPr>
              <a:t>NASA's Scientific Visualization Studioz: https://svs.gsfc.nasa.gov/5110</a:t>
            </a:r>
            <a:endParaRPr/>
          </a:p>
          <a:p>
            <a:pPr indent="0" lvl="0" marL="0" marR="0" rtl="0" algn="l">
              <a:lnSpc>
                <a:spcPct val="100000"/>
              </a:lnSpc>
              <a:spcBef>
                <a:spcPts val="0"/>
              </a:spcBef>
              <a:spcAft>
                <a:spcPts val="0"/>
              </a:spcAft>
              <a:buClr>
                <a:srgbClr val="212529"/>
              </a:buClr>
              <a:buSzPts val="1200"/>
              <a:buFont typeface="Titillium Web"/>
              <a:buNone/>
            </a:pPr>
            <a:r>
              <a:rPr b="1" i="0" lang="en-US">
                <a:solidFill>
                  <a:srgbClr val="212529"/>
                </a:solidFill>
                <a:latin typeface="Titillium Web"/>
                <a:ea typeface="Titillium Web"/>
                <a:cs typeface="Titillium Web"/>
                <a:sym typeface="Titillium Web"/>
              </a:rPr>
              <a:t>Atmospheric Carbon Dioxide</a:t>
            </a:r>
            <a:endParaRPr/>
          </a:p>
          <a:p>
            <a:pPr indent="0" lvl="0" marL="0" marR="0" rtl="0" algn="l">
              <a:lnSpc>
                <a:spcPct val="100000"/>
              </a:lnSpc>
              <a:spcBef>
                <a:spcPts val="0"/>
              </a:spcBef>
              <a:spcAft>
                <a:spcPts val="0"/>
              </a:spcAft>
              <a:buClr>
                <a:srgbClr val="212529"/>
              </a:buClr>
              <a:buSzPts val="1200"/>
              <a:buFont typeface="Arial"/>
              <a:buNone/>
            </a:pPr>
            <a:r>
              <a:rPr b="0" i="0" lang="en-US">
                <a:solidFill>
                  <a:srgbClr val="212529"/>
                </a:solidFill>
                <a:latin typeface="Arial"/>
                <a:ea typeface="Arial"/>
                <a:cs typeface="Arial"/>
                <a:sym typeface="Arial"/>
              </a:rPr>
              <a:t>This visualization is based on the following papers:Weir, B., Ott, L. E., Collatz, G. J., Kawa, S. R., Poulter, B., Chatterjee, A., Oda, T., and Pawson, S.: Bias-correcting carbon fluxes derived from land-surface satellite data for retrospective and near-real-time assimilation systems, Atmos. Chem. Phys., 21, 9609–9628, https://doi.org/10.5194/acp-21-9609-2021, 2021.</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212529"/>
              </a:solidFill>
              <a:latin typeface="Titillium Web"/>
              <a:ea typeface="Titillium Web"/>
              <a:cs typeface="Titillium Web"/>
              <a:sym typeface="Titillium Web"/>
            </a:endParaRPr>
          </a:p>
          <a:p>
            <a:pPr indent="0" lvl="0" marL="0" rtl="0" algn="l">
              <a:spcBef>
                <a:spcPts val="0"/>
              </a:spcBef>
              <a:spcAft>
                <a:spcPts val="0"/>
              </a:spcAft>
              <a:buNone/>
            </a:pPr>
            <a:r>
              <a:t/>
            </a:r>
            <a:endParaRPr b="0" i="0">
              <a:solidFill>
                <a:srgbClr val="212529"/>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96" name="Google Shape;1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Background Image:</a:t>
            </a:r>
            <a:endParaRPr/>
          </a:p>
          <a:p>
            <a:pPr indent="0" lvl="0" marL="0" rtl="0" algn="l">
              <a:spcBef>
                <a:spcPts val="0"/>
              </a:spcBef>
              <a:spcAft>
                <a:spcPts val="0"/>
              </a:spcAft>
              <a:buNone/>
            </a:pPr>
            <a:r>
              <a:rPr b="0" i="0" lang="en-US">
                <a:solidFill>
                  <a:srgbClr val="212529"/>
                </a:solidFill>
                <a:latin typeface="Titillium Web"/>
                <a:ea typeface="Titillium Web"/>
                <a:cs typeface="Titillium Web"/>
                <a:sym typeface="Titillium Web"/>
              </a:rPr>
              <a:t>NASA's Scientific Visualization Studioz: https://svs.gsfc.nasa.gov/5110</a:t>
            </a:r>
            <a:endParaRPr/>
          </a:p>
          <a:p>
            <a:pPr indent="0" lvl="0" marL="0" marR="0" rtl="0" algn="l">
              <a:lnSpc>
                <a:spcPct val="100000"/>
              </a:lnSpc>
              <a:spcBef>
                <a:spcPts val="0"/>
              </a:spcBef>
              <a:spcAft>
                <a:spcPts val="0"/>
              </a:spcAft>
              <a:buClr>
                <a:srgbClr val="212529"/>
              </a:buClr>
              <a:buSzPts val="1200"/>
              <a:buFont typeface="Titillium Web"/>
              <a:buNone/>
            </a:pPr>
            <a:r>
              <a:rPr b="1" i="0" lang="en-US">
                <a:solidFill>
                  <a:srgbClr val="212529"/>
                </a:solidFill>
                <a:latin typeface="Titillium Web"/>
                <a:ea typeface="Titillium Web"/>
                <a:cs typeface="Titillium Web"/>
                <a:sym typeface="Titillium Web"/>
              </a:rPr>
              <a:t>Atmospheric Carbon Dioxide</a:t>
            </a:r>
            <a:endParaRPr/>
          </a:p>
          <a:p>
            <a:pPr indent="0" lvl="0" marL="0" marR="0" rtl="0" algn="l">
              <a:lnSpc>
                <a:spcPct val="100000"/>
              </a:lnSpc>
              <a:spcBef>
                <a:spcPts val="0"/>
              </a:spcBef>
              <a:spcAft>
                <a:spcPts val="0"/>
              </a:spcAft>
              <a:buClr>
                <a:srgbClr val="212529"/>
              </a:buClr>
              <a:buSzPts val="1200"/>
              <a:buFont typeface="Arial"/>
              <a:buNone/>
            </a:pPr>
            <a:r>
              <a:rPr b="0" i="0" lang="en-US">
                <a:solidFill>
                  <a:srgbClr val="212529"/>
                </a:solidFill>
                <a:latin typeface="Arial"/>
                <a:ea typeface="Arial"/>
                <a:cs typeface="Arial"/>
                <a:sym typeface="Arial"/>
              </a:rPr>
              <a:t>This visualization is based on the following papers:Weir, B., Ott, L. E., Collatz, G. J., Kawa, S. R., Poulter, B., Chatterjee, A., Oda, T., and Pawson, S.: Bias-correcting carbon fluxes derived from land-surface satellite data for retrospective and near-real-time assimilation systems, Atmos. Chem. Phys., 21, 9609–9628, https://doi.org/10.5194/acp-21-9609-2021, 2021.</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212529"/>
              </a:solidFill>
              <a:latin typeface="Titillium Web"/>
              <a:ea typeface="Titillium Web"/>
              <a:cs typeface="Titillium Web"/>
              <a:sym typeface="Titillium Web"/>
            </a:endParaRPr>
          </a:p>
          <a:p>
            <a:pPr indent="0" lvl="0" marL="0" rtl="0" algn="l">
              <a:spcBef>
                <a:spcPts val="0"/>
              </a:spcBef>
              <a:spcAft>
                <a:spcPts val="0"/>
              </a:spcAft>
              <a:buNone/>
            </a:pPr>
            <a:r>
              <a:t/>
            </a:r>
            <a:endParaRPr b="0" i="0">
              <a:solidFill>
                <a:srgbClr val="212529"/>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452" name="Google Shape;4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9" name="Google Shape;2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 name="Shape 18"/>
        <p:cNvGrpSpPr/>
        <p:nvPr/>
      </p:nvGrpSpPr>
      <p:grpSpPr>
        <a:xfrm>
          <a:off x="0" y="0"/>
          <a:ext cx="0" cy="0"/>
          <a:chOff x="0" y="0"/>
          <a:chExt cx="0" cy="0"/>
        </a:xfrm>
      </p:grpSpPr>
      <p:pic>
        <p:nvPicPr>
          <p:cNvPr descr="A black background with a black square&#10;&#10;Description automatically generated with medium confidence" id="19" name="Google Shape;19;p16"/>
          <p:cNvPicPr preferRelativeResize="0"/>
          <p:nvPr/>
        </p:nvPicPr>
        <p:blipFill rotWithShape="1">
          <a:blip r:embed="rId2">
            <a:alphaModFix amt="35000"/>
          </a:blip>
          <a:srcRect b="0" l="0" r="0" t="0"/>
          <a:stretch/>
        </p:blipFill>
        <p:spPr>
          <a:xfrm>
            <a:off x="-27396" y="-34571"/>
            <a:ext cx="12219396" cy="6880576"/>
          </a:xfrm>
          <a:prstGeom prst="rect">
            <a:avLst/>
          </a:prstGeom>
          <a:noFill/>
          <a:ln>
            <a:noFill/>
          </a:ln>
        </p:spPr>
      </p:pic>
      <p:sp>
        <p:nvSpPr>
          <p:cNvPr id="20" name="Google Shape;20;p16"/>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p:nvPr/>
        </p:nvSpPr>
        <p:spPr>
          <a:xfrm>
            <a:off x="-27396" y="-19002"/>
            <a:ext cx="12219396" cy="6884009"/>
          </a:xfrm>
          <a:prstGeom prst="rect">
            <a:avLst/>
          </a:prstGeom>
          <a:solidFill>
            <a:srgbClr val="59595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id="23" name="Google Shape;23;p16"/>
          <p:cNvPicPr preferRelativeResize="0"/>
          <p:nvPr/>
        </p:nvPicPr>
        <p:blipFill rotWithShape="1">
          <a:blip r:embed="rId3">
            <a:alphaModFix amt="70000"/>
          </a:blip>
          <a:srcRect b="0" l="0" r="0" t="0"/>
          <a:stretch/>
        </p:blipFill>
        <p:spPr>
          <a:xfrm>
            <a:off x="-27396" y="-17286"/>
            <a:ext cx="12219396" cy="6880576"/>
          </a:xfrm>
          <a:prstGeom prst="rect">
            <a:avLst/>
          </a:prstGeom>
          <a:noFill/>
          <a:ln>
            <a:noFill/>
          </a:ln>
        </p:spPr>
      </p:pic>
      <p:sp>
        <p:nvSpPr>
          <p:cNvPr id="24" name="Google Shape;24;p16"/>
          <p:cNvSpPr/>
          <p:nvPr/>
        </p:nvSpPr>
        <p:spPr>
          <a:xfrm>
            <a:off x="516442" y="-8366"/>
            <a:ext cx="3799633" cy="6862737"/>
          </a:xfrm>
          <a:custGeom>
            <a:rect b="b" l="l" r="r" t="t"/>
            <a:pathLst>
              <a:path extrusionOk="0" h="2162" w="1195">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highlight>
                <a:srgbClr val="FFFF00"/>
              </a:highlight>
              <a:latin typeface="Calibri"/>
              <a:ea typeface="Calibri"/>
              <a:cs typeface="Calibri"/>
              <a:sym typeface="Calibri"/>
            </a:endParaRPr>
          </a:p>
        </p:txBody>
      </p:sp>
      <p:sp>
        <p:nvSpPr>
          <p:cNvPr id="25" name="Google Shape;25;p16"/>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6"/>
          <p:cNvSpPr txBox="1"/>
          <p:nvPr>
            <p:ph idx="1" type="subTitle"/>
          </p:nvPr>
        </p:nvSpPr>
        <p:spPr>
          <a:xfrm>
            <a:off x="3649318" y="4152900"/>
            <a:ext cx="3428126" cy="1025922"/>
          </a:xfrm>
          <a:prstGeom prst="rect">
            <a:avLst/>
          </a:prstGeom>
          <a:solidFill>
            <a:srgbClr val="757070">
              <a:alpha val="45882"/>
            </a:srgbClr>
          </a:solidFill>
          <a:ln>
            <a:noFill/>
          </a:ln>
        </p:spPr>
        <p:txBody>
          <a:bodyPr anchorCtr="0" anchor="t" bIns="45700" lIns="91425" spcFirstLastPara="1" rIns="91425" wrap="square" tIns="45700">
            <a:spAutoFit/>
          </a:bodyPr>
          <a:lstStyle>
            <a:lvl1pPr lvl="0" algn="l">
              <a:lnSpc>
                <a:spcPct val="100000"/>
              </a:lnSpc>
              <a:spcBef>
                <a:spcPts val="1000"/>
              </a:spcBef>
              <a:spcAft>
                <a:spcPts val="0"/>
              </a:spcAft>
              <a:buClr>
                <a:schemeClr val="lt1"/>
              </a:buClr>
              <a:buSzPts val="1800"/>
              <a:buNone/>
              <a:defRPr b="1"/>
            </a:lvl1pPr>
            <a:lvl2pPr lvl="1" algn="l">
              <a:lnSpc>
                <a:spcPct val="90000"/>
              </a:lnSpc>
              <a:spcBef>
                <a:spcPts val="500"/>
              </a:spcBef>
              <a:spcAft>
                <a:spcPts val="0"/>
              </a:spcAft>
              <a:buClr>
                <a:schemeClr val="dk1"/>
              </a:buClr>
              <a:buSzPts val="1800"/>
              <a:buNone/>
              <a:defRPr/>
            </a:lvl2pPr>
            <a:lvl3pPr lvl="2" algn="l">
              <a:lnSpc>
                <a:spcPct val="90000"/>
              </a:lnSpc>
              <a:spcBef>
                <a:spcPts val="500"/>
              </a:spcBef>
              <a:spcAft>
                <a:spcPts val="0"/>
              </a:spcAft>
              <a:buClr>
                <a:schemeClr val="dk1"/>
              </a:buClr>
              <a:buSzPts val="1800"/>
              <a:buNone/>
              <a:defRPr/>
            </a:lvl3pPr>
            <a:lvl4pPr lvl="3" algn="l">
              <a:lnSpc>
                <a:spcPct val="90000"/>
              </a:lnSpc>
              <a:spcBef>
                <a:spcPts val="500"/>
              </a:spcBef>
              <a:spcAft>
                <a:spcPts val="0"/>
              </a:spcAft>
              <a:buClr>
                <a:schemeClr val="dk1"/>
              </a:buClr>
              <a:buSzPts val="1800"/>
              <a:buNone/>
              <a:defRPr/>
            </a:lvl4pPr>
            <a:lvl5pPr lvl="4" algn="l">
              <a:lnSpc>
                <a:spcPct val="90000"/>
              </a:lnSpc>
              <a:spcBef>
                <a:spcPts val="500"/>
              </a:spcBef>
              <a:spcAft>
                <a:spcPts val="0"/>
              </a:spcAft>
              <a:buClr>
                <a:schemeClr val="dk1"/>
              </a:buClr>
              <a:buSzPts val="1800"/>
              <a:buNone/>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7" name="Google Shape;27;p16"/>
          <p:cNvSpPr/>
          <p:nvPr/>
        </p:nvSpPr>
        <p:spPr>
          <a:xfrm>
            <a:off x="2484060" y="-19002"/>
            <a:ext cx="2653628" cy="6147482"/>
          </a:xfrm>
          <a:custGeom>
            <a:rect b="b" l="l" r="r" t="t"/>
            <a:pathLst>
              <a:path extrusionOk="0" h="1936" w="834">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solidFill>
            <a:schemeClr val="lt1">
              <a:alpha val="20392"/>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highlight>
                <a:srgbClr val="FFFF00"/>
              </a:highlight>
              <a:latin typeface="Calibri"/>
              <a:ea typeface="Calibri"/>
              <a:cs typeface="Calibri"/>
              <a:sym typeface="Calibri"/>
            </a:endParaRPr>
          </a:p>
        </p:txBody>
      </p:sp>
      <p:sp>
        <p:nvSpPr>
          <p:cNvPr id="28" name="Google Shape;28;p16"/>
          <p:cNvSpPr/>
          <p:nvPr/>
        </p:nvSpPr>
        <p:spPr>
          <a:xfrm>
            <a:off x="580255" y="4804325"/>
            <a:ext cx="909359" cy="2047388"/>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highlight>
                <a:srgbClr val="FFFF00"/>
              </a:highlight>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94" name="Shape 94"/>
        <p:cNvGrpSpPr/>
        <p:nvPr/>
      </p:nvGrpSpPr>
      <p:grpSpPr>
        <a:xfrm>
          <a:off x="0" y="0"/>
          <a:ext cx="0" cy="0"/>
          <a:chOff x="0" y="0"/>
          <a:chExt cx="0" cy="0"/>
        </a:xfrm>
      </p:grpSpPr>
      <p:sp>
        <p:nvSpPr>
          <p:cNvPr id="95" name="Google Shape;95;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7" name="Google Shape;97;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03" name="Shape 103"/>
        <p:cNvGrpSpPr/>
        <p:nvPr/>
      </p:nvGrpSpPr>
      <p:grpSpPr>
        <a:xfrm>
          <a:off x="0" y="0"/>
          <a:ext cx="0" cy="0"/>
          <a:chOff x="0" y="0"/>
          <a:chExt cx="0" cy="0"/>
        </a:xfrm>
      </p:grpSpPr>
      <p:sp>
        <p:nvSpPr>
          <p:cNvPr id="104" name="Google Shape;104;p28"/>
          <p:cNvSpPr txBox="1"/>
          <p:nvPr>
            <p:ph type="title"/>
          </p:nvPr>
        </p:nvSpPr>
        <p:spPr>
          <a:xfrm>
            <a:off x="4901938" y="1104144"/>
            <a:ext cx="6816649"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8"/>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8" name="Shape 108"/>
        <p:cNvGrpSpPr/>
        <p:nvPr/>
      </p:nvGrpSpPr>
      <p:grpSpPr>
        <a:xfrm>
          <a:off x="0" y="0"/>
          <a:ext cx="0" cy="0"/>
          <a:chOff x="0" y="0"/>
          <a:chExt cx="0" cy="0"/>
        </a:xfrm>
      </p:grpSpPr>
      <p:sp>
        <p:nvSpPr>
          <p:cNvPr id="109" name="Google Shape;10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3200"/>
              <a:buNone/>
              <a:defRPr sz="3200"/>
            </a:lvl1pPr>
            <a:lvl2pPr indent="-228600" lvl="1" marL="914400" algn="l">
              <a:lnSpc>
                <a:spcPct val="90000"/>
              </a:lnSpc>
              <a:spcBef>
                <a:spcPts val="500"/>
              </a:spcBef>
              <a:spcAft>
                <a:spcPts val="0"/>
              </a:spcAft>
              <a:buClr>
                <a:schemeClr val="dk1"/>
              </a:buClr>
              <a:buSzPts val="2800"/>
              <a:buNone/>
              <a:defRPr sz="28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1" name="Google Shape;11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2" name="Google Shape;112;p29"/>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9"/>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5" name="Shape 115"/>
        <p:cNvGrpSpPr/>
        <p:nvPr/>
      </p:nvGrpSpPr>
      <p:grpSpPr>
        <a:xfrm>
          <a:off x="0" y="0"/>
          <a:ext cx="0" cy="0"/>
          <a:chOff x="0" y="0"/>
          <a:chExt cx="0" cy="0"/>
        </a:xfrm>
      </p:grpSpPr>
      <p:sp>
        <p:nvSpPr>
          <p:cNvPr id="116" name="Google Shape;11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0"/>
          <p:cNvSpPr/>
          <p:nvPr>
            <p:ph idx="2" type="pic"/>
          </p:nvPr>
        </p:nvSpPr>
        <p:spPr>
          <a:xfrm>
            <a:off x="5183188" y="987425"/>
            <a:ext cx="6172200" cy="4873625"/>
          </a:xfrm>
          <a:prstGeom prst="rect">
            <a:avLst/>
          </a:prstGeom>
          <a:noFill/>
          <a:ln>
            <a:noFill/>
          </a:ln>
        </p:spPr>
      </p:sp>
      <p:sp>
        <p:nvSpPr>
          <p:cNvPr id="118" name="Google Shape;11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9" name="Google Shape;119;p30"/>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22" name="Shape 122"/>
        <p:cNvGrpSpPr/>
        <p:nvPr/>
      </p:nvGrpSpPr>
      <p:grpSpPr>
        <a:xfrm>
          <a:off x="0" y="0"/>
          <a:ext cx="0" cy="0"/>
          <a:chOff x="0" y="0"/>
          <a:chExt cx="0" cy="0"/>
        </a:xfrm>
      </p:grpSpPr>
      <p:sp>
        <p:nvSpPr>
          <p:cNvPr id="123" name="Google Shape;123;p31"/>
          <p:cNvSpPr txBox="1"/>
          <p:nvPr>
            <p:ph type="title"/>
          </p:nvPr>
        </p:nvSpPr>
        <p:spPr>
          <a:xfrm>
            <a:off x="4901938" y="1104144"/>
            <a:ext cx="6816649"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1"/>
          <p:cNvSpPr txBox="1"/>
          <p:nvPr>
            <p:ph idx="1" type="body"/>
          </p:nvPr>
        </p:nvSpPr>
        <p:spPr>
          <a:xfrm rot="5400000">
            <a:off x="8056325" y="-939676"/>
            <a:ext cx="369332" cy="667810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1"/>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1"/>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8" name="Shape 128"/>
        <p:cNvGrpSpPr/>
        <p:nvPr/>
      </p:nvGrpSpPr>
      <p:grpSpPr>
        <a:xfrm>
          <a:off x="0" y="0"/>
          <a:ext cx="0" cy="0"/>
          <a:chOff x="0" y="0"/>
          <a:chExt cx="0" cy="0"/>
        </a:xfrm>
      </p:grpSpPr>
      <p:sp>
        <p:nvSpPr>
          <p:cNvPr id="129" name="Google Shape;12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2"/>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2"/>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0" name="Shape 140"/>
        <p:cNvGrpSpPr/>
        <p:nvPr/>
      </p:nvGrpSpPr>
      <p:grpSpPr>
        <a:xfrm>
          <a:off x="0" y="0"/>
          <a:ext cx="0" cy="0"/>
          <a:chOff x="0" y="0"/>
          <a:chExt cx="0" cy="0"/>
        </a:xfrm>
      </p:grpSpPr>
      <p:sp>
        <p:nvSpPr>
          <p:cNvPr id="141" name="Google Shape;14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4" name="Google Shape;14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5" name="Google Shape;14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6" name="Shape 146"/>
        <p:cNvGrpSpPr/>
        <p:nvPr/>
      </p:nvGrpSpPr>
      <p:grpSpPr>
        <a:xfrm>
          <a:off x="0" y="0"/>
          <a:ext cx="0" cy="0"/>
          <a:chOff x="0" y="0"/>
          <a:chExt cx="0" cy="0"/>
        </a:xfrm>
      </p:grpSpPr>
      <p:sp>
        <p:nvSpPr>
          <p:cNvPr id="147" name="Google Shape;14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1" name="Google Shape;15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2" name="Google Shape;15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6" name="Google Shape;156;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0" name="Google Shape;16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1" name="Google Shape;16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5" name="Google Shape;165;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6" name="Google Shape;16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7" name="Google Shape;16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68" name="Google Shape;16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showMasterSp="0" type="obj">
  <p:cSld name="OBJECT">
    <p:spTree>
      <p:nvGrpSpPr>
        <p:cNvPr id="29"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b="0" l="0" r="0" t="0"/>
          <a:stretch/>
        </p:blipFill>
        <p:spPr>
          <a:xfrm>
            <a:off x="0" y="-7108"/>
            <a:ext cx="9804084" cy="6865107"/>
          </a:xfrm>
          <a:prstGeom prst="rect">
            <a:avLst/>
          </a:prstGeom>
          <a:noFill/>
          <a:ln>
            <a:noFill/>
          </a:ln>
        </p:spPr>
      </p:pic>
      <p:sp>
        <p:nvSpPr>
          <p:cNvPr id="31" name="Google Shape;31;p17"/>
          <p:cNvSpPr/>
          <p:nvPr/>
        </p:nvSpPr>
        <p:spPr>
          <a:xfrm>
            <a:off x="0" y="2440"/>
            <a:ext cx="12653912" cy="68580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17"/>
          <p:cNvSpPr txBox="1"/>
          <p:nvPr>
            <p:ph type="title"/>
          </p:nvPr>
        </p:nvSpPr>
        <p:spPr>
          <a:xfrm>
            <a:off x="2328422" y="1104144"/>
            <a:ext cx="9025378"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0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7"/>
          <p:cNvSpPr txBox="1"/>
          <p:nvPr>
            <p:ph idx="1" type="body"/>
          </p:nvPr>
        </p:nvSpPr>
        <p:spPr>
          <a:xfrm>
            <a:off x="2328422" y="2204982"/>
            <a:ext cx="9251621"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7"/>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14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6"/>
          <p:cNvSpPr/>
          <p:nvPr>
            <p:ph idx="2" type="pic"/>
          </p:nvPr>
        </p:nvSpPr>
        <p:spPr>
          <a:xfrm>
            <a:off x="5183188" y="987425"/>
            <a:ext cx="6172200" cy="4873625"/>
          </a:xfrm>
          <a:prstGeom prst="rect">
            <a:avLst/>
          </a:prstGeom>
          <a:noFill/>
          <a:ln>
            <a:noFill/>
          </a:ln>
        </p:spPr>
      </p:sp>
      <p:sp>
        <p:nvSpPr>
          <p:cNvPr id="172" name="Google Shape;172;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3" name="Google Shape;17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4" name="Google Shape;17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5" name="Google Shape;17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6" name="Shape 176"/>
        <p:cNvGrpSpPr/>
        <p:nvPr/>
      </p:nvGrpSpPr>
      <p:grpSpPr>
        <a:xfrm>
          <a:off x="0" y="0"/>
          <a:ext cx="0" cy="0"/>
          <a:chOff x="0" y="0"/>
          <a:chExt cx="0" cy="0"/>
        </a:xfrm>
      </p:grpSpPr>
      <p:sp>
        <p:nvSpPr>
          <p:cNvPr id="177" name="Google Shape;17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0" name="Google Shape;18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1" name="Google Shape;18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2" name="Shape 182"/>
        <p:cNvGrpSpPr/>
        <p:nvPr/>
      </p:nvGrpSpPr>
      <p:grpSpPr>
        <a:xfrm>
          <a:off x="0" y="0"/>
          <a:ext cx="0" cy="0"/>
          <a:chOff x="0" y="0"/>
          <a:chExt cx="0" cy="0"/>
        </a:xfrm>
      </p:grpSpPr>
      <p:sp>
        <p:nvSpPr>
          <p:cNvPr id="183" name="Google Shape;183;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6" name="Google Shape;18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7" name="Google Shape;18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8" name="Shape 188"/>
        <p:cNvGrpSpPr/>
        <p:nvPr/>
      </p:nvGrpSpPr>
      <p:grpSpPr>
        <a:xfrm>
          <a:off x="0" y="0"/>
          <a:ext cx="0" cy="0"/>
          <a:chOff x="0" y="0"/>
          <a:chExt cx="0" cy="0"/>
        </a:xfrm>
      </p:grpSpPr>
      <p:sp>
        <p:nvSpPr>
          <p:cNvPr id="189" name="Google Shape;18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p:txBody>
      </p:sp>
      <p:sp>
        <p:nvSpPr>
          <p:cNvPr id="191" name="Google Shape;19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p:txBody>
      </p:sp>
      <p:sp>
        <p:nvSpPr>
          <p:cNvPr id="192" name="Google Shape;19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888888"/>
              </a:buClr>
              <a:buSzPts val="1200"/>
              <a:buFont typeface="Calibri"/>
              <a:buNone/>
              <a:defRPr/>
            </a:lvl1pPr>
            <a:lvl2pPr indent="0" lvl="1" marL="0" marR="0" algn="r">
              <a:spcBef>
                <a:spcPts val="0"/>
              </a:spcBef>
              <a:buClr>
                <a:srgbClr val="888888"/>
              </a:buClr>
              <a:buSzPts val="1200"/>
              <a:buFont typeface="Calibri"/>
              <a:buNone/>
              <a:defRPr/>
            </a:lvl2pPr>
            <a:lvl3pPr indent="0" lvl="2" marL="0" marR="0" algn="r">
              <a:spcBef>
                <a:spcPts val="0"/>
              </a:spcBef>
              <a:buClr>
                <a:srgbClr val="888888"/>
              </a:buClr>
              <a:buSzPts val="1200"/>
              <a:buFont typeface="Calibri"/>
              <a:buNone/>
              <a:defRPr/>
            </a:lvl3pPr>
            <a:lvl4pPr indent="0" lvl="3" marL="0" marR="0" algn="r">
              <a:spcBef>
                <a:spcPts val="0"/>
              </a:spcBef>
              <a:buClr>
                <a:srgbClr val="888888"/>
              </a:buClr>
              <a:buSzPts val="1200"/>
              <a:buFont typeface="Calibri"/>
              <a:buNone/>
              <a:defRPr/>
            </a:lvl4pPr>
            <a:lvl5pPr indent="0" lvl="4" marL="0" marR="0" algn="r">
              <a:spcBef>
                <a:spcPts val="0"/>
              </a:spcBef>
              <a:buClr>
                <a:srgbClr val="888888"/>
              </a:buClr>
              <a:buSzPts val="1200"/>
              <a:buFont typeface="Calibri"/>
              <a:buNone/>
              <a:defRPr/>
            </a:lvl5pPr>
            <a:lvl6pPr indent="0" lvl="5" marL="0" marR="0" algn="r">
              <a:spcBef>
                <a:spcPts val="0"/>
              </a:spcBef>
              <a:buClr>
                <a:srgbClr val="888888"/>
              </a:buClr>
              <a:buSzPts val="1200"/>
              <a:buFont typeface="Calibri"/>
              <a:buNone/>
              <a:defRPr/>
            </a:lvl6pPr>
            <a:lvl7pPr indent="0" lvl="6" marL="0" marR="0" algn="r">
              <a:spcBef>
                <a:spcPts val="0"/>
              </a:spcBef>
              <a:buClr>
                <a:srgbClr val="888888"/>
              </a:buClr>
              <a:buSzPts val="1200"/>
              <a:buFont typeface="Calibri"/>
              <a:buNone/>
              <a:defRPr/>
            </a:lvl7pPr>
            <a:lvl8pPr indent="0" lvl="7" marL="0" marR="0" algn="r">
              <a:spcBef>
                <a:spcPts val="0"/>
              </a:spcBef>
              <a:buClr>
                <a:srgbClr val="888888"/>
              </a:buClr>
              <a:buSzPts val="1200"/>
              <a:buFont typeface="Calibri"/>
              <a:buNone/>
              <a:defRPr/>
            </a:lvl8pPr>
            <a:lvl9pPr indent="0" lvl="8" marL="0" marR="0" algn="r">
              <a:spcBef>
                <a:spcPts val="0"/>
              </a:spcBef>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showMasterSp="0">
  <p:cSld name="6_Title and Content">
    <p:spTree>
      <p:nvGrpSpPr>
        <p:cNvPr id="37" name="Shape 37"/>
        <p:cNvGrpSpPr/>
        <p:nvPr/>
      </p:nvGrpSpPr>
      <p:grpSpPr>
        <a:xfrm>
          <a:off x="0" y="0"/>
          <a:ext cx="0" cy="0"/>
          <a:chOff x="0" y="0"/>
          <a:chExt cx="0" cy="0"/>
        </a:xfrm>
      </p:grpSpPr>
      <p:pic>
        <p:nvPicPr>
          <p:cNvPr descr="A view of the earth from space&#10;&#10;Description automatically generated" id="38" name="Google Shape;38;p20"/>
          <p:cNvPicPr preferRelativeResize="0"/>
          <p:nvPr/>
        </p:nvPicPr>
        <p:blipFill rotWithShape="1">
          <a:blip r:embed="rId2">
            <a:alphaModFix/>
          </a:blip>
          <a:srcRect b="0" l="0" r="0" t="0"/>
          <a:stretch/>
        </p:blipFill>
        <p:spPr>
          <a:xfrm>
            <a:off x="6350" y="0"/>
            <a:ext cx="12185650" cy="6861574"/>
          </a:xfrm>
          <a:prstGeom prst="rect">
            <a:avLst/>
          </a:prstGeom>
          <a:noFill/>
          <a:ln>
            <a:noFill/>
          </a:ln>
        </p:spPr>
      </p:pic>
      <p:grpSp>
        <p:nvGrpSpPr>
          <p:cNvPr id="39" name="Google Shape;39;p20"/>
          <p:cNvGrpSpPr/>
          <p:nvPr/>
        </p:nvGrpSpPr>
        <p:grpSpPr>
          <a:xfrm>
            <a:off x="517664" y="-19393"/>
            <a:ext cx="4628149" cy="6890327"/>
            <a:chOff x="3308351" y="2370138"/>
            <a:chExt cx="2760662" cy="4110037"/>
          </a:xfrm>
        </p:grpSpPr>
        <p:sp>
          <p:nvSpPr>
            <p:cNvPr id="40" name="Google Shape;40;p20"/>
            <p:cNvSpPr/>
            <p:nvPr/>
          </p:nvSpPr>
          <p:spPr>
            <a:xfrm>
              <a:off x="4494213" y="2370138"/>
              <a:ext cx="1574800" cy="3676650"/>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chemeClr val="lt1">
                <a:alpha val="3490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20"/>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chemeClr val="lt1">
                <a:alpha val="3490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20"/>
            <p:cNvSpPr/>
            <p:nvPr/>
          </p:nvSpPr>
          <p:spPr>
            <a:xfrm>
              <a:off x="3308351" y="2376488"/>
              <a:ext cx="2270125"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chemeClr val="lt1">
                <a:alpha val="3490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 name="Google Shape;43;p20"/>
          <p:cNvSpPr/>
          <p:nvPr/>
        </p:nvSpPr>
        <p:spPr>
          <a:xfrm>
            <a:off x="0" y="203200"/>
            <a:ext cx="12192000" cy="6184900"/>
          </a:xfrm>
          <a:prstGeom prst="rect">
            <a:avLst/>
          </a:pr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20"/>
          <p:cNvSpPr txBox="1"/>
          <p:nvPr>
            <p:ph type="title"/>
          </p:nvPr>
        </p:nvSpPr>
        <p:spPr>
          <a:xfrm>
            <a:off x="952500" y="1104144"/>
            <a:ext cx="10393680"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0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0"/>
          <p:cNvSpPr txBox="1"/>
          <p:nvPr>
            <p:ph idx="1" type="body"/>
          </p:nvPr>
        </p:nvSpPr>
        <p:spPr>
          <a:xfrm>
            <a:off x="952500" y="2271860"/>
            <a:ext cx="10619923"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6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49" name="Shape 49"/>
        <p:cNvGrpSpPr/>
        <p:nvPr/>
      </p:nvGrpSpPr>
      <p:grpSpPr>
        <a:xfrm>
          <a:off x="0" y="0"/>
          <a:ext cx="0" cy="0"/>
          <a:chOff x="0" y="0"/>
          <a:chExt cx="0" cy="0"/>
        </a:xfrm>
      </p:grpSpPr>
      <p:pic>
        <p:nvPicPr>
          <p:cNvPr id="50" name="Google Shape;50;p21"/>
          <p:cNvPicPr preferRelativeResize="0"/>
          <p:nvPr/>
        </p:nvPicPr>
        <p:blipFill rotWithShape="1">
          <a:blip r:embed="rId2">
            <a:alphaModFix/>
          </a:blip>
          <a:srcRect b="0" l="0" r="0" t="0"/>
          <a:stretch/>
        </p:blipFill>
        <p:spPr>
          <a:xfrm>
            <a:off x="0" y="-7108"/>
            <a:ext cx="9804084" cy="6865107"/>
          </a:xfrm>
          <a:prstGeom prst="rect">
            <a:avLst/>
          </a:prstGeom>
          <a:noFill/>
          <a:ln>
            <a:noFill/>
          </a:ln>
        </p:spPr>
      </p:pic>
      <p:sp>
        <p:nvSpPr>
          <p:cNvPr id="51" name="Google Shape;51;p21"/>
          <p:cNvSpPr/>
          <p:nvPr/>
        </p:nvSpPr>
        <p:spPr>
          <a:xfrm>
            <a:off x="-422655" y="541"/>
            <a:ext cx="2070763" cy="6857459"/>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1545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21"/>
          <p:cNvSpPr/>
          <p:nvPr/>
        </p:nvSpPr>
        <p:spPr>
          <a:xfrm>
            <a:off x="1490927" y="2369"/>
            <a:ext cx="10701073" cy="6857459"/>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21"/>
          <p:cNvSpPr txBox="1"/>
          <p:nvPr>
            <p:ph type="title"/>
          </p:nvPr>
        </p:nvSpPr>
        <p:spPr>
          <a:xfrm>
            <a:off x="4914900" y="1104144"/>
            <a:ext cx="6678105"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body"/>
          </p:nvPr>
        </p:nvSpPr>
        <p:spPr>
          <a:xfrm>
            <a:off x="4914901" y="2214710"/>
            <a:ext cx="6678104"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1"/>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696">
          <p15:clr>
            <a:srgbClr val="FBAE40"/>
          </p15:clr>
        </p15:guide>
        <p15:guide id="2" pos="30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showMasterSp="0">
  <p:cSld name="7_Title and Content">
    <p:spTree>
      <p:nvGrpSpPr>
        <p:cNvPr id="58" name="Shape 58"/>
        <p:cNvGrpSpPr/>
        <p:nvPr/>
      </p:nvGrpSpPr>
      <p:grpSpPr>
        <a:xfrm>
          <a:off x="0" y="0"/>
          <a:ext cx="0" cy="0"/>
          <a:chOff x="0" y="0"/>
          <a:chExt cx="0" cy="0"/>
        </a:xfrm>
      </p:grpSpPr>
      <p:pic>
        <p:nvPicPr>
          <p:cNvPr descr="A view of the earth from space&#10;&#10;Description automatically generated" id="59" name="Google Shape;59;p22"/>
          <p:cNvPicPr preferRelativeResize="0"/>
          <p:nvPr/>
        </p:nvPicPr>
        <p:blipFill rotWithShape="1">
          <a:blip r:embed="rId2">
            <a:alphaModFix/>
          </a:blip>
          <a:srcRect b="0" l="0" r="0" t="0"/>
          <a:stretch/>
        </p:blipFill>
        <p:spPr>
          <a:xfrm>
            <a:off x="6350" y="-8747"/>
            <a:ext cx="12185650" cy="6861574"/>
          </a:xfrm>
          <a:prstGeom prst="rect">
            <a:avLst/>
          </a:prstGeom>
          <a:noFill/>
          <a:ln>
            <a:noFill/>
          </a:ln>
        </p:spPr>
      </p:pic>
      <p:sp>
        <p:nvSpPr>
          <p:cNvPr id="60" name="Google Shape;60;p22"/>
          <p:cNvSpPr/>
          <p:nvPr/>
        </p:nvSpPr>
        <p:spPr>
          <a:xfrm>
            <a:off x="2505718" y="-19393"/>
            <a:ext cx="2640095" cy="6163770"/>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chemeClr val="lt1">
              <a:alpha val="1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22"/>
          <p:cNvSpPr/>
          <p:nvPr/>
        </p:nvSpPr>
        <p:spPr>
          <a:xfrm>
            <a:off x="576214" y="4816344"/>
            <a:ext cx="910194" cy="2051928"/>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ABD5EB">
              <a:alpha val="34901"/>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22"/>
          <p:cNvSpPr/>
          <p:nvPr/>
        </p:nvSpPr>
        <p:spPr>
          <a:xfrm>
            <a:off x="517664" y="-8747"/>
            <a:ext cx="3805782" cy="6879681"/>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chemeClr val="lt1">
              <a:alpha val="34509"/>
            </a:scheme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22"/>
          <p:cNvSpPr/>
          <p:nvPr/>
        </p:nvSpPr>
        <p:spPr>
          <a:xfrm>
            <a:off x="0" y="203200"/>
            <a:ext cx="12192000" cy="6184900"/>
          </a:xfrm>
          <a:prstGeom prst="rect">
            <a:avLst/>
          </a:pr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 name="Google Shape;64;p22"/>
          <p:cNvSpPr txBox="1"/>
          <p:nvPr>
            <p:ph type="title"/>
          </p:nvPr>
        </p:nvSpPr>
        <p:spPr>
          <a:xfrm>
            <a:off x="5410985" y="838200"/>
            <a:ext cx="6169058" cy="1200329"/>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0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2"/>
          <p:cNvSpPr txBox="1"/>
          <p:nvPr>
            <p:ph idx="1" type="body"/>
          </p:nvPr>
        </p:nvSpPr>
        <p:spPr>
          <a:xfrm>
            <a:off x="5410200" y="2214710"/>
            <a:ext cx="6169057"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2"/>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528">
          <p15:clr>
            <a:srgbClr val="FBAE40"/>
          </p15:clr>
        </p15:guide>
        <p15:guide id="2" pos="34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showMasterSp="0">
  <p:cSld name="8_Title and Content">
    <p:spTree>
      <p:nvGrpSpPr>
        <p:cNvPr id="69" name="Shape 69"/>
        <p:cNvGrpSpPr/>
        <p:nvPr/>
      </p:nvGrpSpPr>
      <p:grpSpPr>
        <a:xfrm>
          <a:off x="0" y="0"/>
          <a:ext cx="0" cy="0"/>
          <a:chOff x="0" y="0"/>
          <a:chExt cx="0" cy="0"/>
        </a:xfrm>
      </p:grpSpPr>
      <p:sp>
        <p:nvSpPr>
          <p:cNvPr id="70" name="Google Shape;70;p23"/>
          <p:cNvSpPr/>
          <p:nvPr/>
        </p:nvSpPr>
        <p:spPr>
          <a:xfrm>
            <a:off x="0" y="0"/>
            <a:ext cx="12192000" cy="6858000"/>
          </a:xfrm>
          <a:prstGeom prst="rect">
            <a:avLst/>
          </a:pr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23"/>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528">
          <p15:clr>
            <a:srgbClr val="FBAE40"/>
          </p15:clr>
        </p15:guide>
        <p15:guide id="2" pos="34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74" name="Shape 74"/>
        <p:cNvGrpSpPr/>
        <p:nvPr/>
      </p:nvGrpSpPr>
      <p:grpSpPr>
        <a:xfrm>
          <a:off x="0" y="0"/>
          <a:ext cx="0" cy="0"/>
          <a:chOff x="0" y="0"/>
          <a:chExt cx="0" cy="0"/>
        </a:xfrm>
      </p:grpSpPr>
      <p:pic>
        <p:nvPicPr>
          <p:cNvPr descr="A view of the earth from space&#10;&#10;Description automatically generated" id="75" name="Google Shape;75;p24"/>
          <p:cNvPicPr preferRelativeResize="0"/>
          <p:nvPr/>
        </p:nvPicPr>
        <p:blipFill rotWithShape="1">
          <a:blip r:embed="rId2">
            <a:alphaModFix/>
          </a:blip>
          <a:srcRect b="0" l="0" r="0" t="0"/>
          <a:stretch/>
        </p:blipFill>
        <p:spPr>
          <a:xfrm>
            <a:off x="1" y="-1"/>
            <a:ext cx="12192000" cy="6812689"/>
          </a:xfrm>
          <a:prstGeom prst="rect">
            <a:avLst/>
          </a:prstGeom>
          <a:noFill/>
          <a:ln>
            <a:noFill/>
          </a:ln>
          <a:effectLst>
            <a:outerShdw blurRad="50800" rotWithShape="0" algn="ctr" dir="5400000" dist="50800">
              <a:srgbClr val="000000"/>
            </a:outerShdw>
          </a:effectLst>
        </p:spPr>
      </p:pic>
      <p:sp>
        <p:nvSpPr>
          <p:cNvPr id="76" name="Google Shape;76;p24"/>
          <p:cNvSpPr/>
          <p:nvPr/>
        </p:nvSpPr>
        <p:spPr>
          <a:xfrm>
            <a:off x="0" y="2472138"/>
            <a:ext cx="12192000" cy="1713654"/>
          </a:xfrm>
          <a:prstGeom prst="rect">
            <a:avLst/>
          </a:prstGeom>
          <a:gradFill>
            <a:gsLst>
              <a:gs pos="0">
                <a:srgbClr val="154532"/>
              </a:gs>
              <a:gs pos="51000">
                <a:srgbClr val="489E94"/>
              </a:gs>
              <a:gs pos="98000">
                <a:srgbClr val="154532"/>
              </a:gs>
              <a:gs pos="100000">
                <a:srgbClr val="15453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24"/>
          <p:cNvSpPr/>
          <p:nvPr/>
        </p:nvSpPr>
        <p:spPr>
          <a:xfrm>
            <a:off x="-6350" y="-22657"/>
            <a:ext cx="12192000" cy="6858000"/>
          </a:xfrm>
          <a:prstGeom prst="rect">
            <a:avLst/>
          </a:prstGeom>
          <a:solidFill>
            <a:srgbClr val="3A3838">
              <a:alpha val="41176"/>
            </a:srgbClr>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24"/>
          <p:cNvSpPr txBox="1"/>
          <p:nvPr>
            <p:ph type="title"/>
          </p:nvPr>
        </p:nvSpPr>
        <p:spPr>
          <a:xfrm>
            <a:off x="831850" y="3016567"/>
            <a:ext cx="10515600" cy="646331"/>
          </a:xfrm>
          <a:prstGeom prst="rect">
            <a:avLst/>
          </a:prstGeom>
          <a:noFill/>
          <a:ln>
            <a:noFill/>
          </a:ln>
        </p:spPr>
        <p:txBody>
          <a:bodyPr anchorCtr="0" anchor="ctr" bIns="45700" lIns="91425" spcFirstLastPara="1" rIns="91425" wrap="square" tIns="45700">
            <a:sp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4"/>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65CBF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65CBF9"/>
                </a:solidFill>
                <a:latin typeface="Arial"/>
                <a:ea typeface="Arial"/>
                <a:cs typeface="Arial"/>
                <a:sym typeface="Arial"/>
              </a:defRPr>
            </a:lvl1pPr>
            <a:lvl2pPr indent="0" lvl="1" marL="0" algn="r">
              <a:spcBef>
                <a:spcPts val="0"/>
              </a:spcBef>
              <a:buNone/>
              <a:defRPr sz="1200">
                <a:solidFill>
                  <a:srgbClr val="65CBF9"/>
                </a:solidFill>
                <a:latin typeface="Arial"/>
                <a:ea typeface="Arial"/>
                <a:cs typeface="Arial"/>
                <a:sym typeface="Arial"/>
              </a:defRPr>
            </a:lvl2pPr>
            <a:lvl3pPr indent="0" lvl="2" marL="0" algn="r">
              <a:spcBef>
                <a:spcPts val="0"/>
              </a:spcBef>
              <a:buNone/>
              <a:defRPr sz="1200">
                <a:solidFill>
                  <a:srgbClr val="65CBF9"/>
                </a:solidFill>
                <a:latin typeface="Arial"/>
                <a:ea typeface="Arial"/>
                <a:cs typeface="Arial"/>
                <a:sym typeface="Arial"/>
              </a:defRPr>
            </a:lvl3pPr>
            <a:lvl4pPr indent="0" lvl="3" marL="0" algn="r">
              <a:spcBef>
                <a:spcPts val="0"/>
              </a:spcBef>
              <a:buNone/>
              <a:defRPr sz="1200">
                <a:solidFill>
                  <a:srgbClr val="65CBF9"/>
                </a:solidFill>
                <a:latin typeface="Arial"/>
                <a:ea typeface="Arial"/>
                <a:cs typeface="Arial"/>
                <a:sym typeface="Arial"/>
              </a:defRPr>
            </a:lvl4pPr>
            <a:lvl5pPr indent="0" lvl="4" marL="0" algn="r">
              <a:spcBef>
                <a:spcPts val="0"/>
              </a:spcBef>
              <a:buNone/>
              <a:defRPr sz="1200">
                <a:solidFill>
                  <a:srgbClr val="65CBF9"/>
                </a:solidFill>
                <a:latin typeface="Arial"/>
                <a:ea typeface="Arial"/>
                <a:cs typeface="Arial"/>
                <a:sym typeface="Arial"/>
              </a:defRPr>
            </a:lvl5pPr>
            <a:lvl6pPr indent="0" lvl="5" marL="0" algn="r">
              <a:spcBef>
                <a:spcPts val="0"/>
              </a:spcBef>
              <a:buNone/>
              <a:defRPr sz="1200">
                <a:solidFill>
                  <a:srgbClr val="65CBF9"/>
                </a:solidFill>
                <a:latin typeface="Arial"/>
                <a:ea typeface="Arial"/>
                <a:cs typeface="Arial"/>
                <a:sym typeface="Arial"/>
              </a:defRPr>
            </a:lvl6pPr>
            <a:lvl7pPr indent="0" lvl="6" marL="0" algn="r">
              <a:spcBef>
                <a:spcPts val="0"/>
              </a:spcBef>
              <a:buNone/>
              <a:defRPr sz="1200">
                <a:solidFill>
                  <a:srgbClr val="65CBF9"/>
                </a:solidFill>
                <a:latin typeface="Arial"/>
                <a:ea typeface="Arial"/>
                <a:cs typeface="Arial"/>
                <a:sym typeface="Arial"/>
              </a:defRPr>
            </a:lvl7pPr>
            <a:lvl8pPr indent="0" lvl="7" marL="0" algn="r">
              <a:spcBef>
                <a:spcPts val="0"/>
              </a:spcBef>
              <a:buNone/>
              <a:defRPr sz="1200">
                <a:solidFill>
                  <a:srgbClr val="65CBF9"/>
                </a:solidFill>
                <a:latin typeface="Arial"/>
                <a:ea typeface="Arial"/>
                <a:cs typeface="Arial"/>
                <a:sym typeface="Arial"/>
              </a:defRPr>
            </a:lvl8pPr>
            <a:lvl9pPr indent="0" lvl="8" marL="0" algn="r">
              <a:spcBef>
                <a:spcPts val="0"/>
              </a:spcBef>
              <a:buNone/>
              <a:defRPr sz="1200">
                <a:solidFill>
                  <a:srgbClr val="65CBF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2" name="Shape 82"/>
        <p:cNvGrpSpPr/>
        <p:nvPr/>
      </p:nvGrpSpPr>
      <p:grpSpPr>
        <a:xfrm>
          <a:off x="0" y="0"/>
          <a:ext cx="0" cy="0"/>
          <a:chOff x="0" y="0"/>
          <a:chExt cx="0" cy="0"/>
        </a:xfrm>
      </p:grpSpPr>
      <p:sp>
        <p:nvSpPr>
          <p:cNvPr id="83" name="Google Shape;83;p25"/>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5"/>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87" name="Shape 87"/>
        <p:cNvGrpSpPr/>
        <p:nvPr/>
      </p:nvGrpSpPr>
      <p:grpSpPr>
        <a:xfrm>
          <a:off x="0" y="0"/>
          <a:ext cx="0" cy="0"/>
          <a:chOff x="0" y="0"/>
          <a:chExt cx="0" cy="0"/>
        </a:xfrm>
      </p:grpSpPr>
      <p:sp>
        <p:nvSpPr>
          <p:cNvPr id="88" name="Google Shape;88;p26"/>
          <p:cNvSpPr txBox="1"/>
          <p:nvPr>
            <p:ph type="title"/>
          </p:nvPr>
        </p:nvSpPr>
        <p:spPr>
          <a:xfrm>
            <a:off x="4901938" y="1104144"/>
            <a:ext cx="6816649"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6"/>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33CD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theme" Target="../theme/theme3.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422655" y="541"/>
            <a:ext cx="2070763" cy="6857459"/>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46516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 name="Google Shape;11;p15"/>
          <p:cNvPicPr preferRelativeResize="0"/>
          <p:nvPr/>
        </p:nvPicPr>
        <p:blipFill rotWithShape="1">
          <a:blip r:embed="rId1">
            <a:alphaModFix/>
          </a:blip>
          <a:srcRect b="0" l="0" r="0" t="0"/>
          <a:stretch/>
        </p:blipFill>
        <p:spPr>
          <a:xfrm>
            <a:off x="-16043" y="-7108"/>
            <a:ext cx="10041147" cy="6865107"/>
          </a:xfrm>
          <a:prstGeom prst="rect">
            <a:avLst/>
          </a:prstGeom>
          <a:noFill/>
          <a:ln>
            <a:noFill/>
          </a:ln>
        </p:spPr>
      </p:pic>
      <p:sp>
        <p:nvSpPr>
          <p:cNvPr id="12" name="Google Shape;12;p15"/>
          <p:cNvSpPr/>
          <p:nvPr/>
        </p:nvSpPr>
        <p:spPr>
          <a:xfrm>
            <a:off x="1490927" y="2369"/>
            <a:ext cx="10701073" cy="6857459"/>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489E94"/>
              </a:gs>
              <a:gs pos="22000">
                <a:srgbClr val="489E94"/>
              </a:gs>
              <a:gs pos="100000">
                <a:srgbClr val="154532"/>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 name="Google Shape;13;p15"/>
          <p:cNvSpPr txBox="1"/>
          <p:nvPr>
            <p:ph type="title"/>
          </p:nvPr>
        </p:nvSpPr>
        <p:spPr>
          <a:xfrm>
            <a:off x="4901938" y="1104144"/>
            <a:ext cx="6816649" cy="646331"/>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5"/>
          <p:cNvSpPr txBox="1"/>
          <p:nvPr>
            <p:ph idx="1" type="body"/>
          </p:nvPr>
        </p:nvSpPr>
        <p:spPr>
          <a:xfrm>
            <a:off x="4901939" y="2214710"/>
            <a:ext cx="6678104" cy="369332"/>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10" type="dt"/>
          </p:nvPr>
        </p:nvSpPr>
        <p:spPr>
          <a:xfrm>
            <a:off x="93481"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5"/>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Arial"/>
                <a:ea typeface="Arial"/>
                <a:cs typeface="Arial"/>
                <a:sym typeface="Arial"/>
              </a:defRPr>
            </a:lvl1pPr>
            <a:lvl2pPr indent="0" lvl="1" marL="0" marR="0" rtl="0" algn="r">
              <a:spcBef>
                <a:spcPts val="0"/>
              </a:spcBef>
              <a:buNone/>
              <a:defRPr b="0" sz="1200" u="none">
                <a:solidFill>
                  <a:schemeClr val="lt1"/>
                </a:solidFill>
                <a:latin typeface="Arial"/>
                <a:ea typeface="Arial"/>
                <a:cs typeface="Arial"/>
                <a:sym typeface="Arial"/>
              </a:defRPr>
            </a:lvl2pPr>
            <a:lvl3pPr indent="0" lvl="2" marL="0" marR="0" rtl="0" algn="r">
              <a:spcBef>
                <a:spcPts val="0"/>
              </a:spcBef>
              <a:buNone/>
              <a:defRPr b="0" sz="1200" u="none">
                <a:solidFill>
                  <a:schemeClr val="lt1"/>
                </a:solidFill>
                <a:latin typeface="Arial"/>
                <a:ea typeface="Arial"/>
                <a:cs typeface="Arial"/>
                <a:sym typeface="Arial"/>
              </a:defRPr>
            </a:lvl3pPr>
            <a:lvl4pPr indent="0" lvl="3" marL="0" marR="0" rtl="0" algn="r">
              <a:spcBef>
                <a:spcPts val="0"/>
              </a:spcBef>
              <a:buNone/>
              <a:defRPr b="0" sz="1200" u="none">
                <a:solidFill>
                  <a:schemeClr val="lt1"/>
                </a:solidFill>
                <a:latin typeface="Arial"/>
                <a:ea typeface="Arial"/>
                <a:cs typeface="Arial"/>
                <a:sym typeface="Arial"/>
              </a:defRPr>
            </a:lvl4pPr>
            <a:lvl5pPr indent="0" lvl="4" marL="0" marR="0" rtl="0" algn="r">
              <a:spcBef>
                <a:spcPts val="0"/>
              </a:spcBef>
              <a:buNone/>
              <a:defRPr b="0" sz="1200" u="none">
                <a:solidFill>
                  <a:schemeClr val="lt1"/>
                </a:solidFill>
                <a:latin typeface="Arial"/>
                <a:ea typeface="Arial"/>
                <a:cs typeface="Arial"/>
                <a:sym typeface="Arial"/>
              </a:defRPr>
            </a:lvl5pPr>
            <a:lvl6pPr indent="0" lvl="5" marL="0" marR="0" rtl="0" algn="r">
              <a:spcBef>
                <a:spcPts val="0"/>
              </a:spcBef>
              <a:buNone/>
              <a:defRPr b="0" sz="1200" u="none">
                <a:solidFill>
                  <a:schemeClr val="lt1"/>
                </a:solidFill>
                <a:latin typeface="Arial"/>
                <a:ea typeface="Arial"/>
                <a:cs typeface="Arial"/>
                <a:sym typeface="Arial"/>
              </a:defRPr>
            </a:lvl6pPr>
            <a:lvl7pPr indent="0" lvl="6" marL="0" marR="0" rtl="0" algn="r">
              <a:spcBef>
                <a:spcPts val="0"/>
              </a:spcBef>
              <a:buNone/>
              <a:defRPr b="0" sz="1200" u="none">
                <a:solidFill>
                  <a:schemeClr val="lt1"/>
                </a:solidFill>
                <a:latin typeface="Arial"/>
                <a:ea typeface="Arial"/>
                <a:cs typeface="Arial"/>
                <a:sym typeface="Arial"/>
              </a:defRPr>
            </a:lvl7pPr>
            <a:lvl8pPr indent="0" lvl="7" marL="0" marR="0" rtl="0" algn="r">
              <a:spcBef>
                <a:spcPts val="0"/>
              </a:spcBef>
              <a:buNone/>
              <a:defRPr b="0" sz="1200" u="none">
                <a:solidFill>
                  <a:schemeClr val="lt1"/>
                </a:solidFill>
                <a:latin typeface="Arial"/>
                <a:ea typeface="Arial"/>
                <a:cs typeface="Arial"/>
                <a:sym typeface="Arial"/>
              </a:defRPr>
            </a:lvl8pPr>
            <a:lvl9pPr indent="0" lvl="8" marL="0" marR="0" rtl="0" algn="r">
              <a:spcBef>
                <a:spcPts val="0"/>
              </a:spcBef>
              <a:buNone/>
              <a:defRPr b="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8" name="Google Shape;1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9" name="Google Shape;1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53.png"/><Relationship Id="rId5"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0.png"/><Relationship Id="rId4" Type="http://schemas.openxmlformats.org/officeDocument/2006/relationships/image" Target="../media/image48.jpg"/><Relationship Id="rId5" Type="http://schemas.openxmlformats.org/officeDocument/2006/relationships/image" Target="../media/image54.png"/><Relationship Id="rId6" Type="http://schemas.openxmlformats.org/officeDocument/2006/relationships/image" Target="../media/image40.png"/><Relationship Id="rId7" Type="http://schemas.openxmlformats.org/officeDocument/2006/relationships/image" Target="../media/image51.jpg"/><Relationship Id="rId8" Type="http://schemas.openxmlformats.org/officeDocument/2006/relationships/image" Target="../media/image56.png"/></Relationships>
</file>

<file path=ppt/slides/_rels/slide12.xml.rels><?xml version="1.0" encoding="UTF-8" standalone="yes"?><Relationships xmlns="http://schemas.openxmlformats.org/package/2006/relationships"><Relationship Id="rId20" Type="http://schemas.openxmlformats.org/officeDocument/2006/relationships/image" Target="../media/image63.jpg"/><Relationship Id="rId22" Type="http://schemas.openxmlformats.org/officeDocument/2006/relationships/image" Target="../media/image67.png"/><Relationship Id="rId21" Type="http://schemas.openxmlformats.org/officeDocument/2006/relationships/image" Target="../media/image78.png"/><Relationship Id="rId24" Type="http://schemas.openxmlformats.org/officeDocument/2006/relationships/image" Target="../media/image35.png"/><Relationship Id="rId23" Type="http://schemas.openxmlformats.org/officeDocument/2006/relationships/image" Target="../media/image69.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8.png"/><Relationship Id="rId9" Type="http://schemas.openxmlformats.org/officeDocument/2006/relationships/image" Target="../media/image62.png"/><Relationship Id="rId26" Type="http://schemas.openxmlformats.org/officeDocument/2006/relationships/image" Target="../media/image72.png"/><Relationship Id="rId25" Type="http://schemas.openxmlformats.org/officeDocument/2006/relationships/image" Target="../media/image74.png"/><Relationship Id="rId28" Type="http://schemas.openxmlformats.org/officeDocument/2006/relationships/image" Target="../media/image76.png"/><Relationship Id="rId27" Type="http://schemas.openxmlformats.org/officeDocument/2006/relationships/image" Target="../media/image70.png"/><Relationship Id="rId5" Type="http://schemas.openxmlformats.org/officeDocument/2006/relationships/image" Target="../media/image71.jpg"/><Relationship Id="rId6" Type="http://schemas.openxmlformats.org/officeDocument/2006/relationships/image" Target="../media/image43.png"/><Relationship Id="rId7" Type="http://schemas.openxmlformats.org/officeDocument/2006/relationships/image" Target="../media/image45.png"/><Relationship Id="rId8" Type="http://schemas.openxmlformats.org/officeDocument/2006/relationships/image" Target="../media/image60.png"/><Relationship Id="rId11" Type="http://schemas.openxmlformats.org/officeDocument/2006/relationships/image" Target="../media/image61.jpg"/><Relationship Id="rId10" Type="http://schemas.openxmlformats.org/officeDocument/2006/relationships/image" Target="../media/image55.png"/><Relationship Id="rId13" Type="http://schemas.openxmlformats.org/officeDocument/2006/relationships/image" Target="../media/image59.png"/><Relationship Id="rId12" Type="http://schemas.openxmlformats.org/officeDocument/2006/relationships/image" Target="../media/image68.jpg"/><Relationship Id="rId15" Type="http://schemas.openxmlformats.org/officeDocument/2006/relationships/image" Target="../media/image77.png"/><Relationship Id="rId14" Type="http://schemas.openxmlformats.org/officeDocument/2006/relationships/image" Target="../media/image58.png"/><Relationship Id="rId17" Type="http://schemas.openxmlformats.org/officeDocument/2006/relationships/image" Target="../media/image66.png"/><Relationship Id="rId16" Type="http://schemas.openxmlformats.org/officeDocument/2006/relationships/image" Target="../media/image73.png"/><Relationship Id="rId19" Type="http://schemas.openxmlformats.org/officeDocument/2006/relationships/image" Target="../media/image65.png"/><Relationship Id="rId18" Type="http://schemas.openxmlformats.org/officeDocument/2006/relationships/image" Target="../media/image5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image" Target="../media/image32.png"/><Relationship Id="rId11" Type="http://schemas.openxmlformats.org/officeDocument/2006/relationships/image" Target="../media/image15.jpg"/><Relationship Id="rId10" Type="http://schemas.openxmlformats.org/officeDocument/2006/relationships/image" Target="../media/image10.png"/><Relationship Id="rId21" Type="http://schemas.openxmlformats.org/officeDocument/2006/relationships/image" Target="../media/image19.png"/><Relationship Id="rId13" Type="http://schemas.openxmlformats.org/officeDocument/2006/relationships/image" Target="../media/image27.png"/><Relationship Id="rId12" Type="http://schemas.openxmlformats.org/officeDocument/2006/relationships/image" Target="../media/image30.png"/><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31.png"/><Relationship Id="rId15" Type="http://schemas.openxmlformats.org/officeDocument/2006/relationships/image" Target="../media/image14.png"/><Relationship Id="rId14" Type="http://schemas.openxmlformats.org/officeDocument/2006/relationships/image" Target="../media/image23.png"/><Relationship Id="rId17" Type="http://schemas.openxmlformats.org/officeDocument/2006/relationships/image" Target="../media/image18.jpg"/><Relationship Id="rId16" Type="http://schemas.openxmlformats.org/officeDocument/2006/relationships/image" Target="../media/image17.jpg"/><Relationship Id="rId5" Type="http://schemas.openxmlformats.org/officeDocument/2006/relationships/image" Target="../media/image11.png"/><Relationship Id="rId19" Type="http://schemas.openxmlformats.org/officeDocument/2006/relationships/image" Target="../media/image35.png"/><Relationship Id="rId6" Type="http://schemas.openxmlformats.org/officeDocument/2006/relationships/image" Target="../media/image8.jpg"/><Relationship Id="rId18" Type="http://schemas.openxmlformats.org/officeDocument/2006/relationships/image" Target="../media/image38.png"/><Relationship Id="rId7" Type="http://schemas.openxmlformats.org/officeDocument/2006/relationships/image" Target="../media/image21.jp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33.png"/><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hyperlink" Target="https://www.nist.gov/sites/default/files/styles/2800_x_2800_limit/public/images/2023/03/22/GRAAPES_2017_CO2.png?itok=v9Y9pV_V" TargetMode="External"/><Relationship Id="rId5" Type="http://schemas.openxmlformats.org/officeDocument/2006/relationships/image" Target="../media/image37.png"/><Relationship Id="rId6" Type="http://schemas.openxmlformats.org/officeDocument/2006/relationships/hyperlink" Target="https://www.nist.gov/sites/default/files/styles/2800_x_2800_limit/public/images/2023/03/22/GRAAPES_2017_NOX.png?itok=HLu5Y7Kg" TargetMode="External"/><Relationship Id="rId7"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9.jpg"/><Relationship Id="rId4" Type="http://schemas.openxmlformats.org/officeDocument/2006/relationships/image" Target="../media/image34.jpg"/><Relationship Id="rId5"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199" name="Google Shape;199;p1"/>
          <p:cNvSpPr txBox="1"/>
          <p:nvPr>
            <p:ph idx="1" type="subTitle"/>
          </p:nvPr>
        </p:nvSpPr>
        <p:spPr>
          <a:xfrm>
            <a:off x="2980395" y="4508509"/>
            <a:ext cx="4106205" cy="1959511"/>
          </a:xfrm>
          <a:prstGeom prst="rect">
            <a:avLst/>
          </a:prstGeom>
          <a:solidFill>
            <a:srgbClr val="757070">
              <a:alpha val="45882"/>
            </a:srgbClr>
          </a:solid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2400"/>
              <a:buNone/>
            </a:pPr>
            <a:r>
              <a:rPr b="1" lang="en-US" sz="2400"/>
              <a:t>Argyro Kavvada, Ph.D. </a:t>
            </a:r>
            <a:endParaRPr/>
          </a:p>
          <a:p>
            <a:pPr indent="0" lvl="0" marL="0" rtl="0" algn="l">
              <a:lnSpc>
                <a:spcPct val="100000"/>
              </a:lnSpc>
              <a:spcBef>
                <a:spcPts val="400"/>
              </a:spcBef>
              <a:spcAft>
                <a:spcPts val="0"/>
              </a:spcAft>
              <a:buClr>
                <a:schemeClr val="lt1"/>
              </a:buClr>
              <a:buSzPts val="2100"/>
              <a:buNone/>
            </a:pPr>
            <a:r>
              <a:rPr b="0" lang="en-US" sz="2100"/>
              <a:t>U.S. GHG Center Manager </a:t>
            </a:r>
            <a:endParaRPr/>
          </a:p>
          <a:p>
            <a:pPr indent="0" lvl="0" marL="0" rtl="0" algn="l">
              <a:lnSpc>
                <a:spcPct val="100000"/>
              </a:lnSpc>
              <a:spcBef>
                <a:spcPts val="400"/>
              </a:spcBef>
              <a:spcAft>
                <a:spcPts val="0"/>
              </a:spcAft>
              <a:buClr>
                <a:schemeClr val="lt1"/>
              </a:buClr>
              <a:buSzPts val="2100"/>
              <a:buNone/>
            </a:pPr>
            <a:r>
              <a:rPr b="0" lang="en-US" sz="2100"/>
              <a:t>Earth Science Division, </a:t>
            </a:r>
            <a:endParaRPr/>
          </a:p>
          <a:p>
            <a:pPr indent="0" lvl="0" marL="0" rtl="0" algn="l">
              <a:lnSpc>
                <a:spcPct val="100000"/>
              </a:lnSpc>
              <a:spcBef>
                <a:spcPts val="400"/>
              </a:spcBef>
              <a:spcAft>
                <a:spcPts val="0"/>
              </a:spcAft>
              <a:buClr>
                <a:schemeClr val="lt1"/>
              </a:buClr>
              <a:buSzPts val="2100"/>
              <a:buNone/>
            </a:pPr>
            <a:r>
              <a:rPr b="0" lang="en-US" sz="2100"/>
              <a:t>Science Mission Directorate</a:t>
            </a:r>
            <a:endParaRPr/>
          </a:p>
          <a:p>
            <a:pPr indent="0" lvl="0" marL="0" rtl="0" algn="l">
              <a:lnSpc>
                <a:spcPct val="100000"/>
              </a:lnSpc>
              <a:spcBef>
                <a:spcPts val="400"/>
              </a:spcBef>
              <a:spcAft>
                <a:spcPts val="0"/>
              </a:spcAft>
              <a:buClr>
                <a:schemeClr val="lt1"/>
              </a:buClr>
              <a:buSzPts val="2100"/>
              <a:buNone/>
            </a:pPr>
            <a:r>
              <a:rPr b="0" lang="en-US" sz="2100"/>
              <a:t>NASA</a:t>
            </a:r>
            <a:endParaRPr/>
          </a:p>
        </p:txBody>
      </p:sp>
      <p:pic>
        <p:nvPicPr>
          <p:cNvPr id="200" name="Google Shape;200;p1"/>
          <p:cNvPicPr preferRelativeResize="0"/>
          <p:nvPr/>
        </p:nvPicPr>
        <p:blipFill rotWithShape="1">
          <a:blip r:embed="rId3">
            <a:alphaModFix/>
          </a:blip>
          <a:srcRect b="0" l="0" r="0" t="0"/>
          <a:stretch/>
        </p:blipFill>
        <p:spPr>
          <a:xfrm>
            <a:off x="6773542" y="267572"/>
            <a:ext cx="1101517" cy="914400"/>
          </a:xfrm>
          <a:prstGeom prst="rect">
            <a:avLst/>
          </a:prstGeom>
          <a:noFill/>
          <a:ln>
            <a:noFill/>
          </a:ln>
        </p:spPr>
      </p:pic>
      <p:pic>
        <p:nvPicPr>
          <p:cNvPr id="201" name="Google Shape;201;p1"/>
          <p:cNvPicPr preferRelativeResize="0"/>
          <p:nvPr/>
        </p:nvPicPr>
        <p:blipFill rotWithShape="1">
          <a:blip r:embed="rId4">
            <a:alphaModFix/>
          </a:blip>
          <a:srcRect b="0" l="0" r="0" t="0"/>
          <a:stretch/>
        </p:blipFill>
        <p:spPr>
          <a:xfrm>
            <a:off x="5653370" y="238114"/>
            <a:ext cx="955062" cy="955062"/>
          </a:xfrm>
          <a:prstGeom prst="rect">
            <a:avLst/>
          </a:prstGeom>
          <a:noFill/>
          <a:ln>
            <a:noFill/>
          </a:ln>
        </p:spPr>
      </p:pic>
      <p:pic>
        <p:nvPicPr>
          <p:cNvPr descr="A blue circle with white text and a bird&#10;&#10;Description automatically generated" id="202" name="Google Shape;202;p1"/>
          <p:cNvPicPr preferRelativeResize="0"/>
          <p:nvPr/>
        </p:nvPicPr>
        <p:blipFill rotWithShape="1">
          <a:blip r:embed="rId5">
            <a:alphaModFix/>
          </a:blip>
          <a:srcRect b="0" l="0" r="0" t="0"/>
          <a:stretch/>
        </p:blipFill>
        <p:spPr>
          <a:xfrm>
            <a:off x="10821083" y="283614"/>
            <a:ext cx="914400" cy="914400"/>
          </a:xfrm>
          <a:prstGeom prst="rect">
            <a:avLst/>
          </a:prstGeom>
          <a:noFill/>
          <a:ln>
            <a:noFill/>
          </a:ln>
        </p:spPr>
      </p:pic>
      <p:pic>
        <p:nvPicPr>
          <p:cNvPr descr="A black and white logo&#10;&#10;Description automatically generated" id="203" name="Google Shape;203;p1"/>
          <p:cNvPicPr preferRelativeResize="0"/>
          <p:nvPr/>
        </p:nvPicPr>
        <p:blipFill rotWithShape="1">
          <a:blip r:embed="rId6">
            <a:alphaModFix/>
          </a:blip>
          <a:srcRect b="0" l="0" r="0" t="0"/>
          <a:stretch/>
        </p:blipFill>
        <p:spPr>
          <a:xfrm>
            <a:off x="7713542" y="283333"/>
            <a:ext cx="3398272" cy="802370"/>
          </a:xfrm>
          <a:prstGeom prst="rect">
            <a:avLst/>
          </a:prstGeom>
          <a:noFill/>
          <a:ln>
            <a:noFill/>
          </a:ln>
        </p:spPr>
      </p:pic>
      <p:sp>
        <p:nvSpPr>
          <p:cNvPr id="204" name="Google Shape;204;p1"/>
          <p:cNvSpPr/>
          <p:nvPr/>
        </p:nvSpPr>
        <p:spPr>
          <a:xfrm>
            <a:off x="442730" y="2673715"/>
            <a:ext cx="9775458" cy="17543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libri"/>
              <a:buNone/>
            </a:pPr>
            <a:r>
              <a:rPr lang="en-US" sz="5400">
                <a:solidFill>
                  <a:srgbClr val="FFFFFF"/>
                </a:solidFill>
                <a:latin typeface="Calibri"/>
                <a:ea typeface="Calibri"/>
                <a:cs typeface="Calibri"/>
                <a:sym typeface="Calibri"/>
              </a:rPr>
              <a:t>The</a:t>
            </a:r>
            <a:r>
              <a:rPr b="0" i="0" lang="en-US" sz="5400" u="none" cap="none" strike="noStrike">
                <a:solidFill>
                  <a:srgbClr val="FFFFFF"/>
                </a:solidFill>
                <a:latin typeface="Calibri"/>
                <a:ea typeface="Calibri"/>
                <a:cs typeface="Calibri"/>
                <a:sym typeface="Calibri"/>
              </a:rPr>
              <a:t> U.S. Greenhouse Gas Center 						(US GHG Center)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0"/>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4" name="Google Shape;374;p10"/>
          <p:cNvSpPr txBox="1"/>
          <p:nvPr>
            <p:ph type="title"/>
          </p:nvPr>
        </p:nvSpPr>
        <p:spPr>
          <a:xfrm>
            <a:off x="286611" y="323669"/>
            <a:ext cx="9386864" cy="8956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2900"/>
              <a:buFont typeface="Arial"/>
              <a:buNone/>
            </a:pPr>
            <a:r>
              <a:rPr lang="en-US" sz="2900"/>
              <a:t>Demonstration Area 3: Large Emission Events, Expanding GHG Cal/Val </a:t>
            </a:r>
            <a:endParaRPr/>
          </a:p>
        </p:txBody>
      </p:sp>
      <p:pic>
        <p:nvPicPr>
          <p:cNvPr id="375" name="Google Shape;375;p10"/>
          <p:cNvPicPr preferRelativeResize="0"/>
          <p:nvPr/>
        </p:nvPicPr>
        <p:blipFill rotWithShape="1">
          <a:blip r:embed="rId3">
            <a:alphaModFix/>
          </a:blip>
          <a:srcRect b="0" l="0" r="0" t="0"/>
          <a:stretch/>
        </p:blipFill>
        <p:spPr>
          <a:xfrm>
            <a:off x="286611" y="2043597"/>
            <a:ext cx="6649378" cy="3740275"/>
          </a:xfrm>
          <a:prstGeom prst="rect">
            <a:avLst/>
          </a:prstGeom>
          <a:noFill/>
          <a:ln>
            <a:noFill/>
          </a:ln>
        </p:spPr>
      </p:pic>
      <p:sp>
        <p:nvSpPr>
          <p:cNvPr id="376" name="Google Shape;376;p10"/>
          <p:cNvSpPr/>
          <p:nvPr/>
        </p:nvSpPr>
        <p:spPr>
          <a:xfrm rot="10800000">
            <a:off x="9946908" y="3177048"/>
            <a:ext cx="130069" cy="251952"/>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Calibri"/>
              <a:ea typeface="Calibri"/>
              <a:cs typeface="Calibri"/>
              <a:sym typeface="Calibri"/>
            </a:endParaRPr>
          </a:p>
        </p:txBody>
      </p:sp>
      <p:pic>
        <p:nvPicPr>
          <p:cNvPr id="377" name="Google Shape;377;p10"/>
          <p:cNvPicPr preferRelativeResize="0"/>
          <p:nvPr/>
        </p:nvPicPr>
        <p:blipFill rotWithShape="1">
          <a:blip r:embed="rId4">
            <a:alphaModFix/>
          </a:blip>
          <a:srcRect b="0" l="0" r="0" t="0"/>
          <a:stretch/>
        </p:blipFill>
        <p:spPr>
          <a:xfrm>
            <a:off x="8118497" y="1087338"/>
            <a:ext cx="3786892" cy="2056177"/>
          </a:xfrm>
          <a:prstGeom prst="rect">
            <a:avLst/>
          </a:prstGeom>
          <a:noFill/>
          <a:ln>
            <a:noFill/>
          </a:ln>
        </p:spPr>
      </p:pic>
      <p:pic>
        <p:nvPicPr>
          <p:cNvPr descr="A map of land with a red and yellow hexagon&#10;&#10;Description automatically generated" id="378" name="Google Shape;378;p10"/>
          <p:cNvPicPr preferRelativeResize="0"/>
          <p:nvPr/>
        </p:nvPicPr>
        <p:blipFill rotWithShape="1">
          <a:blip r:embed="rId5">
            <a:alphaModFix/>
          </a:blip>
          <a:srcRect b="0" l="0" r="0" t="0"/>
          <a:stretch/>
        </p:blipFill>
        <p:spPr>
          <a:xfrm>
            <a:off x="8119773" y="3957688"/>
            <a:ext cx="3785616" cy="2057400"/>
          </a:xfrm>
          <a:prstGeom prst="rect">
            <a:avLst/>
          </a:prstGeom>
          <a:noFill/>
          <a:ln>
            <a:noFill/>
          </a:ln>
        </p:spPr>
      </p:pic>
      <p:sp>
        <p:nvSpPr>
          <p:cNvPr id="379" name="Google Shape;379;p10"/>
          <p:cNvSpPr txBox="1"/>
          <p:nvPr/>
        </p:nvSpPr>
        <p:spPr>
          <a:xfrm>
            <a:off x="8224764" y="3429000"/>
            <a:ext cx="3574359"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Calibri"/>
                <a:ea typeface="Calibri"/>
                <a:cs typeface="Calibri"/>
                <a:sym typeface="Calibri"/>
              </a:rPr>
              <a:t>Stakeholders will be able to access methane plume results  using the US GHG Center portal </a:t>
            </a:r>
            <a:endParaRPr b="1" i="0" sz="1300" u="none" cap="none" strike="noStrike">
              <a:solidFill>
                <a:schemeClr val="lt1"/>
              </a:solidFill>
              <a:latin typeface="Arial"/>
              <a:ea typeface="Arial"/>
              <a:cs typeface="Arial"/>
              <a:sym typeface="Arial"/>
            </a:endParaRPr>
          </a:p>
        </p:txBody>
      </p:sp>
      <p:sp>
        <p:nvSpPr>
          <p:cNvPr id="380" name="Google Shape;380;p10"/>
          <p:cNvSpPr txBox="1"/>
          <p:nvPr/>
        </p:nvSpPr>
        <p:spPr>
          <a:xfrm>
            <a:off x="8224762" y="742153"/>
            <a:ext cx="4091063" cy="2923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Calibri"/>
                <a:ea typeface="Calibri"/>
                <a:cs typeface="Calibri"/>
                <a:sym typeface="Calibri"/>
              </a:rPr>
              <a:t>Locations of methane plumes observed with EMIT </a:t>
            </a:r>
            <a:endParaRPr b="1" i="0" sz="13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1"/>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11"/>
          <p:cNvSpPr txBox="1"/>
          <p:nvPr>
            <p:ph type="title"/>
          </p:nvPr>
        </p:nvSpPr>
        <p:spPr>
          <a:xfrm>
            <a:off x="176048" y="175939"/>
            <a:ext cx="9386864" cy="779002"/>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lt1"/>
              </a:buClr>
              <a:buSzPts val="2500"/>
              <a:buFont typeface="Arial"/>
              <a:buNone/>
            </a:pPr>
            <a:r>
              <a:rPr lang="en-US" sz="2500"/>
              <a:t>Demonstration Area 3: Large Emission Events, Expanding GHG Cal/Val  </a:t>
            </a:r>
            <a:endParaRPr/>
          </a:p>
        </p:txBody>
      </p:sp>
      <p:sp>
        <p:nvSpPr>
          <p:cNvPr id="387" name="Google Shape;387;p11"/>
          <p:cNvSpPr txBox="1"/>
          <p:nvPr/>
        </p:nvSpPr>
        <p:spPr>
          <a:xfrm>
            <a:off x="9607121" y="6597239"/>
            <a:ext cx="2479542" cy="17023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lt1"/>
              </a:buClr>
              <a:buSzPts val="1200"/>
              <a:buFont typeface="Arial"/>
              <a:buNone/>
            </a:pP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pic>
        <p:nvPicPr>
          <p:cNvPr id="388" name="Google Shape;388;p11"/>
          <p:cNvPicPr preferRelativeResize="0"/>
          <p:nvPr/>
        </p:nvPicPr>
        <p:blipFill rotWithShape="1">
          <a:blip r:embed="rId3">
            <a:alphaModFix/>
          </a:blip>
          <a:srcRect b="0" l="0" r="0" t="0"/>
          <a:stretch/>
        </p:blipFill>
        <p:spPr>
          <a:xfrm>
            <a:off x="6510378" y="1153780"/>
            <a:ext cx="5397500" cy="2795033"/>
          </a:xfrm>
          <a:prstGeom prst="rect">
            <a:avLst/>
          </a:prstGeom>
          <a:noFill/>
          <a:ln>
            <a:noFill/>
          </a:ln>
        </p:spPr>
      </p:pic>
      <p:sp>
        <p:nvSpPr>
          <p:cNvPr id="389" name="Google Shape;389;p11"/>
          <p:cNvSpPr/>
          <p:nvPr/>
        </p:nvSpPr>
        <p:spPr>
          <a:xfrm rot="1274009">
            <a:off x="7881581" y="1577173"/>
            <a:ext cx="527248" cy="591574"/>
          </a:xfrm>
          <a:prstGeom prst="ellipse">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90" name="Google Shape;390;p11"/>
          <p:cNvPicPr preferRelativeResize="0"/>
          <p:nvPr/>
        </p:nvPicPr>
        <p:blipFill rotWithShape="1">
          <a:blip r:embed="rId4">
            <a:alphaModFix/>
          </a:blip>
          <a:srcRect b="0" l="0" r="0" t="0"/>
          <a:stretch/>
        </p:blipFill>
        <p:spPr>
          <a:xfrm>
            <a:off x="8145205" y="4132773"/>
            <a:ext cx="3518242" cy="2320154"/>
          </a:xfrm>
          <a:prstGeom prst="rect">
            <a:avLst/>
          </a:prstGeom>
          <a:noFill/>
          <a:ln>
            <a:noFill/>
          </a:ln>
        </p:spPr>
      </p:pic>
      <p:pic>
        <p:nvPicPr>
          <p:cNvPr descr="Student Airborne Research Program" id="391" name="Google Shape;391;p11"/>
          <p:cNvPicPr preferRelativeResize="0"/>
          <p:nvPr/>
        </p:nvPicPr>
        <p:blipFill rotWithShape="1">
          <a:blip r:embed="rId5">
            <a:alphaModFix/>
          </a:blip>
          <a:srcRect b="0" l="0" r="0" t="0"/>
          <a:stretch/>
        </p:blipFill>
        <p:spPr>
          <a:xfrm>
            <a:off x="6457038" y="3501237"/>
            <a:ext cx="1335314" cy="1335314"/>
          </a:xfrm>
          <a:prstGeom prst="rect">
            <a:avLst/>
          </a:prstGeom>
          <a:noFill/>
          <a:ln>
            <a:noFill/>
          </a:ln>
        </p:spPr>
      </p:pic>
      <p:sp>
        <p:nvSpPr>
          <p:cNvPr id="392" name="Google Shape;392;p11"/>
          <p:cNvSpPr txBox="1"/>
          <p:nvPr/>
        </p:nvSpPr>
        <p:spPr>
          <a:xfrm>
            <a:off x="8145205" y="3838684"/>
            <a:ext cx="32873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Portable EM27/Sun Instruments</a:t>
            </a:r>
            <a:endParaRPr/>
          </a:p>
        </p:txBody>
      </p:sp>
      <p:sp>
        <p:nvSpPr>
          <p:cNvPr id="393" name="Google Shape;393;p11"/>
          <p:cNvSpPr txBox="1"/>
          <p:nvPr/>
        </p:nvSpPr>
        <p:spPr>
          <a:xfrm>
            <a:off x="6457038" y="2203593"/>
            <a:ext cx="25209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0" lang="en-US" sz="1800" u="sng" cap="none" strike="noStrike">
                <a:solidFill>
                  <a:schemeClr val="lt1"/>
                </a:solidFill>
                <a:latin typeface="Calibri"/>
                <a:ea typeface="Calibri"/>
                <a:cs typeface="Calibri"/>
                <a:sym typeface="Calibri"/>
              </a:rPr>
              <a:t>TCCON network</a:t>
            </a:r>
            <a:endParaRPr/>
          </a:p>
        </p:txBody>
      </p:sp>
      <p:sp>
        <p:nvSpPr>
          <p:cNvPr id="394" name="Google Shape;394;p11"/>
          <p:cNvSpPr txBox="1"/>
          <p:nvPr/>
        </p:nvSpPr>
        <p:spPr>
          <a:xfrm>
            <a:off x="4313677" y="5146594"/>
            <a:ext cx="3645124" cy="124649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Opportunities for interagency &amp; international collaboration </a:t>
            </a:r>
            <a:r>
              <a:rPr b="1" i="0" lang="en-US" sz="1500" u="none" cap="none" strike="noStrike">
                <a:solidFill>
                  <a:schemeClr val="lt1"/>
                </a:solidFill>
                <a:latin typeface="Calibri"/>
                <a:ea typeface="Calibri"/>
                <a:cs typeface="Calibri"/>
                <a:sym typeface="Calibri"/>
              </a:rPr>
              <a:t>on expanded ground-based GHG cal/val network, expanding workforce through collaboration with MSIs</a:t>
            </a:r>
            <a:endParaRPr b="0" i="0" sz="1500" u="none" cap="none" strike="noStrike">
              <a:solidFill>
                <a:schemeClr val="lt1"/>
              </a:solidFill>
              <a:latin typeface="Calibri"/>
              <a:ea typeface="Calibri"/>
              <a:cs typeface="Calibri"/>
              <a:sym typeface="Calibri"/>
            </a:endParaRPr>
          </a:p>
        </p:txBody>
      </p:sp>
      <p:sp>
        <p:nvSpPr>
          <p:cNvPr id="395" name="Google Shape;395;p11"/>
          <p:cNvSpPr txBox="1"/>
          <p:nvPr/>
        </p:nvSpPr>
        <p:spPr>
          <a:xfrm>
            <a:off x="257757" y="3132806"/>
            <a:ext cx="61003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EMIT GHG validation efforts</a:t>
            </a:r>
            <a:endParaRPr/>
          </a:p>
        </p:txBody>
      </p:sp>
      <p:pic>
        <p:nvPicPr>
          <p:cNvPr id="396" name="Google Shape;396;p11"/>
          <p:cNvPicPr preferRelativeResize="0"/>
          <p:nvPr/>
        </p:nvPicPr>
        <p:blipFill rotWithShape="1">
          <a:blip r:embed="rId6">
            <a:alphaModFix/>
          </a:blip>
          <a:srcRect b="0" l="0" r="0" t="0"/>
          <a:stretch/>
        </p:blipFill>
        <p:spPr>
          <a:xfrm>
            <a:off x="257757" y="1404812"/>
            <a:ext cx="2928923" cy="2358173"/>
          </a:xfrm>
          <a:prstGeom prst="rect">
            <a:avLst/>
          </a:prstGeom>
          <a:noFill/>
          <a:ln>
            <a:noFill/>
          </a:ln>
        </p:spPr>
      </p:pic>
      <p:pic>
        <p:nvPicPr>
          <p:cNvPr id="397" name="Google Shape;397;p11"/>
          <p:cNvPicPr preferRelativeResize="0"/>
          <p:nvPr/>
        </p:nvPicPr>
        <p:blipFill rotWithShape="1">
          <a:blip r:embed="rId7">
            <a:alphaModFix/>
          </a:blip>
          <a:srcRect b="0" l="0" r="0" t="0"/>
          <a:stretch/>
        </p:blipFill>
        <p:spPr>
          <a:xfrm>
            <a:off x="266892" y="4208695"/>
            <a:ext cx="3518242" cy="2316018"/>
          </a:xfrm>
          <a:prstGeom prst="rect">
            <a:avLst/>
          </a:prstGeom>
          <a:noFill/>
          <a:ln>
            <a:noFill/>
          </a:ln>
        </p:spPr>
      </p:pic>
      <p:sp>
        <p:nvSpPr>
          <p:cNvPr id="398" name="Google Shape;398;p11"/>
          <p:cNvSpPr txBox="1"/>
          <p:nvPr/>
        </p:nvSpPr>
        <p:spPr>
          <a:xfrm>
            <a:off x="176048" y="1084152"/>
            <a:ext cx="39141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AVIRIS-NG CH</a:t>
            </a:r>
            <a:r>
              <a:rPr b="0" baseline="-25000" i="0" lang="en-US" sz="1400" u="none" cap="none" strike="noStrike">
                <a:solidFill>
                  <a:schemeClr val="lt1"/>
                </a:solidFill>
                <a:latin typeface="Arial"/>
                <a:ea typeface="Arial"/>
                <a:cs typeface="Arial"/>
                <a:sym typeface="Arial"/>
              </a:rPr>
              <a:t>4</a:t>
            </a:r>
            <a:r>
              <a:rPr b="0" i="0" lang="en-US" sz="1400" u="none" cap="none" strike="noStrike">
                <a:solidFill>
                  <a:schemeClr val="lt1"/>
                </a:solidFill>
                <a:latin typeface="Arial"/>
                <a:ea typeface="Arial"/>
                <a:cs typeface="Arial"/>
                <a:sym typeface="Arial"/>
              </a:rPr>
              <a:t> from landfill (1/13/23)</a:t>
            </a:r>
            <a:endParaRPr b="0" baseline="30000" i="0" sz="1400" u="none" cap="none" strike="noStrike">
              <a:solidFill>
                <a:schemeClr val="lt1"/>
              </a:solidFill>
              <a:latin typeface="Arial"/>
              <a:ea typeface="Arial"/>
              <a:cs typeface="Arial"/>
              <a:sym typeface="Arial"/>
            </a:endParaRPr>
          </a:p>
        </p:txBody>
      </p:sp>
      <p:sp>
        <p:nvSpPr>
          <p:cNvPr id="399" name="Google Shape;399;p11"/>
          <p:cNvSpPr txBox="1"/>
          <p:nvPr/>
        </p:nvSpPr>
        <p:spPr>
          <a:xfrm>
            <a:off x="228534" y="3847895"/>
            <a:ext cx="407464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EMIT CH</a:t>
            </a:r>
            <a:r>
              <a:rPr b="0" baseline="-25000" i="0" lang="en-US" sz="1400" u="none" cap="none" strike="noStrike">
                <a:solidFill>
                  <a:schemeClr val="lt1"/>
                </a:solidFill>
                <a:latin typeface="Arial"/>
                <a:ea typeface="Arial"/>
                <a:cs typeface="Arial"/>
                <a:sym typeface="Arial"/>
              </a:rPr>
              <a:t>4</a:t>
            </a:r>
            <a:r>
              <a:rPr b="0" i="0" lang="en-US" sz="1400" u="none" cap="none" strike="noStrike">
                <a:solidFill>
                  <a:schemeClr val="lt1"/>
                </a:solidFill>
                <a:latin typeface="Arial"/>
                <a:ea typeface="Arial"/>
                <a:cs typeface="Arial"/>
                <a:sym typeface="Arial"/>
              </a:rPr>
              <a:t> from same landfill (1/19/23)</a:t>
            </a:r>
            <a:endParaRPr b="0" baseline="30000" i="0" sz="1400" u="none" cap="none" strike="noStrike">
              <a:solidFill>
                <a:schemeClr val="lt1"/>
              </a:solidFill>
              <a:latin typeface="Arial"/>
              <a:ea typeface="Arial"/>
              <a:cs typeface="Arial"/>
              <a:sym typeface="Arial"/>
            </a:endParaRPr>
          </a:p>
        </p:txBody>
      </p:sp>
      <p:sp>
        <p:nvSpPr>
          <p:cNvPr id="400" name="Google Shape;400;p11"/>
          <p:cNvSpPr/>
          <p:nvPr/>
        </p:nvSpPr>
        <p:spPr>
          <a:xfrm>
            <a:off x="3556771" y="4608217"/>
            <a:ext cx="555386" cy="1654132"/>
          </a:xfrm>
          <a:prstGeom prst="rect">
            <a:avLst/>
          </a:prstGeom>
          <a:solidFill>
            <a:srgbClr val="FFFFFF">
              <a:alpha val="74901"/>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01" name="Google Shape;401;p11"/>
          <p:cNvPicPr preferRelativeResize="0"/>
          <p:nvPr/>
        </p:nvPicPr>
        <p:blipFill rotWithShape="1">
          <a:blip r:embed="rId8">
            <a:alphaModFix/>
          </a:blip>
          <a:srcRect b="0" l="0" r="0" t="0"/>
          <a:stretch/>
        </p:blipFill>
        <p:spPr>
          <a:xfrm>
            <a:off x="3660277" y="4513923"/>
            <a:ext cx="445456" cy="1797001"/>
          </a:xfrm>
          <a:prstGeom prst="rect">
            <a:avLst/>
          </a:prstGeom>
          <a:noFill/>
          <a:ln>
            <a:noFill/>
          </a:ln>
        </p:spPr>
      </p:pic>
      <p:sp>
        <p:nvSpPr>
          <p:cNvPr id="402" name="Google Shape;402;p11"/>
          <p:cNvSpPr txBox="1"/>
          <p:nvPr/>
        </p:nvSpPr>
        <p:spPr>
          <a:xfrm>
            <a:off x="251852" y="4367193"/>
            <a:ext cx="126281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50"/>
              <a:buFont typeface="Arial"/>
              <a:buNone/>
            </a:pPr>
            <a:r>
              <a:rPr b="0" i="0" lang="en-US" sz="1050" u="none" cap="none" strike="noStrike">
                <a:solidFill>
                  <a:schemeClr val="lt1"/>
                </a:solidFill>
                <a:latin typeface="Arial"/>
                <a:ea typeface="Arial"/>
                <a:cs typeface="Arial"/>
                <a:sym typeface="Arial"/>
              </a:rPr>
              <a:t>Relleno Sanitario </a:t>
            </a:r>
            <a:endParaRPr/>
          </a:p>
          <a:p>
            <a:pPr indent="0" lvl="0" marL="0" marR="0" rtl="0" algn="l">
              <a:lnSpc>
                <a:spcPct val="100000"/>
              </a:lnSpc>
              <a:spcBef>
                <a:spcPts val="0"/>
              </a:spcBef>
              <a:spcAft>
                <a:spcPts val="0"/>
              </a:spcAft>
              <a:buClr>
                <a:schemeClr val="lt1"/>
              </a:buClr>
              <a:buSzPts val="1050"/>
              <a:buFont typeface="Arial"/>
              <a:buNone/>
            </a:pPr>
            <a:r>
              <a:rPr b="0" i="0" lang="en-US" sz="1050" u="none" cap="none" strike="noStrike">
                <a:solidFill>
                  <a:schemeClr val="lt1"/>
                </a:solidFill>
                <a:latin typeface="Arial"/>
                <a:ea typeface="Arial"/>
                <a:cs typeface="Arial"/>
                <a:sym typeface="Arial"/>
              </a:rPr>
              <a:t>Loma Los Colorados</a:t>
            </a:r>
            <a:endParaRPr b="0" i="0" sz="10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50"/>
              <a:buFont typeface="Arial"/>
              <a:buNone/>
            </a:pPr>
            <a:r>
              <a:rPr b="0" i="0" lang="en-US" sz="1050" u="none" cap="none" strike="noStrike">
                <a:solidFill>
                  <a:schemeClr val="lt1"/>
                </a:solidFill>
                <a:latin typeface="Arial"/>
                <a:ea typeface="Arial"/>
                <a:cs typeface="Arial"/>
                <a:sym typeface="Arial"/>
              </a:rPr>
              <a:t>Santiago, Chile</a:t>
            </a:r>
            <a:endParaRPr b="0" baseline="30000" i="0" sz="1050" u="none" cap="none" strike="noStrike">
              <a:solidFill>
                <a:schemeClr val="lt1"/>
              </a:solidFill>
              <a:latin typeface="Arial"/>
              <a:ea typeface="Arial"/>
              <a:cs typeface="Arial"/>
              <a:sym typeface="Arial"/>
            </a:endParaRPr>
          </a:p>
        </p:txBody>
      </p:sp>
      <p:sp>
        <p:nvSpPr>
          <p:cNvPr id="403" name="Google Shape;403;p11"/>
          <p:cNvSpPr txBox="1"/>
          <p:nvPr/>
        </p:nvSpPr>
        <p:spPr>
          <a:xfrm>
            <a:off x="3460776" y="1529087"/>
            <a:ext cx="2003496"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Direct comparison of EMIT results with near coincident measurements from airborne surveys (e.g., AVIRI-NG, AVIRIS-3)</a:t>
            </a:r>
            <a:endParaRPr b="0" i="0" sz="1800" u="none" cap="none" strike="noStrike">
              <a:solidFill>
                <a:schemeClr val="lt1"/>
              </a:solidFill>
              <a:latin typeface="Calibri"/>
              <a:ea typeface="Calibri"/>
              <a:cs typeface="Calibri"/>
              <a:sym typeface="Calibri"/>
            </a:endParaRPr>
          </a:p>
        </p:txBody>
      </p:sp>
      <p:cxnSp>
        <p:nvCxnSpPr>
          <p:cNvPr id="404" name="Google Shape;404;p11"/>
          <p:cNvCxnSpPr/>
          <p:nvPr/>
        </p:nvCxnSpPr>
        <p:spPr>
          <a:xfrm>
            <a:off x="5748626" y="2092730"/>
            <a:ext cx="0" cy="2831807"/>
          </a:xfrm>
          <a:prstGeom prst="straightConnector1">
            <a:avLst/>
          </a:prstGeom>
          <a:noFill/>
          <a:ln cap="flat" cmpd="sng" w="19050">
            <a:solidFill>
              <a:schemeClr val="lt2"/>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2"/>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0" name="Google Shape;410;p12"/>
          <p:cNvSpPr txBox="1"/>
          <p:nvPr>
            <p:ph type="title"/>
          </p:nvPr>
        </p:nvSpPr>
        <p:spPr>
          <a:xfrm>
            <a:off x="176048" y="170834"/>
            <a:ext cx="9386864" cy="6463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4000"/>
              <a:buFont typeface="Arial"/>
              <a:buNone/>
            </a:pPr>
            <a:r>
              <a:rPr lang="en-US"/>
              <a:t>US GHG Center Stakeholders</a:t>
            </a:r>
            <a:endParaRPr/>
          </a:p>
        </p:txBody>
      </p:sp>
      <p:sp>
        <p:nvSpPr>
          <p:cNvPr id="411" name="Google Shape;411;p12"/>
          <p:cNvSpPr txBox="1"/>
          <p:nvPr/>
        </p:nvSpPr>
        <p:spPr>
          <a:xfrm>
            <a:off x="307193" y="1084857"/>
            <a:ext cx="11936506"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lt1"/>
                </a:solidFill>
                <a:latin typeface="Helvetica Neue"/>
                <a:ea typeface="Helvetica Neue"/>
                <a:cs typeface="Helvetica Neue"/>
                <a:sym typeface="Helvetica Neue"/>
              </a:rPr>
              <a:t>Partner: An organization that actively co-develops the capability to achieve sustained use and sustained benefit from greenhouse gas observations and modeling for the US GHG Center.</a:t>
            </a:r>
            <a:endParaRPr/>
          </a:p>
          <a:p>
            <a:pPr indent="0" lvl="0" marL="0" marR="0" rtl="0" algn="l">
              <a:lnSpc>
                <a:spcPct val="100000"/>
              </a:lnSpc>
              <a:spcBef>
                <a:spcPts val="0"/>
              </a:spcBef>
              <a:spcAft>
                <a:spcPts val="0"/>
              </a:spcAft>
              <a:buClr>
                <a:srgbClr val="000000"/>
              </a:buClr>
              <a:buSzPts val="2000"/>
              <a:buFont typeface="Arial"/>
              <a:buNone/>
            </a:pPr>
            <a:r>
              <a:t/>
            </a:r>
            <a:endParaRPr b="0" i="1" sz="2000" u="none" cap="none" strike="noStrike">
              <a:solidFill>
                <a:schemeClr val="lt1"/>
              </a:solidFill>
              <a:latin typeface="Helvetica Neue"/>
              <a:ea typeface="Helvetica Neue"/>
              <a:cs typeface="Helvetica Neue"/>
              <a:sym typeface="Helvetica Neue"/>
            </a:endParaRPr>
          </a:p>
        </p:txBody>
      </p:sp>
      <p:sp>
        <p:nvSpPr>
          <p:cNvPr id="412" name="Google Shape;412;p12"/>
          <p:cNvSpPr txBox="1"/>
          <p:nvPr/>
        </p:nvSpPr>
        <p:spPr>
          <a:xfrm>
            <a:off x="347102" y="1988026"/>
            <a:ext cx="871429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Implementing Partners </a:t>
            </a:r>
            <a:endParaRPr/>
          </a:p>
        </p:txBody>
      </p:sp>
      <p:pic>
        <p:nvPicPr>
          <p:cNvPr descr="Image result for epa logo" id="413" name="Google Shape;413;p12"/>
          <p:cNvPicPr preferRelativeResize="0"/>
          <p:nvPr/>
        </p:nvPicPr>
        <p:blipFill rotWithShape="1">
          <a:blip r:embed="rId3">
            <a:alphaModFix/>
          </a:blip>
          <a:srcRect b="0" l="0" r="0" t="0"/>
          <a:stretch/>
        </p:blipFill>
        <p:spPr>
          <a:xfrm>
            <a:off x="4470008" y="1870170"/>
            <a:ext cx="1002453" cy="668302"/>
          </a:xfrm>
          <a:prstGeom prst="rect">
            <a:avLst/>
          </a:prstGeom>
          <a:noFill/>
          <a:ln>
            <a:noFill/>
          </a:ln>
        </p:spPr>
      </p:pic>
      <p:pic>
        <p:nvPicPr>
          <p:cNvPr descr="Image result for noaa logo" id="414" name="Google Shape;414;p12"/>
          <p:cNvPicPr preferRelativeResize="0"/>
          <p:nvPr/>
        </p:nvPicPr>
        <p:blipFill rotWithShape="1">
          <a:blip r:embed="rId4">
            <a:alphaModFix/>
          </a:blip>
          <a:srcRect b="0" l="0" r="0" t="0"/>
          <a:stretch/>
        </p:blipFill>
        <p:spPr>
          <a:xfrm>
            <a:off x="9156984" y="1851399"/>
            <a:ext cx="805894" cy="706287"/>
          </a:xfrm>
          <a:prstGeom prst="rect">
            <a:avLst/>
          </a:prstGeom>
          <a:noFill/>
          <a:ln>
            <a:noFill/>
          </a:ln>
        </p:spPr>
      </p:pic>
      <p:sp>
        <p:nvSpPr>
          <p:cNvPr id="415" name="Google Shape;415;p12"/>
          <p:cNvSpPr txBox="1"/>
          <p:nvPr/>
        </p:nvSpPr>
        <p:spPr>
          <a:xfrm>
            <a:off x="324137" y="3357560"/>
            <a:ext cx="871429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Discussions with Stakeholders * </a:t>
            </a:r>
            <a:endParaRPr/>
          </a:p>
        </p:txBody>
      </p:sp>
      <p:sp>
        <p:nvSpPr>
          <p:cNvPr id="416" name="Google Shape;416;p12"/>
          <p:cNvSpPr txBox="1"/>
          <p:nvPr/>
        </p:nvSpPr>
        <p:spPr>
          <a:xfrm>
            <a:off x="307193" y="4763169"/>
            <a:ext cx="871429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Future targeted engagement* </a:t>
            </a:r>
            <a:endParaRPr/>
          </a:p>
        </p:txBody>
      </p:sp>
      <p:pic>
        <p:nvPicPr>
          <p:cNvPr descr="Methane, CO2 Detection Satellite l Greenhouse Gas l Carbon Mapper" id="417" name="Google Shape;417;p12"/>
          <p:cNvPicPr preferRelativeResize="0"/>
          <p:nvPr/>
        </p:nvPicPr>
        <p:blipFill rotWithShape="1">
          <a:blip r:embed="rId5">
            <a:alphaModFix/>
          </a:blip>
          <a:srcRect b="0" l="0" r="0" t="0"/>
          <a:stretch/>
        </p:blipFill>
        <p:spPr>
          <a:xfrm>
            <a:off x="5632281" y="3022094"/>
            <a:ext cx="706287" cy="706287"/>
          </a:xfrm>
          <a:prstGeom prst="rect">
            <a:avLst/>
          </a:prstGeom>
          <a:noFill/>
          <a:ln>
            <a:noFill/>
          </a:ln>
        </p:spPr>
      </p:pic>
      <p:pic>
        <p:nvPicPr>
          <p:cNvPr descr="NASA Selects GHGSat Data for Evaluation | Earthdata" id="418" name="Google Shape;418;p12"/>
          <p:cNvPicPr preferRelativeResize="0"/>
          <p:nvPr/>
        </p:nvPicPr>
        <p:blipFill rotWithShape="1">
          <a:blip r:embed="rId6">
            <a:alphaModFix/>
          </a:blip>
          <a:srcRect b="0" l="0" r="0" t="0"/>
          <a:stretch/>
        </p:blipFill>
        <p:spPr>
          <a:xfrm>
            <a:off x="5617958" y="3790430"/>
            <a:ext cx="1287645" cy="373633"/>
          </a:xfrm>
          <a:prstGeom prst="rect">
            <a:avLst/>
          </a:prstGeom>
          <a:noFill/>
          <a:ln>
            <a:noFill/>
          </a:ln>
        </p:spPr>
      </p:pic>
      <p:pic>
        <p:nvPicPr>
          <p:cNvPr descr="California Air Resources Board - YouTube" id="419" name="Google Shape;419;p12"/>
          <p:cNvPicPr preferRelativeResize="0"/>
          <p:nvPr/>
        </p:nvPicPr>
        <p:blipFill rotWithShape="1">
          <a:blip r:embed="rId7">
            <a:alphaModFix/>
          </a:blip>
          <a:srcRect b="0" l="0" r="0" t="0"/>
          <a:stretch/>
        </p:blipFill>
        <p:spPr>
          <a:xfrm>
            <a:off x="4470008" y="3005833"/>
            <a:ext cx="956150" cy="956150"/>
          </a:xfrm>
          <a:prstGeom prst="rect">
            <a:avLst/>
          </a:prstGeom>
          <a:noFill/>
          <a:ln>
            <a:noFill/>
          </a:ln>
        </p:spPr>
      </p:pic>
      <p:pic>
        <p:nvPicPr>
          <p:cNvPr descr="C40 Cities Climate Leadership Group - Wikipedia" id="420" name="Google Shape;420;p12"/>
          <p:cNvPicPr preferRelativeResize="0"/>
          <p:nvPr/>
        </p:nvPicPr>
        <p:blipFill rotWithShape="1">
          <a:blip r:embed="rId8">
            <a:alphaModFix/>
          </a:blip>
          <a:srcRect b="0" l="0" r="0" t="0"/>
          <a:stretch/>
        </p:blipFill>
        <p:spPr>
          <a:xfrm>
            <a:off x="4513377" y="4590187"/>
            <a:ext cx="597132" cy="597132"/>
          </a:xfrm>
          <a:prstGeom prst="rect">
            <a:avLst/>
          </a:prstGeom>
          <a:noFill/>
          <a:ln>
            <a:noFill/>
          </a:ln>
        </p:spPr>
      </p:pic>
      <p:pic>
        <p:nvPicPr>
          <p:cNvPr descr="The Compact of Mayors will host a series of webinars | UCLG" id="421" name="Google Shape;421;p12"/>
          <p:cNvPicPr preferRelativeResize="0"/>
          <p:nvPr/>
        </p:nvPicPr>
        <p:blipFill rotWithShape="1">
          <a:blip r:embed="rId9">
            <a:alphaModFix/>
          </a:blip>
          <a:srcRect b="0" l="0" r="0" t="0"/>
          <a:stretch/>
        </p:blipFill>
        <p:spPr>
          <a:xfrm>
            <a:off x="5292358" y="4570345"/>
            <a:ext cx="1155418" cy="636815"/>
          </a:xfrm>
          <a:prstGeom prst="rect">
            <a:avLst/>
          </a:prstGeom>
          <a:noFill/>
          <a:ln>
            <a:noFill/>
          </a:ln>
        </p:spPr>
      </p:pic>
      <p:pic>
        <p:nvPicPr>
          <p:cNvPr descr="Great Plains Tribal Water Alliance" id="422" name="Google Shape;422;p12"/>
          <p:cNvPicPr preferRelativeResize="0"/>
          <p:nvPr/>
        </p:nvPicPr>
        <p:blipFill rotWithShape="1">
          <a:blip r:embed="rId10">
            <a:alphaModFix/>
          </a:blip>
          <a:srcRect b="0" l="0" r="0" t="0"/>
          <a:stretch/>
        </p:blipFill>
        <p:spPr>
          <a:xfrm>
            <a:off x="6619389" y="4550505"/>
            <a:ext cx="833290" cy="636814"/>
          </a:xfrm>
          <a:prstGeom prst="rect">
            <a:avLst/>
          </a:prstGeom>
          <a:noFill/>
          <a:ln>
            <a:noFill/>
          </a:ln>
        </p:spPr>
      </p:pic>
      <p:pic>
        <p:nvPicPr>
          <p:cNvPr descr="U.S. Climate Alliance | LinkedIn" id="423" name="Google Shape;423;p12"/>
          <p:cNvPicPr preferRelativeResize="0"/>
          <p:nvPr/>
        </p:nvPicPr>
        <p:blipFill rotWithShape="1">
          <a:blip r:embed="rId11">
            <a:alphaModFix/>
          </a:blip>
          <a:srcRect b="0" l="0" r="0" t="0"/>
          <a:stretch/>
        </p:blipFill>
        <p:spPr>
          <a:xfrm>
            <a:off x="5739349" y="5357074"/>
            <a:ext cx="1181904" cy="461345"/>
          </a:xfrm>
          <a:prstGeom prst="rect">
            <a:avLst/>
          </a:prstGeom>
          <a:noFill/>
          <a:ln>
            <a:noFill/>
          </a:ln>
        </p:spPr>
      </p:pic>
      <p:pic>
        <p:nvPicPr>
          <p:cNvPr descr="Auction Notice" id="424" name="Google Shape;424;p12"/>
          <p:cNvPicPr preferRelativeResize="0"/>
          <p:nvPr/>
        </p:nvPicPr>
        <p:blipFill rotWithShape="1">
          <a:blip r:embed="rId12">
            <a:alphaModFix/>
          </a:blip>
          <a:srcRect b="0" l="0" r="0" t="0"/>
          <a:stretch/>
        </p:blipFill>
        <p:spPr>
          <a:xfrm>
            <a:off x="4425670" y="5364715"/>
            <a:ext cx="1198631" cy="431873"/>
          </a:xfrm>
          <a:prstGeom prst="rect">
            <a:avLst/>
          </a:prstGeom>
          <a:noFill/>
          <a:ln>
            <a:noFill/>
          </a:ln>
        </p:spPr>
      </p:pic>
      <p:pic>
        <p:nvPicPr>
          <p:cNvPr id="425" name="Google Shape;425;p12"/>
          <p:cNvPicPr preferRelativeResize="0"/>
          <p:nvPr/>
        </p:nvPicPr>
        <p:blipFill rotWithShape="1">
          <a:blip r:embed="rId13">
            <a:alphaModFix/>
          </a:blip>
          <a:srcRect b="0" l="0" r="0" t="0"/>
          <a:stretch/>
        </p:blipFill>
        <p:spPr>
          <a:xfrm>
            <a:off x="8984877" y="2992891"/>
            <a:ext cx="733500" cy="655541"/>
          </a:xfrm>
          <a:prstGeom prst="rect">
            <a:avLst/>
          </a:prstGeom>
          <a:noFill/>
          <a:ln>
            <a:noFill/>
          </a:ln>
        </p:spPr>
      </p:pic>
      <p:pic>
        <p:nvPicPr>
          <p:cNvPr id="426" name="Google Shape;426;p12"/>
          <p:cNvPicPr preferRelativeResize="0"/>
          <p:nvPr/>
        </p:nvPicPr>
        <p:blipFill rotWithShape="1">
          <a:blip r:embed="rId14">
            <a:alphaModFix/>
          </a:blip>
          <a:srcRect b="0" l="15714" r="0" t="0"/>
          <a:stretch/>
        </p:blipFill>
        <p:spPr>
          <a:xfrm>
            <a:off x="8290752" y="2989026"/>
            <a:ext cx="507043" cy="706288"/>
          </a:xfrm>
          <a:prstGeom prst="rect">
            <a:avLst/>
          </a:prstGeom>
          <a:noFill/>
          <a:ln>
            <a:noFill/>
          </a:ln>
        </p:spPr>
      </p:pic>
      <p:pic>
        <p:nvPicPr>
          <p:cNvPr descr="USDA logo" id="427" name="Google Shape;427;p12"/>
          <p:cNvPicPr preferRelativeResize="0"/>
          <p:nvPr/>
        </p:nvPicPr>
        <p:blipFill rotWithShape="1">
          <a:blip r:embed="rId15">
            <a:alphaModFix/>
          </a:blip>
          <a:srcRect b="15970" l="0" r="0" t="0"/>
          <a:stretch/>
        </p:blipFill>
        <p:spPr>
          <a:xfrm>
            <a:off x="7378342" y="3005833"/>
            <a:ext cx="812308" cy="682576"/>
          </a:xfrm>
          <a:prstGeom prst="rect">
            <a:avLst/>
          </a:prstGeom>
          <a:noFill/>
          <a:ln>
            <a:noFill/>
          </a:ln>
        </p:spPr>
      </p:pic>
      <p:pic>
        <p:nvPicPr>
          <p:cNvPr id="428" name="Google Shape;428;p12"/>
          <p:cNvPicPr preferRelativeResize="0"/>
          <p:nvPr/>
        </p:nvPicPr>
        <p:blipFill rotWithShape="1">
          <a:blip r:embed="rId16">
            <a:alphaModFix/>
          </a:blip>
          <a:srcRect b="0" l="0" r="0" t="0"/>
          <a:stretch/>
        </p:blipFill>
        <p:spPr>
          <a:xfrm>
            <a:off x="8039972" y="5346746"/>
            <a:ext cx="597132" cy="551129"/>
          </a:xfrm>
          <a:prstGeom prst="rect">
            <a:avLst/>
          </a:prstGeom>
          <a:noFill/>
          <a:ln>
            <a:noFill/>
          </a:ln>
        </p:spPr>
      </p:pic>
      <p:pic>
        <p:nvPicPr>
          <p:cNvPr descr="United States Department of Energy - Wikipedia" id="429" name="Google Shape;429;p12"/>
          <p:cNvPicPr preferRelativeResize="0"/>
          <p:nvPr/>
        </p:nvPicPr>
        <p:blipFill rotWithShape="1">
          <a:blip r:embed="rId17">
            <a:alphaModFix/>
          </a:blip>
          <a:srcRect b="0" l="0" r="0" t="0"/>
          <a:stretch/>
        </p:blipFill>
        <p:spPr>
          <a:xfrm>
            <a:off x="6644337" y="3044316"/>
            <a:ext cx="639609" cy="639609"/>
          </a:xfrm>
          <a:prstGeom prst="rect">
            <a:avLst/>
          </a:prstGeom>
          <a:noFill/>
          <a:ln>
            <a:noFill/>
          </a:ln>
        </p:spPr>
      </p:pic>
      <p:pic>
        <p:nvPicPr>
          <p:cNvPr id="430" name="Google Shape;430;p12"/>
          <p:cNvPicPr preferRelativeResize="0"/>
          <p:nvPr/>
        </p:nvPicPr>
        <p:blipFill rotWithShape="1">
          <a:blip r:embed="rId18">
            <a:alphaModFix/>
          </a:blip>
          <a:srcRect b="0" l="0" r="0" t="0"/>
          <a:stretch/>
        </p:blipFill>
        <p:spPr>
          <a:xfrm>
            <a:off x="8875167" y="5315359"/>
            <a:ext cx="1217374" cy="488453"/>
          </a:xfrm>
          <a:prstGeom prst="rect">
            <a:avLst/>
          </a:prstGeom>
          <a:noFill/>
          <a:ln>
            <a:noFill/>
          </a:ln>
        </p:spPr>
      </p:pic>
      <p:pic>
        <p:nvPicPr>
          <p:cNvPr descr="California Natural Resources Agency" id="431" name="Google Shape;431;p12"/>
          <p:cNvPicPr preferRelativeResize="0"/>
          <p:nvPr/>
        </p:nvPicPr>
        <p:blipFill rotWithShape="1">
          <a:blip r:embed="rId19">
            <a:alphaModFix/>
          </a:blip>
          <a:srcRect b="0" l="0" r="0" t="0"/>
          <a:stretch/>
        </p:blipFill>
        <p:spPr>
          <a:xfrm>
            <a:off x="10296680" y="5266139"/>
            <a:ext cx="1696631" cy="560946"/>
          </a:xfrm>
          <a:prstGeom prst="rect">
            <a:avLst/>
          </a:prstGeom>
          <a:noFill/>
          <a:ln>
            <a:noFill/>
          </a:ln>
        </p:spPr>
      </p:pic>
      <p:pic>
        <p:nvPicPr>
          <p:cNvPr descr="About the Department of Natural Resources" id="432" name="Google Shape;432;p12"/>
          <p:cNvPicPr preferRelativeResize="0"/>
          <p:nvPr/>
        </p:nvPicPr>
        <p:blipFill rotWithShape="1">
          <a:blip r:embed="rId20">
            <a:alphaModFix/>
          </a:blip>
          <a:srcRect b="0" l="0" r="0" t="0"/>
          <a:stretch/>
        </p:blipFill>
        <p:spPr>
          <a:xfrm>
            <a:off x="9718377" y="4590187"/>
            <a:ext cx="1608277" cy="486504"/>
          </a:xfrm>
          <a:prstGeom prst="rect">
            <a:avLst/>
          </a:prstGeom>
          <a:noFill/>
          <a:ln>
            <a:noFill/>
          </a:ln>
        </p:spPr>
      </p:pic>
      <p:pic>
        <p:nvPicPr>
          <p:cNvPr descr="Home | Department of Public Health &amp; Environment" id="433" name="Google Shape;433;p12"/>
          <p:cNvPicPr preferRelativeResize="0"/>
          <p:nvPr/>
        </p:nvPicPr>
        <p:blipFill rotWithShape="1">
          <a:blip r:embed="rId21">
            <a:alphaModFix/>
          </a:blip>
          <a:srcRect b="0" l="0" r="0" t="0"/>
          <a:stretch/>
        </p:blipFill>
        <p:spPr>
          <a:xfrm>
            <a:off x="7615247" y="4688220"/>
            <a:ext cx="1780835" cy="361383"/>
          </a:xfrm>
          <a:prstGeom prst="rect">
            <a:avLst/>
          </a:prstGeom>
          <a:noFill/>
          <a:ln>
            <a:noFill/>
          </a:ln>
        </p:spPr>
      </p:pic>
      <p:pic>
        <p:nvPicPr>
          <p:cNvPr id="434" name="Google Shape;434;p12"/>
          <p:cNvPicPr preferRelativeResize="0"/>
          <p:nvPr/>
        </p:nvPicPr>
        <p:blipFill rotWithShape="1">
          <a:blip r:embed="rId22">
            <a:alphaModFix/>
          </a:blip>
          <a:srcRect b="0" l="0" r="0" t="0"/>
          <a:stretch/>
        </p:blipFill>
        <p:spPr>
          <a:xfrm>
            <a:off x="7126726" y="5325325"/>
            <a:ext cx="730939" cy="730939"/>
          </a:xfrm>
          <a:prstGeom prst="rect">
            <a:avLst/>
          </a:prstGeom>
          <a:noFill/>
          <a:ln>
            <a:noFill/>
          </a:ln>
        </p:spPr>
      </p:pic>
      <p:pic>
        <p:nvPicPr>
          <p:cNvPr id="435" name="Google Shape;435;p12"/>
          <p:cNvPicPr preferRelativeResize="0"/>
          <p:nvPr/>
        </p:nvPicPr>
        <p:blipFill rotWithShape="1">
          <a:blip r:embed="rId23">
            <a:alphaModFix/>
          </a:blip>
          <a:srcRect b="0" l="0" r="0" t="0"/>
          <a:stretch/>
        </p:blipFill>
        <p:spPr>
          <a:xfrm>
            <a:off x="8228814" y="3763498"/>
            <a:ext cx="1167268" cy="404306"/>
          </a:xfrm>
          <a:prstGeom prst="rect">
            <a:avLst/>
          </a:prstGeom>
          <a:noFill/>
          <a:ln>
            <a:noFill/>
          </a:ln>
        </p:spPr>
      </p:pic>
      <p:pic>
        <p:nvPicPr>
          <p:cNvPr id="436" name="Google Shape;436;p12"/>
          <p:cNvPicPr preferRelativeResize="0"/>
          <p:nvPr/>
        </p:nvPicPr>
        <p:blipFill rotWithShape="1">
          <a:blip r:embed="rId24">
            <a:alphaModFix/>
          </a:blip>
          <a:srcRect b="0" l="0" r="0" t="0"/>
          <a:stretch/>
        </p:blipFill>
        <p:spPr>
          <a:xfrm>
            <a:off x="5675434" y="1870171"/>
            <a:ext cx="805894" cy="668302"/>
          </a:xfrm>
          <a:prstGeom prst="rect">
            <a:avLst/>
          </a:prstGeom>
          <a:noFill/>
          <a:ln>
            <a:noFill/>
          </a:ln>
        </p:spPr>
      </p:pic>
      <p:pic>
        <p:nvPicPr>
          <p:cNvPr id="437" name="Google Shape;437;p12"/>
          <p:cNvPicPr preferRelativeResize="0"/>
          <p:nvPr/>
        </p:nvPicPr>
        <p:blipFill rotWithShape="1">
          <a:blip r:embed="rId25">
            <a:alphaModFix/>
          </a:blip>
          <a:srcRect b="0" l="0" r="0" t="0"/>
          <a:stretch/>
        </p:blipFill>
        <p:spPr>
          <a:xfrm>
            <a:off x="7133155" y="3737291"/>
            <a:ext cx="955426" cy="405500"/>
          </a:xfrm>
          <a:prstGeom prst="rect">
            <a:avLst/>
          </a:prstGeom>
          <a:noFill/>
          <a:ln>
            <a:noFill/>
          </a:ln>
        </p:spPr>
      </p:pic>
      <p:pic>
        <p:nvPicPr>
          <p:cNvPr descr="Request for public comments on best practices document for commercial Earth  observations | US CLIVAR" id="438" name="Google Shape;438;p12"/>
          <p:cNvPicPr preferRelativeResize="0"/>
          <p:nvPr/>
        </p:nvPicPr>
        <p:blipFill rotWithShape="1">
          <a:blip r:embed="rId26">
            <a:alphaModFix/>
          </a:blip>
          <a:srcRect b="0" l="0" r="0" t="0"/>
          <a:stretch/>
        </p:blipFill>
        <p:spPr>
          <a:xfrm>
            <a:off x="10092541" y="3005833"/>
            <a:ext cx="1140756" cy="570378"/>
          </a:xfrm>
          <a:prstGeom prst="rect">
            <a:avLst/>
          </a:prstGeom>
          <a:noFill/>
          <a:ln>
            <a:noFill/>
          </a:ln>
        </p:spPr>
      </p:pic>
      <p:pic>
        <p:nvPicPr>
          <p:cNvPr id="439" name="Google Shape;439;p12"/>
          <p:cNvPicPr preferRelativeResize="0"/>
          <p:nvPr/>
        </p:nvPicPr>
        <p:blipFill rotWithShape="1">
          <a:blip r:embed="rId27">
            <a:alphaModFix/>
          </a:blip>
          <a:srcRect b="92655" l="64830" r="0" t="0"/>
          <a:stretch/>
        </p:blipFill>
        <p:spPr>
          <a:xfrm>
            <a:off x="9795578" y="3670441"/>
            <a:ext cx="1864773" cy="503696"/>
          </a:xfrm>
          <a:prstGeom prst="rect">
            <a:avLst/>
          </a:prstGeom>
          <a:noFill/>
          <a:ln>
            <a:noFill/>
          </a:ln>
        </p:spPr>
      </p:pic>
      <p:pic>
        <p:nvPicPr>
          <p:cNvPr descr="A black background with blue text&#10;&#10;Description automatically generated" id="440" name="Google Shape;440;p12"/>
          <p:cNvPicPr preferRelativeResize="0"/>
          <p:nvPr/>
        </p:nvPicPr>
        <p:blipFill rotWithShape="1">
          <a:blip r:embed="rId28">
            <a:alphaModFix/>
          </a:blip>
          <a:srcRect b="0" l="0" r="0" t="0"/>
          <a:stretch/>
        </p:blipFill>
        <p:spPr>
          <a:xfrm>
            <a:off x="6677510" y="1846910"/>
            <a:ext cx="2343975" cy="694439"/>
          </a:xfrm>
          <a:prstGeom prst="rect">
            <a:avLst/>
          </a:prstGeom>
          <a:solidFill>
            <a:schemeClr val="lt1"/>
          </a:solidFill>
          <a:ln>
            <a:noFill/>
          </a:ln>
        </p:spPr>
      </p:pic>
      <p:sp>
        <p:nvSpPr>
          <p:cNvPr id="441" name="Google Shape;441;p12"/>
          <p:cNvSpPr txBox="1"/>
          <p:nvPr/>
        </p:nvSpPr>
        <p:spPr>
          <a:xfrm>
            <a:off x="176048" y="5933687"/>
            <a:ext cx="382292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chemeClr val="lt1"/>
                </a:solidFill>
                <a:latin typeface="Arial"/>
                <a:ea typeface="Arial"/>
                <a:cs typeface="Arial"/>
                <a:sym typeface="Arial"/>
              </a:rPr>
              <a:t>*Representative examples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3"/>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7" name="Google Shape;447;p13"/>
          <p:cNvSpPr txBox="1"/>
          <p:nvPr>
            <p:ph type="title"/>
          </p:nvPr>
        </p:nvSpPr>
        <p:spPr>
          <a:xfrm>
            <a:off x="351861" y="509876"/>
            <a:ext cx="9793873" cy="8402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2700"/>
              <a:buFont typeface="Calibri"/>
              <a:buNone/>
            </a:pPr>
            <a:r>
              <a:rPr lang="en-US" sz="2700">
                <a:latin typeface="Calibri"/>
                <a:ea typeface="Calibri"/>
                <a:cs typeface="Calibri"/>
                <a:sym typeface="Calibri"/>
              </a:rPr>
              <a:t>[DRAFT] U.S. Greenhouse Gas Center: Public-Facing Milestones, FY24</a:t>
            </a:r>
            <a:br>
              <a:rPr lang="en-US" sz="2700"/>
            </a:br>
            <a:endParaRPr sz="2700"/>
          </a:p>
        </p:txBody>
      </p:sp>
      <p:pic>
        <p:nvPicPr>
          <p:cNvPr descr="A diagram of a timeline&#10;&#10;Description automatically generated" id="448" name="Google Shape;448;p13"/>
          <p:cNvPicPr preferRelativeResize="0"/>
          <p:nvPr/>
        </p:nvPicPr>
        <p:blipFill rotWithShape="1">
          <a:blip r:embed="rId3">
            <a:alphaModFix/>
          </a:blip>
          <a:srcRect b="0" l="0" r="0" t="0"/>
          <a:stretch/>
        </p:blipFill>
        <p:spPr>
          <a:xfrm>
            <a:off x="171451" y="1219200"/>
            <a:ext cx="11773392" cy="488918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4"/>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455" name="Google Shape;455;p14"/>
          <p:cNvSpPr txBox="1"/>
          <p:nvPr>
            <p:ph idx="1" type="subTitle"/>
          </p:nvPr>
        </p:nvSpPr>
        <p:spPr>
          <a:xfrm>
            <a:off x="2980395" y="4964969"/>
            <a:ext cx="4894664" cy="882293"/>
          </a:xfrm>
          <a:prstGeom prst="rect">
            <a:avLst/>
          </a:prstGeom>
          <a:solidFill>
            <a:srgbClr val="757070">
              <a:alpha val="45882"/>
            </a:srgbClr>
          </a:solid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2400"/>
              <a:buNone/>
            </a:pPr>
            <a:r>
              <a:rPr b="1" lang="en-US" sz="2400"/>
              <a:t>Thank you!</a:t>
            </a:r>
            <a:endParaRPr/>
          </a:p>
          <a:p>
            <a:pPr indent="0" lvl="0" marL="0" rtl="0" algn="l">
              <a:lnSpc>
                <a:spcPct val="100000"/>
              </a:lnSpc>
              <a:spcBef>
                <a:spcPts val="400"/>
              </a:spcBef>
              <a:spcAft>
                <a:spcPts val="0"/>
              </a:spcAft>
              <a:buClr>
                <a:schemeClr val="lt1"/>
              </a:buClr>
              <a:buSzPts val="2400"/>
              <a:buNone/>
            </a:pPr>
            <a:r>
              <a:rPr b="1" lang="en-US" sz="2400"/>
              <a:t>Argyro.Kavvada@nasa.gov</a:t>
            </a:r>
            <a:endParaRPr b="0" sz="2100"/>
          </a:p>
        </p:txBody>
      </p:sp>
      <p:sp>
        <p:nvSpPr>
          <p:cNvPr id="456" name="Google Shape;456;p14"/>
          <p:cNvSpPr/>
          <p:nvPr/>
        </p:nvSpPr>
        <p:spPr>
          <a:xfrm>
            <a:off x="442730" y="2673715"/>
            <a:ext cx="9775458" cy="17543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5400"/>
              <a:buFont typeface="Calibri"/>
              <a:buNone/>
            </a:pPr>
            <a:r>
              <a:rPr b="0" i="0" lang="en-US" sz="5400" u="none" cap="none" strike="noStrike">
                <a:solidFill>
                  <a:srgbClr val="FFFFFF"/>
                </a:solidFill>
                <a:latin typeface="Calibri"/>
                <a:ea typeface="Calibri"/>
                <a:cs typeface="Calibri"/>
                <a:sym typeface="Calibri"/>
              </a:rPr>
              <a:t>The U.S. Greenhouse Gas Center 						(US GHG Center)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type="title"/>
          </p:nvPr>
        </p:nvSpPr>
        <p:spPr>
          <a:xfrm>
            <a:off x="2328422" y="309449"/>
            <a:ext cx="9025378" cy="6463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4000"/>
              <a:buFont typeface="Montserrat"/>
              <a:buNone/>
            </a:pPr>
            <a:r>
              <a:rPr b="0" i="0" lang="en-US" sz="4000" u="none" cap="none" strike="noStrike">
                <a:latin typeface="Montserrat"/>
                <a:ea typeface="Montserrat"/>
                <a:cs typeface="Montserrat"/>
                <a:sym typeface="Montserrat"/>
              </a:rPr>
              <a:t>Background</a:t>
            </a:r>
            <a:endParaRPr/>
          </a:p>
        </p:txBody>
      </p:sp>
      <p:sp>
        <p:nvSpPr>
          <p:cNvPr id="210" name="Google Shape;210;p2"/>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1" name="Google Shape;211;p2"/>
          <p:cNvSpPr txBox="1"/>
          <p:nvPr>
            <p:ph idx="1" type="body"/>
          </p:nvPr>
        </p:nvSpPr>
        <p:spPr>
          <a:xfrm>
            <a:off x="2102179" y="1036100"/>
            <a:ext cx="9996340" cy="5831684"/>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lt1"/>
              </a:buClr>
              <a:buSzPts val="1600"/>
              <a:buFont typeface="Montserrat"/>
              <a:buChar char="❖"/>
            </a:pPr>
            <a:r>
              <a:rPr b="1" i="0" lang="en-US" u="none" cap="none" strike="noStrike">
                <a:latin typeface="Montserrat"/>
                <a:ea typeface="Montserrat"/>
                <a:cs typeface="Montserrat"/>
                <a:sym typeface="Montserrat"/>
              </a:rPr>
              <a:t>The U.S. GHG Center: What is it? </a:t>
            </a:r>
            <a:endParaRPr b="0" i="0" u="none" cap="none" strike="noStrike">
              <a:latin typeface="Montserrat"/>
              <a:ea typeface="Montserrat"/>
              <a:cs typeface="Montserrat"/>
              <a:sym typeface="Montserrat"/>
            </a:endParaRPr>
          </a:p>
          <a:p>
            <a:pPr indent="0" lvl="0" marL="0" marR="0" rtl="0" algn="l">
              <a:lnSpc>
                <a:spcPct val="107000"/>
              </a:lnSpc>
              <a:spcBef>
                <a:spcPts val="0"/>
              </a:spcBef>
              <a:spcAft>
                <a:spcPts val="0"/>
              </a:spcAft>
              <a:buClr>
                <a:srgbClr val="000000"/>
              </a:buClr>
              <a:buSzPts val="1800"/>
              <a:buFont typeface="Arial"/>
              <a:buNone/>
            </a:pPr>
            <a:r>
              <a:rPr b="0" i="0" lang="en-US" u="none" cap="none" strike="noStrike">
                <a:latin typeface="Calibri"/>
                <a:ea typeface="Calibri"/>
                <a:cs typeface="Calibri"/>
                <a:sym typeface="Calibri"/>
              </a:rPr>
              <a:t>The US GHG Center is a multi-agency effort to  facilitate coordination across federal and non-federal, domestic and international entities to integrate and enhance GHG data and modeling capabilities from the USG and non-USG sources for scalable impact. Together, such measurements can provide unique, multi-scale information about GHG that is valuable for both research and applications, serving user needs and providing societal benefits. </a:t>
            </a:r>
            <a:endParaRPr/>
          </a:p>
          <a:p>
            <a:pPr indent="-285750" lvl="4" marL="285750" marR="0" rtl="0" algn="l">
              <a:lnSpc>
                <a:spcPct val="100000"/>
              </a:lnSpc>
              <a:spcBef>
                <a:spcPts val="800"/>
              </a:spcBef>
              <a:spcAft>
                <a:spcPts val="0"/>
              </a:spcAft>
              <a:buClr>
                <a:schemeClr val="lt1"/>
              </a:buClr>
              <a:buSzPts val="1800"/>
              <a:buFont typeface="Arial"/>
              <a:buChar char="•"/>
            </a:pPr>
            <a:r>
              <a:rPr b="0" i="0" lang="en-US" u="none" cap="none" strike="noStrike">
                <a:latin typeface="Calibri"/>
                <a:ea typeface="Calibri"/>
                <a:cs typeface="Calibri"/>
                <a:sym typeface="Calibri"/>
              </a:rPr>
              <a:t>Managed by NASA Headquarters, Earth Science Division. </a:t>
            </a:r>
            <a:endParaRPr/>
          </a:p>
          <a:p>
            <a:pPr indent="-285750" lvl="4" marL="285750" marR="0" rtl="0" algn="l">
              <a:lnSpc>
                <a:spcPct val="100000"/>
              </a:lnSpc>
              <a:spcBef>
                <a:spcPts val="0"/>
              </a:spcBef>
              <a:spcAft>
                <a:spcPts val="0"/>
              </a:spcAft>
              <a:buClr>
                <a:schemeClr val="lt1"/>
              </a:buClr>
              <a:buSzPts val="1800"/>
              <a:buFont typeface="Arial"/>
              <a:buChar char="•"/>
            </a:pPr>
            <a:r>
              <a:rPr b="0" i="0" lang="en-US" u="none" cap="none" strike="noStrike">
                <a:latin typeface="Calibri"/>
                <a:ea typeface="Calibri"/>
                <a:cs typeface="Calibri"/>
                <a:sym typeface="Calibri"/>
              </a:rPr>
              <a:t>Implementing partners: NASA, EPA, NIST, and NOAA. </a:t>
            </a:r>
            <a:endParaRPr/>
          </a:p>
          <a:p>
            <a:pPr indent="-171450" lvl="4" marL="285750" marR="0" rtl="0" algn="l">
              <a:lnSpc>
                <a:spcPct val="100000"/>
              </a:lnSpc>
              <a:spcBef>
                <a:spcPts val="0"/>
              </a:spcBef>
              <a:spcAft>
                <a:spcPts val="0"/>
              </a:spcAft>
              <a:buClr>
                <a:schemeClr val="lt1"/>
              </a:buClr>
              <a:buSzPts val="1800"/>
              <a:buFont typeface="Arial"/>
              <a:buNone/>
            </a:pPr>
            <a:r>
              <a:t/>
            </a:r>
            <a:endParaRPr b="0" i="1" u="none" cap="none" strike="noStrike">
              <a:latin typeface="Montserrat"/>
              <a:ea typeface="Montserrat"/>
              <a:cs typeface="Montserrat"/>
              <a:sym typeface="Montserrat"/>
            </a:endParaRPr>
          </a:p>
          <a:p>
            <a:pPr indent="-214311" lvl="0" marL="214311" marR="0" rtl="0" algn="l">
              <a:lnSpc>
                <a:spcPct val="150000"/>
              </a:lnSpc>
              <a:spcBef>
                <a:spcPts val="0"/>
              </a:spcBef>
              <a:spcAft>
                <a:spcPts val="0"/>
              </a:spcAft>
              <a:buClr>
                <a:schemeClr val="lt1"/>
              </a:buClr>
              <a:buSzPts val="1600"/>
              <a:buFont typeface="Montserrat"/>
              <a:buChar char="❖"/>
            </a:pPr>
            <a:r>
              <a:rPr b="1" i="0" lang="en-US" u="none" cap="none" strike="noStrike">
                <a:latin typeface="Montserrat"/>
                <a:ea typeface="Montserrat"/>
                <a:cs typeface="Montserrat"/>
                <a:sym typeface="Montserrat"/>
              </a:rPr>
              <a:t>GHG Center Portal </a:t>
            </a:r>
            <a:endParaRPr/>
          </a:p>
          <a:p>
            <a:pPr indent="0" lvl="0" marL="0" marR="0" rtl="0" algn="l">
              <a:lnSpc>
                <a:spcPct val="150000"/>
              </a:lnSpc>
              <a:spcBef>
                <a:spcPts val="0"/>
              </a:spcBef>
              <a:spcAft>
                <a:spcPts val="0"/>
              </a:spcAft>
              <a:buClr>
                <a:schemeClr val="lt1"/>
              </a:buClr>
              <a:buSzPts val="1600"/>
              <a:buFont typeface="Arial"/>
              <a:buNone/>
            </a:pPr>
            <a:r>
              <a:rPr b="0" i="0" lang="en-US" u="none" cap="none" strike="noStrike">
                <a:latin typeface="Calibri"/>
                <a:ea typeface="Calibri"/>
                <a:cs typeface="Calibri"/>
                <a:sym typeface="Calibri"/>
              </a:rPr>
              <a:t>The portal will provide a curated collection of GHG datasets, workflows and visualizations, reflecting transparency and open source science principles in both data and methods. Capabilities will include:</a:t>
            </a:r>
            <a:endParaRPr/>
          </a:p>
          <a:p>
            <a:pPr indent="-285750" lvl="2" marL="285750" marR="0" rtl="0" algn="l">
              <a:lnSpc>
                <a:spcPct val="150000"/>
              </a:lnSpc>
              <a:spcBef>
                <a:spcPts val="0"/>
              </a:spcBef>
              <a:spcAft>
                <a:spcPts val="0"/>
              </a:spcAft>
              <a:buClr>
                <a:schemeClr val="lt1"/>
              </a:buClr>
              <a:buSzPts val="1600"/>
              <a:buFont typeface="Arial"/>
              <a:buChar char="•"/>
            </a:pPr>
            <a:r>
              <a:rPr b="0" i="0" lang="en-US" u="none" cap="none" strike="noStrike">
                <a:latin typeface="Calibri"/>
                <a:ea typeface="Calibri"/>
                <a:cs typeface="Calibri"/>
                <a:sym typeface="Calibri"/>
              </a:rPr>
              <a:t>A prototype data catalogue</a:t>
            </a:r>
            <a:endParaRPr/>
          </a:p>
          <a:p>
            <a:pPr indent="-285750" lvl="2" marL="285750" marR="0" rtl="0" algn="l">
              <a:lnSpc>
                <a:spcPct val="150000"/>
              </a:lnSpc>
              <a:spcBef>
                <a:spcPts val="0"/>
              </a:spcBef>
              <a:spcAft>
                <a:spcPts val="0"/>
              </a:spcAft>
              <a:buClr>
                <a:schemeClr val="lt1"/>
              </a:buClr>
              <a:buSzPts val="1600"/>
              <a:buFont typeface="Arial"/>
              <a:buChar char="•"/>
            </a:pPr>
            <a:r>
              <a:rPr b="0" i="0" lang="en-US" u="none" cap="none" strike="noStrike">
                <a:latin typeface="Calibri"/>
                <a:ea typeface="Calibri"/>
                <a:cs typeface="Calibri"/>
                <a:sym typeface="Calibri"/>
              </a:rPr>
              <a:t>Exploratory data analysis capabilities</a:t>
            </a:r>
            <a:endParaRPr/>
          </a:p>
          <a:p>
            <a:pPr indent="-285750" lvl="2" marL="285750" marR="0" rtl="0" algn="l">
              <a:lnSpc>
                <a:spcPct val="150000"/>
              </a:lnSpc>
              <a:spcBef>
                <a:spcPts val="0"/>
              </a:spcBef>
              <a:spcAft>
                <a:spcPts val="0"/>
              </a:spcAft>
              <a:buClr>
                <a:schemeClr val="lt1"/>
              </a:buClr>
              <a:buSzPts val="1600"/>
              <a:buFont typeface="Arial"/>
              <a:buChar char="•"/>
            </a:pPr>
            <a:r>
              <a:rPr b="0" i="0" lang="en-US" u="none" cap="none" strike="noStrike">
                <a:latin typeface="Calibri"/>
                <a:ea typeface="Calibri"/>
                <a:cs typeface="Calibri"/>
                <a:sym typeface="Calibri"/>
              </a:rPr>
              <a:t>A collaborative science environment for data analysis and exploration</a:t>
            </a:r>
            <a:endParaRPr/>
          </a:p>
          <a:p>
            <a:pPr indent="-285750" lvl="2" marL="285750" marR="0" rtl="0" algn="l">
              <a:lnSpc>
                <a:spcPct val="150000"/>
              </a:lnSpc>
              <a:spcBef>
                <a:spcPts val="0"/>
              </a:spcBef>
              <a:spcAft>
                <a:spcPts val="0"/>
              </a:spcAft>
              <a:buClr>
                <a:schemeClr val="lt1"/>
              </a:buClr>
              <a:buSzPts val="1600"/>
              <a:buFont typeface="Arial"/>
              <a:buChar char="•"/>
            </a:pPr>
            <a:r>
              <a:rPr b="0" i="0" lang="en-US" u="none" cap="none" strike="noStrike">
                <a:latin typeface="Calibri"/>
                <a:ea typeface="Calibri"/>
                <a:cs typeface="Calibri"/>
                <a:sym typeface="Calibri"/>
              </a:rPr>
              <a:t>An interactive visual interface for storytelling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
          <p:cNvSpPr txBox="1"/>
          <p:nvPr>
            <p:ph type="title"/>
          </p:nvPr>
        </p:nvSpPr>
        <p:spPr>
          <a:xfrm>
            <a:off x="2328422" y="661231"/>
            <a:ext cx="9025378" cy="6463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4000"/>
              <a:buFont typeface="Arial"/>
              <a:buNone/>
            </a:pPr>
            <a:r>
              <a:rPr lang="en-US"/>
              <a:t>Overall Approach to Addressing GHG</a:t>
            </a:r>
            <a:endParaRPr/>
          </a:p>
        </p:txBody>
      </p:sp>
      <p:sp>
        <p:nvSpPr>
          <p:cNvPr id="217" name="Google Shape;217;p3"/>
          <p:cNvSpPr txBox="1"/>
          <p:nvPr>
            <p:ph idx="1" type="body"/>
          </p:nvPr>
        </p:nvSpPr>
        <p:spPr>
          <a:xfrm>
            <a:off x="2102179" y="1873298"/>
            <a:ext cx="10089821" cy="4914166"/>
          </a:xfrm>
          <a:prstGeom prst="rect">
            <a:avLst/>
          </a:prstGeom>
          <a:noFill/>
          <a:ln>
            <a:noFill/>
          </a:ln>
        </p:spPr>
        <p:txBody>
          <a:bodyPr anchorCtr="0" anchor="t" bIns="45700" lIns="91425" spcFirstLastPara="1" rIns="91425" wrap="square" tIns="45700">
            <a:spAutoFit/>
          </a:bodyPr>
          <a:lstStyle/>
          <a:p>
            <a:pPr indent="-342900" lvl="0" marL="342900" rtl="0" algn="l">
              <a:lnSpc>
                <a:spcPct val="100000"/>
              </a:lnSpc>
              <a:spcBef>
                <a:spcPts val="0"/>
              </a:spcBef>
              <a:spcAft>
                <a:spcPts val="0"/>
              </a:spcAft>
              <a:buClr>
                <a:schemeClr val="lt1"/>
              </a:buClr>
              <a:buSzPts val="1700"/>
              <a:buFont typeface="Courier New"/>
              <a:buChar char="o"/>
            </a:pPr>
            <a:r>
              <a:rPr lang="en-US" sz="1700">
                <a:latin typeface="Arimo"/>
                <a:ea typeface="Arimo"/>
                <a:cs typeface="Arimo"/>
                <a:sym typeface="Arimo"/>
              </a:rPr>
              <a:t>Support implementation of the National GHG Strategy, following an iterative approach with expectation to integrate additional Federal and non-Federal capabilities in the future</a:t>
            </a:r>
            <a:endParaRPr/>
          </a:p>
          <a:p>
            <a:pPr indent="-342900" lvl="0" marL="342900" rtl="0" algn="l">
              <a:lnSpc>
                <a:spcPct val="100000"/>
              </a:lnSpc>
              <a:spcBef>
                <a:spcPts val="1200"/>
              </a:spcBef>
              <a:spcAft>
                <a:spcPts val="0"/>
              </a:spcAft>
              <a:buClr>
                <a:schemeClr val="lt1"/>
              </a:buClr>
              <a:buSzPts val="1700"/>
              <a:buFont typeface="Courier New"/>
              <a:buChar char="o"/>
            </a:pPr>
            <a:r>
              <a:rPr b="0" i="0" lang="en-US" sz="1700" u="none" cap="none" strike="noStrike">
                <a:latin typeface="Arimo"/>
                <a:ea typeface="Arimo"/>
                <a:cs typeface="Arimo"/>
                <a:sym typeface="Arimo"/>
              </a:rPr>
              <a:t>End-user driven, reliable delivery of mature GHG monitoring products and tools, enhanced support for stakeholder engagement</a:t>
            </a:r>
            <a:endParaRPr/>
          </a:p>
          <a:p>
            <a:pPr indent="-342900" lvl="0" marL="342900" rtl="0" algn="l">
              <a:lnSpc>
                <a:spcPct val="100000"/>
              </a:lnSpc>
              <a:spcBef>
                <a:spcPts val="1200"/>
              </a:spcBef>
              <a:spcAft>
                <a:spcPts val="0"/>
              </a:spcAft>
              <a:buClr>
                <a:schemeClr val="lt1"/>
              </a:buClr>
              <a:buSzPts val="1700"/>
              <a:buFont typeface="Courier New"/>
              <a:buChar char="o"/>
            </a:pPr>
            <a:r>
              <a:rPr b="0" i="0" lang="en-US" sz="1700" u="none" cap="none" strike="noStrike">
                <a:latin typeface="Arimo"/>
                <a:ea typeface="Arimo"/>
                <a:cs typeface="Arimo"/>
                <a:sym typeface="Arimo"/>
              </a:rPr>
              <a:t>Build off strong heritage of disciplinary programs, with strong focus on integrating atmospheric and surface measurements, representing human and natural processes that exchange carbon between atmosphere and surface biosphere, and including relationship with other gases (e.g., air pollutants)</a:t>
            </a:r>
            <a:endParaRPr/>
          </a:p>
          <a:p>
            <a:pPr indent="-342900" lvl="0" marL="342900" rtl="0" algn="l">
              <a:lnSpc>
                <a:spcPct val="100000"/>
              </a:lnSpc>
              <a:spcBef>
                <a:spcPts val="1200"/>
              </a:spcBef>
              <a:spcAft>
                <a:spcPts val="0"/>
              </a:spcAft>
              <a:buClr>
                <a:schemeClr val="lt1"/>
              </a:buClr>
              <a:buSzPts val="1700"/>
              <a:buFont typeface="Courier New"/>
              <a:buChar char="o"/>
            </a:pPr>
            <a:r>
              <a:rPr b="0" i="0" lang="en-US" sz="1700" u="none" cap="none" strike="noStrike">
                <a:latin typeface="Arimo"/>
                <a:ea typeface="Arimo"/>
                <a:cs typeface="Arimo"/>
                <a:sym typeface="Arimo"/>
              </a:rPr>
              <a:t>Leverage multiple vantage points and integrate results/knowledge through models to verify hypotheses &amp; create products for community use</a:t>
            </a:r>
            <a:endParaRPr/>
          </a:p>
          <a:p>
            <a:pPr indent="-342900" lvl="0" marL="342900" marR="0" rtl="0" algn="l">
              <a:lnSpc>
                <a:spcPct val="100000"/>
              </a:lnSpc>
              <a:spcBef>
                <a:spcPts val="1200"/>
              </a:spcBef>
              <a:spcAft>
                <a:spcPts val="0"/>
              </a:spcAft>
              <a:buClr>
                <a:schemeClr val="lt1"/>
              </a:buClr>
              <a:buSzPts val="1700"/>
              <a:buFont typeface="Courier New"/>
              <a:buChar char="o"/>
            </a:pPr>
            <a:r>
              <a:rPr b="0" i="0" lang="en-US" sz="1700" u="none" cap="none" strike="noStrike">
                <a:latin typeface="Arimo"/>
                <a:ea typeface="Arimo"/>
                <a:cs typeface="Arimo"/>
                <a:sym typeface="Arimo"/>
              </a:rPr>
              <a:t>Engage domestically and internationally (e.g., CEOS, WMO G3W, IG3IS, IMEO) through bilateral and multi-lateral engagement in measurement, modeling, research and stakeholder engagement</a:t>
            </a:r>
            <a:endParaRPr/>
          </a:p>
          <a:p>
            <a:pPr indent="0" lvl="0" marL="0" marR="0" rtl="0" algn="l">
              <a:lnSpc>
                <a:spcPct val="100000"/>
              </a:lnSpc>
              <a:spcBef>
                <a:spcPts val="1200"/>
              </a:spcBef>
              <a:spcAft>
                <a:spcPts val="0"/>
              </a:spcAft>
              <a:buClr>
                <a:schemeClr val="lt1"/>
              </a:buClr>
              <a:buSzPts val="1700"/>
              <a:buNone/>
            </a:pPr>
            <a:r>
              <a:t/>
            </a:r>
            <a:endParaRPr b="0" i="0" sz="1700" u="none" cap="none" strike="noStrike">
              <a:latin typeface="Arimo"/>
              <a:ea typeface="Arimo"/>
              <a:cs typeface="Arimo"/>
              <a:sym typeface="Arimo"/>
            </a:endParaRPr>
          </a:p>
          <a:p>
            <a:pPr indent="0" lvl="0" marL="0" rtl="0" algn="l">
              <a:lnSpc>
                <a:spcPct val="100000"/>
              </a:lnSpc>
              <a:spcBef>
                <a:spcPts val="1000"/>
              </a:spcBef>
              <a:spcAft>
                <a:spcPts val="0"/>
              </a:spcAft>
              <a:buClr>
                <a:schemeClr val="lt1"/>
              </a:buClr>
              <a:buSzPts val="1700"/>
              <a:buNone/>
            </a:pPr>
            <a:r>
              <a:t/>
            </a:r>
            <a:endParaRPr sz="1700"/>
          </a:p>
        </p:txBody>
      </p:sp>
      <p:sp>
        <p:nvSpPr>
          <p:cNvPr id="218" name="Google Shape;218;p3"/>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224" name="Google Shape;224;p4"/>
          <p:cNvSpPr txBox="1"/>
          <p:nvPr>
            <p:ph type="title"/>
          </p:nvPr>
        </p:nvSpPr>
        <p:spPr>
          <a:xfrm>
            <a:off x="2855190" y="285556"/>
            <a:ext cx="9465147" cy="567463"/>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lt1"/>
              </a:buClr>
              <a:buSzPts val="3600"/>
              <a:buFont typeface="Arial"/>
              <a:buNone/>
            </a:pPr>
            <a:r>
              <a:rPr lang="en-US" sz="3600"/>
              <a:t>US GHG Center: VISION, MISSION, GOALS</a:t>
            </a:r>
            <a:endParaRPr sz="3600"/>
          </a:p>
        </p:txBody>
      </p:sp>
      <p:sp>
        <p:nvSpPr>
          <p:cNvPr id="225" name="Google Shape;225;p4"/>
          <p:cNvSpPr txBox="1"/>
          <p:nvPr/>
        </p:nvSpPr>
        <p:spPr>
          <a:xfrm>
            <a:off x="2624098" y="1104897"/>
            <a:ext cx="9567900" cy="6081300"/>
          </a:xfrm>
          <a:prstGeom prst="rect">
            <a:avLst/>
          </a:prstGeom>
          <a:noFill/>
          <a:ln>
            <a:noFill/>
          </a:ln>
        </p:spPr>
        <p:txBody>
          <a:bodyPr anchorCtr="0" anchor="t" bIns="0" lIns="0" spcFirstLastPara="1" rIns="0" wrap="square" tIns="44450">
            <a:spAutoFit/>
          </a:bodyPr>
          <a:lstStyle/>
          <a:p>
            <a:pPr indent="0" lvl="0" marL="12700" marR="0" rtl="0" algn="l">
              <a:lnSpc>
                <a:spcPct val="100000"/>
              </a:lnSpc>
              <a:spcBef>
                <a:spcPts val="0"/>
              </a:spcBef>
              <a:spcAft>
                <a:spcPts val="0"/>
              </a:spcAft>
              <a:buClr>
                <a:srgbClr val="4BACC6"/>
              </a:buClr>
              <a:buSzPts val="2400"/>
              <a:buFont typeface="Calibri"/>
              <a:buNone/>
            </a:pPr>
            <a:r>
              <a:rPr b="0" i="0" lang="en-US" sz="2400" u="none" cap="none" strike="noStrike">
                <a:solidFill>
                  <a:srgbClr val="4BACC6"/>
                </a:solidFill>
                <a:latin typeface="Calibri"/>
                <a:ea typeface="Calibri"/>
                <a:cs typeface="Calibri"/>
                <a:sym typeface="Calibri"/>
              </a:rPr>
              <a:t>VISION</a:t>
            </a:r>
            <a:endParaRPr b="0" i="0" sz="1800" u="none" cap="none" strike="noStrike">
              <a:solidFill>
                <a:srgbClr val="4BACC6"/>
              </a:solidFill>
              <a:latin typeface="Calibri"/>
              <a:ea typeface="Calibri"/>
              <a:cs typeface="Calibri"/>
              <a:sym typeface="Calibri"/>
            </a:endParaRPr>
          </a:p>
          <a:p>
            <a:pPr indent="0" lvl="0" marL="12700" marR="355600" rtl="0" algn="l">
              <a:lnSpc>
                <a:spcPct val="70000"/>
              </a:lnSpc>
              <a:spcBef>
                <a:spcPts val="1000"/>
              </a:spcBef>
              <a:spcAft>
                <a:spcPts val="0"/>
              </a:spcAft>
              <a:buClr>
                <a:srgbClr val="FFFFFF"/>
              </a:buClr>
              <a:buSzPts val="2100"/>
              <a:buFont typeface="Calibri"/>
              <a:buNone/>
            </a:pPr>
            <a:r>
              <a:rPr b="0" i="0" lang="en-US" sz="2100" u="none" cap="none" strike="noStrike">
                <a:solidFill>
                  <a:srgbClr val="FFFFFF"/>
                </a:solidFill>
                <a:latin typeface="Calibri"/>
                <a:ea typeface="Calibri"/>
                <a:cs typeface="Calibri"/>
                <a:sym typeface="Calibri"/>
              </a:rPr>
              <a:t>Inspire and accelerate the use of Earth science data and information to increase confidence in setting, assessing, and meeting climate mitigation goals.</a:t>
            </a:r>
            <a:endParaRPr/>
          </a:p>
          <a:p>
            <a:pPr indent="0" lvl="0" marL="12700" marR="355600" rtl="0" algn="l">
              <a:lnSpc>
                <a:spcPct val="70000"/>
              </a:lnSpc>
              <a:spcBef>
                <a:spcPts val="100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a:p>
            <a:pPr indent="0" lvl="0" marL="12700" marR="0" rtl="0" algn="l">
              <a:lnSpc>
                <a:spcPct val="100000"/>
              </a:lnSpc>
              <a:spcBef>
                <a:spcPts val="0"/>
              </a:spcBef>
              <a:spcAft>
                <a:spcPts val="0"/>
              </a:spcAft>
              <a:buClr>
                <a:srgbClr val="4BACC6"/>
              </a:buClr>
              <a:buSzPts val="2400"/>
              <a:buFont typeface="Calibri"/>
              <a:buNone/>
            </a:pPr>
            <a:r>
              <a:rPr b="0" i="0" lang="en-US" sz="2400" u="none" cap="none" strike="noStrike">
                <a:solidFill>
                  <a:srgbClr val="4BACC6"/>
                </a:solidFill>
                <a:latin typeface="Calibri"/>
                <a:ea typeface="Calibri"/>
                <a:cs typeface="Calibri"/>
                <a:sym typeface="Calibri"/>
              </a:rPr>
              <a:t>MISSION</a:t>
            </a:r>
            <a:endParaRPr b="0" i="0" sz="2000" u="none" cap="none" strike="noStrike">
              <a:solidFill>
                <a:srgbClr val="4BACC6"/>
              </a:solidFill>
              <a:latin typeface="Calibri"/>
              <a:ea typeface="Calibri"/>
              <a:cs typeface="Calibri"/>
              <a:sym typeface="Calibri"/>
            </a:endParaRPr>
          </a:p>
          <a:p>
            <a:pPr indent="0" lvl="0" marL="12700" marR="0" rtl="0" algn="l">
              <a:lnSpc>
                <a:spcPct val="106904"/>
              </a:lnSpc>
              <a:spcBef>
                <a:spcPts val="209"/>
              </a:spcBef>
              <a:spcAft>
                <a:spcPts val="0"/>
              </a:spcAft>
              <a:buClr>
                <a:srgbClr val="FFFFFF"/>
              </a:buClr>
              <a:buSzPts val="2100"/>
              <a:buFont typeface="Calibri"/>
              <a:buNone/>
            </a:pPr>
            <a:r>
              <a:rPr b="0" i="0" lang="en-US" sz="2100" u="none" cap="none" strike="noStrike">
                <a:solidFill>
                  <a:srgbClr val="FFFFFF"/>
                </a:solidFill>
                <a:latin typeface="Calibri"/>
                <a:ea typeface="Calibri"/>
                <a:cs typeface="Calibri"/>
                <a:sym typeface="Calibri"/>
              </a:rPr>
              <a:t>Extend accessible and integrated GHG data and modeling capabilities from U.S. Government and non-public sources for scalable impact</a:t>
            </a:r>
            <a:r>
              <a:rPr b="0" i="0" lang="en-US" sz="2000" u="none" cap="none" strike="noStrike">
                <a:solidFill>
                  <a:srgbClr val="FFFFFF"/>
                </a:solidFill>
                <a:latin typeface="Calibri"/>
                <a:ea typeface="Calibri"/>
                <a:cs typeface="Calibri"/>
                <a:sym typeface="Calibri"/>
              </a:rPr>
              <a:t>.  </a:t>
            </a:r>
            <a:endParaRPr/>
          </a:p>
          <a:p>
            <a:pPr indent="0" lvl="0" marL="12700" marR="0" rtl="0" algn="l">
              <a:lnSpc>
                <a:spcPct val="112249"/>
              </a:lnSpc>
              <a:spcBef>
                <a:spcPts val="209"/>
              </a:spcBef>
              <a:spcAft>
                <a:spcPts val="0"/>
              </a:spcAft>
              <a:buClr>
                <a:schemeClr val="dk1"/>
              </a:buClr>
              <a:buSzPts val="2000"/>
              <a:buFont typeface="Calibri"/>
              <a:buNone/>
            </a:pPr>
            <a:r>
              <a:t/>
            </a:r>
            <a:endParaRPr b="0" i="0" sz="2000" u="none" cap="none" strike="noStrike">
              <a:solidFill>
                <a:srgbClr val="FFFFFF"/>
              </a:solidFill>
              <a:latin typeface="Calibri"/>
              <a:ea typeface="Calibri"/>
              <a:cs typeface="Calibri"/>
              <a:sym typeface="Calibri"/>
            </a:endParaRPr>
          </a:p>
          <a:p>
            <a:pPr indent="0" lvl="0" marL="12700" marR="0" rtl="0" algn="l">
              <a:lnSpc>
                <a:spcPct val="100000"/>
              </a:lnSpc>
              <a:spcBef>
                <a:spcPts val="0"/>
              </a:spcBef>
              <a:spcAft>
                <a:spcPts val="0"/>
              </a:spcAft>
              <a:buClr>
                <a:srgbClr val="4BACC6"/>
              </a:buClr>
              <a:buSzPts val="2400"/>
              <a:buFont typeface="Calibri"/>
              <a:buNone/>
            </a:pPr>
            <a:r>
              <a:rPr b="0" i="0" lang="en-US" sz="2400" u="none" cap="none" strike="noStrike">
                <a:solidFill>
                  <a:srgbClr val="4BACC6"/>
                </a:solidFill>
                <a:latin typeface="Calibri"/>
                <a:ea typeface="Calibri"/>
                <a:cs typeface="Calibri"/>
                <a:sym typeface="Calibri"/>
              </a:rPr>
              <a:t>PURPOSE</a:t>
            </a:r>
            <a:endParaRPr/>
          </a:p>
          <a:p>
            <a:pPr indent="0" lvl="0" marL="12700" marR="0" rtl="0" algn="l">
              <a:lnSpc>
                <a:spcPct val="106904"/>
              </a:lnSpc>
              <a:spcBef>
                <a:spcPts val="200"/>
              </a:spcBef>
              <a:spcAft>
                <a:spcPts val="0"/>
              </a:spcAft>
              <a:buClr>
                <a:srgbClr val="5B9BD5"/>
              </a:buClr>
              <a:buSzPts val="2100"/>
              <a:buFont typeface="Calibri"/>
              <a:buNone/>
            </a:pPr>
            <a:r>
              <a:rPr b="0" i="0" lang="en-US" sz="2100" u="none" cap="none" strike="noStrike">
                <a:solidFill>
                  <a:srgbClr val="FFFFFF"/>
                </a:solidFill>
                <a:latin typeface="Calibri"/>
                <a:ea typeface="Calibri"/>
                <a:cs typeface="Calibri"/>
                <a:sym typeface="Calibri"/>
              </a:rPr>
              <a:t>Develop and enhance GHG data products that </a:t>
            </a:r>
            <a:r>
              <a:rPr b="1" i="0" lang="en-US" sz="2100" u="none" cap="none" strike="noStrike">
                <a:solidFill>
                  <a:srgbClr val="FFFFFF"/>
                </a:solidFill>
                <a:latin typeface="Calibri"/>
                <a:ea typeface="Calibri"/>
                <a:cs typeface="Calibri"/>
                <a:sym typeface="Calibri"/>
              </a:rPr>
              <a:t>meet user needs</a:t>
            </a:r>
            <a:r>
              <a:rPr b="0" i="0" lang="en-US" sz="2100" u="none" cap="none" strike="noStrike">
                <a:solidFill>
                  <a:srgbClr val="FFFFFF"/>
                </a:solidFill>
                <a:latin typeface="Calibri"/>
                <a:ea typeface="Calibri"/>
                <a:cs typeface="Calibri"/>
                <a:sym typeface="Calibri"/>
              </a:rPr>
              <a:t>;</a:t>
            </a:r>
            <a:endParaRPr/>
          </a:p>
          <a:p>
            <a:pPr indent="0" lvl="0" marL="12700" marR="0" rtl="0" algn="l">
              <a:lnSpc>
                <a:spcPct val="106904"/>
              </a:lnSpc>
              <a:spcBef>
                <a:spcPts val="600"/>
              </a:spcBef>
              <a:spcAft>
                <a:spcPts val="0"/>
              </a:spcAft>
              <a:buClr>
                <a:srgbClr val="5B9BD5"/>
              </a:buClr>
              <a:buSzPts val="2100"/>
              <a:buFont typeface="Calibri"/>
              <a:buNone/>
            </a:pPr>
            <a:r>
              <a:rPr b="0" i="0" lang="en-US" sz="2100" u="none" cap="none" strike="noStrike">
                <a:solidFill>
                  <a:srgbClr val="FFFFFF"/>
                </a:solidFill>
                <a:latin typeface="Calibri"/>
                <a:ea typeface="Calibri"/>
                <a:cs typeface="Calibri"/>
                <a:sym typeface="Calibri"/>
              </a:rPr>
              <a:t>Foster </a:t>
            </a:r>
            <a:r>
              <a:rPr b="1" i="0" lang="en-US" sz="2100" u="none" cap="none" strike="noStrike">
                <a:solidFill>
                  <a:srgbClr val="FFFFFF"/>
                </a:solidFill>
                <a:latin typeface="Calibri"/>
                <a:ea typeface="Calibri"/>
                <a:cs typeface="Calibri"/>
                <a:sym typeface="Calibri"/>
              </a:rPr>
              <a:t>collaboration</a:t>
            </a:r>
            <a:r>
              <a:rPr b="0" i="0" lang="en-US" sz="2100" u="none" cap="none" strike="noStrike">
                <a:solidFill>
                  <a:srgbClr val="FFFFFF"/>
                </a:solidFill>
                <a:latin typeface="Calibri"/>
                <a:ea typeface="Calibri"/>
                <a:cs typeface="Calibri"/>
                <a:sym typeface="Calibri"/>
              </a:rPr>
              <a:t> with networks of interagency, international, intergovernmental and private sector partners to</a:t>
            </a:r>
            <a:r>
              <a:rPr b="1" i="0" lang="en-US" sz="2100" u="none" cap="none" strike="noStrike">
                <a:solidFill>
                  <a:srgbClr val="FFFFFF"/>
                </a:solidFill>
                <a:latin typeface="Calibri"/>
                <a:ea typeface="Calibri"/>
                <a:cs typeface="Calibri"/>
                <a:sym typeface="Calibri"/>
              </a:rPr>
              <a:t> </a:t>
            </a:r>
            <a:r>
              <a:rPr b="0" i="0" lang="en-US" sz="2100" u="none" cap="none" strike="noStrike">
                <a:solidFill>
                  <a:srgbClr val="FFFFFF"/>
                </a:solidFill>
                <a:latin typeface="Calibri"/>
                <a:ea typeface="Calibri"/>
                <a:cs typeface="Calibri"/>
                <a:sym typeface="Calibri"/>
              </a:rPr>
              <a:t>co-develop</a:t>
            </a:r>
            <a:r>
              <a:rPr b="1" i="0" lang="en-US" sz="2100" u="none" cap="none" strike="noStrike">
                <a:solidFill>
                  <a:srgbClr val="FFFFFF"/>
                </a:solidFill>
                <a:latin typeface="Calibri"/>
                <a:ea typeface="Calibri"/>
                <a:cs typeface="Calibri"/>
                <a:sym typeface="Calibri"/>
              </a:rPr>
              <a:t> </a:t>
            </a:r>
            <a:r>
              <a:rPr b="0" i="0" lang="en-US" sz="2100" u="none" cap="none" strike="noStrike">
                <a:solidFill>
                  <a:srgbClr val="FFFFFF"/>
                </a:solidFill>
                <a:latin typeface="Calibri"/>
                <a:ea typeface="Calibri"/>
                <a:cs typeface="Calibri"/>
                <a:sym typeface="Calibri"/>
              </a:rPr>
              <a:t>and increase adoption of </a:t>
            </a:r>
            <a:r>
              <a:rPr b="1" i="0" lang="en-US" sz="2100" u="none" cap="none" strike="noStrike">
                <a:solidFill>
                  <a:srgbClr val="FFFFFF"/>
                </a:solidFill>
                <a:latin typeface="Calibri"/>
                <a:ea typeface="Calibri"/>
                <a:cs typeface="Calibri"/>
                <a:sym typeface="Calibri"/>
              </a:rPr>
              <a:t>impactful applications</a:t>
            </a:r>
            <a:r>
              <a:rPr b="0" i="0" lang="en-US" sz="2100" u="none" cap="none" strike="noStrike">
                <a:solidFill>
                  <a:srgbClr val="FFFFFF"/>
                </a:solidFill>
                <a:latin typeface="Calibri"/>
                <a:ea typeface="Calibri"/>
                <a:cs typeface="Calibri"/>
                <a:sym typeface="Calibri"/>
              </a:rPr>
              <a:t>;</a:t>
            </a:r>
            <a:endParaRPr/>
          </a:p>
          <a:p>
            <a:pPr indent="0" lvl="0" marL="12700" marR="0" rtl="0" algn="l">
              <a:lnSpc>
                <a:spcPct val="106904"/>
              </a:lnSpc>
              <a:spcBef>
                <a:spcPts val="600"/>
              </a:spcBef>
              <a:spcAft>
                <a:spcPts val="0"/>
              </a:spcAft>
              <a:buClr>
                <a:srgbClr val="5B9BD5"/>
              </a:buClr>
              <a:buSzPts val="2100"/>
              <a:buFont typeface="Calibri"/>
              <a:buNone/>
            </a:pPr>
            <a:r>
              <a:rPr b="0" i="0" lang="en-US" sz="2100" u="none" cap="none" strike="noStrike">
                <a:solidFill>
                  <a:srgbClr val="FFFFFF"/>
                </a:solidFill>
                <a:latin typeface="Calibri"/>
                <a:ea typeface="Calibri"/>
                <a:cs typeface="Calibri"/>
                <a:sym typeface="Calibri"/>
              </a:rPr>
              <a:t>Promote </a:t>
            </a:r>
            <a:r>
              <a:rPr b="1" i="0" lang="en-US" sz="2100" u="none" cap="none" strike="noStrike">
                <a:solidFill>
                  <a:srgbClr val="FFFFFF"/>
                </a:solidFill>
                <a:latin typeface="Calibri"/>
                <a:ea typeface="Calibri"/>
                <a:cs typeface="Calibri"/>
                <a:sym typeface="Calibri"/>
              </a:rPr>
              <a:t>scientific innovation </a:t>
            </a:r>
            <a:r>
              <a:rPr b="0" i="0" lang="en-US" sz="2100" u="none" cap="none" strike="noStrike">
                <a:solidFill>
                  <a:srgbClr val="FFFFFF"/>
                </a:solidFill>
                <a:latin typeface="Calibri"/>
                <a:ea typeface="Calibri"/>
                <a:cs typeface="Calibri"/>
                <a:sym typeface="Calibri"/>
              </a:rPr>
              <a:t>and</a:t>
            </a:r>
            <a:r>
              <a:rPr b="1" i="0" lang="en-US" sz="2100" u="none" cap="none" strike="noStrike">
                <a:solidFill>
                  <a:srgbClr val="FFFFFF"/>
                </a:solidFill>
                <a:latin typeface="Calibri"/>
                <a:ea typeface="Calibri"/>
                <a:cs typeface="Calibri"/>
                <a:sym typeface="Calibri"/>
              </a:rPr>
              <a:t> transparency </a:t>
            </a:r>
            <a:r>
              <a:rPr b="0" i="0" lang="en-US" sz="2100" u="none" cap="none" strike="noStrike">
                <a:solidFill>
                  <a:srgbClr val="FFFFFF"/>
                </a:solidFill>
                <a:latin typeface="Calibri"/>
                <a:ea typeface="Calibri"/>
                <a:cs typeface="Calibri"/>
                <a:sym typeface="Calibri"/>
              </a:rPr>
              <a:t>by leveraging </a:t>
            </a:r>
            <a:r>
              <a:rPr b="1" i="0" lang="en-US" sz="2100" u="none" cap="none" strike="noStrike">
                <a:solidFill>
                  <a:srgbClr val="FFFFFF"/>
                </a:solidFill>
                <a:latin typeface="Calibri"/>
                <a:ea typeface="Calibri"/>
                <a:cs typeface="Calibri"/>
                <a:sym typeface="Calibri"/>
              </a:rPr>
              <a:t>advanced data systems </a:t>
            </a:r>
            <a:r>
              <a:rPr b="0" i="0" lang="en-US" sz="2100" u="none" cap="none" strike="noStrike">
                <a:solidFill>
                  <a:srgbClr val="FFFFFF"/>
                </a:solidFill>
                <a:latin typeface="Calibri"/>
                <a:ea typeface="Calibri"/>
                <a:cs typeface="Calibri"/>
                <a:sym typeface="Calibri"/>
              </a:rPr>
              <a:t>capabilities and </a:t>
            </a:r>
            <a:r>
              <a:rPr b="1" i="0" lang="en-US" sz="2100" u="none" cap="none" strike="noStrike">
                <a:solidFill>
                  <a:srgbClr val="FFFFFF"/>
                </a:solidFill>
                <a:latin typeface="Calibri"/>
                <a:ea typeface="Calibri"/>
                <a:cs typeface="Calibri"/>
                <a:sym typeface="Calibri"/>
              </a:rPr>
              <a:t>open  source  science </a:t>
            </a:r>
            <a:r>
              <a:rPr b="0" i="0" lang="en-US" sz="2100" u="none" cap="none" strike="noStrike">
                <a:solidFill>
                  <a:srgbClr val="FFFFFF"/>
                </a:solidFill>
                <a:latin typeface="Calibri"/>
                <a:ea typeface="Calibri"/>
                <a:cs typeface="Calibri"/>
                <a:sym typeface="Calibri"/>
              </a:rPr>
              <a:t>principles; and,</a:t>
            </a:r>
            <a:endParaRPr/>
          </a:p>
          <a:p>
            <a:pPr indent="0" lvl="0" marL="12700" marR="5080" rtl="0" algn="l">
              <a:lnSpc>
                <a:spcPct val="70000"/>
              </a:lnSpc>
              <a:spcBef>
                <a:spcPts val="1410"/>
              </a:spcBef>
              <a:spcAft>
                <a:spcPts val="0"/>
              </a:spcAft>
              <a:buClr>
                <a:srgbClr val="5B9BD5"/>
              </a:buClr>
              <a:buSzPts val="2100"/>
              <a:buFont typeface="Calibri"/>
              <a:buNone/>
            </a:pPr>
            <a:r>
              <a:rPr b="0" i="0" lang="en-US" sz="2100" u="none" cap="none" strike="noStrike">
                <a:solidFill>
                  <a:srgbClr val="FFFFFF"/>
                </a:solidFill>
                <a:latin typeface="Calibri"/>
                <a:ea typeface="Calibri"/>
                <a:cs typeface="Calibri"/>
                <a:sym typeface="Calibri"/>
              </a:rPr>
              <a:t>Establish </a:t>
            </a:r>
            <a:r>
              <a:rPr b="1" i="0" lang="en-US" sz="2100" u="none" cap="none" strike="noStrike">
                <a:solidFill>
                  <a:srgbClr val="FFFFFF"/>
                </a:solidFill>
                <a:latin typeface="Calibri"/>
                <a:ea typeface="Calibri"/>
                <a:cs typeface="Calibri"/>
                <a:sym typeface="Calibri"/>
              </a:rPr>
              <a:t>bidirectional knowledge transfer </a:t>
            </a:r>
            <a:r>
              <a:rPr b="0" i="0" lang="en-US" sz="2100" u="none" cap="none" strike="noStrike">
                <a:solidFill>
                  <a:srgbClr val="FFFFFF"/>
                </a:solidFill>
                <a:latin typeface="Calibri"/>
                <a:ea typeface="Calibri"/>
                <a:cs typeface="Calibri"/>
                <a:sym typeface="Calibri"/>
              </a:rPr>
              <a:t>and engagement  with federal, state, local and tribal governments, researchers,  and the general public.</a:t>
            </a:r>
            <a:endParaRPr/>
          </a:p>
          <a:p>
            <a:pPr indent="0" lvl="0" marL="12700" marR="0" rtl="0" algn="l">
              <a:lnSpc>
                <a:spcPct val="93541"/>
              </a:lnSpc>
              <a:spcBef>
                <a:spcPts val="209"/>
              </a:spcBef>
              <a:spcAft>
                <a:spcPts val="0"/>
              </a:spcAft>
              <a:buClr>
                <a:schemeClr val="dk1"/>
              </a:buClr>
              <a:buSzPts val="2400"/>
              <a:buFont typeface="Calibri"/>
              <a:buNone/>
            </a:pPr>
            <a:r>
              <a:t/>
            </a:r>
            <a:endParaRPr b="0" i="0" sz="2400" u="none" cap="none" strike="noStrike">
              <a:solidFill>
                <a:srgbClr val="4BACC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Gridded 2012 Methane Emissions | US EPA" id="231" name="Google Shape;231;p5"/>
          <p:cNvPicPr preferRelativeResize="0"/>
          <p:nvPr/>
        </p:nvPicPr>
        <p:blipFill rotWithShape="1">
          <a:blip r:embed="rId3">
            <a:alphaModFix/>
          </a:blip>
          <a:srcRect b="0" l="0" r="0" t="0"/>
          <a:stretch/>
        </p:blipFill>
        <p:spPr>
          <a:xfrm>
            <a:off x="9704324" y="2314095"/>
            <a:ext cx="1663691" cy="902454"/>
          </a:xfrm>
          <a:prstGeom prst="rect">
            <a:avLst/>
          </a:prstGeom>
          <a:noFill/>
          <a:ln>
            <a:noFill/>
          </a:ln>
        </p:spPr>
      </p:pic>
      <p:pic>
        <p:nvPicPr>
          <p:cNvPr descr="Programmer female with solid fill" id="232" name="Google Shape;232;p5"/>
          <p:cNvPicPr preferRelativeResize="0"/>
          <p:nvPr/>
        </p:nvPicPr>
        <p:blipFill rotWithShape="1">
          <a:blip r:embed="rId4">
            <a:alphaModFix/>
          </a:blip>
          <a:srcRect b="0" l="0" r="0" t="0"/>
          <a:stretch/>
        </p:blipFill>
        <p:spPr>
          <a:xfrm>
            <a:off x="7144900" y="3326655"/>
            <a:ext cx="2284678" cy="2284678"/>
          </a:xfrm>
          <a:prstGeom prst="rect">
            <a:avLst/>
          </a:prstGeom>
          <a:noFill/>
          <a:ln>
            <a:noFill/>
          </a:ln>
        </p:spPr>
      </p:pic>
      <p:pic>
        <p:nvPicPr>
          <p:cNvPr descr="Server with solid fill" id="233" name="Google Shape;233;p5"/>
          <p:cNvPicPr preferRelativeResize="0"/>
          <p:nvPr/>
        </p:nvPicPr>
        <p:blipFill rotWithShape="1">
          <a:blip r:embed="rId5">
            <a:alphaModFix/>
          </a:blip>
          <a:srcRect b="0" l="0" r="0" t="0"/>
          <a:stretch/>
        </p:blipFill>
        <p:spPr>
          <a:xfrm>
            <a:off x="5042539" y="3216549"/>
            <a:ext cx="2481643" cy="2481643"/>
          </a:xfrm>
          <a:prstGeom prst="rect">
            <a:avLst/>
          </a:prstGeom>
          <a:noFill/>
          <a:ln>
            <a:noFill/>
          </a:ln>
        </p:spPr>
      </p:pic>
      <p:sp>
        <p:nvSpPr>
          <p:cNvPr id="234" name="Google Shape;234;p5"/>
          <p:cNvSpPr/>
          <p:nvPr/>
        </p:nvSpPr>
        <p:spPr>
          <a:xfrm rot="10800000">
            <a:off x="2819550" y="5691583"/>
            <a:ext cx="5701639" cy="965496"/>
          </a:xfrm>
          <a:prstGeom prst="uturnArrow">
            <a:avLst>
              <a:gd fmla="val 19545" name="adj1"/>
              <a:gd fmla="val 25000" name="adj2"/>
              <a:gd fmla="val 25000" name="adj3"/>
              <a:gd fmla="val 50000" name="adj4"/>
              <a:gd fmla="val 100000" name="adj5"/>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4546A"/>
              </a:solidFill>
              <a:latin typeface="Calibri"/>
              <a:ea typeface="Calibri"/>
              <a:cs typeface="Calibri"/>
              <a:sym typeface="Calibri"/>
            </a:endParaRPr>
          </a:p>
        </p:txBody>
      </p:sp>
      <p:sp>
        <p:nvSpPr>
          <p:cNvPr id="235" name="Google Shape;235;p5"/>
          <p:cNvSpPr/>
          <p:nvPr/>
        </p:nvSpPr>
        <p:spPr>
          <a:xfrm rot="10800000">
            <a:off x="435428" y="5698192"/>
            <a:ext cx="8100272" cy="965496"/>
          </a:xfrm>
          <a:prstGeom prst="uturnArrow">
            <a:avLst>
              <a:gd fmla="val 19545" name="adj1"/>
              <a:gd fmla="val 25000" name="adj2"/>
              <a:gd fmla="val 25000" name="adj3"/>
              <a:gd fmla="val 50000" name="adj4"/>
              <a:gd fmla="val 100000" name="adj5"/>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4546A"/>
              </a:solidFill>
              <a:latin typeface="Calibri"/>
              <a:ea typeface="Calibri"/>
              <a:cs typeface="Calibri"/>
              <a:sym typeface="Calibri"/>
            </a:endParaRPr>
          </a:p>
        </p:txBody>
      </p:sp>
      <p:sp>
        <p:nvSpPr>
          <p:cNvPr id="236" name="Google Shape;236;p5"/>
          <p:cNvSpPr/>
          <p:nvPr/>
        </p:nvSpPr>
        <p:spPr>
          <a:xfrm>
            <a:off x="0" y="2066291"/>
            <a:ext cx="2174845" cy="3599543"/>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7" name="Google Shape;237;p5"/>
          <p:cNvSpPr txBox="1"/>
          <p:nvPr/>
        </p:nvSpPr>
        <p:spPr>
          <a:xfrm>
            <a:off x="168783" y="2080806"/>
            <a:ext cx="20060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Earth Observations</a:t>
            </a:r>
            <a:endParaRPr b="0" i="0" sz="1400" u="none" cap="none" strike="noStrike">
              <a:solidFill>
                <a:srgbClr val="000000"/>
              </a:solidFill>
              <a:latin typeface="Arial"/>
              <a:ea typeface="Arial"/>
              <a:cs typeface="Arial"/>
              <a:sym typeface="Arial"/>
            </a:endParaRPr>
          </a:p>
        </p:txBody>
      </p:sp>
      <p:sp>
        <p:nvSpPr>
          <p:cNvPr id="238" name="Google Shape;238;p5"/>
          <p:cNvSpPr/>
          <p:nvPr/>
        </p:nvSpPr>
        <p:spPr>
          <a:xfrm>
            <a:off x="2537848" y="2066292"/>
            <a:ext cx="2174845" cy="3599542"/>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9" name="Google Shape;239;p5"/>
          <p:cNvSpPr txBox="1"/>
          <p:nvPr/>
        </p:nvSpPr>
        <p:spPr>
          <a:xfrm>
            <a:off x="3078485" y="2080806"/>
            <a:ext cx="109356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Modeling</a:t>
            </a:r>
            <a:endParaRPr b="0" i="0" sz="1400" u="none" cap="none" strike="noStrike">
              <a:solidFill>
                <a:srgbClr val="000000"/>
              </a:solidFill>
              <a:latin typeface="Arial"/>
              <a:ea typeface="Arial"/>
              <a:cs typeface="Arial"/>
              <a:sym typeface="Arial"/>
            </a:endParaRPr>
          </a:p>
        </p:txBody>
      </p:sp>
      <p:sp>
        <p:nvSpPr>
          <p:cNvPr id="240" name="Google Shape;240;p5"/>
          <p:cNvSpPr/>
          <p:nvPr/>
        </p:nvSpPr>
        <p:spPr>
          <a:xfrm rot="5400000">
            <a:off x="2114971" y="3777011"/>
            <a:ext cx="484632" cy="363003"/>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1" name="Google Shape;241;p5"/>
          <p:cNvSpPr/>
          <p:nvPr/>
        </p:nvSpPr>
        <p:spPr>
          <a:xfrm rot="5400000">
            <a:off x="4663696" y="3754805"/>
            <a:ext cx="484632" cy="363003"/>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2" name="Google Shape;242;p5"/>
          <p:cNvSpPr/>
          <p:nvPr/>
        </p:nvSpPr>
        <p:spPr>
          <a:xfrm>
            <a:off x="5075696" y="1848577"/>
            <a:ext cx="1972597" cy="3836398"/>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3" name="Google Shape;243;p5"/>
          <p:cNvSpPr txBox="1"/>
          <p:nvPr/>
        </p:nvSpPr>
        <p:spPr>
          <a:xfrm>
            <a:off x="4941728" y="1428619"/>
            <a:ext cx="4834271" cy="35390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GHG Data and Information System</a:t>
            </a:r>
            <a:endParaRPr b="0" i="0" sz="1700" u="none" cap="none" strike="noStrike">
              <a:solidFill>
                <a:srgbClr val="000000"/>
              </a:solidFill>
              <a:latin typeface="Arial"/>
              <a:ea typeface="Arial"/>
              <a:cs typeface="Arial"/>
              <a:sym typeface="Arial"/>
            </a:endParaRPr>
          </a:p>
        </p:txBody>
      </p:sp>
      <p:sp>
        <p:nvSpPr>
          <p:cNvPr id="244" name="Google Shape;244;p5"/>
          <p:cNvSpPr txBox="1"/>
          <p:nvPr/>
        </p:nvSpPr>
        <p:spPr>
          <a:xfrm>
            <a:off x="5023554" y="1882534"/>
            <a:ext cx="2426847"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Research &amp;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Applications</a:t>
            </a:r>
            <a:endParaRPr b="0" i="0" sz="1400" u="none" cap="none" strike="noStrike">
              <a:solidFill>
                <a:srgbClr val="000000"/>
              </a:solidFill>
              <a:latin typeface="Arial"/>
              <a:ea typeface="Arial"/>
              <a:cs typeface="Arial"/>
              <a:sym typeface="Arial"/>
            </a:endParaRPr>
          </a:p>
        </p:txBody>
      </p:sp>
      <p:sp>
        <p:nvSpPr>
          <p:cNvPr id="245" name="Google Shape;245;p5"/>
          <p:cNvSpPr txBox="1"/>
          <p:nvPr/>
        </p:nvSpPr>
        <p:spPr>
          <a:xfrm>
            <a:off x="5061087" y="2463260"/>
            <a:ext cx="2083812" cy="30931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Leverages ESDS/ VEDA capabilities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Test bedding of modeling, integration approaches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Standards &amp; processes for thorough evaluation of new observations  before transition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Advanced users</a:t>
            </a:r>
            <a:endParaRPr b="0" i="0" sz="1500" u="none" cap="none" strike="noStrike">
              <a:solidFill>
                <a:srgbClr val="000000"/>
              </a:solidFill>
              <a:latin typeface="Arial"/>
              <a:ea typeface="Arial"/>
              <a:cs typeface="Arial"/>
              <a:sym typeface="Arial"/>
            </a:endParaRPr>
          </a:p>
        </p:txBody>
      </p:sp>
      <p:sp>
        <p:nvSpPr>
          <p:cNvPr id="246" name="Google Shape;246;p5"/>
          <p:cNvSpPr/>
          <p:nvPr/>
        </p:nvSpPr>
        <p:spPr>
          <a:xfrm>
            <a:off x="7450403" y="1848577"/>
            <a:ext cx="1991240" cy="3836398"/>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7" name="Google Shape;247;p5"/>
          <p:cNvSpPr/>
          <p:nvPr/>
        </p:nvSpPr>
        <p:spPr>
          <a:xfrm rot="5400000">
            <a:off x="7009149" y="3761967"/>
            <a:ext cx="484632" cy="363003"/>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8" name="Google Shape;248;p5"/>
          <p:cNvSpPr txBox="1"/>
          <p:nvPr/>
        </p:nvSpPr>
        <p:spPr>
          <a:xfrm>
            <a:off x="7500070" y="1863092"/>
            <a:ext cx="177894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End User System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(Front End)</a:t>
            </a:r>
            <a:endParaRPr b="0" i="0" sz="1400" u="none" cap="none" strike="noStrike">
              <a:solidFill>
                <a:srgbClr val="000000"/>
              </a:solidFill>
              <a:latin typeface="Arial"/>
              <a:ea typeface="Arial"/>
              <a:cs typeface="Arial"/>
              <a:sym typeface="Arial"/>
            </a:endParaRPr>
          </a:p>
        </p:txBody>
      </p:sp>
      <p:sp>
        <p:nvSpPr>
          <p:cNvPr id="249" name="Google Shape;249;p5"/>
          <p:cNvSpPr txBox="1"/>
          <p:nvPr/>
        </p:nvSpPr>
        <p:spPr>
          <a:xfrm>
            <a:off x="7448207" y="2448309"/>
            <a:ext cx="1979059" cy="33239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Leverages ESDS/VEDA</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Public-facing</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Curated, mature products representing consensus view</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Science and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non-science users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Enhanced help desk support</a:t>
            </a:r>
            <a:endParaRPr b="0" i="0" sz="15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p:txBody>
      </p:sp>
      <p:sp>
        <p:nvSpPr>
          <p:cNvPr id="250" name="Google Shape;250;p5"/>
          <p:cNvSpPr/>
          <p:nvPr/>
        </p:nvSpPr>
        <p:spPr>
          <a:xfrm>
            <a:off x="5075695" y="1427663"/>
            <a:ext cx="4365948" cy="4257312"/>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5"/>
          <p:cNvSpPr/>
          <p:nvPr/>
        </p:nvSpPr>
        <p:spPr>
          <a:xfrm>
            <a:off x="9665601" y="1385402"/>
            <a:ext cx="2513020" cy="4312790"/>
          </a:xfrm>
          <a:prstGeom prst="rect">
            <a:avLst/>
          </a:prstGeom>
          <a:noFill/>
          <a:ln cap="flat" cmpd="sng" w="1905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5"/>
          <p:cNvSpPr/>
          <p:nvPr/>
        </p:nvSpPr>
        <p:spPr>
          <a:xfrm rot="5400000">
            <a:off x="9334100" y="3803331"/>
            <a:ext cx="484632" cy="363003"/>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5"/>
          <p:cNvSpPr txBox="1"/>
          <p:nvPr/>
        </p:nvSpPr>
        <p:spPr>
          <a:xfrm>
            <a:off x="9718204" y="1385402"/>
            <a:ext cx="248944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Demonstration Areas</a:t>
            </a:r>
            <a:endParaRPr b="0" i="0" sz="1400" u="none" cap="none" strike="noStrike">
              <a:solidFill>
                <a:srgbClr val="000000"/>
              </a:solidFill>
              <a:latin typeface="Arial"/>
              <a:ea typeface="Arial"/>
              <a:cs typeface="Arial"/>
              <a:sym typeface="Arial"/>
            </a:endParaRPr>
          </a:p>
        </p:txBody>
      </p:sp>
      <p:pic>
        <p:nvPicPr>
          <p:cNvPr descr="Orbiting Carbon Observatory-2: Graphics" id="254" name="Google Shape;254;p5"/>
          <p:cNvPicPr preferRelativeResize="0"/>
          <p:nvPr/>
        </p:nvPicPr>
        <p:blipFill rotWithShape="1">
          <a:blip r:embed="rId6">
            <a:alphaModFix/>
          </a:blip>
          <a:srcRect b="0" l="0" r="0" t="0"/>
          <a:stretch/>
        </p:blipFill>
        <p:spPr>
          <a:xfrm>
            <a:off x="95931" y="2435623"/>
            <a:ext cx="979952" cy="1154667"/>
          </a:xfrm>
          <a:prstGeom prst="rect">
            <a:avLst/>
          </a:prstGeom>
          <a:noFill/>
          <a:ln>
            <a:noFill/>
          </a:ln>
        </p:spPr>
      </p:pic>
      <p:pic>
        <p:nvPicPr>
          <p:cNvPr id="255" name="Google Shape;255;p5"/>
          <p:cNvPicPr preferRelativeResize="0"/>
          <p:nvPr/>
        </p:nvPicPr>
        <p:blipFill rotWithShape="1">
          <a:blip r:embed="rId7">
            <a:alphaModFix/>
          </a:blip>
          <a:srcRect b="0" l="0" r="0" t="0"/>
          <a:stretch/>
        </p:blipFill>
        <p:spPr>
          <a:xfrm>
            <a:off x="1122698" y="2435623"/>
            <a:ext cx="979952" cy="1154667"/>
          </a:xfrm>
          <a:prstGeom prst="rect">
            <a:avLst/>
          </a:prstGeom>
          <a:noFill/>
          <a:ln>
            <a:noFill/>
          </a:ln>
        </p:spPr>
      </p:pic>
      <p:pic>
        <p:nvPicPr>
          <p:cNvPr descr="A view of earth from space&#10;&#10;Description automatically generated with low confidence" id="256" name="Google Shape;256;p5"/>
          <p:cNvPicPr preferRelativeResize="0"/>
          <p:nvPr/>
        </p:nvPicPr>
        <p:blipFill rotWithShape="1">
          <a:blip r:embed="rId8">
            <a:alphaModFix/>
          </a:blip>
          <a:srcRect b="0" l="0" r="0" t="0"/>
          <a:stretch/>
        </p:blipFill>
        <p:spPr>
          <a:xfrm>
            <a:off x="95931" y="3765855"/>
            <a:ext cx="1578563" cy="781353"/>
          </a:xfrm>
          <a:prstGeom prst="rect">
            <a:avLst/>
          </a:prstGeom>
          <a:noFill/>
          <a:ln>
            <a:noFill/>
          </a:ln>
        </p:spPr>
      </p:pic>
      <p:pic>
        <p:nvPicPr>
          <p:cNvPr descr="oda_nightlight_co2.001.png" id="257" name="Google Shape;257;p5"/>
          <p:cNvPicPr preferRelativeResize="0"/>
          <p:nvPr/>
        </p:nvPicPr>
        <p:blipFill rotWithShape="1">
          <a:blip r:embed="rId9">
            <a:alphaModFix/>
          </a:blip>
          <a:srcRect b="0" l="0" r="0" t="0"/>
          <a:stretch/>
        </p:blipFill>
        <p:spPr>
          <a:xfrm>
            <a:off x="549486" y="4161168"/>
            <a:ext cx="1553164" cy="957493"/>
          </a:xfrm>
          <a:prstGeom prst="rect">
            <a:avLst/>
          </a:prstGeom>
          <a:noFill/>
          <a:ln>
            <a:noFill/>
          </a:ln>
        </p:spPr>
      </p:pic>
      <p:pic>
        <p:nvPicPr>
          <p:cNvPr id="258" name="Google Shape;258;p5"/>
          <p:cNvPicPr preferRelativeResize="0"/>
          <p:nvPr/>
        </p:nvPicPr>
        <p:blipFill rotWithShape="1">
          <a:blip r:embed="rId10">
            <a:alphaModFix/>
          </a:blip>
          <a:srcRect b="0" l="0" r="0" t="0"/>
          <a:stretch/>
        </p:blipFill>
        <p:spPr>
          <a:xfrm>
            <a:off x="115631" y="4662720"/>
            <a:ext cx="1703686" cy="892982"/>
          </a:xfrm>
          <a:prstGeom prst="rect">
            <a:avLst/>
          </a:prstGeom>
          <a:noFill/>
          <a:ln cap="flat" cmpd="sng" w="12700">
            <a:solidFill>
              <a:schemeClr val="lt1"/>
            </a:solidFill>
            <a:prstDash val="solid"/>
            <a:round/>
            <a:headEnd len="sm" w="sm" type="none"/>
            <a:tailEnd len="sm" w="sm" type="none"/>
          </a:ln>
        </p:spPr>
      </p:pic>
      <p:pic>
        <p:nvPicPr>
          <p:cNvPr id="259" name="Google Shape;259;p5"/>
          <p:cNvPicPr preferRelativeResize="0"/>
          <p:nvPr/>
        </p:nvPicPr>
        <p:blipFill rotWithShape="1">
          <a:blip r:embed="rId11">
            <a:alphaModFix/>
          </a:blip>
          <a:srcRect b="0" l="0" r="0" t="0"/>
          <a:stretch/>
        </p:blipFill>
        <p:spPr>
          <a:xfrm>
            <a:off x="2639684" y="2450138"/>
            <a:ext cx="1735234" cy="976069"/>
          </a:xfrm>
          <a:prstGeom prst="rect">
            <a:avLst/>
          </a:prstGeom>
          <a:noFill/>
          <a:ln>
            <a:noFill/>
          </a:ln>
        </p:spPr>
      </p:pic>
      <p:pic>
        <p:nvPicPr>
          <p:cNvPr id="260" name="Google Shape;260;p5"/>
          <p:cNvPicPr preferRelativeResize="0"/>
          <p:nvPr/>
        </p:nvPicPr>
        <p:blipFill rotWithShape="1">
          <a:blip r:embed="rId12">
            <a:alphaModFix/>
          </a:blip>
          <a:srcRect b="0" l="0" r="0" t="0"/>
          <a:stretch/>
        </p:blipFill>
        <p:spPr>
          <a:xfrm>
            <a:off x="2578137" y="3701152"/>
            <a:ext cx="1555055" cy="709757"/>
          </a:xfrm>
          <a:prstGeom prst="rect">
            <a:avLst/>
          </a:prstGeom>
          <a:noFill/>
          <a:ln cap="flat" cmpd="sng" w="12700">
            <a:solidFill>
              <a:srgbClr val="595959"/>
            </a:solidFill>
            <a:prstDash val="solid"/>
            <a:round/>
            <a:headEnd len="sm" w="sm" type="none"/>
            <a:tailEnd len="sm" w="sm" type="none"/>
          </a:ln>
        </p:spPr>
      </p:pic>
      <p:pic>
        <p:nvPicPr>
          <p:cNvPr id="261" name="Google Shape;261;p5"/>
          <p:cNvPicPr preferRelativeResize="0"/>
          <p:nvPr/>
        </p:nvPicPr>
        <p:blipFill rotWithShape="1">
          <a:blip r:embed="rId13">
            <a:alphaModFix/>
          </a:blip>
          <a:srcRect b="0" l="0" r="0" t="0"/>
          <a:stretch/>
        </p:blipFill>
        <p:spPr>
          <a:xfrm>
            <a:off x="2819552" y="4308746"/>
            <a:ext cx="1548166" cy="709757"/>
          </a:xfrm>
          <a:prstGeom prst="rect">
            <a:avLst/>
          </a:prstGeom>
          <a:noFill/>
          <a:ln cap="flat" cmpd="sng" w="12700">
            <a:solidFill>
              <a:srgbClr val="595959"/>
            </a:solidFill>
            <a:prstDash val="solid"/>
            <a:round/>
            <a:headEnd len="sm" w="sm" type="none"/>
            <a:tailEnd len="sm" w="sm" type="none"/>
          </a:ln>
        </p:spPr>
      </p:pic>
      <p:pic>
        <p:nvPicPr>
          <p:cNvPr id="262" name="Google Shape;262;p5"/>
          <p:cNvPicPr preferRelativeResize="0"/>
          <p:nvPr/>
        </p:nvPicPr>
        <p:blipFill rotWithShape="1">
          <a:blip r:embed="rId14">
            <a:alphaModFix/>
          </a:blip>
          <a:srcRect b="0" l="0" r="0" t="0"/>
          <a:stretch/>
        </p:blipFill>
        <p:spPr>
          <a:xfrm>
            <a:off x="3084545" y="4842793"/>
            <a:ext cx="1548167" cy="709758"/>
          </a:xfrm>
          <a:prstGeom prst="rect">
            <a:avLst/>
          </a:prstGeom>
          <a:noFill/>
          <a:ln cap="flat" cmpd="sng" w="12700">
            <a:solidFill>
              <a:srgbClr val="595959"/>
            </a:solidFill>
            <a:prstDash val="solid"/>
            <a:round/>
            <a:headEnd len="sm" w="sm" type="none"/>
            <a:tailEnd len="sm" w="sm" type="none"/>
          </a:ln>
        </p:spPr>
      </p:pic>
      <p:sp>
        <p:nvSpPr>
          <p:cNvPr id="263" name="Google Shape;263;p5"/>
          <p:cNvSpPr/>
          <p:nvPr/>
        </p:nvSpPr>
        <p:spPr>
          <a:xfrm rot="10800000">
            <a:off x="3614056" y="5685804"/>
            <a:ext cx="2605814" cy="707987"/>
          </a:xfrm>
          <a:prstGeom prst="uturnArrow">
            <a:avLst>
              <a:gd fmla="val 25000" name="adj1"/>
              <a:gd fmla="val 25000" name="adj2"/>
              <a:gd fmla="val 25000" name="adj3"/>
              <a:gd fmla="val 50000" name="adj4"/>
              <a:gd fmla="val 100000" name="adj5"/>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5"/>
          <p:cNvSpPr/>
          <p:nvPr/>
        </p:nvSpPr>
        <p:spPr>
          <a:xfrm rot="10800000">
            <a:off x="972456" y="5685802"/>
            <a:ext cx="5247413" cy="707987"/>
          </a:xfrm>
          <a:prstGeom prst="uturnArrow">
            <a:avLst>
              <a:gd fmla="val 25000" name="adj1"/>
              <a:gd fmla="val 25000" name="adj2"/>
              <a:gd fmla="val 25000" name="adj3"/>
              <a:gd fmla="val 50000" name="adj4"/>
              <a:gd fmla="val 100000" name="adj5"/>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5"/>
          <p:cNvSpPr txBox="1"/>
          <p:nvPr/>
        </p:nvSpPr>
        <p:spPr>
          <a:xfrm>
            <a:off x="1297290" y="6110050"/>
            <a:ext cx="4490717"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FFFFFF"/>
                </a:solidFill>
                <a:latin typeface="Calibri"/>
                <a:ea typeface="Calibri"/>
                <a:cs typeface="Calibri"/>
                <a:sym typeface="Calibri"/>
              </a:rPr>
              <a:t>Improvement of modeling, observing techniques</a:t>
            </a:r>
            <a:endParaRPr b="0" i="0" sz="1400" u="none" cap="none" strike="noStrike">
              <a:solidFill>
                <a:srgbClr val="000000"/>
              </a:solidFill>
              <a:latin typeface="Arial"/>
              <a:ea typeface="Arial"/>
              <a:cs typeface="Arial"/>
              <a:sym typeface="Arial"/>
            </a:endParaRPr>
          </a:p>
        </p:txBody>
      </p:sp>
      <p:sp>
        <p:nvSpPr>
          <p:cNvPr id="266" name="Google Shape;266;p5"/>
          <p:cNvSpPr txBox="1"/>
          <p:nvPr/>
        </p:nvSpPr>
        <p:spPr>
          <a:xfrm>
            <a:off x="2963439" y="6385205"/>
            <a:ext cx="4985403"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FFFFFF"/>
                </a:solidFill>
                <a:latin typeface="Calibri"/>
                <a:ea typeface="Calibri"/>
                <a:cs typeface="Calibri"/>
                <a:sym typeface="Calibri"/>
              </a:rPr>
              <a:t>Incorporation of stakeholder needs and feedback</a:t>
            </a:r>
            <a:endParaRPr b="0" i="0" sz="1400" u="none" cap="none" strike="noStrike">
              <a:solidFill>
                <a:srgbClr val="000000"/>
              </a:solidFill>
              <a:latin typeface="Arial"/>
              <a:ea typeface="Arial"/>
              <a:cs typeface="Arial"/>
              <a:sym typeface="Arial"/>
            </a:endParaRPr>
          </a:p>
        </p:txBody>
      </p:sp>
      <p:sp>
        <p:nvSpPr>
          <p:cNvPr id="267" name="Google Shape;267;p5"/>
          <p:cNvSpPr txBox="1"/>
          <p:nvPr/>
        </p:nvSpPr>
        <p:spPr>
          <a:xfrm>
            <a:off x="9678614" y="1687788"/>
            <a:ext cx="2436311"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Gridded Anthropogenic Emissions </a:t>
            </a:r>
            <a:endParaRPr b="0" i="0" sz="1800" u="none" cap="none" strike="noStrike">
              <a:solidFill>
                <a:srgbClr val="000000"/>
              </a:solidFill>
              <a:latin typeface="Arial"/>
              <a:ea typeface="Arial"/>
              <a:cs typeface="Arial"/>
              <a:sym typeface="Arial"/>
            </a:endParaRPr>
          </a:p>
        </p:txBody>
      </p:sp>
      <p:pic>
        <p:nvPicPr>
          <p:cNvPr descr="Inventory of U.S. Greenhouse Gas Emissions and Sinks | US EPA" id="268" name="Google Shape;268;p5"/>
          <p:cNvPicPr preferRelativeResize="0"/>
          <p:nvPr/>
        </p:nvPicPr>
        <p:blipFill rotWithShape="1">
          <a:blip r:embed="rId15">
            <a:alphaModFix/>
          </a:blip>
          <a:srcRect b="0" l="0" r="0" t="0"/>
          <a:stretch/>
        </p:blipFill>
        <p:spPr>
          <a:xfrm>
            <a:off x="11368015" y="2326167"/>
            <a:ext cx="766329" cy="896436"/>
          </a:xfrm>
          <a:prstGeom prst="rect">
            <a:avLst/>
          </a:prstGeom>
          <a:noFill/>
          <a:ln>
            <a:noFill/>
          </a:ln>
        </p:spPr>
      </p:pic>
      <p:pic>
        <p:nvPicPr>
          <p:cNvPr descr="USDA Secretary Perdue Directs U.S. Forest Service to Prioritize National  Forest System Production and Public Access" id="269" name="Google Shape;269;p5"/>
          <p:cNvPicPr preferRelativeResize="0"/>
          <p:nvPr/>
        </p:nvPicPr>
        <p:blipFill rotWithShape="1">
          <a:blip r:embed="rId16">
            <a:alphaModFix/>
          </a:blip>
          <a:srcRect b="0" l="0" r="0" t="0"/>
          <a:stretch/>
        </p:blipFill>
        <p:spPr>
          <a:xfrm>
            <a:off x="10520758" y="3295703"/>
            <a:ext cx="1575311" cy="1048298"/>
          </a:xfrm>
          <a:prstGeom prst="rect">
            <a:avLst/>
          </a:prstGeom>
          <a:noFill/>
          <a:ln>
            <a:noFill/>
          </a:ln>
        </p:spPr>
      </p:pic>
      <p:sp>
        <p:nvSpPr>
          <p:cNvPr id="270" name="Google Shape;270;p5"/>
          <p:cNvSpPr txBox="1"/>
          <p:nvPr/>
        </p:nvSpPr>
        <p:spPr>
          <a:xfrm>
            <a:off x="9630565" y="3271609"/>
            <a:ext cx="147223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Natural </a:t>
            </a:r>
            <a:r>
              <a:rPr b="1" i="0" lang="en-US" sz="1800" u="none" cap="none" strike="noStrike">
                <a:solidFill>
                  <a:srgbClr val="FFFFFF"/>
                </a:solidFill>
                <a:latin typeface="Calibri"/>
                <a:ea typeface="Calibri"/>
                <a:cs typeface="Calibri"/>
                <a:sym typeface="Calibri"/>
              </a:rPr>
              <a:t>GHG</a:t>
            </a:r>
            <a:r>
              <a:rPr b="1" i="0" lang="en-US" sz="1800" u="none" cap="none" strike="noStrike">
                <a:solidFill>
                  <a:srgbClr val="000000"/>
                </a:solidFill>
                <a:latin typeface="Calibri"/>
                <a:ea typeface="Calibri"/>
                <a:cs typeface="Calibri"/>
                <a:sym typeface="Calibri"/>
              </a:rPr>
              <a:t> Emissi</a:t>
            </a:r>
            <a:r>
              <a:rPr b="1" i="0" lang="en-US" sz="1800" u="none" cap="none" strike="noStrike">
                <a:solidFill>
                  <a:srgbClr val="FFFFFF"/>
                </a:solidFill>
                <a:latin typeface="Calibri"/>
                <a:ea typeface="Calibri"/>
                <a:cs typeface="Calibri"/>
                <a:sym typeface="Calibri"/>
              </a:rPr>
              <a:t>ons</a:t>
            </a:r>
            <a:endParaRPr b="0" i="0" sz="1400" u="none" cap="none" strike="noStrike">
              <a:solidFill>
                <a:srgbClr val="FFFFFF"/>
              </a:solidFill>
              <a:latin typeface="Arial"/>
              <a:ea typeface="Arial"/>
              <a:cs typeface="Arial"/>
              <a:sym typeface="Arial"/>
            </a:endParaRPr>
          </a:p>
        </p:txBody>
      </p:sp>
      <p:pic>
        <p:nvPicPr>
          <p:cNvPr descr="Scientists find massive methane leak at Pemex Gulf of Mexico oil field  -paper | Reuters" id="271" name="Google Shape;271;p5"/>
          <p:cNvPicPr preferRelativeResize="0"/>
          <p:nvPr/>
        </p:nvPicPr>
        <p:blipFill rotWithShape="1">
          <a:blip r:embed="rId17">
            <a:alphaModFix/>
          </a:blip>
          <a:srcRect b="0" l="0" r="0" t="0"/>
          <a:stretch/>
        </p:blipFill>
        <p:spPr>
          <a:xfrm>
            <a:off x="9750325" y="4437605"/>
            <a:ext cx="1725811" cy="1148449"/>
          </a:xfrm>
          <a:prstGeom prst="rect">
            <a:avLst/>
          </a:prstGeom>
          <a:noFill/>
          <a:ln>
            <a:noFill/>
          </a:ln>
        </p:spPr>
      </p:pic>
      <p:sp>
        <p:nvSpPr>
          <p:cNvPr id="272" name="Google Shape;272;p5"/>
          <p:cNvSpPr txBox="1"/>
          <p:nvPr/>
        </p:nvSpPr>
        <p:spPr>
          <a:xfrm>
            <a:off x="9799194" y="4362542"/>
            <a:ext cx="254948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Detecting and </a:t>
            </a:r>
            <a:r>
              <a:rPr b="1" i="0" lang="en-US" sz="1800" u="none" cap="none" strike="noStrike">
                <a:solidFill>
                  <a:srgbClr val="000000"/>
                </a:solidFill>
                <a:latin typeface="Calibri"/>
                <a:ea typeface="Calibri"/>
                <a:cs typeface="Calibri"/>
                <a:sym typeface="Calibri"/>
              </a:rPr>
              <a:t>Tracking </a:t>
            </a:r>
            <a:r>
              <a:rPr b="1" i="0" lang="en-US" sz="1800" u="none" cap="none" strike="noStrike">
                <a:solidFill>
                  <a:srgbClr val="FFFFFF"/>
                </a:solidFill>
                <a:latin typeface="Calibri"/>
                <a:ea typeface="Calibri"/>
                <a:cs typeface="Calibri"/>
                <a:sym typeface="Calibri"/>
              </a:rPr>
              <a:t>High Emission </a:t>
            </a:r>
            <a:r>
              <a:rPr b="1" i="0" lang="en-US" sz="1800" u="none" cap="none" strike="noStrike">
                <a:solidFill>
                  <a:srgbClr val="000000"/>
                </a:solidFill>
                <a:latin typeface="Calibri"/>
                <a:ea typeface="Calibri"/>
                <a:cs typeface="Calibri"/>
                <a:sym typeface="Calibri"/>
              </a:rPr>
              <a:t>Events</a:t>
            </a:r>
            <a:endParaRPr b="0" i="0" sz="1400" u="none" cap="none" strike="noStrike">
              <a:solidFill>
                <a:srgbClr val="000000"/>
              </a:solidFill>
              <a:latin typeface="Arial"/>
              <a:ea typeface="Arial"/>
              <a:cs typeface="Arial"/>
              <a:sym typeface="Arial"/>
            </a:endParaRPr>
          </a:p>
        </p:txBody>
      </p:sp>
      <p:sp>
        <p:nvSpPr>
          <p:cNvPr id="273" name="Google Shape;273;p5"/>
          <p:cNvSpPr txBox="1"/>
          <p:nvPr/>
        </p:nvSpPr>
        <p:spPr>
          <a:xfrm>
            <a:off x="62699" y="110414"/>
            <a:ext cx="6206239"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Data, Modeling Capabilities and Needs from Partner Agencies*</a:t>
            </a:r>
            <a:endParaRPr b="0" i="0" sz="1600" u="none" cap="none" strike="noStrike">
              <a:solidFill>
                <a:srgbClr val="000000"/>
              </a:solidFill>
              <a:latin typeface="Arial"/>
              <a:ea typeface="Arial"/>
              <a:cs typeface="Arial"/>
              <a:sym typeface="Arial"/>
            </a:endParaRPr>
          </a:p>
        </p:txBody>
      </p:sp>
      <p:sp>
        <p:nvSpPr>
          <p:cNvPr id="274" name="Google Shape;274;p5"/>
          <p:cNvSpPr/>
          <p:nvPr/>
        </p:nvSpPr>
        <p:spPr>
          <a:xfrm rot="5400000">
            <a:off x="4951158" y="327057"/>
            <a:ext cx="625039" cy="1495905"/>
          </a:xfrm>
          <a:prstGeom prst="bentArrow">
            <a:avLst>
              <a:gd fmla="val 25000" name="adj1"/>
              <a:gd fmla="val 25000" name="adj2"/>
              <a:gd fmla="val 25000" name="adj3"/>
              <a:gd fmla="val 43750"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5"/>
          <p:cNvSpPr txBox="1"/>
          <p:nvPr>
            <p:ph type="title"/>
          </p:nvPr>
        </p:nvSpPr>
        <p:spPr>
          <a:xfrm>
            <a:off x="220721" y="161538"/>
            <a:ext cx="11662663" cy="677108"/>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SzPts val="3000"/>
              <a:buNone/>
            </a:pPr>
            <a:r>
              <a:rPr b="1" lang="en-US" sz="1800">
                <a:solidFill>
                  <a:schemeClr val="dk1"/>
                </a:solidFill>
              </a:rPr>
              <a:t>U.S. GHG Center</a:t>
            </a:r>
            <a:br>
              <a:rPr b="1" lang="en-US" sz="1800">
                <a:solidFill>
                  <a:schemeClr val="dk1"/>
                </a:solidFill>
              </a:rPr>
            </a:br>
            <a:r>
              <a:rPr b="1" lang="en-US" sz="1800">
                <a:solidFill>
                  <a:schemeClr val="dk1"/>
                </a:solidFill>
              </a:rPr>
              <a:t> Stakeholder Driven • Sustained Impact • Leverages Mature </a:t>
            </a:r>
            <a:br>
              <a:rPr b="1" lang="en-US" sz="1800">
                <a:solidFill>
                  <a:schemeClr val="dk1"/>
                </a:solidFill>
              </a:rPr>
            </a:br>
            <a:r>
              <a:rPr b="1" lang="en-US" sz="1800">
                <a:solidFill>
                  <a:schemeClr val="dk1"/>
                </a:solidFill>
              </a:rPr>
              <a:t>Capabilities across Partner Agencies</a:t>
            </a:r>
            <a:endParaRPr b="1" sz="1800">
              <a:solidFill>
                <a:schemeClr val="dk1"/>
              </a:solidFill>
            </a:endParaRPr>
          </a:p>
        </p:txBody>
      </p:sp>
      <p:sp>
        <p:nvSpPr>
          <p:cNvPr id="276" name="Google Shape;276;p5"/>
          <p:cNvSpPr txBox="1"/>
          <p:nvPr/>
        </p:nvSpPr>
        <p:spPr>
          <a:xfrm>
            <a:off x="9112209" y="6055420"/>
            <a:ext cx="1953491"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 Representative, but not comprehensive list</a:t>
            </a:r>
            <a:endParaRPr b="0" i="0" sz="1500" u="none" cap="none" strike="noStrike">
              <a:solidFill>
                <a:srgbClr val="000000"/>
              </a:solidFill>
              <a:latin typeface="Arial"/>
              <a:ea typeface="Arial"/>
              <a:cs typeface="Arial"/>
              <a:sym typeface="Arial"/>
            </a:endParaRPr>
          </a:p>
        </p:txBody>
      </p:sp>
      <p:sp>
        <p:nvSpPr>
          <p:cNvPr id="277" name="Google Shape;277;p5"/>
          <p:cNvSpPr/>
          <p:nvPr/>
        </p:nvSpPr>
        <p:spPr>
          <a:xfrm>
            <a:off x="1122698" y="1782522"/>
            <a:ext cx="270673" cy="283769"/>
          </a:xfrm>
          <a:prstGeom prst="downArrow">
            <a:avLst>
              <a:gd fmla="val 50000" name="adj1"/>
              <a:gd fmla="val 50000" name="adj2"/>
            </a:avLst>
          </a:prstGeom>
          <a:solidFill>
            <a:schemeClr val="accent1"/>
          </a:solidFill>
          <a:ln cap="flat" cmpd="sng" w="9525">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8" name="Google Shape;278;p5"/>
          <p:cNvSpPr/>
          <p:nvPr/>
        </p:nvSpPr>
        <p:spPr>
          <a:xfrm>
            <a:off x="3157059" y="1772115"/>
            <a:ext cx="270673" cy="283769"/>
          </a:xfrm>
          <a:prstGeom prst="downArrow">
            <a:avLst>
              <a:gd fmla="val 50000" name="adj1"/>
              <a:gd fmla="val 50000" name="adj2"/>
            </a:avLst>
          </a:prstGeom>
          <a:solidFill>
            <a:schemeClr val="accent1"/>
          </a:solidFill>
          <a:ln cap="flat" cmpd="sng" w="9525">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279" name="Google Shape;279;p5"/>
          <p:cNvGrpSpPr/>
          <p:nvPr/>
        </p:nvGrpSpPr>
        <p:grpSpPr>
          <a:xfrm>
            <a:off x="122342" y="550835"/>
            <a:ext cx="4288047" cy="1198004"/>
            <a:chOff x="122342" y="550835"/>
            <a:chExt cx="4288047" cy="1198004"/>
          </a:xfrm>
        </p:grpSpPr>
        <p:sp>
          <p:nvSpPr>
            <p:cNvPr id="280" name="Google Shape;280;p5"/>
            <p:cNvSpPr/>
            <p:nvPr/>
          </p:nvSpPr>
          <p:spPr>
            <a:xfrm>
              <a:off x="122342" y="550835"/>
              <a:ext cx="4288047" cy="1198004"/>
            </a:xfrm>
            <a:prstGeom prst="roundRect">
              <a:avLst>
                <a:gd fmla="val 16667" name="adj"/>
              </a:avLst>
            </a:prstGeom>
            <a:solidFill>
              <a:srgbClr val="FCFFFF"/>
            </a:solidFill>
            <a:ln cap="flat" cmpd="sng" w="19050">
              <a:solidFill>
                <a:srgbClr val="31538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Image result for noaa logo" id="281" name="Google Shape;281;p5"/>
            <p:cNvPicPr preferRelativeResize="0"/>
            <p:nvPr/>
          </p:nvPicPr>
          <p:blipFill rotWithShape="1">
            <a:blip r:embed="rId18">
              <a:alphaModFix/>
            </a:blip>
            <a:srcRect b="0" l="0" r="0" t="0"/>
            <a:stretch/>
          </p:blipFill>
          <p:spPr>
            <a:xfrm>
              <a:off x="1283069" y="717797"/>
              <a:ext cx="860492" cy="860492"/>
            </a:xfrm>
            <a:prstGeom prst="rect">
              <a:avLst/>
            </a:prstGeom>
            <a:noFill/>
            <a:ln>
              <a:noFill/>
            </a:ln>
          </p:spPr>
        </p:pic>
        <p:pic>
          <p:nvPicPr>
            <p:cNvPr id="282" name="Google Shape;282;p5"/>
            <p:cNvPicPr preferRelativeResize="0"/>
            <p:nvPr/>
          </p:nvPicPr>
          <p:blipFill rotWithShape="1">
            <a:blip r:embed="rId19">
              <a:alphaModFix/>
            </a:blip>
            <a:srcRect b="0" l="0" r="0" t="0"/>
            <a:stretch/>
          </p:blipFill>
          <p:spPr>
            <a:xfrm>
              <a:off x="229875" y="714037"/>
              <a:ext cx="970833" cy="805081"/>
            </a:xfrm>
            <a:prstGeom prst="rect">
              <a:avLst/>
            </a:prstGeom>
            <a:noFill/>
            <a:ln>
              <a:noFill/>
            </a:ln>
          </p:spPr>
        </p:pic>
        <p:pic>
          <p:nvPicPr>
            <p:cNvPr descr="Image result for epa logo" id="283" name="Google Shape;283;p5"/>
            <p:cNvPicPr preferRelativeResize="0"/>
            <p:nvPr/>
          </p:nvPicPr>
          <p:blipFill rotWithShape="1">
            <a:blip r:embed="rId20">
              <a:alphaModFix/>
            </a:blip>
            <a:srcRect b="0" l="9639" r="14732" t="0"/>
            <a:stretch/>
          </p:blipFill>
          <p:spPr>
            <a:xfrm>
              <a:off x="3321752" y="693677"/>
              <a:ext cx="999600" cy="922302"/>
            </a:xfrm>
            <a:prstGeom prst="rect">
              <a:avLst/>
            </a:prstGeom>
            <a:noFill/>
            <a:ln>
              <a:noFill/>
            </a:ln>
          </p:spPr>
        </p:pic>
        <p:pic>
          <p:nvPicPr>
            <p:cNvPr descr="NIST Logo" id="284" name="Google Shape;284;p5"/>
            <p:cNvPicPr preferRelativeResize="0"/>
            <p:nvPr/>
          </p:nvPicPr>
          <p:blipFill rotWithShape="1">
            <a:blip r:embed="rId21">
              <a:alphaModFix/>
            </a:blip>
            <a:srcRect b="0" l="0" r="0" t="0"/>
            <a:stretch/>
          </p:blipFill>
          <p:spPr>
            <a:xfrm>
              <a:off x="2225190" y="944409"/>
              <a:ext cx="1188720" cy="322522"/>
            </a:xfrm>
            <a:prstGeom prst="rect">
              <a:avLst/>
            </a:prstGeom>
            <a:solidFill>
              <a:srgbClr val="FCFFFF"/>
            </a:solid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6"/>
          <p:cNvSpPr txBox="1"/>
          <p:nvPr>
            <p:ph type="title"/>
          </p:nvPr>
        </p:nvSpPr>
        <p:spPr>
          <a:xfrm>
            <a:off x="618822" y="367912"/>
            <a:ext cx="10393680" cy="646331"/>
          </a:xfrm>
          <a:prstGeom prst="rect">
            <a:avLst/>
          </a:prstGeom>
          <a:noFill/>
          <a:ln>
            <a:noFill/>
          </a:ln>
        </p:spPr>
        <p:txBody>
          <a:bodyPr anchorCtr="0" anchor="t" bIns="0" lIns="0" spcFirstLastPara="1" rIns="0" wrap="square" tIns="12700">
            <a:spAutoFit/>
          </a:bodyPr>
          <a:lstStyle/>
          <a:p>
            <a:pPr indent="0" lvl="0" marL="12700" rtl="0" algn="l">
              <a:lnSpc>
                <a:spcPct val="90000"/>
              </a:lnSpc>
              <a:spcBef>
                <a:spcPts val="0"/>
              </a:spcBef>
              <a:spcAft>
                <a:spcPts val="0"/>
              </a:spcAft>
              <a:buClr>
                <a:schemeClr val="lt1"/>
              </a:buClr>
              <a:buSzPts val="4000"/>
              <a:buFont typeface="Arial"/>
              <a:buNone/>
            </a:pPr>
            <a:r>
              <a:rPr b="0" lang="en-US" sz="4000">
                <a:latin typeface="Arial"/>
                <a:ea typeface="Arial"/>
                <a:cs typeface="Arial"/>
                <a:sym typeface="Arial"/>
              </a:rPr>
              <a:t>U.S. Greenhouse Gas Center </a:t>
            </a:r>
            <a:endParaRPr/>
          </a:p>
        </p:txBody>
      </p:sp>
      <p:grpSp>
        <p:nvGrpSpPr>
          <p:cNvPr id="290" name="Google Shape;290;p6"/>
          <p:cNvGrpSpPr/>
          <p:nvPr/>
        </p:nvGrpSpPr>
        <p:grpSpPr>
          <a:xfrm>
            <a:off x="1348236" y="2907740"/>
            <a:ext cx="2660904" cy="2697480"/>
            <a:chOff x="6565391" y="2478023"/>
            <a:chExt cx="1773936" cy="1798320"/>
          </a:xfrm>
        </p:grpSpPr>
        <p:sp>
          <p:nvSpPr>
            <p:cNvPr id="291" name="Google Shape;291;p6"/>
            <p:cNvSpPr/>
            <p:nvPr/>
          </p:nvSpPr>
          <p:spPr>
            <a:xfrm>
              <a:off x="6565391" y="2478023"/>
              <a:ext cx="1773936" cy="17983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2" name="Google Shape;292;p6"/>
            <p:cNvSpPr/>
            <p:nvPr/>
          </p:nvSpPr>
          <p:spPr>
            <a:xfrm>
              <a:off x="6650735" y="2511551"/>
              <a:ext cx="1655064" cy="1676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6"/>
            <p:cNvSpPr/>
            <p:nvPr/>
          </p:nvSpPr>
          <p:spPr>
            <a:xfrm>
              <a:off x="6648830" y="2509418"/>
              <a:ext cx="1659889" cy="1683385"/>
            </a:xfrm>
            <a:custGeom>
              <a:rect b="b" l="l" r="r" t="t"/>
              <a:pathLst>
                <a:path extrusionOk="0" h="1683385" w="1659890">
                  <a:moveTo>
                    <a:pt x="0" y="0"/>
                  </a:moveTo>
                  <a:lnTo>
                    <a:pt x="1659300" y="0"/>
                  </a:lnTo>
                  <a:lnTo>
                    <a:pt x="1659300" y="1682930"/>
                  </a:lnTo>
                  <a:lnTo>
                    <a:pt x="0" y="168293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94" name="Google Shape;294;p6"/>
          <p:cNvSpPr txBox="1"/>
          <p:nvPr/>
        </p:nvSpPr>
        <p:spPr>
          <a:xfrm>
            <a:off x="1536109" y="5638458"/>
            <a:ext cx="2660905" cy="881332"/>
          </a:xfrm>
          <a:prstGeom prst="rect">
            <a:avLst/>
          </a:prstGeom>
          <a:noFill/>
          <a:ln>
            <a:noFill/>
          </a:ln>
        </p:spPr>
        <p:txBody>
          <a:bodyPr anchorCtr="0" anchor="t" bIns="0" lIns="0" spcFirstLastPara="1" rIns="0" wrap="square" tIns="11425">
            <a:spAutoFit/>
          </a:bodyPr>
          <a:lstStyle/>
          <a:p>
            <a:pPr indent="0" lvl="0" marL="0" marR="0" rtl="0" algn="l">
              <a:lnSpc>
                <a:spcPct val="1006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Improve access and latency to gridding of anthropogenic CH</a:t>
            </a:r>
            <a:r>
              <a:rPr b="0" baseline="-25000" i="0" lang="en-US" sz="1400" u="none" cap="none" strike="noStrike">
                <a:solidFill>
                  <a:srgbClr val="FFFFFF"/>
                </a:solidFill>
                <a:latin typeface="Arial"/>
                <a:ea typeface="Arial"/>
                <a:cs typeface="Arial"/>
                <a:sym typeface="Arial"/>
              </a:rPr>
              <a:t>4</a:t>
            </a:r>
            <a:r>
              <a:rPr b="0" i="0" lang="en-US" sz="1400" u="none" cap="none" strike="noStrike">
                <a:solidFill>
                  <a:srgbClr val="FFFFFF"/>
                </a:solidFill>
                <a:latin typeface="Arial"/>
                <a:ea typeface="Arial"/>
                <a:cs typeface="Arial"/>
                <a:sym typeface="Arial"/>
              </a:rPr>
              <a:t> </a:t>
            </a:r>
            <a:endParaRPr/>
          </a:p>
          <a:p>
            <a:pPr indent="0" lvl="0" marL="0" marR="0" rtl="0" algn="l">
              <a:lnSpc>
                <a:spcPct val="1006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Inventory</a:t>
            </a:r>
            <a:endParaRPr b="0" i="0" sz="1400" u="none" cap="none" strike="noStrike">
              <a:solidFill>
                <a:srgbClr val="000000"/>
              </a:solidFill>
              <a:latin typeface="Arial"/>
              <a:ea typeface="Arial"/>
              <a:cs typeface="Arial"/>
              <a:sym typeface="Arial"/>
            </a:endParaRPr>
          </a:p>
          <a:p>
            <a:pPr indent="0" lvl="0" marL="0" marR="5080" rtl="0" algn="l">
              <a:lnSpc>
                <a:spcPct val="100600"/>
              </a:lnSpc>
              <a:spcBef>
                <a:spcPts val="90"/>
              </a:spcBef>
              <a:spcAft>
                <a:spcPts val="0"/>
              </a:spcAft>
              <a:buClr>
                <a:schemeClr val="dk1"/>
              </a:buClr>
              <a:buSzPts val="1400"/>
              <a:buFont typeface="Calibri"/>
              <a:buNone/>
            </a:pPr>
            <a:r>
              <a:t/>
            </a:r>
            <a:endParaRPr b="0" i="0" sz="1400" u="sng" cap="none" strike="noStrike">
              <a:solidFill>
                <a:srgbClr val="FFFFFF"/>
              </a:solidFill>
              <a:latin typeface="Arial"/>
              <a:ea typeface="Arial"/>
              <a:cs typeface="Arial"/>
              <a:sym typeface="Arial"/>
            </a:endParaRPr>
          </a:p>
        </p:txBody>
      </p:sp>
      <p:sp>
        <p:nvSpPr>
          <p:cNvPr id="295" name="Google Shape;295;p6"/>
          <p:cNvSpPr txBox="1"/>
          <p:nvPr/>
        </p:nvSpPr>
        <p:spPr>
          <a:xfrm rot="-5400000">
            <a:off x="3113483" y="4016475"/>
            <a:ext cx="2348809" cy="382028"/>
          </a:xfrm>
          <a:prstGeom prst="rect">
            <a:avLst/>
          </a:prstGeom>
          <a:noFill/>
          <a:ln>
            <a:noFill/>
          </a:ln>
        </p:spPr>
        <p:txBody>
          <a:bodyPr anchorCtr="0" anchor="t" bIns="0" lIns="0" spcFirstLastPara="1" rIns="0" wrap="square" tIns="20300">
            <a:spAutoFit/>
          </a:bodyPr>
          <a:lstStyle/>
          <a:p>
            <a:pPr indent="0" lvl="0" marL="0" marR="5080" rtl="0" algn="just">
              <a:lnSpc>
                <a:spcPct val="100800"/>
              </a:lnSpc>
              <a:spcBef>
                <a:spcPts val="0"/>
              </a:spcBef>
              <a:spcAft>
                <a:spcPts val="0"/>
              </a:spcAft>
              <a:buClr>
                <a:srgbClr val="FFFFFF"/>
              </a:buClr>
              <a:buSzPts val="1200"/>
              <a:buFont typeface="Arial"/>
              <a:buNone/>
            </a:pPr>
            <a:r>
              <a:rPr b="0" i="1" lang="en-US" sz="1200" u="none" cap="none" strike="noStrike">
                <a:solidFill>
                  <a:srgbClr val="FFFFFF"/>
                </a:solidFill>
                <a:latin typeface="Arial"/>
                <a:ea typeface="Arial"/>
                <a:cs typeface="Arial"/>
                <a:sym typeface="Arial"/>
              </a:rPr>
              <a:t>Credit: Maasakkers et  al., Env. Sci. and Tech.,  2016</a:t>
            </a:r>
            <a:endParaRPr b="0" i="1" sz="1200" u="none" cap="none" strike="noStrike">
              <a:solidFill>
                <a:srgbClr val="000000"/>
              </a:solidFill>
              <a:latin typeface="Arial"/>
              <a:ea typeface="Arial"/>
              <a:cs typeface="Arial"/>
              <a:sym typeface="Arial"/>
            </a:endParaRPr>
          </a:p>
        </p:txBody>
      </p:sp>
      <p:sp>
        <p:nvSpPr>
          <p:cNvPr id="296" name="Google Shape;296;p6"/>
          <p:cNvSpPr txBox="1"/>
          <p:nvPr/>
        </p:nvSpPr>
        <p:spPr>
          <a:xfrm>
            <a:off x="769603" y="1605789"/>
            <a:ext cx="2096958" cy="55143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FFFFFF"/>
              </a:buClr>
              <a:buSzPts val="3500"/>
              <a:buFont typeface="Arial"/>
              <a:buNone/>
            </a:pPr>
            <a:r>
              <a:rPr b="0" i="0" lang="en-US" sz="3500" u="none" cap="none" strike="noStrike">
                <a:solidFill>
                  <a:srgbClr val="FFFFFF"/>
                </a:solidFill>
                <a:latin typeface="Arial"/>
                <a:ea typeface="Arial"/>
                <a:cs typeface="Arial"/>
                <a:sym typeface="Arial"/>
              </a:rPr>
              <a:t>Use Cases</a:t>
            </a:r>
            <a:endParaRPr b="0" i="0" sz="3500" u="none" cap="none" strike="noStrike">
              <a:solidFill>
                <a:srgbClr val="FFFFFF"/>
              </a:solidFill>
              <a:latin typeface="Calibri"/>
              <a:ea typeface="Calibri"/>
              <a:cs typeface="Calibri"/>
              <a:sym typeface="Calibri"/>
            </a:endParaRPr>
          </a:p>
        </p:txBody>
      </p:sp>
      <p:grpSp>
        <p:nvGrpSpPr>
          <p:cNvPr id="297" name="Google Shape;297;p6"/>
          <p:cNvGrpSpPr/>
          <p:nvPr/>
        </p:nvGrpSpPr>
        <p:grpSpPr>
          <a:xfrm>
            <a:off x="4731799" y="2907740"/>
            <a:ext cx="2651760" cy="2697480"/>
            <a:chOff x="8385047" y="2478023"/>
            <a:chExt cx="1767840" cy="1798320"/>
          </a:xfrm>
        </p:grpSpPr>
        <p:sp>
          <p:nvSpPr>
            <p:cNvPr id="298" name="Google Shape;298;p6"/>
            <p:cNvSpPr/>
            <p:nvPr/>
          </p:nvSpPr>
          <p:spPr>
            <a:xfrm>
              <a:off x="8385047" y="2478023"/>
              <a:ext cx="1767840" cy="179832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6"/>
            <p:cNvSpPr/>
            <p:nvPr/>
          </p:nvSpPr>
          <p:spPr>
            <a:xfrm>
              <a:off x="8470391" y="2511551"/>
              <a:ext cx="1648968" cy="1676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0" name="Google Shape;300;p6"/>
            <p:cNvSpPr/>
            <p:nvPr/>
          </p:nvSpPr>
          <p:spPr>
            <a:xfrm>
              <a:off x="8467559" y="2509469"/>
              <a:ext cx="1655445" cy="1683385"/>
            </a:xfrm>
            <a:custGeom>
              <a:rect b="b" l="l" r="r" t="t"/>
              <a:pathLst>
                <a:path extrusionOk="0" h="1683385" w="1655445">
                  <a:moveTo>
                    <a:pt x="0" y="0"/>
                  </a:moveTo>
                  <a:lnTo>
                    <a:pt x="1655450" y="0"/>
                  </a:lnTo>
                  <a:lnTo>
                    <a:pt x="1655450" y="1682880"/>
                  </a:lnTo>
                  <a:lnTo>
                    <a:pt x="0" y="1682880"/>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01" name="Google Shape;301;p6"/>
          <p:cNvSpPr txBox="1"/>
          <p:nvPr/>
        </p:nvSpPr>
        <p:spPr>
          <a:xfrm>
            <a:off x="4778140" y="5579729"/>
            <a:ext cx="296727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Complement anthropogenic GHG emissions with natural GHG emissions and fluxes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2" name="Google Shape;302;p6"/>
          <p:cNvSpPr txBox="1"/>
          <p:nvPr/>
        </p:nvSpPr>
        <p:spPr>
          <a:xfrm>
            <a:off x="8007388" y="5638458"/>
            <a:ext cx="317904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i="0" lang="en-US" sz="1400" u="none" cap="none" strike="noStrike">
                <a:solidFill>
                  <a:srgbClr val="FFFFFF"/>
                </a:solidFill>
                <a:latin typeface="Arial"/>
                <a:ea typeface="Arial"/>
                <a:cs typeface="Arial"/>
                <a:sym typeface="Arial"/>
              </a:rPr>
              <a:t>Identify, and quantify estimates from super emitting events, leveraging aircraft and satellite data. </a:t>
            </a:r>
            <a:endParaRPr i="0" sz="1400" u="none" cap="none" strike="noStrike">
              <a:solidFill>
                <a:srgbClr val="FFFFFF"/>
              </a:solidFill>
              <a:latin typeface="Arial"/>
              <a:ea typeface="Arial"/>
              <a:cs typeface="Arial"/>
              <a:sym typeface="Arial"/>
            </a:endParaRPr>
          </a:p>
        </p:txBody>
      </p:sp>
      <p:sp>
        <p:nvSpPr>
          <p:cNvPr id="303" name="Google Shape;303;p6"/>
          <p:cNvSpPr txBox="1"/>
          <p:nvPr/>
        </p:nvSpPr>
        <p:spPr>
          <a:xfrm rot="-5400000">
            <a:off x="6349270" y="4122832"/>
            <a:ext cx="2439547" cy="195503"/>
          </a:xfrm>
          <a:prstGeom prst="rect">
            <a:avLst/>
          </a:prstGeom>
          <a:noFill/>
          <a:ln>
            <a:noFill/>
          </a:ln>
        </p:spPr>
        <p:txBody>
          <a:bodyPr anchorCtr="0" anchor="t" bIns="0" lIns="0" spcFirstLastPara="1" rIns="0" wrap="square" tIns="20300">
            <a:spAutoFit/>
          </a:bodyPr>
          <a:lstStyle/>
          <a:p>
            <a:pPr indent="0" lvl="0" marL="0" marR="5080" rtl="0" algn="l">
              <a:lnSpc>
                <a:spcPct val="100800"/>
              </a:lnSpc>
              <a:spcBef>
                <a:spcPts val="0"/>
              </a:spcBef>
              <a:spcAft>
                <a:spcPts val="0"/>
              </a:spcAft>
              <a:buClr>
                <a:srgbClr val="FFFFFF"/>
              </a:buClr>
              <a:buSzPts val="1200"/>
              <a:buFont typeface="Arial"/>
              <a:buNone/>
            </a:pPr>
            <a:r>
              <a:rPr b="0" i="1" lang="en-US" sz="1200" u="none" cap="none" strike="noStrike">
                <a:solidFill>
                  <a:srgbClr val="FFFFFF"/>
                </a:solidFill>
                <a:latin typeface="Arial"/>
                <a:ea typeface="Arial"/>
                <a:cs typeface="Arial"/>
                <a:sym typeface="Arial"/>
              </a:rPr>
              <a:t>Credit: Weir et al., Env. Res. Lett., 2022</a:t>
            </a:r>
            <a:endParaRPr b="0" i="1" sz="1200" u="none" cap="none" strike="noStrike">
              <a:solidFill>
                <a:srgbClr val="FFFFFF"/>
              </a:solidFill>
              <a:latin typeface="Arial"/>
              <a:ea typeface="Arial"/>
              <a:cs typeface="Arial"/>
              <a:sym typeface="Arial"/>
            </a:endParaRPr>
          </a:p>
        </p:txBody>
      </p:sp>
      <p:sp>
        <p:nvSpPr>
          <p:cNvPr id="304" name="Google Shape;304;p6"/>
          <p:cNvSpPr txBox="1"/>
          <p:nvPr/>
        </p:nvSpPr>
        <p:spPr>
          <a:xfrm rot="-5400000">
            <a:off x="9778676" y="4081510"/>
            <a:ext cx="2366586" cy="205184"/>
          </a:xfrm>
          <a:prstGeom prst="rect">
            <a:avLst/>
          </a:prstGeom>
          <a:noFill/>
          <a:ln>
            <a:noFill/>
          </a:ln>
        </p:spPr>
        <p:txBody>
          <a:bodyPr anchorCtr="0" anchor="t" bIns="0" lIns="0" spcFirstLastPara="1" rIns="0" wrap="square" tIns="20300">
            <a:spAutoFit/>
          </a:bodyPr>
          <a:lstStyle/>
          <a:p>
            <a:pPr indent="0" lvl="0" marL="0" marR="0" rtl="0" algn="l">
              <a:lnSpc>
                <a:spcPct val="100000"/>
              </a:lnSpc>
              <a:spcBef>
                <a:spcPts val="0"/>
              </a:spcBef>
              <a:spcAft>
                <a:spcPts val="0"/>
              </a:spcAft>
              <a:buClr>
                <a:srgbClr val="FFFFFF"/>
              </a:buClr>
              <a:buSzPts val="1200"/>
              <a:buFont typeface="Arial"/>
              <a:buNone/>
            </a:pPr>
            <a:r>
              <a:rPr b="0" i="1" lang="en-US" sz="1200" u="none" cap="none" strike="noStrike">
                <a:solidFill>
                  <a:srgbClr val="FFFFFF"/>
                </a:solidFill>
                <a:latin typeface="Arial"/>
                <a:ea typeface="Arial"/>
                <a:cs typeface="Arial"/>
                <a:sym typeface="Arial"/>
              </a:rPr>
              <a:t>Credit: EMIT Interim Open Data Portal</a:t>
            </a:r>
            <a:endParaRPr b="0" i="1" sz="1800" u="none" cap="none" strike="noStrike">
              <a:solidFill>
                <a:srgbClr val="FFFFFF"/>
              </a:solidFill>
              <a:latin typeface="Arial"/>
              <a:ea typeface="Arial"/>
              <a:cs typeface="Arial"/>
              <a:sym typeface="Arial"/>
            </a:endParaRPr>
          </a:p>
        </p:txBody>
      </p:sp>
      <p:pic>
        <p:nvPicPr>
          <p:cNvPr id="305" name="Google Shape;305;p6"/>
          <p:cNvPicPr preferRelativeResize="0"/>
          <p:nvPr/>
        </p:nvPicPr>
        <p:blipFill rotWithShape="1">
          <a:blip r:embed="rId7">
            <a:alphaModFix/>
          </a:blip>
          <a:srcRect b="0" l="0" r="0" t="0"/>
          <a:stretch/>
        </p:blipFill>
        <p:spPr>
          <a:xfrm>
            <a:off x="9596912" y="356818"/>
            <a:ext cx="2413380" cy="694940"/>
          </a:xfrm>
          <a:prstGeom prst="rect">
            <a:avLst/>
          </a:prstGeom>
          <a:noFill/>
          <a:ln>
            <a:noFill/>
          </a:ln>
        </p:spPr>
      </p:pic>
      <p:pic>
        <p:nvPicPr>
          <p:cNvPr id="306" name="Google Shape;306;p6"/>
          <p:cNvPicPr preferRelativeResize="0"/>
          <p:nvPr/>
        </p:nvPicPr>
        <p:blipFill rotWithShape="1">
          <a:blip r:embed="rId8">
            <a:alphaModFix/>
          </a:blip>
          <a:srcRect b="0" l="0" r="0" t="0"/>
          <a:stretch/>
        </p:blipFill>
        <p:spPr>
          <a:xfrm>
            <a:off x="8107261" y="2907740"/>
            <a:ext cx="2651760" cy="2697480"/>
          </a:xfrm>
          <a:prstGeom prst="rect">
            <a:avLst/>
          </a:prstGeom>
          <a:noFill/>
          <a:ln>
            <a:noFill/>
          </a:ln>
        </p:spPr>
      </p:pic>
      <p:sp>
        <p:nvSpPr>
          <p:cNvPr id="307" name="Google Shape;307;p6"/>
          <p:cNvSpPr txBox="1"/>
          <p:nvPr/>
        </p:nvSpPr>
        <p:spPr>
          <a:xfrm>
            <a:off x="5985164" y="1211093"/>
            <a:ext cx="6025200" cy="143160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Arial"/>
                <a:ea typeface="Arial"/>
                <a:cs typeface="Arial"/>
                <a:sym typeface="Arial"/>
              </a:rPr>
              <a:t>Upcoming Milestones</a:t>
            </a:r>
            <a:endParaRPr b="1" i="0" sz="1700" u="none" cap="none" strike="noStrike">
              <a:solidFill>
                <a:srgbClr val="000000"/>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500"/>
              <a:buFont typeface="Arial"/>
              <a:buChar char="•"/>
            </a:pPr>
            <a:r>
              <a:rPr b="1" i="0" lang="en-US" sz="1500" u="none" cap="none" strike="noStrike">
                <a:solidFill>
                  <a:srgbClr val="000000"/>
                </a:solidFill>
                <a:latin typeface="Arial"/>
                <a:ea typeface="Arial"/>
                <a:cs typeface="Arial"/>
                <a:sym typeface="Arial"/>
              </a:rPr>
              <a:t>Fall 2023: </a:t>
            </a:r>
            <a:r>
              <a:rPr b="1" i="0" lang="en-US" sz="1500" u="none" cap="none" strike="noStrike">
                <a:solidFill>
                  <a:srgbClr val="FFFFFF"/>
                </a:solidFill>
                <a:latin typeface="Arial"/>
                <a:ea typeface="Arial"/>
                <a:cs typeface="Arial"/>
                <a:sym typeface="Arial"/>
              </a:rPr>
              <a:t>Soft launch of Center, beta portal release</a:t>
            </a:r>
            <a:endParaRPr/>
          </a:p>
          <a:p>
            <a:pPr indent="-285750" lvl="0" marL="285750" marR="0" rtl="0" algn="l">
              <a:lnSpc>
                <a:spcPct val="100000"/>
              </a:lnSpc>
              <a:spcBef>
                <a:spcPts val="300"/>
              </a:spcBef>
              <a:spcAft>
                <a:spcPts val="0"/>
              </a:spcAft>
              <a:buClr>
                <a:srgbClr val="000000"/>
              </a:buClr>
              <a:buSzPts val="1500"/>
              <a:buFont typeface="Arial"/>
              <a:buChar char="•"/>
            </a:pPr>
            <a:r>
              <a:rPr b="1" i="0" lang="en-US" sz="1500" u="none" cap="none" strike="noStrike">
                <a:solidFill>
                  <a:srgbClr val="000000"/>
                </a:solidFill>
                <a:latin typeface="Arial"/>
                <a:ea typeface="Arial"/>
                <a:cs typeface="Arial"/>
                <a:sym typeface="Arial"/>
              </a:rPr>
              <a:t>Nov. 28, 2023: </a:t>
            </a:r>
            <a:r>
              <a:rPr b="1" i="0" lang="en-US" sz="1500" u="none" cap="none" strike="noStrike">
                <a:solidFill>
                  <a:srgbClr val="FFFFFF"/>
                </a:solidFill>
                <a:latin typeface="Arial"/>
                <a:ea typeface="Arial"/>
                <a:cs typeface="Arial"/>
                <a:sym typeface="Arial"/>
              </a:rPr>
              <a:t>Targeted Stakeholder Workshop </a:t>
            </a:r>
            <a:endParaRPr/>
          </a:p>
          <a:p>
            <a:pPr indent="0" lvl="0" marL="0" marR="0" rtl="0" algn="l">
              <a:lnSpc>
                <a:spcPct val="100000"/>
              </a:lnSpc>
              <a:spcBef>
                <a:spcPts val="0"/>
              </a:spcBef>
              <a:spcAft>
                <a:spcPts val="0"/>
              </a:spcAft>
              <a:buNone/>
            </a:pPr>
            <a:r>
              <a:rPr b="1" lang="en-US" sz="1500">
                <a:solidFill>
                  <a:srgbClr val="FFFFFF"/>
                </a:solidFill>
                <a:latin typeface="Arial"/>
                <a:ea typeface="Arial"/>
                <a:cs typeface="Arial"/>
                <a:sym typeface="Arial"/>
              </a:rPr>
              <a:t>	             </a:t>
            </a:r>
            <a:r>
              <a:rPr b="1" i="0" lang="en-US" sz="1500" u="none" cap="none" strike="noStrike">
                <a:solidFill>
                  <a:srgbClr val="FFFFFF"/>
                </a:solidFill>
                <a:latin typeface="Arial"/>
                <a:ea typeface="Arial"/>
                <a:cs typeface="Arial"/>
                <a:sym typeface="Arial"/>
              </a:rPr>
              <a:t>(hybrid virtual / in-person, Washington, D.C.</a:t>
            </a:r>
            <a:endParaRPr b="1" sz="1500">
              <a:solidFill>
                <a:srgbClr val="FFFFFF"/>
              </a:solidFill>
            </a:endParaRPr>
          </a:p>
          <a:p>
            <a:pPr indent="-285750" lvl="0" marL="285750" rtl="0" algn="l">
              <a:spcBef>
                <a:spcPts val="300"/>
              </a:spcBef>
              <a:spcAft>
                <a:spcPts val="0"/>
              </a:spcAft>
              <a:buClr>
                <a:schemeClr val="dk1"/>
              </a:buClr>
              <a:buSzPts val="1500"/>
              <a:buChar char="•"/>
            </a:pPr>
            <a:r>
              <a:rPr b="1" lang="en-US" sz="1500">
                <a:solidFill>
                  <a:schemeClr val="dk1"/>
                </a:solidFill>
              </a:rPr>
              <a:t>Dec. 4: </a:t>
            </a:r>
            <a:r>
              <a:rPr b="1" lang="en-US" sz="1500">
                <a:solidFill>
                  <a:schemeClr val="lt1"/>
                </a:solidFill>
              </a:rPr>
              <a:t>Side Event at COP28</a:t>
            </a:r>
            <a:endParaRPr b="1"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7"/>
          <p:cNvSpPr txBox="1"/>
          <p:nvPr/>
        </p:nvSpPr>
        <p:spPr>
          <a:xfrm>
            <a:off x="433194" y="413458"/>
            <a:ext cx="11662663"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DEMONSTRATION AREAS</a:t>
            </a:r>
            <a:endParaRPr/>
          </a:p>
        </p:txBody>
      </p:sp>
      <p:sp>
        <p:nvSpPr>
          <p:cNvPr id="313" name="Google Shape;313;p7"/>
          <p:cNvSpPr/>
          <p:nvPr/>
        </p:nvSpPr>
        <p:spPr>
          <a:xfrm>
            <a:off x="433194" y="1523148"/>
            <a:ext cx="3598984" cy="3916947"/>
          </a:xfrm>
          <a:prstGeom prst="rect">
            <a:avLst/>
          </a:prstGeom>
          <a:solidFill>
            <a:srgbClr val="FFFFFF"/>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4" name="Google Shape;314;p7"/>
          <p:cNvSpPr txBox="1"/>
          <p:nvPr/>
        </p:nvSpPr>
        <p:spPr>
          <a:xfrm>
            <a:off x="433194" y="1523147"/>
            <a:ext cx="359898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Demonstration Area</a:t>
            </a:r>
            <a:r>
              <a:rPr b="0" i="0" lang="en-US" sz="1400" u="none" cap="none" strike="noStrike">
                <a:solidFill>
                  <a:srgbClr val="000000"/>
                </a:solidFill>
                <a:latin typeface="Calibri"/>
                <a:ea typeface="Calibri"/>
                <a:cs typeface="Calibri"/>
                <a:sym typeface="Calibri"/>
              </a:rPr>
              <a:t>: Human emissions, cyberinfrastructure</a:t>
            </a:r>
            <a:endParaRPr/>
          </a:p>
        </p:txBody>
      </p:sp>
      <p:sp>
        <p:nvSpPr>
          <p:cNvPr id="315" name="Google Shape;315;p7"/>
          <p:cNvSpPr/>
          <p:nvPr/>
        </p:nvSpPr>
        <p:spPr>
          <a:xfrm>
            <a:off x="445224" y="2169478"/>
            <a:ext cx="1833517" cy="1782202"/>
          </a:xfrm>
          <a:prstGeom prst="rect">
            <a:avLst/>
          </a:prstGeom>
          <a:solidFill>
            <a:srgbClr val="FFFFFF"/>
          </a:solidFill>
          <a:ln cap="flat" cmpd="sng" w="5715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6" name="Google Shape;316;p7"/>
          <p:cNvSpPr/>
          <p:nvPr/>
        </p:nvSpPr>
        <p:spPr>
          <a:xfrm>
            <a:off x="2308045" y="2169478"/>
            <a:ext cx="1724134" cy="1782202"/>
          </a:xfrm>
          <a:prstGeom prst="rect">
            <a:avLst/>
          </a:prstGeom>
          <a:solidFill>
            <a:srgbClr val="FFFFFF"/>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17" name="Google Shape;317;p7"/>
          <p:cNvSpPr txBox="1"/>
          <p:nvPr/>
        </p:nvSpPr>
        <p:spPr>
          <a:xfrm>
            <a:off x="445225" y="2342064"/>
            <a:ext cx="184554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Use Case 1. </a:t>
            </a:r>
            <a:r>
              <a:rPr b="0" i="1" lang="en-US" sz="1400" u="none" cap="none" strike="noStrike">
                <a:solidFill>
                  <a:srgbClr val="000000"/>
                </a:solidFill>
                <a:latin typeface="Calibri"/>
                <a:ea typeface="Calibri"/>
                <a:cs typeface="Calibri"/>
                <a:sym typeface="Calibri"/>
              </a:rPr>
              <a:t>Improve access and latency to, gridding of anthropogenic CH</a:t>
            </a:r>
            <a:r>
              <a:rPr b="0" baseline="-25000" i="1" lang="en-US" sz="1400" u="none" cap="none" strike="noStrike">
                <a:solidFill>
                  <a:srgbClr val="000000"/>
                </a:solidFill>
                <a:latin typeface="Calibri"/>
                <a:ea typeface="Calibri"/>
                <a:cs typeface="Calibri"/>
                <a:sym typeface="Calibri"/>
              </a:rPr>
              <a:t>4</a:t>
            </a:r>
            <a:r>
              <a:rPr b="0" i="1" lang="en-US" sz="1400" u="none" cap="none" strike="noStrike">
                <a:solidFill>
                  <a:srgbClr val="000000"/>
                </a:solidFill>
                <a:latin typeface="Calibri"/>
                <a:ea typeface="Calibri"/>
                <a:cs typeface="Calibri"/>
                <a:sym typeface="Calibri"/>
              </a:rPr>
              <a:t> inventory</a:t>
            </a:r>
            <a:endParaRPr b="0" i="0" sz="1400" u="none" cap="none" strike="noStrike">
              <a:solidFill>
                <a:srgbClr val="000000"/>
              </a:solidFill>
              <a:latin typeface="Calibri"/>
              <a:ea typeface="Calibri"/>
              <a:cs typeface="Calibri"/>
              <a:sym typeface="Calibri"/>
            </a:endParaRPr>
          </a:p>
        </p:txBody>
      </p:sp>
      <p:sp>
        <p:nvSpPr>
          <p:cNvPr id="318" name="Google Shape;318;p7"/>
          <p:cNvSpPr txBox="1"/>
          <p:nvPr/>
        </p:nvSpPr>
        <p:spPr>
          <a:xfrm>
            <a:off x="2331549" y="2342064"/>
            <a:ext cx="179385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Add. Interagency  Opportunities.</a:t>
            </a:r>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Calibri"/>
                <a:ea typeface="Calibri"/>
                <a:cs typeface="Calibri"/>
                <a:sym typeface="Calibri"/>
              </a:rPr>
              <a:t>Collaboration on low latency GHG, AQ emissions (e.g., through GRA</a:t>
            </a:r>
            <a:r>
              <a:rPr b="0" baseline="30000" i="1" lang="en-US" sz="1400" u="none" cap="none" strike="noStrike">
                <a:solidFill>
                  <a:srgbClr val="000000"/>
                </a:solidFill>
                <a:latin typeface="Calibri"/>
                <a:ea typeface="Calibri"/>
                <a:cs typeface="Calibri"/>
                <a:sym typeface="Calibri"/>
              </a:rPr>
              <a:t>2</a:t>
            </a:r>
            <a:r>
              <a:rPr b="0" i="1" lang="en-US" sz="1400" u="none" cap="none" strike="noStrike">
                <a:solidFill>
                  <a:srgbClr val="000000"/>
                </a:solidFill>
                <a:latin typeface="Calibri"/>
                <a:ea typeface="Calibri"/>
                <a:cs typeface="Calibri"/>
                <a:sym typeface="Calibri"/>
              </a:rPr>
              <a:t>PES)</a:t>
            </a:r>
            <a:endParaRPr/>
          </a:p>
        </p:txBody>
      </p:sp>
      <p:sp>
        <p:nvSpPr>
          <p:cNvPr id="319" name="Google Shape;319;p7"/>
          <p:cNvSpPr txBox="1"/>
          <p:nvPr/>
        </p:nvSpPr>
        <p:spPr>
          <a:xfrm>
            <a:off x="479248" y="4120956"/>
            <a:ext cx="359898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International. </a:t>
            </a:r>
            <a:r>
              <a:rPr b="0" i="1" lang="en-US" sz="1400" u="none" cap="none" strike="noStrike">
                <a:solidFill>
                  <a:srgbClr val="000000"/>
                </a:solidFill>
                <a:latin typeface="Calibri"/>
                <a:ea typeface="Calibri"/>
                <a:cs typeface="Calibri"/>
                <a:sym typeface="Calibri"/>
              </a:rPr>
              <a:t>Make gridding tools open source, support capacity building in other countries, collaborating with State Department.  </a:t>
            </a:r>
            <a:endParaRPr/>
          </a:p>
        </p:txBody>
      </p:sp>
      <p:sp>
        <p:nvSpPr>
          <p:cNvPr id="320" name="Google Shape;320;p7"/>
          <p:cNvSpPr/>
          <p:nvPr/>
        </p:nvSpPr>
        <p:spPr>
          <a:xfrm>
            <a:off x="4254872" y="1526136"/>
            <a:ext cx="3598984" cy="3913960"/>
          </a:xfrm>
          <a:prstGeom prst="rect">
            <a:avLst/>
          </a:prstGeom>
          <a:solidFill>
            <a:srgbClr val="A8D08C"/>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1" name="Google Shape;321;p7"/>
          <p:cNvSpPr txBox="1"/>
          <p:nvPr/>
        </p:nvSpPr>
        <p:spPr>
          <a:xfrm>
            <a:off x="4104704" y="1526135"/>
            <a:ext cx="374915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Demonstration Area</a:t>
            </a:r>
            <a:r>
              <a:rPr b="0" i="0" lang="en-US" sz="1400" u="none" cap="none" strike="noStrike">
                <a:solidFill>
                  <a:srgbClr val="000000"/>
                </a:solidFill>
                <a:latin typeface="Calibri"/>
                <a:ea typeface="Calibri"/>
                <a:cs typeface="Calibri"/>
                <a:sym typeface="Calibri"/>
              </a:rPr>
              <a:t>: Natural sources/sinks, modeling and data assimilation</a:t>
            </a:r>
            <a:endParaRPr/>
          </a:p>
        </p:txBody>
      </p:sp>
      <p:sp>
        <p:nvSpPr>
          <p:cNvPr id="322" name="Google Shape;322;p7"/>
          <p:cNvSpPr/>
          <p:nvPr/>
        </p:nvSpPr>
        <p:spPr>
          <a:xfrm>
            <a:off x="4254870" y="2172467"/>
            <a:ext cx="1845547" cy="1832222"/>
          </a:xfrm>
          <a:prstGeom prst="rect">
            <a:avLst/>
          </a:prstGeom>
          <a:solidFill>
            <a:srgbClr val="C4E0B2"/>
          </a:solidFill>
          <a:ln cap="flat" cmpd="sng" w="5715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3" name="Google Shape;323;p7"/>
          <p:cNvSpPr/>
          <p:nvPr/>
        </p:nvSpPr>
        <p:spPr>
          <a:xfrm>
            <a:off x="6122193" y="2172467"/>
            <a:ext cx="1731664" cy="1832222"/>
          </a:xfrm>
          <a:prstGeom prst="rect">
            <a:avLst/>
          </a:prstGeom>
          <a:solidFill>
            <a:srgbClr val="E1EFD8"/>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4" name="Google Shape;324;p7"/>
          <p:cNvSpPr txBox="1"/>
          <p:nvPr/>
        </p:nvSpPr>
        <p:spPr>
          <a:xfrm>
            <a:off x="4254869" y="2285066"/>
            <a:ext cx="1845547"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Use Case 2. </a:t>
            </a:r>
            <a:r>
              <a:rPr b="0" i="1" lang="en-US" sz="1400" u="none" cap="none" strike="noStrike">
                <a:solidFill>
                  <a:srgbClr val="000000"/>
                </a:solidFill>
                <a:latin typeface="Calibri"/>
                <a:ea typeface="Calibri"/>
                <a:cs typeface="Calibri"/>
                <a:sym typeface="Calibri"/>
              </a:rPr>
              <a:t>Complement anthropogenic GHG emissions with natural GHG emissions and fluxes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5" name="Google Shape;325;p7"/>
          <p:cNvSpPr txBox="1"/>
          <p:nvPr/>
        </p:nvSpPr>
        <p:spPr>
          <a:xfrm>
            <a:off x="6239691" y="2172466"/>
            <a:ext cx="1660218"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Add. Interagency Opportunities. </a:t>
            </a:r>
            <a:r>
              <a:rPr b="0" i="1" lang="en-US" sz="1400" u="none" cap="none" strike="noStrike">
                <a:solidFill>
                  <a:srgbClr val="000000"/>
                </a:solidFill>
                <a:latin typeface="Calibri"/>
                <a:ea typeface="Calibri"/>
                <a:cs typeface="Calibri"/>
                <a:sym typeface="Calibri"/>
              </a:rPr>
              <a:t>Collaboration on quasi-operational modeling, development of consensus GHG products</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6" name="Google Shape;326;p7"/>
          <p:cNvSpPr txBox="1"/>
          <p:nvPr/>
        </p:nvSpPr>
        <p:spPr>
          <a:xfrm>
            <a:off x="4240218" y="4127801"/>
            <a:ext cx="359898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International. </a:t>
            </a:r>
            <a:r>
              <a:rPr b="0" i="1" lang="en-US" sz="1400" u="none" cap="none" strike="noStrike">
                <a:solidFill>
                  <a:srgbClr val="000000"/>
                </a:solidFill>
                <a:latin typeface="Calibri"/>
                <a:ea typeface="Calibri"/>
                <a:cs typeface="Calibri"/>
                <a:sym typeface="Calibri"/>
              </a:rPr>
              <a:t>Contribute to CEOS Strategy to Support the Global Stocktake and WMO IG3IS and Global Greenhouse Gas Watch initiatives.</a:t>
            </a:r>
            <a:endParaRPr/>
          </a:p>
        </p:txBody>
      </p:sp>
      <p:sp>
        <p:nvSpPr>
          <p:cNvPr id="327" name="Google Shape;327;p7"/>
          <p:cNvSpPr/>
          <p:nvPr/>
        </p:nvSpPr>
        <p:spPr>
          <a:xfrm>
            <a:off x="7943591" y="1516634"/>
            <a:ext cx="3598984" cy="3923461"/>
          </a:xfrm>
          <a:prstGeom prst="rect">
            <a:avLst/>
          </a:prstGeom>
          <a:solidFill>
            <a:srgbClr val="F4B081"/>
          </a:solidFill>
          <a:ln cap="flat" cmpd="sng" w="12700">
            <a:solidFill>
              <a:srgbClr val="833C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28" name="Google Shape;328;p7"/>
          <p:cNvSpPr txBox="1"/>
          <p:nvPr/>
        </p:nvSpPr>
        <p:spPr>
          <a:xfrm>
            <a:off x="7868507" y="1512059"/>
            <a:ext cx="374915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Demonstration Area: </a:t>
            </a:r>
            <a:r>
              <a:rPr b="0" i="0" lang="en-US" sz="1400" u="none" cap="none" strike="noStrike">
                <a:solidFill>
                  <a:srgbClr val="000000"/>
                </a:solidFill>
                <a:latin typeface="Calibri"/>
                <a:ea typeface="Calibri"/>
                <a:cs typeface="Calibri"/>
                <a:sym typeface="Calibri"/>
              </a:rPr>
              <a:t>Large emission events, Advancing measurement technology and cal/val</a:t>
            </a:r>
            <a:endParaRPr b="0" i="0" sz="1400" u="none" cap="none" strike="noStrike">
              <a:solidFill>
                <a:srgbClr val="000000"/>
              </a:solidFill>
              <a:latin typeface="Calibri"/>
              <a:ea typeface="Calibri"/>
              <a:cs typeface="Calibri"/>
              <a:sym typeface="Calibri"/>
            </a:endParaRPr>
          </a:p>
        </p:txBody>
      </p:sp>
      <p:sp>
        <p:nvSpPr>
          <p:cNvPr id="329" name="Google Shape;329;p7"/>
          <p:cNvSpPr/>
          <p:nvPr/>
        </p:nvSpPr>
        <p:spPr>
          <a:xfrm>
            <a:off x="7943590" y="2159500"/>
            <a:ext cx="1852800" cy="1838820"/>
          </a:xfrm>
          <a:prstGeom prst="rect">
            <a:avLst/>
          </a:prstGeom>
          <a:solidFill>
            <a:srgbClr val="F7CAAC"/>
          </a:solidFill>
          <a:ln cap="flat" cmpd="sng" w="57150">
            <a:solidFill>
              <a:srgbClr val="833C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400"/>
              <a:buFont typeface="Calibri"/>
              <a:buNone/>
            </a:pPr>
            <a:r>
              <a:t/>
            </a:r>
            <a:endParaRPr b="0" i="1" sz="1400" u="none" cap="none" strike="noStrike">
              <a:solidFill>
                <a:srgbClr val="FFFFFF"/>
              </a:solidFill>
              <a:latin typeface="Calibri"/>
              <a:ea typeface="Calibri"/>
              <a:cs typeface="Calibri"/>
              <a:sym typeface="Calibri"/>
            </a:endParaRPr>
          </a:p>
        </p:txBody>
      </p:sp>
      <p:sp>
        <p:nvSpPr>
          <p:cNvPr id="330" name="Google Shape;330;p7"/>
          <p:cNvSpPr/>
          <p:nvPr/>
        </p:nvSpPr>
        <p:spPr>
          <a:xfrm>
            <a:off x="9818166" y="2157381"/>
            <a:ext cx="1724409" cy="1838820"/>
          </a:xfrm>
          <a:prstGeom prst="rect">
            <a:avLst/>
          </a:prstGeom>
          <a:solidFill>
            <a:srgbClr val="FBE4D4"/>
          </a:solidFill>
          <a:ln cap="flat" cmpd="sng" w="12700">
            <a:solidFill>
              <a:srgbClr val="833C0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31" name="Google Shape;331;p7"/>
          <p:cNvSpPr txBox="1"/>
          <p:nvPr/>
        </p:nvSpPr>
        <p:spPr>
          <a:xfrm>
            <a:off x="7921815" y="2269980"/>
            <a:ext cx="1938636"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Use Case 3. </a:t>
            </a:r>
            <a:endParaRPr/>
          </a:p>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Calibri"/>
                <a:ea typeface="Calibri"/>
                <a:cs typeface="Calibri"/>
                <a:sym typeface="Calibri"/>
              </a:rPr>
              <a:t>Identify and quantify emissions from large CH</a:t>
            </a:r>
            <a:r>
              <a:rPr b="0" baseline="-25000" i="1" lang="en-US" sz="1400" u="none" cap="none" strike="noStrike">
                <a:solidFill>
                  <a:srgbClr val="000000"/>
                </a:solidFill>
                <a:latin typeface="Calibri"/>
                <a:ea typeface="Calibri"/>
                <a:cs typeface="Calibri"/>
                <a:sym typeface="Calibri"/>
              </a:rPr>
              <a:t>4</a:t>
            </a:r>
            <a:r>
              <a:rPr b="0" i="1" lang="en-US" sz="1400" u="none" cap="none" strike="noStrike">
                <a:solidFill>
                  <a:srgbClr val="000000"/>
                </a:solidFill>
                <a:latin typeface="Calibri"/>
                <a:ea typeface="Calibri"/>
                <a:cs typeface="Calibri"/>
                <a:sym typeface="Calibri"/>
              </a:rPr>
              <a:t> leak events leveraging aircraft and satellite data</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2" name="Google Shape;332;p7"/>
          <p:cNvSpPr txBox="1"/>
          <p:nvPr/>
        </p:nvSpPr>
        <p:spPr>
          <a:xfrm>
            <a:off x="9774484" y="2195795"/>
            <a:ext cx="1861180"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Add. Interagency Opportunities. </a:t>
            </a:r>
            <a:r>
              <a:rPr b="0" i="1" lang="en-US" sz="1400" u="none" cap="none" strike="noStrike">
                <a:solidFill>
                  <a:srgbClr val="000000"/>
                </a:solidFill>
                <a:latin typeface="Calibri"/>
                <a:ea typeface="Calibri"/>
                <a:cs typeface="Calibri"/>
                <a:sym typeface="Calibri"/>
              </a:rPr>
              <a:t>Collaboration on cal/val standards, coordinated measurement deployments</a:t>
            </a:r>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33" name="Google Shape;333;p7"/>
          <p:cNvSpPr txBox="1"/>
          <p:nvPr/>
        </p:nvSpPr>
        <p:spPr>
          <a:xfrm>
            <a:off x="7965367" y="4078800"/>
            <a:ext cx="359898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International. </a:t>
            </a:r>
            <a:r>
              <a:rPr b="0" i="1" lang="en-US" sz="1400" u="none" cap="none" strike="noStrike">
                <a:solidFill>
                  <a:srgbClr val="000000"/>
                </a:solidFill>
                <a:latin typeface="Calibri"/>
                <a:ea typeface="Calibri"/>
                <a:cs typeface="Calibri"/>
                <a:sym typeface="Calibri"/>
              </a:rPr>
              <a:t>Explore contributions to UNEP IMEO/MARS initiatives to enable timely access of satellite plume mapping data for large/transient emissions detection and inter-comparison of plume mapping instruments with emissions release.</a:t>
            </a:r>
            <a:endParaRPr/>
          </a:p>
        </p:txBody>
      </p:sp>
      <p:sp>
        <p:nvSpPr>
          <p:cNvPr id="334" name="Google Shape;334;p7"/>
          <p:cNvSpPr txBox="1"/>
          <p:nvPr/>
        </p:nvSpPr>
        <p:spPr>
          <a:xfrm>
            <a:off x="8845826" y="5625548"/>
            <a:ext cx="1818861" cy="307777"/>
          </a:xfrm>
          <a:prstGeom prst="rect">
            <a:avLst/>
          </a:prstGeom>
          <a:noFill/>
          <a:ln cap="flat" cmpd="sng" w="9525">
            <a:solidFill>
              <a:srgbClr val="FC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LOCAL </a:t>
            </a:r>
            <a:endParaRPr/>
          </a:p>
        </p:txBody>
      </p:sp>
      <p:sp>
        <p:nvSpPr>
          <p:cNvPr id="335" name="Google Shape;335;p7"/>
          <p:cNvSpPr txBox="1"/>
          <p:nvPr/>
        </p:nvSpPr>
        <p:spPr>
          <a:xfrm>
            <a:off x="5186569" y="5626643"/>
            <a:ext cx="1818861" cy="307777"/>
          </a:xfrm>
          <a:prstGeom prst="rect">
            <a:avLst/>
          </a:prstGeom>
          <a:noFill/>
          <a:ln cap="flat" cmpd="sng" w="9525">
            <a:solidFill>
              <a:srgbClr val="FC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GLOBAL  </a:t>
            </a:r>
            <a:endParaRPr/>
          </a:p>
        </p:txBody>
      </p:sp>
      <p:sp>
        <p:nvSpPr>
          <p:cNvPr id="336" name="Google Shape;336;p7"/>
          <p:cNvSpPr txBox="1"/>
          <p:nvPr/>
        </p:nvSpPr>
        <p:spPr>
          <a:xfrm>
            <a:off x="1355966" y="5625548"/>
            <a:ext cx="1818861" cy="307777"/>
          </a:xfrm>
          <a:prstGeom prst="rect">
            <a:avLst/>
          </a:prstGeom>
          <a:noFill/>
          <a:ln cap="flat" cmpd="sng" w="12700">
            <a:solidFill>
              <a:srgbClr val="FC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REGIONAL  </a:t>
            </a:r>
            <a:endParaRPr/>
          </a:p>
        </p:txBody>
      </p:sp>
      <p:sp>
        <p:nvSpPr>
          <p:cNvPr id="337" name="Google Shape;337;p7"/>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1200"/>
              <a:buFont typeface="Arial"/>
              <a:buNone/>
            </a:pPr>
            <a:fld id="{00000000-1234-1234-1234-123412341234}" type="slidenum">
              <a:rPr b="0" i="0" lang="en-US"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8"/>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8"/>
          <p:cNvSpPr txBox="1"/>
          <p:nvPr>
            <p:ph type="title"/>
          </p:nvPr>
        </p:nvSpPr>
        <p:spPr>
          <a:xfrm>
            <a:off x="93480" y="0"/>
            <a:ext cx="11741629" cy="9233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3000"/>
              <a:buFont typeface="Arial"/>
              <a:buNone/>
            </a:pPr>
            <a:r>
              <a:rPr lang="en-US" sz="3000"/>
              <a:t>Demonstration Area 1: Human Emissions, Cyberinfrastructure </a:t>
            </a:r>
            <a:endParaRPr/>
          </a:p>
        </p:txBody>
      </p:sp>
      <p:pic>
        <p:nvPicPr>
          <p:cNvPr id="344" name="Google Shape;344;p8"/>
          <p:cNvPicPr preferRelativeResize="0"/>
          <p:nvPr/>
        </p:nvPicPr>
        <p:blipFill rotWithShape="1">
          <a:blip r:embed="rId3">
            <a:alphaModFix/>
          </a:blip>
          <a:srcRect b="0" l="0" r="0" t="0"/>
          <a:stretch/>
        </p:blipFill>
        <p:spPr>
          <a:xfrm>
            <a:off x="416543" y="1244965"/>
            <a:ext cx="4410552" cy="3360420"/>
          </a:xfrm>
          <a:prstGeom prst="rect">
            <a:avLst/>
          </a:prstGeom>
          <a:noFill/>
          <a:ln>
            <a:noFill/>
          </a:ln>
        </p:spPr>
      </p:pic>
      <p:sp>
        <p:nvSpPr>
          <p:cNvPr id="345" name="Google Shape;345;p8"/>
          <p:cNvSpPr txBox="1"/>
          <p:nvPr/>
        </p:nvSpPr>
        <p:spPr>
          <a:xfrm>
            <a:off x="416543" y="4691407"/>
            <a:ext cx="45297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Helvetica Neue"/>
                <a:ea typeface="Helvetica Neue"/>
                <a:cs typeface="Helvetica Neue"/>
                <a:sym typeface="Helvetica Neue"/>
              </a:rPr>
              <a:t>EPA Gridded Express 2020 - Total Methane Emissions</a:t>
            </a:r>
            <a:endParaRPr/>
          </a:p>
        </p:txBody>
      </p:sp>
      <p:sp>
        <p:nvSpPr>
          <p:cNvPr id="346" name="Google Shape;346;p8"/>
          <p:cNvSpPr txBox="1"/>
          <p:nvPr/>
        </p:nvSpPr>
        <p:spPr>
          <a:xfrm>
            <a:off x="5460983" y="1167774"/>
            <a:ext cx="6126480" cy="240065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chemeClr val="lt1"/>
                </a:solidFill>
                <a:latin typeface="Helvetica Neue"/>
                <a:ea typeface="Helvetica Neue"/>
                <a:cs typeface="Helvetica Neue"/>
                <a:sym typeface="Helvetica Neue"/>
              </a:rPr>
              <a:t>The gridded EPA U.S. anthropogenic methane greenhouse gas inventory includes gridded maps of annual anthropogenic methane emissions (0.1°×0.1°) for the contiguous United States.</a:t>
            </a:r>
            <a:endParaRPr/>
          </a:p>
          <a:p>
            <a:pPr indent="-190500" lvl="0" marL="285750" marR="0" rtl="0" algn="l">
              <a:lnSpc>
                <a:spcPct val="100000"/>
              </a:lnSpc>
              <a:spcBef>
                <a:spcPts val="0"/>
              </a:spcBef>
              <a:spcAft>
                <a:spcPts val="0"/>
              </a:spcAft>
              <a:buClr>
                <a:srgbClr val="000000"/>
              </a:buClr>
              <a:buSzPts val="1500"/>
              <a:buFont typeface="Noto Sans Symbols"/>
              <a:buNone/>
            </a:pPr>
            <a:r>
              <a:t/>
            </a:r>
            <a:endParaRPr b="0" i="0" sz="1500" u="none" cap="none" strike="noStrike">
              <a:solidFill>
                <a:schemeClr val="lt1"/>
              </a:solidFill>
              <a:latin typeface="Helvetica Neue"/>
              <a:ea typeface="Helvetica Neue"/>
              <a:cs typeface="Helvetica Neue"/>
              <a:sym typeface="Helvetica Neue"/>
            </a:endParaRPr>
          </a:p>
          <a:p>
            <a:pPr indent="-285750" lvl="0" marL="285750" marR="0" rtl="0" algn="l">
              <a:lnSpc>
                <a:spcPct val="100000"/>
              </a:lnSpc>
              <a:spcBef>
                <a:spcPts val="0"/>
              </a:spcBef>
              <a:spcAft>
                <a:spcPts val="0"/>
              </a:spcAft>
              <a:buClr>
                <a:srgbClr val="000000"/>
              </a:buClr>
              <a:buSzPts val="1500"/>
              <a:buFont typeface="Noto Sans Symbols"/>
              <a:buChar char="❖"/>
            </a:pPr>
            <a:r>
              <a:rPr b="0" i="0" lang="en-US" sz="1500" u="none" cap="none" strike="noStrike">
                <a:solidFill>
                  <a:schemeClr val="lt1"/>
                </a:solidFill>
                <a:latin typeface="Helvetica Neue"/>
                <a:ea typeface="Helvetica Neue"/>
                <a:cs typeface="Helvetica Neue"/>
                <a:sym typeface="Helvetica Neue"/>
              </a:rPr>
              <a:t>Mapping human-caused sources of methane across the U.S. provides insight into source and emission trends. This geographic representation enables new comparisons between emission locations and includes methane estimates informed by atmospheric observations. The aim is to improve national and state-level methane emission estimates.</a:t>
            </a:r>
            <a:endParaRPr/>
          </a:p>
        </p:txBody>
      </p:sp>
      <p:pic>
        <p:nvPicPr>
          <p:cNvPr descr="Map of the United States with dark blue on most of the western half indicating less CO2 than the eastern light green half " id="347" name="Google Shape;347;p8">
            <a:hlinkClick r:id="rId4"/>
          </p:cNvPr>
          <p:cNvPicPr preferRelativeResize="0"/>
          <p:nvPr/>
        </p:nvPicPr>
        <p:blipFill rotWithShape="1">
          <a:blip r:embed="rId5">
            <a:alphaModFix/>
          </a:blip>
          <a:srcRect b="0" l="0" r="0" t="0"/>
          <a:stretch/>
        </p:blipFill>
        <p:spPr>
          <a:xfrm>
            <a:off x="5528574" y="4379016"/>
            <a:ext cx="3056279" cy="1852869"/>
          </a:xfrm>
          <a:prstGeom prst="rect">
            <a:avLst/>
          </a:prstGeom>
          <a:noFill/>
          <a:ln>
            <a:noFill/>
          </a:ln>
        </p:spPr>
      </p:pic>
      <p:pic>
        <p:nvPicPr>
          <p:cNvPr descr="This map shows the western US is emitting less NOx than the eastern half of the country. " id="348" name="Google Shape;348;p8">
            <a:hlinkClick r:id="rId6"/>
          </p:cNvPr>
          <p:cNvPicPr preferRelativeResize="0"/>
          <p:nvPr/>
        </p:nvPicPr>
        <p:blipFill rotWithShape="1">
          <a:blip r:embed="rId7">
            <a:alphaModFix/>
          </a:blip>
          <a:srcRect b="0" l="0" r="0" t="0"/>
          <a:stretch/>
        </p:blipFill>
        <p:spPr>
          <a:xfrm>
            <a:off x="8778834" y="4344536"/>
            <a:ext cx="3056279" cy="1852869"/>
          </a:xfrm>
          <a:prstGeom prst="rect">
            <a:avLst/>
          </a:prstGeom>
          <a:noFill/>
          <a:ln>
            <a:noFill/>
          </a:ln>
        </p:spPr>
      </p:pic>
      <p:sp>
        <p:nvSpPr>
          <p:cNvPr id="349" name="Google Shape;349;p8"/>
          <p:cNvSpPr txBox="1"/>
          <p:nvPr/>
        </p:nvSpPr>
        <p:spPr>
          <a:xfrm>
            <a:off x="5570483" y="3968571"/>
            <a:ext cx="66472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Helvetica Neue"/>
                <a:ea typeface="Helvetica Neue"/>
                <a:cs typeface="Helvetica Neue"/>
                <a:sym typeface="Helvetica Neue"/>
              </a:rPr>
              <a:t>Collaboration on low latency GHG, AQ emissions (e.g., through GRA</a:t>
            </a:r>
            <a:r>
              <a:rPr b="1" baseline="30000" i="0" lang="en-US" sz="1400" u="none" cap="none" strike="noStrike">
                <a:solidFill>
                  <a:schemeClr val="lt1"/>
                </a:solidFill>
                <a:latin typeface="Helvetica Neue"/>
                <a:ea typeface="Helvetica Neue"/>
                <a:cs typeface="Helvetica Neue"/>
                <a:sym typeface="Helvetica Neue"/>
              </a:rPr>
              <a:t>2</a:t>
            </a:r>
            <a:r>
              <a:rPr b="1" i="0" lang="en-US" sz="1400" u="none" cap="none" strike="noStrike">
                <a:solidFill>
                  <a:schemeClr val="lt1"/>
                </a:solidFill>
                <a:latin typeface="Helvetica Neue"/>
                <a:ea typeface="Helvetica Neue"/>
                <a:cs typeface="Helvetica Neue"/>
                <a:sym typeface="Helvetica Neue"/>
              </a:rPr>
              <a:t>PES)</a:t>
            </a:r>
            <a:endParaRPr/>
          </a:p>
        </p:txBody>
      </p:sp>
      <p:cxnSp>
        <p:nvCxnSpPr>
          <p:cNvPr id="350" name="Google Shape;350;p8"/>
          <p:cNvCxnSpPr/>
          <p:nvPr/>
        </p:nvCxnSpPr>
        <p:spPr>
          <a:xfrm>
            <a:off x="7197349" y="3790507"/>
            <a:ext cx="2507644" cy="0"/>
          </a:xfrm>
          <a:prstGeom prst="straightConnector1">
            <a:avLst/>
          </a:prstGeom>
          <a:noFill/>
          <a:ln cap="flat" cmpd="sng" w="19050">
            <a:solidFill>
              <a:schemeClr val="lt2"/>
            </a:solidFill>
            <a:prstDash val="solid"/>
            <a:miter lim="800000"/>
            <a:headEnd len="sm" w="sm" type="none"/>
            <a:tailEnd len="sm" w="sm" type="none"/>
          </a:ln>
        </p:spPr>
      </p:cxnSp>
      <p:cxnSp>
        <p:nvCxnSpPr>
          <p:cNvPr id="351" name="Google Shape;351;p8"/>
          <p:cNvCxnSpPr/>
          <p:nvPr/>
        </p:nvCxnSpPr>
        <p:spPr>
          <a:xfrm>
            <a:off x="5140279" y="4258465"/>
            <a:ext cx="0" cy="1846596"/>
          </a:xfrm>
          <a:prstGeom prst="straightConnector1">
            <a:avLst/>
          </a:prstGeom>
          <a:noFill/>
          <a:ln cap="flat" cmpd="sng" w="19050">
            <a:solidFill>
              <a:schemeClr val="lt2"/>
            </a:solidFill>
            <a:prstDash val="solid"/>
            <a:miter lim="800000"/>
            <a:headEnd len="sm" w="sm" type="none"/>
            <a:tailEnd len="sm" w="sm" type="none"/>
          </a:ln>
        </p:spPr>
      </p:cxnSp>
      <p:sp>
        <p:nvSpPr>
          <p:cNvPr id="352" name="Google Shape;352;p8"/>
          <p:cNvSpPr txBox="1"/>
          <p:nvPr/>
        </p:nvSpPr>
        <p:spPr>
          <a:xfrm>
            <a:off x="7197349" y="6074744"/>
            <a:ext cx="31737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Credit: Colin Harkins, NOAA / CIRES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9"/>
          <p:cNvSpPr txBox="1"/>
          <p:nvPr>
            <p:ph idx="12" type="sldNum"/>
          </p:nvPr>
        </p:nvSpPr>
        <p:spPr>
          <a:xfrm>
            <a:off x="9355319" y="64223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9"/>
          <p:cNvSpPr txBox="1"/>
          <p:nvPr>
            <p:ph type="title"/>
          </p:nvPr>
        </p:nvSpPr>
        <p:spPr>
          <a:xfrm>
            <a:off x="287491" y="278082"/>
            <a:ext cx="9386864" cy="9233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chemeClr val="lt1"/>
              </a:buClr>
              <a:buSzPts val="3000"/>
              <a:buFont typeface="Arial"/>
              <a:buNone/>
            </a:pPr>
            <a:r>
              <a:rPr lang="en-US" sz="3000"/>
              <a:t>Demonstration Area 2: Natural Sources and Sinks, Modeling and Data Assimilation </a:t>
            </a:r>
            <a:endParaRPr/>
          </a:p>
        </p:txBody>
      </p:sp>
      <p:sp>
        <p:nvSpPr>
          <p:cNvPr id="359" name="Google Shape;359;p9"/>
          <p:cNvSpPr/>
          <p:nvPr/>
        </p:nvSpPr>
        <p:spPr>
          <a:xfrm>
            <a:off x="519114" y="1761969"/>
            <a:ext cx="11040396" cy="259956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0" name="Google Shape;360;p9"/>
          <p:cNvSpPr txBox="1"/>
          <p:nvPr/>
        </p:nvSpPr>
        <p:spPr>
          <a:xfrm>
            <a:off x="519114" y="4612309"/>
            <a:ext cx="11014493" cy="17081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100"/>
              <a:buFont typeface="Helvetica Neue"/>
              <a:buNone/>
            </a:pPr>
            <a:r>
              <a:rPr b="0" i="0" lang="en-US" sz="2100" u="none" cap="none" strike="noStrike">
                <a:solidFill>
                  <a:schemeClr val="lt1"/>
                </a:solidFill>
                <a:latin typeface="Helvetica Neue"/>
                <a:ea typeface="Helvetica Neue"/>
                <a:cs typeface="Helvetica Neue"/>
                <a:sym typeface="Helvetica Neue"/>
              </a:rPr>
              <a:t>1. Improved delivery, quality, and resolution of natural source and sink estimates</a:t>
            </a:r>
            <a:endParaRPr/>
          </a:p>
          <a:p>
            <a:pPr indent="0" lvl="0" marL="0" marR="0" rtl="0" algn="l">
              <a:lnSpc>
                <a:spcPct val="100000"/>
              </a:lnSpc>
              <a:spcBef>
                <a:spcPts val="0"/>
              </a:spcBef>
              <a:spcAft>
                <a:spcPts val="0"/>
              </a:spcAft>
              <a:buClr>
                <a:schemeClr val="lt1"/>
              </a:buClr>
              <a:buSzPts val="2100"/>
              <a:buFont typeface="Helvetica Neue"/>
              <a:buNone/>
            </a:pPr>
            <a:r>
              <a:rPr b="0" i="0" lang="en-US" sz="2100" u="none" cap="none" strike="noStrike">
                <a:solidFill>
                  <a:schemeClr val="lt1"/>
                </a:solidFill>
                <a:latin typeface="Helvetica Neue"/>
                <a:ea typeface="Helvetica Neue"/>
                <a:cs typeface="Helvetica Neue"/>
                <a:sym typeface="Helvetica Neue"/>
              </a:rPr>
              <a:t>2. Monitoring and early warning of changes in sources and sinks </a:t>
            </a:r>
            <a:endParaRPr/>
          </a:p>
          <a:p>
            <a:pPr indent="0" lvl="0" marL="0" marR="0" rtl="0" algn="l">
              <a:lnSpc>
                <a:spcPct val="100000"/>
              </a:lnSpc>
              <a:spcBef>
                <a:spcPts val="0"/>
              </a:spcBef>
              <a:spcAft>
                <a:spcPts val="0"/>
              </a:spcAft>
              <a:buClr>
                <a:schemeClr val="lt1"/>
              </a:buClr>
              <a:buSzPts val="2100"/>
              <a:buFont typeface="Helvetica Neue"/>
              <a:buNone/>
            </a:pPr>
            <a:r>
              <a:rPr b="0" i="0" lang="en-US" sz="2100" u="none" cap="none" strike="noStrike">
                <a:solidFill>
                  <a:schemeClr val="lt1"/>
                </a:solidFill>
                <a:latin typeface="Helvetica Neue"/>
                <a:ea typeface="Helvetica Neue"/>
                <a:cs typeface="Helvetica Neue"/>
                <a:sym typeface="Helvetica Neue"/>
              </a:rPr>
              <a:t>3. Evaluation and refinement of source and sink observations using top-down constraints</a:t>
            </a:r>
            <a:endParaRPr/>
          </a:p>
          <a:p>
            <a:pPr indent="0" lvl="0" marL="0" marR="0" rtl="0" algn="l">
              <a:lnSpc>
                <a:spcPct val="100000"/>
              </a:lnSpc>
              <a:spcBef>
                <a:spcPts val="0"/>
              </a:spcBef>
              <a:spcAft>
                <a:spcPts val="0"/>
              </a:spcAft>
              <a:buClr>
                <a:schemeClr val="lt1"/>
              </a:buClr>
              <a:buSzPts val="2100"/>
              <a:buFont typeface="Helvetica Neue"/>
              <a:buNone/>
            </a:pPr>
            <a:r>
              <a:rPr b="0" i="0" lang="en-US" sz="2100" u="none" cap="none" strike="noStrike">
                <a:solidFill>
                  <a:schemeClr val="lt1"/>
                </a:solidFill>
                <a:latin typeface="Helvetica Neue"/>
                <a:ea typeface="Helvetica Neue"/>
                <a:cs typeface="Helvetica Neue"/>
                <a:sym typeface="Helvetica Neue"/>
              </a:rPr>
              <a:t>4. Contribution to coordinated standards for model intercomparison and evaluation</a:t>
            </a:r>
            <a:endParaRPr/>
          </a:p>
          <a:p>
            <a:pPr indent="0" lvl="0" marL="0" marR="0" rtl="0" algn="l">
              <a:lnSpc>
                <a:spcPct val="100000"/>
              </a:lnSpc>
              <a:spcBef>
                <a:spcPts val="0"/>
              </a:spcBef>
              <a:spcAft>
                <a:spcPts val="0"/>
              </a:spcAft>
              <a:buClr>
                <a:schemeClr val="lt1"/>
              </a:buClr>
              <a:buSzPts val="2100"/>
              <a:buFont typeface="Helvetica Neue"/>
              <a:buNone/>
            </a:pPr>
            <a:r>
              <a:rPr b="0" i="0" lang="en-US" sz="2100" u="none" cap="none" strike="noStrike">
                <a:solidFill>
                  <a:schemeClr val="lt1"/>
                </a:solidFill>
                <a:latin typeface="Helvetica Neue"/>
                <a:ea typeface="Helvetica Neue"/>
                <a:cs typeface="Helvetica Neue"/>
                <a:sym typeface="Helvetica Neue"/>
              </a:rPr>
              <a:t>5. Develop future workforce to ensure sustainability of model-based products</a:t>
            </a:r>
            <a:endParaRPr/>
          </a:p>
        </p:txBody>
      </p:sp>
      <p:pic>
        <p:nvPicPr>
          <p:cNvPr id="361" name="Google Shape;361;p9"/>
          <p:cNvPicPr preferRelativeResize="0"/>
          <p:nvPr/>
        </p:nvPicPr>
        <p:blipFill rotWithShape="1">
          <a:blip r:embed="rId3">
            <a:alphaModFix/>
          </a:blip>
          <a:srcRect b="0" l="0" r="0" t="0"/>
          <a:stretch/>
        </p:blipFill>
        <p:spPr>
          <a:xfrm>
            <a:off x="519114" y="1834117"/>
            <a:ext cx="4360612" cy="2452844"/>
          </a:xfrm>
          <a:prstGeom prst="rect">
            <a:avLst/>
          </a:prstGeom>
          <a:noFill/>
          <a:ln>
            <a:noFill/>
          </a:ln>
        </p:spPr>
      </p:pic>
      <p:pic>
        <p:nvPicPr>
          <p:cNvPr id="362" name="Google Shape;362;p9"/>
          <p:cNvPicPr preferRelativeResize="0"/>
          <p:nvPr/>
        </p:nvPicPr>
        <p:blipFill rotWithShape="1">
          <a:blip r:embed="rId4">
            <a:alphaModFix/>
          </a:blip>
          <a:srcRect b="6781" l="0" r="0" t="6284"/>
          <a:stretch/>
        </p:blipFill>
        <p:spPr>
          <a:xfrm>
            <a:off x="5133992" y="1761969"/>
            <a:ext cx="2992508" cy="2601493"/>
          </a:xfrm>
          <a:prstGeom prst="rect">
            <a:avLst/>
          </a:prstGeom>
          <a:noFill/>
          <a:ln>
            <a:noFill/>
          </a:ln>
        </p:spPr>
      </p:pic>
      <p:pic>
        <p:nvPicPr>
          <p:cNvPr id="363" name="Google Shape;363;p9"/>
          <p:cNvPicPr preferRelativeResize="0"/>
          <p:nvPr/>
        </p:nvPicPr>
        <p:blipFill rotWithShape="1">
          <a:blip r:embed="rId5">
            <a:alphaModFix/>
          </a:blip>
          <a:srcRect b="20502" l="0" r="0" t="0"/>
          <a:stretch/>
        </p:blipFill>
        <p:spPr>
          <a:xfrm>
            <a:off x="8616735" y="1911637"/>
            <a:ext cx="2770710" cy="2449901"/>
          </a:xfrm>
          <a:prstGeom prst="rect">
            <a:avLst/>
          </a:prstGeom>
          <a:noFill/>
          <a:ln>
            <a:noFill/>
          </a:ln>
        </p:spPr>
      </p:pic>
      <p:sp>
        <p:nvSpPr>
          <p:cNvPr id="364" name="Google Shape;364;p9"/>
          <p:cNvSpPr/>
          <p:nvPr/>
        </p:nvSpPr>
        <p:spPr>
          <a:xfrm>
            <a:off x="4488159" y="2651955"/>
            <a:ext cx="978408" cy="484632"/>
          </a:xfrm>
          <a:prstGeom prst="rightArrow">
            <a:avLst>
              <a:gd fmla="val 5000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5" name="Google Shape;365;p9"/>
          <p:cNvSpPr/>
          <p:nvPr/>
        </p:nvSpPr>
        <p:spPr>
          <a:xfrm>
            <a:off x="7827351" y="2651955"/>
            <a:ext cx="978408" cy="484632"/>
          </a:xfrm>
          <a:prstGeom prst="rightArrow">
            <a:avLst>
              <a:gd fmla="val 5000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6" name="Google Shape;366;p9"/>
          <p:cNvSpPr txBox="1"/>
          <p:nvPr/>
        </p:nvSpPr>
        <p:spPr>
          <a:xfrm>
            <a:off x="938214" y="1356563"/>
            <a:ext cx="31935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Improved bottom-up estimates</a:t>
            </a:r>
            <a:endParaRPr/>
          </a:p>
        </p:txBody>
      </p:sp>
      <p:sp>
        <p:nvSpPr>
          <p:cNvPr id="367" name="Google Shape;367;p9"/>
          <p:cNvSpPr txBox="1"/>
          <p:nvPr/>
        </p:nvSpPr>
        <p:spPr>
          <a:xfrm>
            <a:off x="4536674" y="1356563"/>
            <a:ext cx="37798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Refinement through atmospheric DA </a:t>
            </a:r>
            <a:endParaRPr/>
          </a:p>
        </p:txBody>
      </p:sp>
      <p:sp>
        <p:nvSpPr>
          <p:cNvPr id="368" name="Google Shape;368;p9"/>
          <p:cNvSpPr txBox="1"/>
          <p:nvPr/>
        </p:nvSpPr>
        <p:spPr>
          <a:xfrm>
            <a:off x="8721512" y="1356563"/>
            <a:ext cx="243900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b="1" i="0" lang="en-US" sz="1800" u="none" cap="none" strike="noStrike">
                <a:solidFill>
                  <a:schemeClr val="lt1"/>
                </a:solidFill>
                <a:latin typeface="Calibri"/>
                <a:ea typeface="Calibri"/>
                <a:cs typeface="Calibri"/>
                <a:sym typeface="Calibri"/>
              </a:rPr>
              <a:t>Improved GHG budgets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2023-09-30T21:55:07Z</dcterms:created>
  <dc:creator>Argyro Kavvada</dc:creator>
</cp:coreProperties>
</file>