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4"/>
    <p:sldMasterId id="214748366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Lst>
  <p:sldSz cy="6858000" cx="12192000"/>
  <p:notesSz cx="6858000" cy="9144000"/>
  <p:embeddedFontLst>
    <p:embeddedFont>
      <p:font typeface="Montserrat"/>
      <p:regular r:id="rId47"/>
      <p:bold r:id="rId48"/>
      <p:italic r:id="rId49"/>
      <p:boldItalic r:id="rId50"/>
    </p:embeddedFont>
    <p:embeddedFont>
      <p:font typeface="Montserrat Medium"/>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AC1CBE5-60AC-4DE2-9C8B-86B6F007A42B}">
  <a:tblStyle styleId="{0AC1CBE5-60AC-4DE2-9C8B-86B6F007A42B}"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8E9"/>
          </a:solidFill>
        </a:fill>
      </a:tcStyle>
    </a:wholeTbl>
    <a:band1H>
      <a:tcTxStyle/>
      <a:tcStyle>
        <a:fill>
          <a:solidFill>
            <a:srgbClr val="CCCDD1"/>
          </a:solidFill>
        </a:fill>
      </a:tcStyle>
    </a:band1H>
    <a:band2H>
      <a:tcTxStyle/>
    </a:band2H>
    <a:band1V>
      <a:tcTxStyle/>
      <a:tcStyle>
        <a:fill>
          <a:solidFill>
            <a:srgbClr val="CCCDD1"/>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Montserrat-bold.fntdata"/><Relationship Id="rId47" Type="http://schemas.openxmlformats.org/officeDocument/2006/relationships/font" Target="fonts/Montserrat-regular.fntdata"/><Relationship Id="rId49" Type="http://schemas.openxmlformats.org/officeDocument/2006/relationships/font" Target="fonts/Montserrat-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MontserratMedium-regular.fntdata"/><Relationship Id="rId50" Type="http://schemas.openxmlformats.org/officeDocument/2006/relationships/font" Target="fonts/Montserrat-boldItalic.fntdata"/><Relationship Id="rId53" Type="http://schemas.openxmlformats.org/officeDocument/2006/relationships/font" Target="fonts/MontserratMedium-italic.fntdata"/><Relationship Id="rId52" Type="http://schemas.openxmlformats.org/officeDocument/2006/relationships/font" Target="fonts/MontserratMedium-bold.fntdata"/><Relationship Id="rId11" Type="http://schemas.openxmlformats.org/officeDocument/2006/relationships/slide" Target="slides/slide5.xml"/><Relationship Id="rId10" Type="http://schemas.openxmlformats.org/officeDocument/2006/relationships/slide" Target="slides/slide4.xml"/><Relationship Id="rId54" Type="http://schemas.openxmlformats.org/officeDocument/2006/relationships/font" Target="fonts/MontserratMedium-bold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5" name="Google Shape;125;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 name="Google Shape;18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 name="Google Shape;196;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4" name="Google Shape;224;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0" name="Google Shape;260;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5" name="Google Shape;265;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Discussion areas: All are from White Paper (“opportunities” or “challenges”)</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US"/>
              <a:t>Outcomes include:</a:t>
            </a:r>
            <a:endParaRPr/>
          </a:p>
          <a:p>
            <a:pPr indent="-298450" lvl="0" marL="457200" rtl="0" algn="l">
              <a:lnSpc>
                <a:spcPct val="100000"/>
              </a:lnSpc>
              <a:spcBef>
                <a:spcPts val="0"/>
              </a:spcBef>
              <a:spcAft>
                <a:spcPts val="0"/>
              </a:spcAft>
              <a:buSzPts val="1100"/>
              <a:buChar char="●"/>
            </a:pPr>
            <a:r>
              <a:rPr lang="en-US"/>
              <a:t>Engagement with these organizations (currently, very limited visibility with them)</a:t>
            </a:r>
            <a:endParaRPr/>
          </a:p>
          <a:p>
            <a:pPr indent="-298450" lvl="0" marL="457200" rtl="0" algn="l">
              <a:lnSpc>
                <a:spcPct val="100000"/>
              </a:lnSpc>
              <a:spcBef>
                <a:spcPts val="0"/>
              </a:spcBef>
              <a:spcAft>
                <a:spcPts val="0"/>
              </a:spcAft>
              <a:buSzPts val="1100"/>
              <a:buChar char="●"/>
            </a:pPr>
            <a:r>
              <a:rPr lang="en-US"/>
              <a:t>Improved understanding of their needs and constraints</a:t>
            </a:r>
            <a:endParaRPr/>
          </a:p>
          <a:p>
            <a:pPr indent="-298450" lvl="0" marL="457200" rtl="0" algn="l">
              <a:lnSpc>
                <a:spcPct val="100000"/>
              </a:lnSpc>
              <a:spcBef>
                <a:spcPts val="0"/>
              </a:spcBef>
              <a:spcAft>
                <a:spcPts val="0"/>
              </a:spcAft>
              <a:buSzPts val="1100"/>
              <a:buChar char="●"/>
            </a:pPr>
            <a:r>
              <a:rPr lang="en-US"/>
              <a:t>Potential for further discussion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IUCN GET is the Global Ecosystem Typology—a standard classification scheme of about 100 ecosystem classes.</a:t>
            </a:r>
            <a:endParaRPr/>
          </a:p>
          <a:p>
            <a:pPr indent="0" lvl="0" marL="158750" rtl="0" algn="l">
              <a:lnSpc>
                <a:spcPct val="100000"/>
              </a:lnSpc>
              <a:spcBef>
                <a:spcPts val="0"/>
              </a:spcBef>
              <a:spcAft>
                <a:spcPts val="0"/>
              </a:spcAft>
              <a:buSzPts val="1100"/>
              <a:buNone/>
            </a:pPr>
            <a:r>
              <a:rPr lang="en-US"/>
              <a:t>This recommendation suggests identifying the data most needed to discriminate each ecosystem class.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3" name="Google Shape;133;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 name="Google Shape;289;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0476846947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3" name="Google Shape;313;g20476846947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8" name="Google Shape;318;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4" name="Google Shape;324;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0" name="Google Shape;330;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8" name="Google Shape;358;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04544e2d5a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9" name="Google Shape;379;g204544e2d5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0" name="Google Shape;400;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5" name="Google Shape;405;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1" name="Google Shape;411;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7" name="Google Shape;417;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 name="Google Shape;15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2" name="Google Shape;422;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 name="Google Shape;15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2" name="Google Shape;162;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0476846947_0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Google Shape;170;g20476846947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 name="Google Shape;17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 name="Google Shape;18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sz="2400">
                <a:solidFill>
                  <a:schemeClr val="dk1"/>
                </a:solidFill>
              </a:rPr>
              <a:t>Non-co-lead authors</a:t>
            </a:r>
            <a:endParaRPr/>
          </a:p>
          <a:p>
            <a:pPr indent="-298450" lvl="1" marL="914400" rtl="0" algn="l">
              <a:lnSpc>
                <a:spcPct val="100000"/>
              </a:lnSpc>
              <a:spcBef>
                <a:spcPts val="0"/>
              </a:spcBef>
              <a:spcAft>
                <a:spcPts val="0"/>
              </a:spcAft>
              <a:buSzPts val="1100"/>
              <a:buChar char="○"/>
            </a:pPr>
            <a:r>
              <a:rPr lang="en-US" sz="2000">
                <a:solidFill>
                  <a:srgbClr val="CC6600"/>
                </a:solidFill>
              </a:rPr>
              <a:t>Andreas Brink</a:t>
            </a:r>
            <a:r>
              <a:rPr lang="en-US" sz="2000"/>
              <a:t>, Nicholas Coops, Sylvie Durrieu, </a:t>
            </a:r>
            <a:r>
              <a:rPr lang="en-US" sz="2000">
                <a:solidFill>
                  <a:srgbClr val="CC6600"/>
                </a:solidFill>
              </a:rPr>
              <a:t>Judith Ewald</a:t>
            </a:r>
            <a:r>
              <a:rPr lang="en-US" sz="2000"/>
              <a:t>, Hannes Feilhauer, Jean-Baptiste Feret, Simon Ferrier, Miroslav Honzák, Dino Ienco, </a:t>
            </a:r>
            <a:r>
              <a:rPr lang="en-US" sz="2000">
                <a:solidFill>
                  <a:srgbClr val="CC6600"/>
                </a:solidFill>
              </a:rPr>
              <a:t>Amanda Koltz, Veronica Lance, Nikhil Lele</a:t>
            </a:r>
            <a:r>
              <a:rPr lang="en-US" sz="2000"/>
              <a:t>, Shea Lombardo, Miguel Mahecha, Carsten Meyer, </a:t>
            </a:r>
            <a:r>
              <a:rPr lang="en-US" sz="2000">
                <a:solidFill>
                  <a:srgbClr val="CC6600"/>
                </a:solidFill>
              </a:rPr>
              <a:t>Marc Paganini</a:t>
            </a:r>
            <a:r>
              <a:rPr lang="en-US" sz="2000"/>
              <a:t>, Duccio Rocchini, Amy Rosenthal, Maria J. Santos, </a:t>
            </a:r>
            <a:r>
              <a:rPr lang="en-US" sz="2000">
                <a:solidFill>
                  <a:srgbClr val="CC6600"/>
                </a:solidFill>
              </a:rPr>
              <a:t>Lucie Viciano</a:t>
            </a:r>
            <a:endParaRPr sz="2000">
              <a:solidFill>
                <a:srgbClr val="CC6600"/>
              </a:solidFill>
            </a:endParaRPr>
          </a:p>
          <a:p>
            <a:pPr indent="-298450" lvl="1" marL="914400" rtl="0" algn="l">
              <a:lnSpc>
                <a:spcPct val="100000"/>
              </a:lnSpc>
              <a:spcBef>
                <a:spcPts val="0"/>
              </a:spcBef>
              <a:spcAft>
                <a:spcPts val="0"/>
              </a:spcAft>
              <a:buSzPts val="1100"/>
              <a:buChar char="○"/>
            </a:pPr>
            <a:r>
              <a:rPr lang="en-US" sz="2000">
                <a:solidFill>
                  <a:srgbClr val="CC6600"/>
                </a:solidFill>
              </a:rPr>
              <a:t>CEOS Agencies:</a:t>
            </a:r>
            <a:r>
              <a:rPr lang="en-US" sz="2000"/>
              <a:t> European Commission, DLR, NASA, NOAA, ISRO, ESA, CSA</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6.jpg"/><Relationship Id="rId4" Type="http://schemas.openxmlformats.org/officeDocument/2006/relationships/image" Target="../media/image10.jpg"/><Relationship Id="rId5" Type="http://schemas.openxmlformats.org/officeDocument/2006/relationships/image" Target="../media/image2.png"/><Relationship Id="rId6"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3" name="Google Shape;13;p2"/>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2"/>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 name="Google Shape;16;p2"/>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2"/>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9" name="Google Shape;19;p2"/>
          <p:cNvPicPr preferRelativeResize="0"/>
          <p:nvPr/>
        </p:nvPicPr>
        <p:blipFill rotWithShape="1">
          <a:blip r:embed="rId6">
            <a:alphaModFix amt="34000"/>
          </a:blip>
          <a:srcRect b="671" l="54016" r="11355" t="36081"/>
          <a:stretch/>
        </p:blipFill>
        <p:spPr>
          <a:xfrm rot="-5400000">
            <a:off x="5792642" y="4819952"/>
            <a:ext cx="1719709" cy="2366806"/>
          </a:xfrm>
          <a:prstGeom prst="rtTriangle">
            <a:avLst/>
          </a:prstGeom>
          <a:noFill/>
          <a:ln>
            <a:noFill/>
          </a:ln>
        </p:spPr>
      </p:pic>
      <p:sp>
        <p:nvSpPr>
          <p:cNvPr id="20" name="Google Shape;20;p2"/>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Montserrat Medium"/>
              <a:buNone/>
              <a:defRPr b="0" i="0" sz="80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8" name="Shape 88"/>
        <p:cNvGrpSpPr/>
        <p:nvPr/>
      </p:nvGrpSpPr>
      <p:grpSpPr>
        <a:xfrm>
          <a:off x="0" y="0"/>
          <a:ext cx="0" cy="0"/>
          <a:chOff x="0" y="0"/>
          <a:chExt cx="0" cy="0"/>
        </a:xfrm>
      </p:grpSpPr>
      <p:sp>
        <p:nvSpPr>
          <p:cNvPr id="89" name="Google Shape;89;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7" name="Shape 97"/>
        <p:cNvGrpSpPr/>
        <p:nvPr/>
      </p:nvGrpSpPr>
      <p:grpSpPr>
        <a:xfrm>
          <a:off x="0" y="0"/>
          <a:ext cx="0" cy="0"/>
          <a:chOff x="0" y="0"/>
          <a:chExt cx="0" cy="0"/>
        </a:xfrm>
      </p:grpSpPr>
      <p:sp>
        <p:nvSpPr>
          <p:cNvPr id="98" name="Google Shape;98;p1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 name="Google Shape;99;p1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00" name="Google Shape;100;p1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1" name="Google Shape;101;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4" name="Shape 104"/>
        <p:cNvGrpSpPr/>
        <p:nvPr/>
      </p:nvGrpSpPr>
      <p:grpSpPr>
        <a:xfrm>
          <a:off x="0" y="0"/>
          <a:ext cx="0" cy="0"/>
          <a:chOff x="0" y="0"/>
          <a:chExt cx="0" cy="0"/>
        </a:xfrm>
      </p:grpSpPr>
      <p:sp>
        <p:nvSpPr>
          <p:cNvPr id="105" name="Google Shape;105;p1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 name="Google Shape;106;p15"/>
          <p:cNvSpPr/>
          <p:nvPr>
            <p:ph idx="2" type="pic"/>
          </p:nvPr>
        </p:nvSpPr>
        <p:spPr>
          <a:xfrm>
            <a:off x="5183188" y="987425"/>
            <a:ext cx="6172200" cy="4873625"/>
          </a:xfrm>
          <a:prstGeom prst="rect">
            <a:avLst/>
          </a:prstGeom>
          <a:noFill/>
          <a:ln>
            <a:noFill/>
          </a:ln>
        </p:spPr>
      </p:sp>
      <p:sp>
        <p:nvSpPr>
          <p:cNvPr id="107" name="Google Shape;107;p1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8" name="Google Shape;108;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1" name="Shape 111"/>
        <p:cNvGrpSpPr/>
        <p:nvPr/>
      </p:nvGrpSpPr>
      <p:grpSpPr>
        <a:xfrm>
          <a:off x="0" y="0"/>
          <a:ext cx="0" cy="0"/>
          <a:chOff x="0" y="0"/>
          <a:chExt cx="0" cy="0"/>
        </a:xfrm>
      </p:grpSpPr>
      <p:sp>
        <p:nvSpPr>
          <p:cNvPr id="112" name="Google Shape;112;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 name="Google Shape;113;p1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7" name="Shape 117"/>
        <p:cNvGrpSpPr/>
        <p:nvPr/>
      </p:nvGrpSpPr>
      <p:grpSpPr>
        <a:xfrm>
          <a:off x="0" y="0"/>
          <a:ext cx="0" cy="0"/>
          <a:chOff x="0" y="0"/>
          <a:chExt cx="0" cy="0"/>
        </a:xfrm>
      </p:grpSpPr>
      <p:sp>
        <p:nvSpPr>
          <p:cNvPr id="118" name="Google Shape;118;p1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9" name="Google Shape;119;p1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 name="Google Shape;120;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3"/>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4" name="Google Shape;24;p3"/>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5" name="Google Shape;25;p3"/>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6" name="Google Shape;26;p3"/>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7" name="Google Shape;27;p3"/>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28" name="Google Shape;28;p3"/>
          <p:cNvSpPr txBox="1"/>
          <p:nvPr>
            <p:ph idx="1" type="body"/>
          </p:nvPr>
        </p:nvSpPr>
        <p:spPr>
          <a:xfrm>
            <a:off x="324233" y="1148317"/>
            <a:ext cx="11495400" cy="531627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00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50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50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50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50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50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50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50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50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29" name="Google Shape;29;p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Medium"/>
              <a:buNone/>
              <a:defRPr b="0" i="0" sz="44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Only">
    <p:spTree>
      <p:nvGrpSpPr>
        <p:cNvPr id="30" name="Shape 30"/>
        <p:cNvGrpSpPr/>
        <p:nvPr/>
      </p:nvGrpSpPr>
      <p:grpSpPr>
        <a:xfrm>
          <a:off x="0" y="0"/>
          <a:ext cx="0" cy="0"/>
          <a:chOff x="0" y="0"/>
          <a:chExt cx="0" cy="0"/>
        </a:xfrm>
      </p:grpSpPr>
      <p:sp>
        <p:nvSpPr>
          <p:cNvPr id="31" name="Google Shape;31;p4"/>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2" name="Google Shape;32;p4"/>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33" name="Google Shape;33;p4"/>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4" name="Google Shape;34;p4"/>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5" name="Google Shape;35;p4"/>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6" name="Google Shape;36;p4"/>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37" name="Google Shape;37;p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Medium"/>
              <a:buNone/>
              <a:defRPr b="0" i="0" sz="44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8" name="Shape 38"/>
        <p:cNvGrpSpPr/>
        <p:nvPr/>
      </p:nvGrpSpPr>
      <p:grpSpPr>
        <a:xfrm>
          <a:off x="0" y="0"/>
          <a:ext cx="0" cy="0"/>
          <a:chOff x="0" y="0"/>
          <a:chExt cx="0" cy="0"/>
        </a:xfrm>
      </p:grpSpPr>
      <p:sp>
        <p:nvSpPr>
          <p:cNvPr id="39" name="Google Shape;39;p5"/>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40" name="Google Shape;40;p5"/>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41" name="Google Shape;41;p5"/>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42" name="Google Shape;42;p5"/>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3" name="Google Shape;43;p5"/>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4" name="Google Shape;44;p5"/>
          <p:cNvSpPr txBox="1"/>
          <p:nvPr>
            <p:ph idx="1" type="body"/>
          </p:nvPr>
        </p:nvSpPr>
        <p:spPr>
          <a:xfrm>
            <a:off x="386632" y="1212112"/>
            <a:ext cx="5509008" cy="523121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00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50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50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50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50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50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50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50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50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45" name="Google Shape;45;p5"/>
          <p:cNvSpPr txBox="1"/>
          <p:nvPr>
            <p:ph idx="2" type="body"/>
          </p:nvPr>
        </p:nvSpPr>
        <p:spPr>
          <a:xfrm>
            <a:off x="6296361" y="1212112"/>
            <a:ext cx="5509008" cy="523121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00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50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50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50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50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50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50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50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50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46" name="Google Shape;46;p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Medium"/>
              <a:buNone/>
              <a:defRPr b="0" i="0" sz="44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7" name="Google Shape;47;p5"/>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7" name="Google Shape;57;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0" name="Shape 60"/>
        <p:cNvGrpSpPr/>
        <p:nvPr/>
      </p:nvGrpSpPr>
      <p:grpSpPr>
        <a:xfrm>
          <a:off x="0" y="0"/>
          <a:ext cx="0" cy="0"/>
          <a:chOff x="0" y="0"/>
          <a:chExt cx="0" cy="0"/>
        </a:xfrm>
      </p:grpSpPr>
      <p:sp>
        <p:nvSpPr>
          <p:cNvPr id="61" name="Google Shape;61;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6" name="Shape 66"/>
        <p:cNvGrpSpPr/>
        <p:nvPr/>
      </p:nvGrpSpPr>
      <p:grpSpPr>
        <a:xfrm>
          <a:off x="0" y="0"/>
          <a:ext cx="0" cy="0"/>
          <a:chOff x="0" y="0"/>
          <a:chExt cx="0" cy="0"/>
        </a:xfrm>
      </p:grpSpPr>
      <p:sp>
        <p:nvSpPr>
          <p:cNvPr id="67" name="Google Shape;67;p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69" name="Google Shape;69;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2" name="Shape 72"/>
        <p:cNvGrpSpPr/>
        <p:nvPr/>
      </p:nvGrpSpPr>
      <p:grpSpPr>
        <a:xfrm>
          <a:off x="0" y="0"/>
          <a:ext cx="0" cy="0"/>
          <a:chOff x="0" y="0"/>
          <a:chExt cx="0" cy="0"/>
        </a:xfrm>
      </p:grpSpPr>
      <p:sp>
        <p:nvSpPr>
          <p:cNvPr id="73" name="Google Shape;73;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9" name="Shape 79"/>
        <p:cNvGrpSpPr/>
        <p:nvPr/>
      </p:nvGrpSpPr>
      <p:grpSpPr>
        <a:xfrm>
          <a:off x="0" y="0"/>
          <a:ext cx="0" cy="0"/>
          <a:chOff x="0" y="0"/>
          <a:chExt cx="0" cy="0"/>
        </a:xfrm>
      </p:grpSpPr>
      <p:sp>
        <p:nvSpPr>
          <p:cNvPr id="80" name="Google Shape;80;p1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1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2" name="Google Shape;82;p1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1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4" name="Google Shape;84;p1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16.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11" Type="http://schemas.openxmlformats.org/officeDocument/2006/relationships/slideLayout" Target="../slideLayouts/slideLayout15.xml"/><Relationship Id="rId10" Type="http://schemas.openxmlformats.org/officeDocument/2006/relationships/slideLayout" Target="../slideLayouts/slideLayout14.xml"/><Relationship Id="rId12" Type="http://schemas.openxmlformats.org/officeDocument/2006/relationships/theme" Target="../theme/theme3.xml"/><Relationship Id="rId9" Type="http://schemas.openxmlformats.org/officeDocument/2006/relationships/slideLayout" Target="../slideLayouts/slideLayout13.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slideLayout" Target="../slideLayouts/slideLayout11.xml"/><Relationship Id="rId8"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 name="Google Shape;7;p1"/>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8" name="Google Shape;8;p1"/>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1"/>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 name="Google Shape;10;p1"/>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 name="Shape 48"/>
        <p:cNvGrpSpPr/>
        <p:nvPr/>
      </p:nvGrpSpPr>
      <p:grpSpPr>
        <a:xfrm>
          <a:off x="0" y="0"/>
          <a:ext cx="0" cy="0"/>
          <a:chOff x="0" y="0"/>
          <a:chExt cx="0" cy="0"/>
        </a:xfrm>
      </p:grpSpPr>
      <p:sp>
        <p:nvSpPr>
          <p:cNvPr id="49" name="Google Shape;49;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0" name="Google Shape;50;p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1" name="Google Shape;51;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52" name="Google Shape;52;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53" name="Google Shape;53;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1.png"/><Relationship Id="rId4" Type="http://schemas.openxmlformats.org/officeDocument/2006/relationships/image" Target="../media/image19.png"/><Relationship Id="rId5"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8.png"/><Relationship Id="rId4" Type="http://schemas.openxmlformats.org/officeDocument/2006/relationships/image" Target="../media/image12.png"/><Relationship Id="rId5"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17.pn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5.png"/><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18"/>
          <p:cNvSpPr txBox="1"/>
          <p:nvPr>
            <p:ph type="title"/>
          </p:nvPr>
        </p:nvSpPr>
        <p:spPr>
          <a:xfrm>
            <a:off x="176047" y="175938"/>
            <a:ext cx="6492608" cy="397264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US" sz="5400"/>
              <a:t>CEOS Ecosystem Extent Task Team:</a:t>
            </a:r>
            <a:br>
              <a:rPr lang="en-US" sz="5400"/>
            </a:br>
            <a:r>
              <a:rPr lang="en-US" sz="5400"/>
              <a:t>Side Meeting</a:t>
            </a:r>
            <a:endParaRPr sz="5400"/>
          </a:p>
          <a:p>
            <a:pPr indent="0" lvl="0" marL="0" rtl="0" algn="l">
              <a:lnSpc>
                <a:spcPct val="90000"/>
              </a:lnSpc>
              <a:spcBef>
                <a:spcPts val="0"/>
              </a:spcBef>
              <a:spcAft>
                <a:spcPts val="0"/>
              </a:spcAft>
              <a:buClr>
                <a:schemeClr val="lt1"/>
              </a:buClr>
              <a:buSzPts val="8000"/>
              <a:buFont typeface="Arial"/>
              <a:buNone/>
            </a:pPr>
            <a:r>
              <a:t/>
            </a:r>
            <a:endParaRPr sz="3600"/>
          </a:p>
          <a:p>
            <a:pPr indent="0" lvl="0" marL="0" rtl="0" algn="l">
              <a:lnSpc>
                <a:spcPct val="90000"/>
              </a:lnSpc>
              <a:spcBef>
                <a:spcPts val="0"/>
              </a:spcBef>
              <a:spcAft>
                <a:spcPts val="0"/>
              </a:spcAft>
              <a:buClr>
                <a:schemeClr val="lt1"/>
              </a:buClr>
              <a:buSzPts val="8000"/>
              <a:buFont typeface="Arial"/>
              <a:buNone/>
            </a:pPr>
            <a:r>
              <a:rPr lang="en-US" sz="3600"/>
              <a:t>17 October 2023</a:t>
            </a:r>
            <a:endParaRPr i="1" sz="3600"/>
          </a:p>
        </p:txBody>
      </p:sp>
      <p:sp>
        <p:nvSpPr>
          <p:cNvPr id="128" name="Google Shape;128;p18"/>
          <p:cNvSpPr/>
          <p:nvPr/>
        </p:nvSpPr>
        <p:spPr>
          <a:xfrm>
            <a:off x="7792529" y="6611837"/>
            <a:ext cx="4485735" cy="233463"/>
          </a:xfrm>
          <a:prstGeom prst="rect">
            <a:avLst/>
          </a:prstGeom>
          <a:noFill/>
          <a:ln>
            <a:noFill/>
          </a:ln>
        </p:spPr>
        <p:txBody>
          <a:bodyPr anchorCtr="0" anchor="t" bIns="46025" lIns="92075" spcFirstLastPara="1" rIns="92075" wrap="square" tIns="46025">
            <a:noAutofit/>
          </a:bodyPr>
          <a:lstStyle/>
          <a:p>
            <a:pPr indent="0" lvl="0" marL="0" marR="0" rtl="0" algn="l">
              <a:lnSpc>
                <a:spcPct val="110000"/>
              </a:lnSpc>
              <a:spcBef>
                <a:spcPts val="0"/>
              </a:spcBef>
              <a:spcAft>
                <a:spcPts val="0"/>
              </a:spcAft>
              <a:buClr>
                <a:srgbClr val="000000"/>
              </a:buClr>
              <a:buSzPts val="900"/>
              <a:buFont typeface="Noto Sans Symbols"/>
              <a:buNone/>
            </a:pPr>
            <a:r>
              <a:rPr b="0" i="0" lang="en-US" sz="900" u="none" cap="none" strike="noStrike">
                <a:solidFill>
                  <a:srgbClr val="000000"/>
                </a:solidFill>
                <a:latin typeface="Arial"/>
                <a:ea typeface="Arial"/>
                <a:cs typeface="Arial"/>
                <a:sym typeface="Arial"/>
              </a:rPr>
              <a:t>(c) 2023 California Institute of Technology. Government sponsorship acknowledged.</a:t>
            </a:r>
            <a:endParaRPr/>
          </a:p>
        </p:txBody>
      </p:sp>
      <p:sp>
        <p:nvSpPr>
          <p:cNvPr id="129" name="Google Shape;129;p18"/>
          <p:cNvSpPr txBox="1"/>
          <p:nvPr/>
        </p:nvSpPr>
        <p:spPr>
          <a:xfrm>
            <a:off x="9003323" y="6244146"/>
            <a:ext cx="2349162" cy="53685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CEOS SIT Technical Workshop</a:t>
            </a:r>
            <a:endParaRPr/>
          </a:p>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17-19 October 2023, Frascati</a:t>
            </a:r>
            <a:endParaRPr/>
          </a:p>
        </p:txBody>
      </p:sp>
      <p:sp>
        <p:nvSpPr>
          <p:cNvPr id="130" name="Google Shape;130;p18"/>
          <p:cNvSpPr txBox="1"/>
          <p:nvPr/>
        </p:nvSpPr>
        <p:spPr>
          <a:xfrm>
            <a:off x="9003323" y="4325711"/>
            <a:ext cx="3274941" cy="1976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Gary Geller</a:t>
            </a:r>
            <a:endParaRPr/>
          </a:p>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NASA Jet Propulsion Laboratory</a:t>
            </a:r>
            <a:endParaRPr/>
          </a:p>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California Institute of Technology</a:t>
            </a:r>
            <a:endParaRPr/>
          </a:p>
          <a:p>
            <a:pPr indent="0" lvl="0" marL="0" marR="0" rtl="0" algn="l">
              <a:lnSpc>
                <a:spcPct val="100000"/>
              </a:lnSpc>
              <a:spcBef>
                <a:spcPts val="0"/>
              </a:spcBef>
              <a:spcAft>
                <a:spcPts val="0"/>
              </a:spcAft>
              <a:buNone/>
            </a:pPr>
            <a:r>
              <a:t/>
            </a:r>
            <a:endParaRPr b="0" i="0" sz="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Shaun Levick, CSIRO</a:t>
            </a:r>
            <a:endParaRPr/>
          </a:p>
          <a:p>
            <a:pPr indent="0" lvl="0" marL="0" marR="0" rtl="0" algn="l">
              <a:lnSpc>
                <a:spcPct val="100000"/>
              </a:lnSpc>
              <a:spcBef>
                <a:spcPts val="0"/>
              </a:spcBef>
              <a:spcAft>
                <a:spcPts val="0"/>
              </a:spcAft>
              <a:buNone/>
            </a:pPr>
            <a:r>
              <a:t/>
            </a:r>
            <a:endParaRPr b="0" i="0" sz="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Sandra Luque, CNES/INRAE</a:t>
            </a:r>
            <a:endParaRPr/>
          </a:p>
          <a:p>
            <a:pPr indent="0" lvl="0" marL="0" marR="0" rtl="0" algn="l">
              <a:lnSpc>
                <a:spcPct val="100000"/>
              </a:lnSpc>
              <a:spcBef>
                <a:spcPts val="0"/>
              </a:spcBef>
              <a:spcAft>
                <a:spcPts val="0"/>
              </a:spcAft>
              <a:buNone/>
            </a:pPr>
            <a:r>
              <a:t/>
            </a:r>
            <a:endParaRPr b="0" i="0" sz="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Roger Sayre, USGS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7"/>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Medium"/>
              <a:buNone/>
            </a:pPr>
            <a:r>
              <a:rPr lang="en-US"/>
              <a:t>White Paper</a:t>
            </a:r>
            <a:endParaRPr/>
          </a:p>
        </p:txBody>
      </p:sp>
      <p:pic>
        <p:nvPicPr>
          <p:cNvPr id="190" name="Google Shape;190;p27"/>
          <p:cNvPicPr preferRelativeResize="0"/>
          <p:nvPr/>
        </p:nvPicPr>
        <p:blipFill rotWithShape="1">
          <a:blip r:embed="rId3">
            <a:alphaModFix/>
          </a:blip>
          <a:srcRect b="0" l="0" r="0" t="0"/>
          <a:stretch/>
        </p:blipFill>
        <p:spPr>
          <a:xfrm>
            <a:off x="4707109" y="2333297"/>
            <a:ext cx="7327236" cy="2828761"/>
          </a:xfrm>
          <a:prstGeom prst="rect">
            <a:avLst/>
          </a:prstGeom>
          <a:noFill/>
          <a:ln cap="flat" cmpd="sng" w="9525">
            <a:solidFill>
              <a:schemeClr val="dk1"/>
            </a:solidFill>
            <a:prstDash val="solid"/>
            <a:round/>
            <a:headEnd len="sm" w="sm" type="none"/>
            <a:tailEnd len="sm" w="sm" type="none"/>
          </a:ln>
        </p:spPr>
      </p:pic>
      <p:grpSp>
        <p:nvGrpSpPr>
          <p:cNvPr id="191" name="Google Shape;191;p27"/>
          <p:cNvGrpSpPr/>
          <p:nvPr/>
        </p:nvGrpSpPr>
        <p:grpSpPr>
          <a:xfrm>
            <a:off x="380993" y="1108240"/>
            <a:ext cx="4191000" cy="5360163"/>
            <a:chOff x="380993" y="1108240"/>
            <a:chExt cx="4191000" cy="5360163"/>
          </a:xfrm>
        </p:grpSpPr>
        <p:pic>
          <p:nvPicPr>
            <p:cNvPr id="192" name="Google Shape;192;p27"/>
            <p:cNvPicPr preferRelativeResize="0"/>
            <p:nvPr/>
          </p:nvPicPr>
          <p:blipFill rotWithShape="1">
            <a:blip r:embed="rId4">
              <a:alphaModFix/>
            </a:blip>
            <a:srcRect b="0" l="0" r="0" t="0"/>
            <a:stretch/>
          </p:blipFill>
          <p:spPr>
            <a:xfrm>
              <a:off x="380993" y="1108240"/>
              <a:ext cx="4191000" cy="5360163"/>
            </a:xfrm>
            <a:prstGeom prst="rect">
              <a:avLst/>
            </a:prstGeom>
            <a:noFill/>
            <a:ln cap="flat" cmpd="sng" w="9525">
              <a:solidFill>
                <a:schemeClr val="dk1"/>
              </a:solidFill>
              <a:prstDash val="solid"/>
              <a:round/>
              <a:headEnd len="sm" w="sm" type="none"/>
              <a:tailEnd len="sm" w="sm" type="none"/>
            </a:ln>
          </p:spPr>
        </p:pic>
        <p:pic>
          <p:nvPicPr>
            <p:cNvPr id="193" name="Google Shape;193;p27"/>
            <p:cNvPicPr preferRelativeResize="0"/>
            <p:nvPr/>
          </p:nvPicPr>
          <p:blipFill rotWithShape="1">
            <a:blip r:embed="rId5">
              <a:alphaModFix/>
            </a:blip>
            <a:srcRect b="0" l="0" r="0" t="0"/>
            <a:stretch/>
          </p:blipFill>
          <p:spPr>
            <a:xfrm>
              <a:off x="380993" y="1947041"/>
              <a:ext cx="4178445" cy="4064985"/>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8"/>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Medium"/>
              <a:buNone/>
            </a:pPr>
            <a:r>
              <a:rPr lang="en-US"/>
              <a:t>Development Process</a:t>
            </a:r>
            <a:endParaRPr/>
          </a:p>
        </p:txBody>
      </p:sp>
      <p:cxnSp>
        <p:nvCxnSpPr>
          <p:cNvPr id="199" name="Google Shape;199;p28"/>
          <p:cNvCxnSpPr/>
          <p:nvPr/>
        </p:nvCxnSpPr>
        <p:spPr>
          <a:xfrm>
            <a:off x="1520117" y="3057706"/>
            <a:ext cx="745498" cy="0"/>
          </a:xfrm>
          <a:prstGeom prst="straightConnector1">
            <a:avLst/>
          </a:prstGeom>
          <a:noFill/>
          <a:ln cap="flat" cmpd="sng" w="38100">
            <a:solidFill>
              <a:srgbClr val="2F415D"/>
            </a:solidFill>
            <a:prstDash val="solid"/>
            <a:round/>
            <a:headEnd len="sm" w="sm" type="none"/>
            <a:tailEnd len="med" w="med" type="triangle"/>
          </a:ln>
        </p:spPr>
      </p:cxnSp>
      <p:sp>
        <p:nvSpPr>
          <p:cNvPr id="200" name="Google Shape;200;p28"/>
          <p:cNvSpPr/>
          <p:nvPr/>
        </p:nvSpPr>
        <p:spPr>
          <a:xfrm>
            <a:off x="10942313" y="2536729"/>
            <a:ext cx="962360" cy="1042528"/>
          </a:xfrm>
          <a:prstGeom prst="flowChartDocument">
            <a:avLst/>
          </a:prstGeom>
          <a:solidFill>
            <a:srgbClr val="DAEAAC"/>
          </a:solidFill>
          <a:ln cap="flat" cmpd="sng" w="28575">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V0.9</a:t>
            </a:r>
            <a:endParaRPr/>
          </a:p>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(TW)</a:t>
            </a:r>
            <a:endParaRPr/>
          </a:p>
        </p:txBody>
      </p:sp>
      <p:sp>
        <p:nvSpPr>
          <p:cNvPr id="201" name="Google Shape;201;p28"/>
          <p:cNvSpPr/>
          <p:nvPr/>
        </p:nvSpPr>
        <p:spPr>
          <a:xfrm>
            <a:off x="238794" y="2536729"/>
            <a:ext cx="1195904" cy="1042528"/>
          </a:xfrm>
          <a:prstGeom prst="flowChartPunchedCard">
            <a:avLst/>
          </a:prstGeom>
          <a:solidFill>
            <a:srgbClr val="E8CAFE"/>
          </a:solidFill>
          <a:ln cap="flat" cmpd="sng" w="25400">
            <a:solidFill>
              <a:srgbClr val="253145"/>
            </a:solidFill>
            <a:prstDash val="solid"/>
            <a:round/>
            <a:headEnd len="sm" w="sm" type="none"/>
            <a:tailEnd len="sm" w="sm" type="none"/>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Co-leads draft outline, refine with full TT</a:t>
            </a:r>
            <a:endParaRPr/>
          </a:p>
        </p:txBody>
      </p:sp>
      <p:sp>
        <p:nvSpPr>
          <p:cNvPr id="202" name="Google Shape;202;p28"/>
          <p:cNvSpPr/>
          <p:nvPr/>
        </p:nvSpPr>
        <p:spPr>
          <a:xfrm>
            <a:off x="2367959" y="2536729"/>
            <a:ext cx="1195904" cy="1042528"/>
          </a:xfrm>
          <a:prstGeom prst="flowChartPunchedCard">
            <a:avLst/>
          </a:prstGeom>
          <a:solidFill>
            <a:srgbClr val="E8CAFE"/>
          </a:solidFill>
          <a:ln cap="flat" cmpd="sng" w="25400">
            <a:solidFill>
              <a:srgbClr val="253145"/>
            </a:solidFill>
            <a:prstDash val="solid"/>
            <a:round/>
            <a:headEnd len="sm" w="sm" type="none"/>
            <a:tailEnd len="sm" w="sm" type="none"/>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TT members (“authors”) contribute text</a:t>
            </a:r>
            <a:endParaRPr/>
          </a:p>
        </p:txBody>
      </p:sp>
      <p:sp>
        <p:nvSpPr>
          <p:cNvPr id="203" name="Google Shape;203;p28"/>
          <p:cNvSpPr/>
          <p:nvPr/>
        </p:nvSpPr>
        <p:spPr>
          <a:xfrm>
            <a:off x="4497124" y="2536729"/>
            <a:ext cx="1195904" cy="1042528"/>
          </a:xfrm>
          <a:prstGeom prst="flowChartPunchedCard">
            <a:avLst/>
          </a:prstGeom>
          <a:solidFill>
            <a:srgbClr val="E8CAFE"/>
          </a:solidFill>
          <a:ln cap="flat" cmpd="sng" w="25400">
            <a:solidFill>
              <a:srgbClr val="253145"/>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Co-leads consolidate contributions</a:t>
            </a:r>
            <a:endParaRPr/>
          </a:p>
        </p:txBody>
      </p:sp>
      <p:sp>
        <p:nvSpPr>
          <p:cNvPr id="204" name="Google Shape;204;p28"/>
          <p:cNvSpPr/>
          <p:nvPr/>
        </p:nvSpPr>
        <p:spPr>
          <a:xfrm>
            <a:off x="6626289" y="2536729"/>
            <a:ext cx="1195904" cy="1042528"/>
          </a:xfrm>
          <a:prstGeom prst="flowChartPunchedCard">
            <a:avLst/>
          </a:prstGeom>
          <a:solidFill>
            <a:srgbClr val="E8CAFE"/>
          </a:solidFill>
          <a:ln cap="flat" cmpd="sng" w="25400">
            <a:solidFill>
              <a:srgbClr val="253145"/>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Comments provided</a:t>
            </a:r>
            <a:endParaRPr/>
          </a:p>
        </p:txBody>
      </p:sp>
      <p:sp>
        <p:nvSpPr>
          <p:cNvPr id="205" name="Google Shape;205;p28"/>
          <p:cNvSpPr/>
          <p:nvPr/>
        </p:nvSpPr>
        <p:spPr>
          <a:xfrm>
            <a:off x="8755454" y="2536729"/>
            <a:ext cx="1253598" cy="1042528"/>
          </a:xfrm>
          <a:prstGeom prst="flowChartPunchedCard">
            <a:avLst/>
          </a:prstGeom>
          <a:solidFill>
            <a:srgbClr val="E8CAFE"/>
          </a:solidFill>
          <a:ln cap="flat" cmpd="sng" w="25400">
            <a:solidFill>
              <a:srgbClr val="253145"/>
            </a:solidFill>
            <a:prstDash val="solid"/>
            <a:round/>
            <a:headEnd len="sm" w="sm" type="none"/>
            <a:tailEnd len="sm" w="sm" type="none"/>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Co-leads incorporate comments, prepare V0.9</a:t>
            </a:r>
            <a:endParaRPr/>
          </a:p>
        </p:txBody>
      </p:sp>
      <p:cxnSp>
        <p:nvCxnSpPr>
          <p:cNvPr id="206" name="Google Shape;206;p28"/>
          <p:cNvCxnSpPr/>
          <p:nvPr/>
        </p:nvCxnSpPr>
        <p:spPr>
          <a:xfrm>
            <a:off x="3632704" y="3057706"/>
            <a:ext cx="745498" cy="0"/>
          </a:xfrm>
          <a:prstGeom prst="straightConnector1">
            <a:avLst/>
          </a:prstGeom>
          <a:noFill/>
          <a:ln cap="flat" cmpd="sng" w="38100">
            <a:solidFill>
              <a:srgbClr val="2F415D"/>
            </a:solidFill>
            <a:prstDash val="solid"/>
            <a:round/>
            <a:headEnd len="sm" w="sm" type="none"/>
            <a:tailEnd len="med" w="med" type="triangle"/>
          </a:ln>
        </p:spPr>
      </p:cxnSp>
      <p:cxnSp>
        <p:nvCxnSpPr>
          <p:cNvPr id="207" name="Google Shape;207;p28"/>
          <p:cNvCxnSpPr/>
          <p:nvPr/>
        </p:nvCxnSpPr>
        <p:spPr>
          <a:xfrm>
            <a:off x="5774411" y="3057706"/>
            <a:ext cx="745498" cy="0"/>
          </a:xfrm>
          <a:prstGeom prst="straightConnector1">
            <a:avLst/>
          </a:prstGeom>
          <a:noFill/>
          <a:ln cap="flat" cmpd="sng" w="38100">
            <a:solidFill>
              <a:srgbClr val="2F415D"/>
            </a:solidFill>
            <a:prstDash val="solid"/>
            <a:round/>
            <a:headEnd len="sm" w="sm" type="none"/>
            <a:tailEnd len="med" w="med" type="triangle"/>
          </a:ln>
        </p:spPr>
      </p:cxnSp>
      <p:cxnSp>
        <p:nvCxnSpPr>
          <p:cNvPr id="208" name="Google Shape;208;p28"/>
          <p:cNvCxnSpPr/>
          <p:nvPr/>
        </p:nvCxnSpPr>
        <p:spPr>
          <a:xfrm>
            <a:off x="7916118" y="3057706"/>
            <a:ext cx="745498" cy="0"/>
          </a:xfrm>
          <a:prstGeom prst="straightConnector1">
            <a:avLst/>
          </a:prstGeom>
          <a:noFill/>
          <a:ln cap="flat" cmpd="sng" w="38100">
            <a:solidFill>
              <a:srgbClr val="2F415D"/>
            </a:solidFill>
            <a:prstDash val="solid"/>
            <a:round/>
            <a:headEnd len="sm" w="sm" type="none"/>
            <a:tailEnd len="med" w="med" type="triangle"/>
          </a:ln>
        </p:spPr>
      </p:cxnSp>
      <p:cxnSp>
        <p:nvCxnSpPr>
          <p:cNvPr id="209" name="Google Shape;209;p28"/>
          <p:cNvCxnSpPr/>
          <p:nvPr/>
        </p:nvCxnSpPr>
        <p:spPr>
          <a:xfrm>
            <a:off x="10086945" y="3057706"/>
            <a:ext cx="745498" cy="0"/>
          </a:xfrm>
          <a:prstGeom prst="straightConnector1">
            <a:avLst/>
          </a:prstGeom>
          <a:noFill/>
          <a:ln cap="flat" cmpd="sng" w="38100">
            <a:solidFill>
              <a:srgbClr val="2F415D"/>
            </a:solidFill>
            <a:prstDash val="solid"/>
            <a:round/>
            <a:headEnd len="sm" w="sm" type="none"/>
            <a:tailEnd len="med" w="med" type="triangle"/>
          </a:ln>
        </p:spPr>
      </p:cxnSp>
      <p:sp>
        <p:nvSpPr>
          <p:cNvPr id="210" name="Google Shape;210;p28"/>
          <p:cNvSpPr txBox="1"/>
          <p:nvPr/>
        </p:nvSpPr>
        <p:spPr>
          <a:xfrm>
            <a:off x="226376" y="3646405"/>
            <a:ext cx="128753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Jan-Mar 2023</a:t>
            </a:r>
            <a:endParaRPr/>
          </a:p>
        </p:txBody>
      </p:sp>
      <p:sp>
        <p:nvSpPr>
          <p:cNvPr id="211" name="Google Shape;211;p28"/>
          <p:cNvSpPr/>
          <p:nvPr/>
        </p:nvSpPr>
        <p:spPr>
          <a:xfrm>
            <a:off x="232585" y="1180854"/>
            <a:ext cx="1281323" cy="778991"/>
          </a:xfrm>
          <a:prstGeom prst="flowChartAlternateProcess">
            <a:avLst/>
          </a:prstGeom>
          <a:solidFill>
            <a:srgbClr val="F5D8D4"/>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Form Task Team</a:t>
            </a:r>
            <a:endParaRPr/>
          </a:p>
        </p:txBody>
      </p:sp>
      <p:cxnSp>
        <p:nvCxnSpPr>
          <p:cNvPr id="212" name="Google Shape;212;p28"/>
          <p:cNvCxnSpPr/>
          <p:nvPr/>
        </p:nvCxnSpPr>
        <p:spPr>
          <a:xfrm>
            <a:off x="836746" y="2035560"/>
            <a:ext cx="0" cy="433903"/>
          </a:xfrm>
          <a:prstGeom prst="straightConnector1">
            <a:avLst/>
          </a:prstGeom>
          <a:noFill/>
          <a:ln cap="flat" cmpd="sng" w="38100">
            <a:solidFill>
              <a:srgbClr val="2F415D"/>
            </a:solidFill>
            <a:prstDash val="solid"/>
            <a:round/>
            <a:headEnd len="sm" w="sm" type="none"/>
            <a:tailEnd len="med" w="med" type="triangle"/>
          </a:ln>
        </p:spPr>
      </p:cxnSp>
      <p:sp>
        <p:nvSpPr>
          <p:cNvPr id="213" name="Google Shape;213;p28"/>
          <p:cNvSpPr/>
          <p:nvPr/>
        </p:nvSpPr>
        <p:spPr>
          <a:xfrm>
            <a:off x="6707745" y="3646405"/>
            <a:ext cx="1090363"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Mid-August</a:t>
            </a:r>
            <a:endParaRPr/>
          </a:p>
        </p:txBody>
      </p:sp>
      <p:sp>
        <p:nvSpPr>
          <p:cNvPr id="214" name="Google Shape;214;p28"/>
          <p:cNvSpPr txBox="1"/>
          <p:nvPr/>
        </p:nvSpPr>
        <p:spPr>
          <a:xfrm>
            <a:off x="1513908" y="1438057"/>
            <a:ext cx="144783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Dec ‘22-Feb ‘23</a:t>
            </a:r>
            <a:endParaRPr/>
          </a:p>
        </p:txBody>
      </p:sp>
      <p:sp>
        <p:nvSpPr>
          <p:cNvPr id="215" name="Google Shape;215;p28"/>
          <p:cNvSpPr txBox="1"/>
          <p:nvPr/>
        </p:nvSpPr>
        <p:spPr>
          <a:xfrm>
            <a:off x="2430718" y="3646405"/>
            <a:ext cx="112883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March-June</a:t>
            </a:r>
            <a:endParaRPr/>
          </a:p>
        </p:txBody>
      </p:sp>
      <p:sp>
        <p:nvSpPr>
          <p:cNvPr id="216" name="Google Shape;216;p28"/>
          <p:cNvSpPr txBox="1"/>
          <p:nvPr/>
        </p:nvSpPr>
        <p:spPr>
          <a:xfrm>
            <a:off x="4581572" y="3646405"/>
            <a:ext cx="95090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June-July</a:t>
            </a:r>
            <a:endParaRPr/>
          </a:p>
        </p:txBody>
      </p:sp>
      <p:sp>
        <p:nvSpPr>
          <p:cNvPr id="217" name="Google Shape;217;p28"/>
          <p:cNvSpPr/>
          <p:nvPr/>
        </p:nvSpPr>
        <p:spPr>
          <a:xfrm>
            <a:off x="8574382" y="3646405"/>
            <a:ext cx="1677062"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August-September</a:t>
            </a:r>
            <a:endParaRPr/>
          </a:p>
        </p:txBody>
      </p:sp>
      <p:sp>
        <p:nvSpPr>
          <p:cNvPr id="218" name="Google Shape;218;p28"/>
          <p:cNvSpPr/>
          <p:nvPr/>
        </p:nvSpPr>
        <p:spPr>
          <a:xfrm>
            <a:off x="11039773" y="3646405"/>
            <a:ext cx="821059"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October</a:t>
            </a:r>
            <a:endParaRPr/>
          </a:p>
        </p:txBody>
      </p:sp>
      <p:cxnSp>
        <p:nvCxnSpPr>
          <p:cNvPr id="219" name="Google Shape;219;p28"/>
          <p:cNvCxnSpPr/>
          <p:nvPr/>
        </p:nvCxnSpPr>
        <p:spPr>
          <a:xfrm>
            <a:off x="5633819" y="3579257"/>
            <a:ext cx="0" cy="928677"/>
          </a:xfrm>
          <a:prstGeom prst="straightConnector1">
            <a:avLst/>
          </a:prstGeom>
          <a:noFill/>
          <a:ln cap="flat" cmpd="sng" w="9525">
            <a:solidFill>
              <a:srgbClr val="2F415D"/>
            </a:solidFill>
            <a:prstDash val="solid"/>
            <a:round/>
            <a:headEnd len="sm" w="sm" type="none"/>
            <a:tailEnd len="med" w="med" type="triangle"/>
          </a:ln>
        </p:spPr>
      </p:cxnSp>
      <p:sp>
        <p:nvSpPr>
          <p:cNvPr id="220" name="Google Shape;220;p28"/>
          <p:cNvSpPr/>
          <p:nvPr/>
        </p:nvSpPr>
        <p:spPr>
          <a:xfrm>
            <a:off x="5210879" y="4575081"/>
            <a:ext cx="885116" cy="864719"/>
          </a:xfrm>
          <a:prstGeom prst="flowChartDocument">
            <a:avLst/>
          </a:prstGeom>
          <a:solidFill>
            <a:srgbClr val="F2F2F2"/>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Journal Paper</a:t>
            </a:r>
            <a:endParaRPr/>
          </a:p>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Concept</a:t>
            </a:r>
            <a:endParaRPr/>
          </a:p>
        </p:txBody>
      </p:sp>
      <p:sp>
        <p:nvSpPr>
          <p:cNvPr id="221" name="Google Shape;221;p28"/>
          <p:cNvSpPr txBox="1"/>
          <p:nvPr/>
        </p:nvSpPr>
        <p:spPr>
          <a:xfrm>
            <a:off x="10320238" y="5143037"/>
            <a:ext cx="1584435" cy="523220"/>
          </a:xfrm>
          <a:prstGeom prst="rect">
            <a:avLst/>
          </a:prstGeom>
          <a:noFill/>
          <a:ln cap="flat" cmpd="sng" w="127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Many iterative steps not shown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29"/>
          <p:cNvSpPr txBox="1"/>
          <p:nvPr>
            <p:ph idx="1" type="body"/>
          </p:nvPr>
        </p:nvSpPr>
        <p:spPr>
          <a:xfrm>
            <a:off x="348300" y="1077978"/>
            <a:ext cx="11495400" cy="5316278"/>
          </a:xfrm>
          <a:prstGeom prst="rect">
            <a:avLst/>
          </a:prstGeom>
          <a:noFill/>
          <a:ln>
            <a:noFill/>
          </a:ln>
        </p:spPr>
        <p:txBody>
          <a:bodyPr anchorCtr="0" anchor="t" bIns="45700" lIns="91425" spcFirstLastPara="1" rIns="91425" wrap="square" tIns="45700">
            <a:noAutofit/>
          </a:bodyPr>
          <a:lstStyle/>
          <a:p>
            <a:pPr indent="0" lvl="0" marL="50800" rtl="0" algn="l">
              <a:lnSpc>
                <a:spcPct val="100000"/>
              </a:lnSpc>
              <a:spcBef>
                <a:spcPts val="1000"/>
              </a:spcBef>
              <a:spcAft>
                <a:spcPts val="0"/>
              </a:spcAft>
              <a:buSzPts val="2800"/>
              <a:buNone/>
            </a:pPr>
            <a:r>
              <a:rPr lang="en-US" sz="1800"/>
              <a:t>Executive Summary	</a:t>
            </a:r>
            <a:endParaRPr/>
          </a:p>
          <a:p>
            <a:pPr indent="0" lvl="0" marL="50800" rtl="0" algn="l">
              <a:lnSpc>
                <a:spcPct val="100000"/>
              </a:lnSpc>
              <a:spcBef>
                <a:spcPts val="1000"/>
              </a:spcBef>
              <a:spcAft>
                <a:spcPts val="0"/>
              </a:spcAft>
              <a:buSzPts val="2800"/>
              <a:buNone/>
            </a:pPr>
            <a:r>
              <a:rPr lang="en-US" sz="1800"/>
              <a:t>1 Introduction	</a:t>
            </a:r>
            <a:endParaRPr/>
          </a:p>
          <a:p>
            <a:pPr indent="0" lvl="0" marL="50800" rtl="0" algn="l">
              <a:lnSpc>
                <a:spcPct val="100000"/>
              </a:lnSpc>
              <a:spcBef>
                <a:spcPts val="1000"/>
              </a:spcBef>
              <a:spcAft>
                <a:spcPts val="0"/>
              </a:spcAft>
              <a:buSzPts val="2800"/>
              <a:buNone/>
            </a:pPr>
            <a:r>
              <a:rPr lang="en-US" sz="1400"/>
              <a:t>           1.1 Biodiversity Policy Anchors and Users</a:t>
            </a:r>
            <a:endParaRPr/>
          </a:p>
          <a:p>
            <a:pPr indent="0" lvl="0" marL="50800" rtl="0" algn="l">
              <a:lnSpc>
                <a:spcPct val="100000"/>
              </a:lnSpc>
              <a:spcBef>
                <a:spcPts val="1000"/>
              </a:spcBef>
              <a:spcAft>
                <a:spcPts val="0"/>
              </a:spcAft>
              <a:buSzPts val="2800"/>
              <a:buNone/>
            </a:pPr>
            <a:r>
              <a:rPr lang="en-US" sz="1800"/>
              <a:t>2 Mapping Ecosystems	</a:t>
            </a:r>
            <a:endParaRPr/>
          </a:p>
          <a:p>
            <a:pPr indent="0" lvl="1" marL="508000" rtl="0" algn="l">
              <a:lnSpc>
                <a:spcPct val="150000"/>
              </a:lnSpc>
              <a:spcBef>
                <a:spcPts val="500"/>
              </a:spcBef>
              <a:spcAft>
                <a:spcPts val="0"/>
              </a:spcAft>
              <a:buSzPts val="2400"/>
              <a:buNone/>
            </a:pPr>
            <a:r>
              <a:rPr lang="en-US" sz="1400"/>
              <a:t>2.1 Land Cover as a Proxy for Ecosystems	</a:t>
            </a:r>
            <a:endParaRPr/>
          </a:p>
          <a:p>
            <a:pPr indent="0" lvl="1" marL="508000" rtl="0" algn="l">
              <a:lnSpc>
                <a:spcPct val="150000"/>
              </a:lnSpc>
              <a:spcBef>
                <a:spcPts val="500"/>
              </a:spcBef>
              <a:spcAft>
                <a:spcPts val="0"/>
              </a:spcAft>
              <a:buSzPts val="2400"/>
              <a:buNone/>
            </a:pPr>
            <a:r>
              <a:rPr lang="en-US" sz="1400"/>
              <a:t>2.2 Mapping Ecosystems from Imagery	</a:t>
            </a:r>
            <a:endParaRPr/>
          </a:p>
          <a:p>
            <a:pPr indent="0" lvl="1" marL="508000" rtl="0" algn="l">
              <a:lnSpc>
                <a:spcPct val="150000"/>
              </a:lnSpc>
              <a:spcBef>
                <a:spcPts val="500"/>
              </a:spcBef>
              <a:spcAft>
                <a:spcPts val="0"/>
              </a:spcAft>
              <a:buSzPts val="2400"/>
              <a:buNone/>
            </a:pPr>
            <a:r>
              <a:rPr lang="en-US" sz="1400"/>
              <a:t>2.3 Ecosystem Characteristics Useful for Mapping	</a:t>
            </a:r>
            <a:endParaRPr/>
          </a:p>
          <a:p>
            <a:pPr indent="0" lvl="1" marL="508000" rtl="0" algn="l">
              <a:lnSpc>
                <a:spcPct val="150000"/>
              </a:lnSpc>
              <a:spcBef>
                <a:spcPts val="500"/>
              </a:spcBef>
              <a:spcAft>
                <a:spcPts val="0"/>
              </a:spcAft>
              <a:buSzPts val="2400"/>
              <a:buNone/>
            </a:pPr>
            <a:r>
              <a:rPr lang="en-US" sz="1400"/>
              <a:t>2.4 Ecosystem Mapping Typologies	</a:t>
            </a:r>
            <a:endParaRPr/>
          </a:p>
          <a:p>
            <a:pPr indent="0" lvl="0" marL="50800" rtl="0" algn="l">
              <a:lnSpc>
                <a:spcPct val="100000"/>
              </a:lnSpc>
              <a:spcBef>
                <a:spcPts val="1000"/>
              </a:spcBef>
              <a:spcAft>
                <a:spcPts val="0"/>
              </a:spcAft>
              <a:buSzPts val="2800"/>
              <a:buNone/>
            </a:pPr>
            <a:r>
              <a:rPr lang="en-US" sz="1800"/>
              <a:t>3 Space-based Earth Observations for Mapping and Monitoring Ecosystem Extent	</a:t>
            </a:r>
            <a:endParaRPr/>
          </a:p>
          <a:p>
            <a:pPr indent="0" lvl="1" marL="508000" rtl="0" algn="l">
              <a:lnSpc>
                <a:spcPct val="150000"/>
              </a:lnSpc>
              <a:spcBef>
                <a:spcPts val="500"/>
              </a:spcBef>
              <a:spcAft>
                <a:spcPts val="0"/>
              </a:spcAft>
              <a:buSzPts val="2400"/>
              <a:buNone/>
            </a:pPr>
            <a:r>
              <a:rPr lang="en-US" sz="1400"/>
              <a:t>3.1 Types of Sensors	</a:t>
            </a:r>
            <a:endParaRPr/>
          </a:p>
          <a:p>
            <a:pPr indent="0" lvl="1" marL="508000" rtl="0" algn="l">
              <a:lnSpc>
                <a:spcPct val="150000"/>
              </a:lnSpc>
              <a:spcBef>
                <a:spcPts val="500"/>
              </a:spcBef>
              <a:spcAft>
                <a:spcPts val="0"/>
              </a:spcAft>
              <a:buSzPts val="2400"/>
              <a:buNone/>
            </a:pPr>
            <a:r>
              <a:rPr lang="en-US" sz="1400"/>
              <a:t>3.2 Sensor Complementarity and Synergy	</a:t>
            </a:r>
            <a:endParaRPr/>
          </a:p>
          <a:p>
            <a:pPr indent="0" lvl="1" marL="508000" rtl="0" algn="l">
              <a:lnSpc>
                <a:spcPct val="150000"/>
              </a:lnSpc>
              <a:spcBef>
                <a:spcPts val="500"/>
              </a:spcBef>
              <a:spcAft>
                <a:spcPts val="0"/>
              </a:spcAft>
              <a:buSzPts val="2400"/>
              <a:buNone/>
            </a:pPr>
            <a:r>
              <a:rPr lang="en-US" sz="1400"/>
              <a:t>3.3 Opportunities	</a:t>
            </a:r>
            <a:endParaRPr/>
          </a:p>
          <a:p>
            <a:pPr indent="0" lvl="1" marL="508000" rtl="0" algn="l">
              <a:lnSpc>
                <a:spcPct val="150000"/>
              </a:lnSpc>
              <a:spcBef>
                <a:spcPts val="500"/>
              </a:spcBef>
              <a:spcAft>
                <a:spcPts val="0"/>
              </a:spcAft>
              <a:buSzPts val="2400"/>
              <a:buNone/>
            </a:pPr>
            <a:r>
              <a:rPr lang="en-US" sz="1400"/>
              <a:t>3.4 Challenges	</a:t>
            </a:r>
            <a:endParaRPr/>
          </a:p>
          <a:p>
            <a:pPr indent="0" lvl="0" marL="50800" rtl="0" algn="l">
              <a:lnSpc>
                <a:spcPct val="100000"/>
              </a:lnSpc>
              <a:spcBef>
                <a:spcPts val="1000"/>
              </a:spcBef>
              <a:spcAft>
                <a:spcPts val="0"/>
              </a:spcAft>
              <a:buSzPts val="2800"/>
              <a:buNone/>
            </a:pPr>
            <a:r>
              <a:rPr lang="en-US" sz="1800"/>
              <a:t>4 Conclusions and Recommendations	</a:t>
            </a:r>
            <a:endParaRPr/>
          </a:p>
          <a:p>
            <a:pPr indent="0" lvl="0" marL="50800" rtl="0" algn="l">
              <a:lnSpc>
                <a:spcPct val="100000"/>
              </a:lnSpc>
              <a:spcBef>
                <a:spcPts val="1000"/>
              </a:spcBef>
              <a:spcAft>
                <a:spcPts val="0"/>
              </a:spcAft>
              <a:buSzPts val="2800"/>
              <a:buNone/>
            </a:pPr>
            <a:r>
              <a:rPr lang="en-US" sz="1800"/>
              <a:t>	</a:t>
            </a:r>
            <a:endParaRPr/>
          </a:p>
        </p:txBody>
      </p:sp>
      <p:sp>
        <p:nvSpPr>
          <p:cNvPr id="227" name="Google Shape;227;p2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US"/>
              <a:t>Outline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0"/>
          <p:cNvSpPr txBox="1"/>
          <p:nvPr>
            <p:ph idx="1" type="body"/>
          </p:nvPr>
        </p:nvSpPr>
        <p:spPr>
          <a:xfrm>
            <a:off x="128632" y="2327847"/>
            <a:ext cx="3808723" cy="2739103"/>
          </a:xfrm>
          <a:prstGeom prst="rect">
            <a:avLst/>
          </a:prstGeom>
          <a:noFill/>
          <a:ln cap="flat" cmpd="sng" w="381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50800" rtl="0" algn="l">
              <a:lnSpc>
                <a:spcPct val="100000"/>
              </a:lnSpc>
              <a:spcBef>
                <a:spcPts val="1000"/>
              </a:spcBef>
              <a:spcAft>
                <a:spcPts val="0"/>
              </a:spcAft>
              <a:buSzPts val="2800"/>
              <a:buNone/>
            </a:pPr>
            <a:r>
              <a:rPr lang="en-US" sz="3200"/>
              <a:t>Sensors of different types provide complementary measurements</a:t>
            </a:r>
            <a:endParaRPr/>
          </a:p>
        </p:txBody>
      </p:sp>
      <p:sp>
        <p:nvSpPr>
          <p:cNvPr id="233" name="Google Shape;233;p30"/>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Medium"/>
              <a:buNone/>
            </a:pPr>
            <a:r>
              <a:rPr lang="en-US" sz="4000"/>
              <a:t>“Composition, Function, Structure”</a:t>
            </a:r>
            <a:endParaRPr/>
          </a:p>
        </p:txBody>
      </p:sp>
      <p:graphicFrame>
        <p:nvGraphicFramePr>
          <p:cNvPr id="234" name="Google Shape;234;p30"/>
          <p:cNvGraphicFramePr/>
          <p:nvPr/>
        </p:nvGraphicFramePr>
        <p:xfrm>
          <a:off x="4068659" y="1187342"/>
          <a:ext cx="3000000" cy="3000000"/>
        </p:xfrm>
        <a:graphic>
          <a:graphicData uri="http://schemas.openxmlformats.org/drawingml/2006/table">
            <a:tbl>
              <a:tblPr>
                <a:noFill/>
                <a:tableStyleId>{0AC1CBE5-60AC-4DE2-9C8B-86B6F007A42B}</a:tableStyleId>
              </a:tblPr>
              <a:tblGrid>
                <a:gridCol w="2538600"/>
                <a:gridCol w="5456100"/>
              </a:tblGrid>
              <a:tr h="665175">
                <a:tc>
                  <a:txBody>
                    <a:bodyPr/>
                    <a:lstStyle/>
                    <a:p>
                      <a:pPr indent="0" lvl="0" marL="0" marR="0" rtl="0" algn="ctr">
                        <a:lnSpc>
                          <a:spcPct val="115000"/>
                        </a:lnSpc>
                        <a:spcBef>
                          <a:spcPts val="0"/>
                        </a:spcBef>
                        <a:spcAft>
                          <a:spcPts val="0"/>
                        </a:spcAft>
                        <a:buNone/>
                      </a:pPr>
                      <a:r>
                        <a:rPr b="1" lang="en-US" sz="2800" u="none" cap="none" strike="noStrike"/>
                        <a:t>Sensor type</a:t>
                      </a:r>
                      <a:endParaRPr b="1" sz="2800" u="none" cap="none" strike="noStrike">
                        <a:latin typeface="Calibri"/>
                        <a:ea typeface="Calibri"/>
                        <a:cs typeface="Calibri"/>
                        <a:sym typeface="Calibri"/>
                      </a:endParaRPr>
                    </a:p>
                  </a:txBody>
                  <a:tcPr marT="63500" marB="63500" marR="63500" marL="63500">
                    <a:solidFill>
                      <a:srgbClr val="9FB0CC"/>
                    </a:solidFill>
                  </a:tcPr>
                </a:tc>
                <a:tc>
                  <a:txBody>
                    <a:bodyPr/>
                    <a:lstStyle/>
                    <a:p>
                      <a:pPr indent="0" lvl="0" marL="0" marR="0" rtl="0" algn="ctr">
                        <a:lnSpc>
                          <a:spcPct val="115000"/>
                        </a:lnSpc>
                        <a:spcBef>
                          <a:spcPts val="0"/>
                        </a:spcBef>
                        <a:spcAft>
                          <a:spcPts val="0"/>
                        </a:spcAft>
                        <a:buNone/>
                      </a:pPr>
                      <a:r>
                        <a:rPr b="1" lang="en-US" sz="2800" u="none" cap="none" strike="noStrike"/>
                        <a:t>Key Ecosystem Characteristics</a:t>
                      </a:r>
                      <a:endParaRPr b="1" sz="2800" u="none" cap="none" strike="noStrike">
                        <a:latin typeface="Calibri"/>
                        <a:ea typeface="Calibri"/>
                        <a:cs typeface="Calibri"/>
                        <a:sym typeface="Calibri"/>
                      </a:endParaRPr>
                    </a:p>
                  </a:txBody>
                  <a:tcPr marT="63500" marB="63500" marR="63500" marL="63500">
                    <a:solidFill>
                      <a:srgbClr val="9FB0CC"/>
                    </a:solidFill>
                  </a:tcPr>
                </a:tc>
              </a:tr>
              <a:tr h="1137225">
                <a:tc>
                  <a:txBody>
                    <a:bodyPr/>
                    <a:lstStyle/>
                    <a:p>
                      <a:pPr indent="0" lvl="0" marL="0" marR="0" rtl="0" algn="l">
                        <a:lnSpc>
                          <a:spcPct val="107000"/>
                        </a:lnSpc>
                        <a:spcBef>
                          <a:spcPts val="0"/>
                        </a:spcBef>
                        <a:spcAft>
                          <a:spcPts val="0"/>
                        </a:spcAft>
                        <a:buNone/>
                      </a:pPr>
                      <a:r>
                        <a:rPr lang="en-US" sz="2800" u="none" cap="none" strike="noStrike"/>
                        <a:t>Optical - Multispectral</a:t>
                      </a:r>
                      <a:endParaRPr sz="2800" u="none" cap="none" strike="noStrike">
                        <a:latin typeface="Calibri"/>
                        <a:ea typeface="Calibri"/>
                        <a:cs typeface="Calibri"/>
                        <a:sym typeface="Calibri"/>
                      </a:endParaRPr>
                    </a:p>
                  </a:txBody>
                  <a:tcPr marT="63500" marB="63500" marR="63500" marL="63500"/>
                </a:tc>
                <a:tc>
                  <a:txBody>
                    <a:bodyPr/>
                    <a:lstStyle/>
                    <a:p>
                      <a:pPr indent="0" lvl="0" marL="0" marR="0" rtl="0" algn="l">
                        <a:lnSpc>
                          <a:spcPct val="107000"/>
                        </a:lnSpc>
                        <a:spcBef>
                          <a:spcPts val="0"/>
                        </a:spcBef>
                        <a:spcAft>
                          <a:spcPts val="0"/>
                        </a:spcAft>
                        <a:buNone/>
                      </a:pPr>
                      <a:r>
                        <a:rPr lang="en-US" sz="2800" u="none" cap="none" strike="noStrike"/>
                        <a:t>Composition (coarsely)</a:t>
                      </a:r>
                      <a:endParaRPr/>
                    </a:p>
                    <a:p>
                      <a:pPr indent="0" lvl="0" marL="0" marR="0" rtl="0" algn="l">
                        <a:lnSpc>
                          <a:spcPct val="107000"/>
                        </a:lnSpc>
                        <a:spcBef>
                          <a:spcPts val="0"/>
                        </a:spcBef>
                        <a:spcAft>
                          <a:spcPts val="0"/>
                        </a:spcAft>
                        <a:buNone/>
                      </a:pPr>
                      <a:r>
                        <a:rPr lang="en-US" sz="2800" u="none" cap="none" strike="noStrike"/>
                        <a:t>Functional traits (coarsely)</a:t>
                      </a:r>
                      <a:endParaRPr sz="2800" u="none" cap="none" strike="noStrike">
                        <a:latin typeface="Calibri"/>
                        <a:ea typeface="Calibri"/>
                        <a:cs typeface="Calibri"/>
                        <a:sym typeface="Calibri"/>
                      </a:endParaRPr>
                    </a:p>
                  </a:txBody>
                  <a:tcPr marT="63500" marB="63500" marR="63500" marL="63500"/>
                </a:tc>
              </a:tr>
              <a:tr h="1137225">
                <a:tc>
                  <a:txBody>
                    <a:bodyPr/>
                    <a:lstStyle/>
                    <a:p>
                      <a:pPr indent="0" lvl="0" marL="0" marR="0" rtl="0" algn="l">
                        <a:lnSpc>
                          <a:spcPct val="107000"/>
                        </a:lnSpc>
                        <a:spcBef>
                          <a:spcPts val="0"/>
                        </a:spcBef>
                        <a:spcAft>
                          <a:spcPts val="0"/>
                        </a:spcAft>
                        <a:buNone/>
                      </a:pPr>
                      <a:r>
                        <a:rPr lang="en-US" sz="2800" u="none" cap="none" strike="noStrike"/>
                        <a:t>Optical - </a:t>
                      </a:r>
                      <a:endParaRPr/>
                    </a:p>
                    <a:p>
                      <a:pPr indent="0" lvl="0" marL="0" marR="0" rtl="0" algn="l">
                        <a:lnSpc>
                          <a:spcPct val="107000"/>
                        </a:lnSpc>
                        <a:spcBef>
                          <a:spcPts val="0"/>
                        </a:spcBef>
                        <a:spcAft>
                          <a:spcPts val="0"/>
                        </a:spcAft>
                        <a:buNone/>
                      </a:pPr>
                      <a:r>
                        <a:rPr lang="en-US" sz="2800" u="none" cap="none" strike="noStrike"/>
                        <a:t>Hyperspectral</a:t>
                      </a:r>
                      <a:endParaRPr sz="2800" u="none" cap="none" strike="noStrike">
                        <a:latin typeface="Calibri"/>
                        <a:ea typeface="Calibri"/>
                        <a:cs typeface="Calibri"/>
                        <a:sym typeface="Calibri"/>
                      </a:endParaRPr>
                    </a:p>
                  </a:txBody>
                  <a:tcPr marT="63500" marB="63500" marR="63500" marL="63500"/>
                </a:tc>
                <a:tc>
                  <a:txBody>
                    <a:bodyPr/>
                    <a:lstStyle/>
                    <a:p>
                      <a:pPr indent="0" lvl="0" marL="0" marR="0" rtl="0" algn="l">
                        <a:lnSpc>
                          <a:spcPct val="107000"/>
                        </a:lnSpc>
                        <a:spcBef>
                          <a:spcPts val="0"/>
                        </a:spcBef>
                        <a:spcAft>
                          <a:spcPts val="0"/>
                        </a:spcAft>
                        <a:buNone/>
                      </a:pPr>
                      <a:r>
                        <a:rPr lang="en-US" sz="2800" u="none" cap="none" strike="noStrike"/>
                        <a:t>Composition</a:t>
                      </a:r>
                      <a:endParaRPr/>
                    </a:p>
                    <a:p>
                      <a:pPr indent="0" lvl="0" marL="0" marR="0" rtl="0" algn="l">
                        <a:lnSpc>
                          <a:spcPct val="107000"/>
                        </a:lnSpc>
                        <a:spcBef>
                          <a:spcPts val="0"/>
                        </a:spcBef>
                        <a:spcAft>
                          <a:spcPts val="0"/>
                        </a:spcAft>
                        <a:buNone/>
                      </a:pPr>
                      <a:r>
                        <a:rPr lang="en-US" sz="2800" u="none" cap="none" strike="noStrike"/>
                        <a:t>Functional traits</a:t>
                      </a:r>
                      <a:endParaRPr sz="2800" u="none" cap="none" strike="noStrike">
                        <a:latin typeface="Calibri"/>
                        <a:ea typeface="Calibri"/>
                        <a:cs typeface="Calibri"/>
                        <a:sym typeface="Calibri"/>
                      </a:endParaRPr>
                    </a:p>
                  </a:txBody>
                  <a:tcPr marT="63500" marB="63500" marR="63500" marL="63500"/>
                </a:tc>
              </a:tr>
              <a:tr h="1137225">
                <a:tc>
                  <a:txBody>
                    <a:bodyPr/>
                    <a:lstStyle/>
                    <a:p>
                      <a:pPr indent="0" lvl="0" marL="0" marR="0" rtl="0" algn="l">
                        <a:lnSpc>
                          <a:spcPct val="107000"/>
                        </a:lnSpc>
                        <a:spcBef>
                          <a:spcPts val="0"/>
                        </a:spcBef>
                        <a:spcAft>
                          <a:spcPts val="0"/>
                        </a:spcAft>
                        <a:buNone/>
                      </a:pPr>
                      <a:r>
                        <a:rPr lang="en-US" sz="2800" u="none" cap="none" strike="noStrike"/>
                        <a:t>Radar</a:t>
                      </a:r>
                      <a:endParaRPr sz="2800" u="none" cap="none" strike="noStrike">
                        <a:latin typeface="Calibri"/>
                        <a:ea typeface="Calibri"/>
                        <a:cs typeface="Calibri"/>
                        <a:sym typeface="Calibri"/>
                      </a:endParaRPr>
                    </a:p>
                  </a:txBody>
                  <a:tcPr marT="63500" marB="63500" marR="63500" marL="63500"/>
                </a:tc>
                <a:tc>
                  <a:txBody>
                    <a:bodyPr/>
                    <a:lstStyle/>
                    <a:p>
                      <a:pPr indent="0" lvl="0" marL="0" marR="0" rtl="0" algn="l">
                        <a:lnSpc>
                          <a:spcPct val="107000"/>
                        </a:lnSpc>
                        <a:spcBef>
                          <a:spcPts val="0"/>
                        </a:spcBef>
                        <a:spcAft>
                          <a:spcPts val="0"/>
                        </a:spcAft>
                        <a:buNone/>
                      </a:pPr>
                      <a:r>
                        <a:rPr lang="en-US" sz="2800" u="none" cap="none" strike="noStrike"/>
                        <a:t>Physical structure</a:t>
                      </a:r>
                      <a:endParaRPr/>
                    </a:p>
                    <a:p>
                      <a:pPr indent="0" lvl="0" marL="0" marR="0" rtl="0" algn="l">
                        <a:lnSpc>
                          <a:spcPct val="107000"/>
                        </a:lnSpc>
                        <a:spcBef>
                          <a:spcPts val="0"/>
                        </a:spcBef>
                        <a:spcAft>
                          <a:spcPts val="0"/>
                        </a:spcAft>
                        <a:buNone/>
                      </a:pPr>
                      <a:r>
                        <a:rPr lang="en-US" sz="2800" u="none" cap="none" strike="noStrike"/>
                        <a:t>Height</a:t>
                      </a:r>
                      <a:endParaRPr sz="2800" u="none" cap="none" strike="noStrike">
                        <a:latin typeface="Calibri"/>
                        <a:ea typeface="Calibri"/>
                        <a:cs typeface="Calibri"/>
                        <a:sym typeface="Calibri"/>
                      </a:endParaRPr>
                    </a:p>
                  </a:txBody>
                  <a:tcPr marT="63500" marB="63500" marR="63500" marL="63500"/>
                </a:tc>
              </a:tr>
              <a:tr h="1137225">
                <a:tc>
                  <a:txBody>
                    <a:bodyPr/>
                    <a:lstStyle/>
                    <a:p>
                      <a:pPr indent="0" lvl="0" marL="0" marR="0" rtl="0" algn="l">
                        <a:lnSpc>
                          <a:spcPct val="107000"/>
                        </a:lnSpc>
                        <a:spcBef>
                          <a:spcPts val="0"/>
                        </a:spcBef>
                        <a:spcAft>
                          <a:spcPts val="0"/>
                        </a:spcAft>
                        <a:buNone/>
                      </a:pPr>
                      <a:r>
                        <a:rPr lang="en-US" sz="2800" u="none" cap="none" strike="noStrike"/>
                        <a:t>Lidar</a:t>
                      </a:r>
                      <a:endParaRPr sz="2800" u="none" cap="none" strike="noStrike">
                        <a:latin typeface="Calibri"/>
                        <a:ea typeface="Calibri"/>
                        <a:cs typeface="Calibri"/>
                        <a:sym typeface="Calibri"/>
                      </a:endParaRPr>
                    </a:p>
                  </a:txBody>
                  <a:tcPr marT="63500" marB="63500" marR="63500" marL="63500"/>
                </a:tc>
                <a:tc>
                  <a:txBody>
                    <a:bodyPr/>
                    <a:lstStyle/>
                    <a:p>
                      <a:pPr indent="0" lvl="0" marL="0" marR="0" rtl="0" algn="l">
                        <a:lnSpc>
                          <a:spcPct val="107000"/>
                        </a:lnSpc>
                        <a:spcBef>
                          <a:spcPts val="0"/>
                        </a:spcBef>
                        <a:spcAft>
                          <a:spcPts val="0"/>
                        </a:spcAft>
                        <a:buNone/>
                      </a:pPr>
                      <a:r>
                        <a:rPr lang="en-US" sz="2800" u="none" cap="none" strike="noStrike"/>
                        <a:t>Physical structure</a:t>
                      </a:r>
                      <a:endParaRPr/>
                    </a:p>
                    <a:p>
                      <a:pPr indent="0" lvl="0" marL="0" marR="0" rtl="0" algn="l">
                        <a:lnSpc>
                          <a:spcPct val="107000"/>
                        </a:lnSpc>
                        <a:spcBef>
                          <a:spcPts val="0"/>
                        </a:spcBef>
                        <a:spcAft>
                          <a:spcPts val="0"/>
                        </a:spcAft>
                        <a:buNone/>
                      </a:pPr>
                      <a:r>
                        <a:rPr lang="en-US" sz="2800" u="none" cap="none" strike="noStrike"/>
                        <a:t>Vertical structure</a:t>
                      </a:r>
                      <a:endParaRPr sz="2800" u="none" cap="none" strike="noStrike">
                        <a:latin typeface="Calibri"/>
                        <a:ea typeface="Calibri"/>
                        <a:cs typeface="Calibri"/>
                        <a:sym typeface="Calibri"/>
                      </a:endParaRPr>
                    </a:p>
                  </a:txBody>
                  <a:tcPr marT="63500" marB="63500" marR="63500" marL="63500"/>
                </a:tc>
              </a:tr>
            </a:tbl>
          </a:graphicData>
        </a:graphic>
      </p:graphicFrame>
      <p:sp>
        <p:nvSpPr>
          <p:cNvPr id="235" name="Google Shape;235;p30"/>
          <p:cNvSpPr/>
          <p:nvPr/>
        </p:nvSpPr>
        <p:spPr>
          <a:xfrm>
            <a:off x="4068659" y="1187342"/>
            <a:ext cx="7994709" cy="5214043"/>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236" name="Google Shape;236;p30"/>
          <p:cNvCxnSpPr/>
          <p:nvPr/>
        </p:nvCxnSpPr>
        <p:spPr>
          <a:xfrm flipH="1">
            <a:off x="6593747" y="1178953"/>
            <a:ext cx="25167" cy="5196680"/>
          </a:xfrm>
          <a:prstGeom prst="straightConnector1">
            <a:avLst/>
          </a:prstGeom>
          <a:noFill/>
          <a:ln cap="flat" cmpd="sng" w="19050">
            <a:solidFill>
              <a:srgbClr val="2F415D"/>
            </a:solidFill>
            <a:prstDash val="solid"/>
            <a:round/>
            <a:headEnd len="sm" w="sm" type="none"/>
            <a:tailEnd len="sm" w="sm"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1"/>
          <p:cNvSpPr txBox="1"/>
          <p:nvPr>
            <p:ph idx="1" type="body"/>
          </p:nvPr>
        </p:nvSpPr>
        <p:spPr>
          <a:xfrm>
            <a:off x="324233" y="1148317"/>
            <a:ext cx="11495400" cy="5316278"/>
          </a:xfrm>
          <a:prstGeom prst="rect">
            <a:avLst/>
          </a:prstGeom>
          <a:noFill/>
          <a:ln>
            <a:noFill/>
          </a:ln>
        </p:spPr>
        <p:txBody>
          <a:bodyPr anchorCtr="0" anchor="t" bIns="45700" lIns="91425" spcFirstLastPara="1" rIns="91425" wrap="square" tIns="45700">
            <a:noAutofit/>
          </a:bodyPr>
          <a:lstStyle/>
          <a:p>
            <a:pPr indent="-406400" lvl="0" marL="457200" marR="0" rtl="0" algn="l">
              <a:lnSpc>
                <a:spcPct val="100000"/>
              </a:lnSpc>
              <a:spcBef>
                <a:spcPts val="1000"/>
              </a:spcBef>
              <a:spcAft>
                <a:spcPts val="0"/>
              </a:spcAft>
              <a:buClr>
                <a:schemeClr val="dk1"/>
              </a:buClr>
              <a:buSzPts val="2800"/>
              <a:buFont typeface="Montserrat"/>
              <a:buChar char="❖"/>
            </a:pPr>
            <a:r>
              <a:rPr lang="en-US"/>
              <a:t>Combining data from different types of sensors </a:t>
            </a:r>
            <a:endParaRPr/>
          </a:p>
          <a:p>
            <a:pPr indent="-406400" lvl="0" marL="457200" marR="0" rtl="0" algn="l">
              <a:lnSpc>
                <a:spcPct val="100000"/>
              </a:lnSpc>
              <a:spcBef>
                <a:spcPts val="1000"/>
              </a:spcBef>
              <a:spcAft>
                <a:spcPts val="0"/>
              </a:spcAft>
              <a:buClr>
                <a:schemeClr val="dk1"/>
              </a:buClr>
              <a:buSzPts val="2800"/>
              <a:buFont typeface="Montserrat"/>
              <a:buChar char="❖"/>
            </a:pPr>
            <a:r>
              <a:rPr lang="en-US"/>
              <a:t>Use of hyperspectral data </a:t>
            </a:r>
            <a:endParaRPr/>
          </a:p>
          <a:p>
            <a:pPr indent="-406400" lvl="0" marL="457200" marR="0" rtl="0" algn="l">
              <a:lnSpc>
                <a:spcPct val="100000"/>
              </a:lnSpc>
              <a:spcBef>
                <a:spcPts val="1000"/>
              </a:spcBef>
              <a:spcAft>
                <a:spcPts val="0"/>
              </a:spcAft>
              <a:buClr>
                <a:schemeClr val="dk1"/>
              </a:buClr>
              <a:buSzPts val="2800"/>
              <a:buFont typeface="Montserrat"/>
              <a:buChar char="❖"/>
            </a:pPr>
            <a:r>
              <a:rPr lang="en-US"/>
              <a:t>Time series analysis </a:t>
            </a:r>
            <a:endParaRPr/>
          </a:p>
          <a:p>
            <a:pPr indent="-406400" lvl="0" marL="457200" marR="0" rtl="0" algn="l">
              <a:lnSpc>
                <a:spcPct val="100000"/>
              </a:lnSpc>
              <a:spcBef>
                <a:spcPts val="1000"/>
              </a:spcBef>
              <a:spcAft>
                <a:spcPts val="0"/>
              </a:spcAft>
              <a:buClr>
                <a:schemeClr val="dk1"/>
              </a:buClr>
              <a:buSzPts val="2800"/>
              <a:buFont typeface="Montserrat"/>
              <a:buChar char="❖"/>
            </a:pPr>
            <a:r>
              <a:rPr lang="en-US"/>
              <a:t>Artificial intelligence and machine learning</a:t>
            </a:r>
            <a:endParaRPr/>
          </a:p>
          <a:p>
            <a:pPr indent="-406400" lvl="0" marL="457200" marR="0" rtl="0" algn="l">
              <a:lnSpc>
                <a:spcPct val="100000"/>
              </a:lnSpc>
              <a:spcBef>
                <a:spcPts val="1000"/>
              </a:spcBef>
              <a:spcAft>
                <a:spcPts val="0"/>
              </a:spcAft>
              <a:buClr>
                <a:schemeClr val="dk1"/>
              </a:buClr>
              <a:buSzPts val="2800"/>
              <a:buFont typeface="Montserrat"/>
              <a:buChar char="❖"/>
            </a:pPr>
            <a:r>
              <a:rPr lang="en-US"/>
              <a:t>Data cubes</a:t>
            </a:r>
            <a:endParaRPr/>
          </a:p>
          <a:p>
            <a:pPr indent="0" lvl="0" marL="50800" rtl="0" algn="l">
              <a:lnSpc>
                <a:spcPct val="100000"/>
              </a:lnSpc>
              <a:spcBef>
                <a:spcPts val="1000"/>
              </a:spcBef>
              <a:spcAft>
                <a:spcPts val="0"/>
              </a:spcAft>
              <a:buSzPts val="2800"/>
              <a:buNone/>
            </a:pPr>
            <a:r>
              <a:t/>
            </a:r>
            <a:endParaRPr/>
          </a:p>
        </p:txBody>
      </p:sp>
      <p:sp>
        <p:nvSpPr>
          <p:cNvPr id="242" name="Google Shape;242;p31"/>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Medium"/>
              <a:buNone/>
            </a:pPr>
            <a:r>
              <a:rPr lang="en-US"/>
              <a:t>Opportunities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2"/>
          <p:cNvSpPr txBox="1"/>
          <p:nvPr>
            <p:ph idx="1" type="body"/>
          </p:nvPr>
        </p:nvSpPr>
        <p:spPr>
          <a:xfrm>
            <a:off x="324233" y="1148317"/>
            <a:ext cx="11495400" cy="5316278"/>
          </a:xfrm>
          <a:prstGeom prst="rect">
            <a:avLst/>
          </a:prstGeom>
          <a:noFill/>
          <a:ln>
            <a:noFill/>
          </a:ln>
        </p:spPr>
        <p:txBody>
          <a:bodyPr anchorCtr="0" anchor="t" bIns="45700" lIns="91425" spcFirstLastPara="1" rIns="91425" wrap="square" tIns="45700">
            <a:noAutofit/>
          </a:bodyPr>
          <a:lstStyle/>
          <a:p>
            <a:pPr indent="-406400" lvl="0" marL="457200" marR="0" rtl="0" algn="l">
              <a:lnSpc>
                <a:spcPct val="100000"/>
              </a:lnSpc>
              <a:spcBef>
                <a:spcPts val="1000"/>
              </a:spcBef>
              <a:spcAft>
                <a:spcPts val="0"/>
              </a:spcAft>
              <a:buClr>
                <a:schemeClr val="dk1"/>
              </a:buClr>
              <a:buSzPts val="2800"/>
              <a:buFont typeface="Montserrat"/>
              <a:buChar char="❖"/>
            </a:pPr>
            <a:r>
              <a:rPr lang="en-US"/>
              <a:t>Combining data from different types of sensors </a:t>
            </a:r>
            <a:endParaRPr/>
          </a:p>
          <a:p>
            <a:pPr indent="-406400" lvl="0" marL="457200" marR="0" rtl="0" algn="l">
              <a:lnSpc>
                <a:spcPct val="100000"/>
              </a:lnSpc>
              <a:spcBef>
                <a:spcPts val="1000"/>
              </a:spcBef>
              <a:spcAft>
                <a:spcPts val="0"/>
              </a:spcAft>
              <a:buClr>
                <a:schemeClr val="dk1"/>
              </a:buClr>
              <a:buSzPts val="2800"/>
              <a:buFont typeface="Montserrat"/>
              <a:buChar char="❖"/>
            </a:pPr>
            <a:r>
              <a:rPr lang="en-US"/>
              <a:t>Limited availability of value-added products </a:t>
            </a:r>
            <a:endParaRPr/>
          </a:p>
          <a:p>
            <a:pPr indent="-406400" lvl="0" marL="457200" marR="0" rtl="0" algn="l">
              <a:lnSpc>
                <a:spcPct val="100000"/>
              </a:lnSpc>
              <a:spcBef>
                <a:spcPts val="1000"/>
              </a:spcBef>
              <a:spcAft>
                <a:spcPts val="0"/>
              </a:spcAft>
              <a:buClr>
                <a:schemeClr val="dk1"/>
              </a:buClr>
              <a:buSzPts val="2800"/>
              <a:buFont typeface="Montserrat"/>
              <a:buChar char="❖"/>
            </a:pPr>
            <a:r>
              <a:rPr lang="en-US"/>
              <a:t>EO data usability and technical capacity of users </a:t>
            </a:r>
            <a:endParaRPr/>
          </a:p>
          <a:p>
            <a:pPr indent="-406400" lvl="0" marL="457200" marR="0" rtl="0" algn="l">
              <a:lnSpc>
                <a:spcPct val="100000"/>
              </a:lnSpc>
              <a:spcBef>
                <a:spcPts val="1000"/>
              </a:spcBef>
              <a:spcAft>
                <a:spcPts val="0"/>
              </a:spcAft>
              <a:buClr>
                <a:schemeClr val="dk1"/>
              </a:buClr>
              <a:buSzPts val="2800"/>
              <a:buFont typeface="Montserrat"/>
              <a:buChar char="❖"/>
            </a:pPr>
            <a:r>
              <a:rPr lang="en-US"/>
              <a:t>Ecosystem condition </a:t>
            </a:r>
            <a:endParaRPr/>
          </a:p>
          <a:p>
            <a:pPr indent="-406400" lvl="0" marL="457200" marR="0" rtl="0" algn="l">
              <a:lnSpc>
                <a:spcPct val="100000"/>
              </a:lnSpc>
              <a:spcBef>
                <a:spcPts val="1000"/>
              </a:spcBef>
              <a:spcAft>
                <a:spcPts val="0"/>
              </a:spcAft>
              <a:buClr>
                <a:schemeClr val="dk1"/>
              </a:buClr>
              <a:buSzPts val="2800"/>
              <a:buFont typeface="Montserrat"/>
              <a:buChar char="❖"/>
            </a:pPr>
            <a:r>
              <a:rPr lang="en-US"/>
              <a:t>Reference data for training and validation </a:t>
            </a:r>
            <a:endParaRPr/>
          </a:p>
          <a:p>
            <a:pPr indent="0" lvl="0" marL="50800" rtl="0" algn="l">
              <a:lnSpc>
                <a:spcPct val="100000"/>
              </a:lnSpc>
              <a:spcBef>
                <a:spcPts val="1000"/>
              </a:spcBef>
              <a:spcAft>
                <a:spcPts val="0"/>
              </a:spcAft>
              <a:buSzPts val="2800"/>
              <a:buNone/>
            </a:pPr>
            <a:r>
              <a:t/>
            </a:r>
            <a:endParaRPr/>
          </a:p>
        </p:txBody>
      </p:sp>
      <p:sp>
        <p:nvSpPr>
          <p:cNvPr id="248" name="Google Shape;248;p3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Medium"/>
              <a:buNone/>
            </a:pPr>
            <a:r>
              <a:rPr lang="en-US"/>
              <a:t>Challenges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3"/>
          <p:cNvSpPr txBox="1"/>
          <p:nvPr>
            <p:ph idx="1" type="body"/>
          </p:nvPr>
        </p:nvSpPr>
        <p:spPr>
          <a:xfrm>
            <a:off x="324233" y="1148317"/>
            <a:ext cx="11495400" cy="5316278"/>
          </a:xfrm>
          <a:prstGeom prst="rect">
            <a:avLst/>
          </a:prstGeom>
          <a:noFill/>
          <a:ln>
            <a:noFill/>
          </a:ln>
        </p:spPr>
        <p:txBody>
          <a:bodyPr anchorCtr="0" anchor="t" bIns="45700" lIns="91425" spcFirstLastPara="1" rIns="91425" wrap="square" tIns="45700">
            <a:noAutofit/>
          </a:bodyPr>
          <a:lstStyle/>
          <a:p>
            <a:pPr indent="-406400" lvl="0" marL="457200" marR="0" rtl="0" algn="l">
              <a:lnSpc>
                <a:spcPct val="100000"/>
              </a:lnSpc>
              <a:spcBef>
                <a:spcPts val="1000"/>
              </a:spcBef>
              <a:spcAft>
                <a:spcPts val="0"/>
              </a:spcAft>
              <a:buClr>
                <a:schemeClr val="dk1"/>
              </a:buClr>
              <a:buSzPts val="2800"/>
              <a:buFont typeface="Montserrat"/>
              <a:buChar char="❖"/>
            </a:pPr>
            <a:r>
              <a:rPr lang="en-US"/>
              <a:t>WP provided as information document to solicit comments</a:t>
            </a:r>
            <a:endParaRPr/>
          </a:p>
          <a:p>
            <a:pPr indent="-381000" lvl="1" marL="914400" rtl="0" algn="l">
              <a:lnSpc>
                <a:spcPct val="150000"/>
              </a:lnSpc>
              <a:spcBef>
                <a:spcPts val="500"/>
              </a:spcBef>
              <a:spcAft>
                <a:spcPts val="0"/>
              </a:spcAft>
              <a:buSzPts val="2400"/>
              <a:buChar char="▪"/>
            </a:pPr>
            <a:r>
              <a:rPr lang="en-US"/>
              <a:t>With the request to bring your comments to the TW</a:t>
            </a:r>
            <a:endParaRPr/>
          </a:p>
          <a:p>
            <a:pPr indent="-406400" lvl="0" marL="457200" marR="0" rtl="0" algn="l">
              <a:lnSpc>
                <a:spcPct val="100000"/>
              </a:lnSpc>
              <a:spcBef>
                <a:spcPts val="1000"/>
              </a:spcBef>
              <a:spcAft>
                <a:spcPts val="0"/>
              </a:spcAft>
              <a:buClr>
                <a:schemeClr val="dk1"/>
              </a:buClr>
              <a:buSzPts val="2800"/>
              <a:buFont typeface="Montserrat"/>
              <a:buChar char="❖"/>
            </a:pPr>
            <a:r>
              <a:rPr lang="en-US"/>
              <a:t>Now: open for your questions and comments</a:t>
            </a:r>
            <a:endParaRPr/>
          </a:p>
        </p:txBody>
      </p:sp>
      <p:sp>
        <p:nvSpPr>
          <p:cNvPr id="254" name="Google Shape;254;p3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Medium"/>
              <a:buNone/>
            </a:pPr>
            <a:r>
              <a:rPr lang="en-US"/>
              <a:t>WP Comments &amp; Discussion</a:t>
            </a:r>
            <a:endParaRPr/>
          </a:p>
        </p:txBody>
      </p:sp>
      <p:grpSp>
        <p:nvGrpSpPr>
          <p:cNvPr id="255" name="Google Shape;255;p33"/>
          <p:cNvGrpSpPr/>
          <p:nvPr/>
        </p:nvGrpSpPr>
        <p:grpSpPr>
          <a:xfrm>
            <a:off x="3886599" y="3128678"/>
            <a:ext cx="5234508" cy="3414573"/>
            <a:chOff x="2411760" y="3140968"/>
            <a:chExt cx="5234508" cy="3414573"/>
          </a:xfrm>
        </p:grpSpPr>
        <p:pic>
          <p:nvPicPr>
            <p:cNvPr id="256" name="Google Shape;256;p33"/>
            <p:cNvPicPr preferRelativeResize="0"/>
            <p:nvPr/>
          </p:nvPicPr>
          <p:blipFill rotWithShape="1">
            <a:blip r:embed="rId3">
              <a:alphaModFix/>
            </a:blip>
            <a:srcRect b="0" l="0" r="0" t="0"/>
            <a:stretch/>
          </p:blipFill>
          <p:spPr>
            <a:xfrm>
              <a:off x="2411760" y="3140968"/>
              <a:ext cx="4752528" cy="3190135"/>
            </a:xfrm>
            <a:prstGeom prst="rect">
              <a:avLst/>
            </a:prstGeom>
            <a:noFill/>
            <a:ln>
              <a:noFill/>
            </a:ln>
          </p:spPr>
        </p:pic>
        <p:sp>
          <p:nvSpPr>
            <p:cNvPr id="257" name="Google Shape;257;p33"/>
            <p:cNvSpPr txBox="1"/>
            <p:nvPr/>
          </p:nvSpPr>
          <p:spPr>
            <a:xfrm>
              <a:off x="6084168" y="6309320"/>
              <a:ext cx="15621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Martin Wegmann</a:t>
              </a:r>
              <a:endParaRPr b="0" i="0" sz="1000" u="none" cap="none" strike="noStrike">
                <a:solidFill>
                  <a:srgbClr val="000000"/>
                </a:solidFill>
                <a:latin typeface="Arial"/>
                <a:ea typeface="Arial"/>
                <a:cs typeface="Arial"/>
                <a:sym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4"/>
          <p:cNvSpPr txBox="1"/>
          <p:nvPr>
            <p:ph idx="1" type="body"/>
          </p:nvPr>
        </p:nvSpPr>
        <p:spPr>
          <a:xfrm>
            <a:off x="3029065" y="2828087"/>
            <a:ext cx="6133870" cy="7911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1000"/>
              </a:spcBef>
              <a:spcAft>
                <a:spcPts val="0"/>
              </a:spcAft>
              <a:buSzPts val="2800"/>
              <a:buNone/>
            </a:pPr>
            <a:r>
              <a:rPr b="1" lang="en-US" sz="4600"/>
              <a:t>Recommendations</a:t>
            </a:r>
            <a:endParaRPr/>
          </a:p>
          <a:p>
            <a:pPr indent="0" lvl="0" marL="0" rtl="0" algn="ctr">
              <a:lnSpc>
                <a:spcPct val="100000"/>
              </a:lnSpc>
              <a:spcBef>
                <a:spcPts val="1000"/>
              </a:spcBef>
              <a:spcAft>
                <a:spcPts val="0"/>
              </a:spcAft>
              <a:buSzPts val="2800"/>
              <a:buNone/>
            </a:pPr>
            <a:r>
              <a:rPr lang="en-US" sz="4600"/>
              <a:t>(for discussion)</a:t>
            </a:r>
            <a:endParaRPr sz="46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5"/>
          <p:cNvSpPr txBox="1"/>
          <p:nvPr>
            <p:ph idx="1" type="body"/>
          </p:nvPr>
        </p:nvSpPr>
        <p:spPr>
          <a:xfrm>
            <a:off x="386632" y="1212112"/>
            <a:ext cx="5509008" cy="5231218"/>
          </a:xfrm>
          <a:prstGeom prst="rect">
            <a:avLst/>
          </a:prstGeom>
          <a:noFill/>
          <a:ln>
            <a:noFill/>
          </a:ln>
        </p:spPr>
        <p:txBody>
          <a:bodyPr anchorCtr="0" anchor="t" bIns="45700" lIns="91425" spcFirstLastPara="1" rIns="91425" wrap="square" tIns="45700">
            <a:noAutofit/>
          </a:bodyPr>
          <a:lstStyle/>
          <a:p>
            <a:pPr indent="0" lvl="0" marL="50800" rtl="0" algn="l">
              <a:lnSpc>
                <a:spcPct val="100000"/>
              </a:lnSpc>
              <a:spcBef>
                <a:spcPts val="1000"/>
              </a:spcBef>
              <a:spcAft>
                <a:spcPts val="0"/>
              </a:spcAft>
              <a:buSzPts val="2800"/>
              <a:buNone/>
            </a:pPr>
            <a:r>
              <a:rPr lang="en-US" u="sng">
                <a:latin typeface="Arial"/>
                <a:ea typeface="Arial"/>
                <a:cs typeface="Arial"/>
                <a:sym typeface="Arial"/>
              </a:rPr>
              <a:t>Workshop</a:t>
            </a:r>
            <a:endParaRPr/>
          </a:p>
          <a:p>
            <a:pPr indent="0" lvl="0" marL="50800" rtl="0" algn="l">
              <a:lnSpc>
                <a:spcPct val="100000"/>
              </a:lnSpc>
              <a:spcBef>
                <a:spcPts val="1000"/>
              </a:spcBef>
              <a:spcAft>
                <a:spcPts val="0"/>
              </a:spcAft>
              <a:buSzPts val="2800"/>
              <a:buNone/>
            </a:pPr>
            <a:r>
              <a:rPr lang="en-US">
                <a:latin typeface="Arial"/>
                <a:ea typeface="Arial"/>
                <a:cs typeface="Arial"/>
                <a:sym typeface="Arial"/>
              </a:rPr>
              <a:t>It is recommended that </a:t>
            </a:r>
            <a:r>
              <a:rPr lang="en-US">
                <a:solidFill>
                  <a:schemeClr val="dk1"/>
                </a:solidFill>
                <a:latin typeface="Arial"/>
                <a:ea typeface="Arial"/>
                <a:cs typeface="Arial"/>
                <a:sym typeface="Arial"/>
              </a:rPr>
              <a:t>CEOS, in synergy with CBD, GEO BON, UN SEEA, and the GEO Global Ecosystem Atlas initiative plan a joint workshop to advance the use of space-based EO for ecosystem extent mapping.</a:t>
            </a:r>
            <a:endParaRPr/>
          </a:p>
        </p:txBody>
      </p:sp>
      <p:sp>
        <p:nvSpPr>
          <p:cNvPr id="268" name="Google Shape;268;p35"/>
          <p:cNvSpPr txBox="1"/>
          <p:nvPr>
            <p:ph idx="2" type="body"/>
          </p:nvPr>
        </p:nvSpPr>
        <p:spPr>
          <a:xfrm>
            <a:off x="6296361" y="987182"/>
            <a:ext cx="5738319" cy="5231218"/>
          </a:xfrm>
          <a:prstGeom prst="rect">
            <a:avLst/>
          </a:prstGeom>
          <a:noFill/>
          <a:ln>
            <a:noFill/>
          </a:ln>
        </p:spPr>
        <p:txBody>
          <a:bodyPr anchorCtr="0" anchor="t" bIns="45700" lIns="91425" spcFirstLastPara="1" rIns="91425" wrap="square" tIns="45700">
            <a:noAutofit/>
          </a:bodyPr>
          <a:lstStyle/>
          <a:p>
            <a:pPr indent="0" lvl="0" marL="50800" rtl="0" algn="l">
              <a:lnSpc>
                <a:spcPct val="150000"/>
              </a:lnSpc>
              <a:spcBef>
                <a:spcPts val="1000"/>
              </a:spcBef>
              <a:spcAft>
                <a:spcPts val="0"/>
              </a:spcAft>
              <a:buSzPts val="2800"/>
              <a:buNone/>
            </a:pPr>
            <a:r>
              <a:rPr lang="en-US" sz="2400">
                <a:latin typeface="Arial"/>
                <a:ea typeface="Arial"/>
                <a:cs typeface="Arial"/>
                <a:sym typeface="Arial"/>
              </a:rPr>
              <a:t>Discussion areas:</a:t>
            </a:r>
            <a:endParaRPr sz="2400">
              <a:solidFill>
                <a:schemeClr val="dk1"/>
              </a:solidFill>
              <a:latin typeface="Arial"/>
              <a:ea typeface="Arial"/>
              <a:cs typeface="Arial"/>
              <a:sym typeface="Arial"/>
            </a:endParaRPr>
          </a:p>
          <a:p>
            <a:pPr indent="-231775" lvl="1" marL="231775" rtl="0" algn="l">
              <a:lnSpc>
                <a:spcPct val="100000"/>
              </a:lnSpc>
              <a:spcBef>
                <a:spcPts val="500"/>
              </a:spcBef>
              <a:spcAft>
                <a:spcPts val="0"/>
              </a:spcAft>
              <a:buSzPts val="2400"/>
              <a:buFont typeface="Noto Sans Symbols"/>
              <a:buChar char="▪"/>
            </a:pPr>
            <a:r>
              <a:rPr lang="en-US">
                <a:latin typeface="Arial"/>
                <a:ea typeface="Arial"/>
                <a:cs typeface="Arial"/>
                <a:sym typeface="Arial"/>
              </a:rPr>
              <a:t>Combining data from different types of sensors (White Paper section 3.2)</a:t>
            </a:r>
            <a:endParaRPr/>
          </a:p>
          <a:p>
            <a:pPr indent="-231775" lvl="1" marL="231775" rtl="0" algn="l">
              <a:lnSpc>
                <a:spcPct val="100000"/>
              </a:lnSpc>
              <a:spcBef>
                <a:spcPts val="500"/>
              </a:spcBef>
              <a:spcAft>
                <a:spcPts val="0"/>
              </a:spcAft>
              <a:buSzPts val="2400"/>
              <a:buFont typeface="Noto Sans Symbols"/>
              <a:buChar char="▪"/>
            </a:pPr>
            <a:r>
              <a:rPr lang="en-US">
                <a:latin typeface="Arial"/>
                <a:ea typeface="Arial"/>
                <a:cs typeface="Arial"/>
                <a:sym typeface="Arial"/>
              </a:rPr>
              <a:t>Denser time series (3.3.2 &amp; Rec #4)</a:t>
            </a:r>
            <a:endParaRPr/>
          </a:p>
          <a:p>
            <a:pPr indent="-231775" lvl="1" marL="231775" rtl="0" algn="l">
              <a:lnSpc>
                <a:spcPct val="100000"/>
              </a:lnSpc>
              <a:spcBef>
                <a:spcPts val="500"/>
              </a:spcBef>
              <a:spcAft>
                <a:spcPts val="0"/>
              </a:spcAft>
              <a:buSzPts val="2400"/>
              <a:buFont typeface="Noto Sans Symbols"/>
              <a:buChar char="▪"/>
            </a:pPr>
            <a:r>
              <a:rPr lang="en-US">
                <a:latin typeface="Arial"/>
                <a:ea typeface="Arial"/>
                <a:cs typeface="Arial"/>
                <a:sym typeface="Arial"/>
              </a:rPr>
              <a:t>Use biodiversity variables instead of spectra (3.3.2 &amp; 3.4)</a:t>
            </a:r>
            <a:endParaRPr/>
          </a:p>
          <a:p>
            <a:pPr indent="0" lvl="1" marL="0" rtl="0" algn="l">
              <a:lnSpc>
                <a:spcPct val="100000"/>
              </a:lnSpc>
              <a:spcBef>
                <a:spcPts val="500"/>
              </a:spcBef>
              <a:spcAft>
                <a:spcPts val="0"/>
              </a:spcAft>
              <a:buSzPts val="2400"/>
              <a:buNone/>
            </a:pPr>
            <a:r>
              <a:rPr lang="en-US" sz="700">
                <a:latin typeface="Arial"/>
                <a:ea typeface="Arial"/>
                <a:cs typeface="Arial"/>
                <a:sym typeface="Arial"/>
              </a:rPr>
              <a:t> </a:t>
            </a:r>
            <a:r>
              <a:rPr lang="en-US" sz="1100">
                <a:latin typeface="Arial"/>
                <a:ea typeface="Arial"/>
                <a:cs typeface="Arial"/>
                <a:sym typeface="Arial"/>
              </a:rPr>
              <a:t> </a:t>
            </a:r>
            <a:endParaRPr/>
          </a:p>
          <a:p>
            <a:pPr indent="-231775" lvl="1" marL="231775" rtl="0" algn="l">
              <a:lnSpc>
                <a:spcPct val="100000"/>
              </a:lnSpc>
              <a:spcBef>
                <a:spcPts val="500"/>
              </a:spcBef>
              <a:spcAft>
                <a:spcPts val="0"/>
              </a:spcAft>
              <a:buSzPts val="2400"/>
              <a:buFont typeface="Noto Sans Symbols"/>
              <a:buChar char="▪"/>
            </a:pPr>
            <a:r>
              <a:rPr lang="en-US">
                <a:latin typeface="Arial"/>
                <a:ea typeface="Arial"/>
                <a:cs typeface="Arial"/>
                <a:sym typeface="Arial"/>
              </a:rPr>
              <a:t>End-user constraints</a:t>
            </a:r>
            <a:endParaRPr/>
          </a:p>
          <a:p>
            <a:pPr indent="-231775" lvl="1" marL="231775" rtl="0" algn="l">
              <a:lnSpc>
                <a:spcPct val="100000"/>
              </a:lnSpc>
              <a:spcBef>
                <a:spcPts val="500"/>
              </a:spcBef>
              <a:spcAft>
                <a:spcPts val="0"/>
              </a:spcAft>
              <a:buSzPts val="2400"/>
              <a:buFont typeface="Noto Sans Symbols"/>
              <a:buChar char="▪"/>
            </a:pPr>
            <a:r>
              <a:rPr lang="en-US">
                <a:latin typeface="Arial"/>
                <a:ea typeface="Arial"/>
                <a:cs typeface="Arial"/>
                <a:sym typeface="Arial"/>
              </a:rPr>
              <a:t>Capacity building</a:t>
            </a:r>
            <a:endParaRPr/>
          </a:p>
          <a:p>
            <a:pPr indent="-231775" lvl="1" marL="231775" rtl="0" algn="l">
              <a:lnSpc>
                <a:spcPct val="100000"/>
              </a:lnSpc>
              <a:spcBef>
                <a:spcPts val="500"/>
              </a:spcBef>
              <a:spcAft>
                <a:spcPts val="0"/>
              </a:spcAft>
              <a:buSzPts val="2400"/>
              <a:buFont typeface="Noto Sans Symbols"/>
              <a:buChar char="▪"/>
            </a:pPr>
            <a:r>
              <a:rPr lang="en-US">
                <a:latin typeface="Arial"/>
                <a:ea typeface="Arial"/>
                <a:cs typeface="Arial"/>
                <a:sym typeface="Arial"/>
              </a:rPr>
              <a:t>Forthcoming EO capabilities</a:t>
            </a:r>
            <a:endParaRPr/>
          </a:p>
        </p:txBody>
      </p:sp>
      <p:sp>
        <p:nvSpPr>
          <p:cNvPr id="269" name="Google Shape;269;p3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Medium"/>
              <a:buNone/>
            </a:pPr>
            <a:r>
              <a:rPr lang="en-US"/>
              <a:t>Recommendation 1</a:t>
            </a:r>
            <a:endParaRPr/>
          </a:p>
        </p:txBody>
      </p:sp>
      <p:cxnSp>
        <p:nvCxnSpPr>
          <p:cNvPr id="270" name="Google Shape;270;p35"/>
          <p:cNvCxnSpPr/>
          <p:nvPr/>
        </p:nvCxnSpPr>
        <p:spPr>
          <a:xfrm>
            <a:off x="6096000" y="1212112"/>
            <a:ext cx="0" cy="5231218"/>
          </a:xfrm>
          <a:prstGeom prst="straightConnector1">
            <a:avLst/>
          </a:prstGeom>
          <a:noFill/>
          <a:ln cap="flat" cmpd="sng" w="28575">
            <a:solidFill>
              <a:srgbClr val="6F88B3"/>
            </a:solidFill>
            <a:prstDash val="solid"/>
            <a:round/>
            <a:headEnd len="sm" w="sm" type="none"/>
            <a:tailEnd len="sm" w="sm" type="non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6"/>
          <p:cNvSpPr txBox="1"/>
          <p:nvPr>
            <p:ph idx="1" type="body"/>
          </p:nvPr>
        </p:nvSpPr>
        <p:spPr>
          <a:xfrm>
            <a:off x="386632" y="1212112"/>
            <a:ext cx="5509008" cy="5231218"/>
          </a:xfrm>
          <a:prstGeom prst="rect">
            <a:avLst/>
          </a:prstGeom>
          <a:noFill/>
          <a:ln>
            <a:noFill/>
          </a:ln>
        </p:spPr>
        <p:txBody>
          <a:bodyPr anchorCtr="0" anchor="t" bIns="45700" lIns="91425" spcFirstLastPara="1" rIns="91425" wrap="square" tIns="45700">
            <a:noAutofit/>
          </a:bodyPr>
          <a:lstStyle/>
          <a:p>
            <a:pPr indent="0" lvl="0" marL="50800" rtl="0" algn="l">
              <a:lnSpc>
                <a:spcPct val="100000"/>
              </a:lnSpc>
              <a:spcBef>
                <a:spcPts val="1000"/>
              </a:spcBef>
              <a:spcAft>
                <a:spcPts val="0"/>
              </a:spcAft>
              <a:buSzPts val="2800"/>
              <a:buNone/>
            </a:pPr>
            <a:r>
              <a:rPr lang="en-US" sz="2400" u="sng">
                <a:solidFill>
                  <a:schemeClr val="dk1"/>
                </a:solidFill>
                <a:latin typeface="Arial"/>
                <a:ea typeface="Arial"/>
                <a:cs typeface="Arial"/>
                <a:sym typeface="Arial"/>
              </a:rPr>
              <a:t>Key data for each ecosystem type</a:t>
            </a:r>
            <a:endParaRPr/>
          </a:p>
          <a:p>
            <a:pPr indent="0" lvl="0" marL="50800" rtl="0" algn="l">
              <a:lnSpc>
                <a:spcPct val="100000"/>
              </a:lnSpc>
              <a:spcBef>
                <a:spcPts val="1000"/>
              </a:spcBef>
              <a:spcAft>
                <a:spcPts val="0"/>
              </a:spcAft>
              <a:buSzPts val="2800"/>
              <a:buNone/>
            </a:pPr>
            <a:r>
              <a:rPr lang="en-US" sz="2000">
                <a:solidFill>
                  <a:schemeClr val="dk1"/>
                </a:solidFill>
                <a:latin typeface="Arial"/>
                <a:ea typeface="Arial"/>
                <a:cs typeface="Arial"/>
                <a:sym typeface="Arial"/>
              </a:rPr>
              <a:t>Across different domains (e.g., terrestrial, freshwater, coastal) it is recommended that CEOS Members and Associates develop an assessment to identify the most suitable types of EO imagery for delineating the extent of IUCN GET Level 3 ecosystems (Functional Groups). Approaches for filling gaps and otherwise improving quality (e.g., via data fusion techniques, AI/ML advances, and new missions) should be considered.</a:t>
            </a:r>
            <a:endParaRPr/>
          </a:p>
          <a:p>
            <a:pPr indent="0" lvl="0" marL="50800" rtl="0" algn="l">
              <a:lnSpc>
                <a:spcPct val="100000"/>
              </a:lnSpc>
              <a:spcBef>
                <a:spcPts val="1000"/>
              </a:spcBef>
              <a:spcAft>
                <a:spcPts val="0"/>
              </a:spcAft>
              <a:buSzPts val="2800"/>
              <a:buNone/>
            </a:pPr>
            <a:r>
              <a:t/>
            </a:r>
            <a:endParaRPr sz="700">
              <a:solidFill>
                <a:schemeClr val="dk1"/>
              </a:solidFill>
              <a:latin typeface="Arial"/>
              <a:ea typeface="Arial"/>
              <a:cs typeface="Arial"/>
              <a:sym typeface="Arial"/>
            </a:endParaRPr>
          </a:p>
          <a:p>
            <a:pPr indent="0" lvl="0" marL="50800" rtl="0" algn="l">
              <a:lnSpc>
                <a:spcPct val="100000"/>
              </a:lnSpc>
              <a:spcBef>
                <a:spcPts val="1000"/>
              </a:spcBef>
              <a:spcAft>
                <a:spcPts val="0"/>
              </a:spcAft>
              <a:buSzPts val="2800"/>
              <a:buNone/>
            </a:pPr>
            <a:r>
              <a:rPr lang="en-US" sz="2000">
                <a:solidFill>
                  <a:schemeClr val="dk1"/>
                </a:solidFill>
                <a:latin typeface="Arial"/>
                <a:ea typeface="Arial"/>
                <a:cs typeface="Arial"/>
                <a:sym typeface="Arial"/>
              </a:rPr>
              <a:t>A similar assessment for delineating the Ramsar wetland types is also recommended.</a:t>
            </a:r>
            <a:endParaRPr/>
          </a:p>
          <a:p>
            <a:pPr indent="0" lvl="0" marL="50800" rtl="0" algn="l">
              <a:lnSpc>
                <a:spcPct val="100000"/>
              </a:lnSpc>
              <a:spcBef>
                <a:spcPts val="1000"/>
              </a:spcBef>
              <a:spcAft>
                <a:spcPts val="0"/>
              </a:spcAft>
              <a:buSzPts val="2800"/>
              <a:buNone/>
            </a:pPr>
            <a:r>
              <a:t/>
            </a:r>
            <a:endParaRPr sz="2000"/>
          </a:p>
        </p:txBody>
      </p:sp>
      <p:sp>
        <p:nvSpPr>
          <p:cNvPr id="276" name="Google Shape;276;p36"/>
          <p:cNvSpPr txBox="1"/>
          <p:nvPr>
            <p:ph idx="2" type="body"/>
          </p:nvPr>
        </p:nvSpPr>
        <p:spPr>
          <a:xfrm>
            <a:off x="6296361" y="1212112"/>
            <a:ext cx="5509008" cy="523121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000"/>
              </a:spcBef>
              <a:spcAft>
                <a:spcPts val="0"/>
              </a:spcAft>
              <a:buSzPts val="2800"/>
              <a:buNone/>
            </a:pPr>
            <a:r>
              <a:rPr lang="en-US" sz="2000">
                <a:solidFill>
                  <a:schemeClr val="dk1"/>
                </a:solidFill>
                <a:latin typeface="Arial"/>
                <a:ea typeface="Arial"/>
                <a:cs typeface="Arial"/>
                <a:sym typeface="Arial"/>
              </a:rPr>
              <a:t>Value:</a:t>
            </a:r>
            <a:endParaRPr/>
          </a:p>
          <a:p>
            <a:pPr indent="-342900" lvl="0" marL="342900" rtl="0" algn="l">
              <a:lnSpc>
                <a:spcPct val="100000"/>
              </a:lnSpc>
              <a:spcBef>
                <a:spcPts val="1000"/>
              </a:spcBef>
              <a:spcAft>
                <a:spcPts val="0"/>
              </a:spcAft>
              <a:buSzPts val="2800"/>
              <a:buFont typeface="Noto Sans Symbols"/>
              <a:buChar char="▪"/>
            </a:pPr>
            <a:r>
              <a:rPr lang="en-US" sz="2000">
                <a:solidFill>
                  <a:schemeClr val="dk1"/>
                </a:solidFill>
                <a:latin typeface="Arial"/>
                <a:ea typeface="Arial"/>
                <a:cs typeface="Arial"/>
                <a:sym typeface="Arial"/>
              </a:rPr>
              <a:t>Prioritization of needed data</a:t>
            </a:r>
            <a:endParaRPr/>
          </a:p>
          <a:p>
            <a:pPr indent="-342900" lvl="0" marL="342900" rtl="0" algn="l">
              <a:lnSpc>
                <a:spcPct val="100000"/>
              </a:lnSpc>
              <a:spcBef>
                <a:spcPts val="1000"/>
              </a:spcBef>
              <a:spcAft>
                <a:spcPts val="0"/>
              </a:spcAft>
              <a:buSzPts val="2800"/>
              <a:buFont typeface="Noto Sans Symbols"/>
              <a:buChar char="▪"/>
            </a:pPr>
            <a:r>
              <a:rPr lang="en-US" sz="2000">
                <a:solidFill>
                  <a:schemeClr val="dk1"/>
                </a:solidFill>
                <a:latin typeface="Arial"/>
                <a:ea typeface="Arial"/>
                <a:cs typeface="Arial"/>
                <a:sym typeface="Arial"/>
              </a:rPr>
              <a:t>Guides data acquisition strategy</a:t>
            </a:r>
            <a:endParaRPr/>
          </a:p>
          <a:p>
            <a:pPr indent="-342900" lvl="0" marL="342900" rtl="0" algn="l">
              <a:lnSpc>
                <a:spcPct val="100000"/>
              </a:lnSpc>
              <a:spcBef>
                <a:spcPts val="1000"/>
              </a:spcBef>
              <a:spcAft>
                <a:spcPts val="0"/>
              </a:spcAft>
              <a:buSzPts val="2800"/>
              <a:buFont typeface="Noto Sans Symbols"/>
              <a:buChar char="▪"/>
            </a:pPr>
            <a:r>
              <a:rPr lang="en-US" sz="2000">
                <a:solidFill>
                  <a:schemeClr val="dk1"/>
                </a:solidFill>
                <a:latin typeface="Arial"/>
                <a:ea typeface="Arial"/>
                <a:cs typeface="Arial"/>
                <a:sym typeface="Arial"/>
              </a:rPr>
              <a:t>Analogous to sensitivity analysis</a:t>
            </a:r>
            <a:br>
              <a:rPr lang="en-US" sz="2000">
                <a:solidFill>
                  <a:schemeClr val="dk1"/>
                </a:solidFill>
                <a:latin typeface="Arial"/>
                <a:ea typeface="Arial"/>
                <a:cs typeface="Arial"/>
                <a:sym typeface="Arial"/>
              </a:rPr>
            </a:br>
            <a:r>
              <a:rPr lang="en-US" sz="700">
                <a:solidFill>
                  <a:schemeClr val="dk1"/>
                </a:solidFill>
                <a:latin typeface="Arial"/>
                <a:ea typeface="Arial"/>
                <a:cs typeface="Arial"/>
                <a:sym typeface="Arial"/>
              </a:rPr>
              <a:t> </a:t>
            </a:r>
            <a:endParaRPr sz="2000">
              <a:solidFill>
                <a:schemeClr val="dk1"/>
              </a:solidFill>
              <a:latin typeface="Arial"/>
              <a:ea typeface="Arial"/>
              <a:cs typeface="Arial"/>
              <a:sym typeface="Arial"/>
            </a:endParaRPr>
          </a:p>
          <a:p>
            <a:pPr indent="0" lvl="0" marL="0" rtl="0" algn="l">
              <a:lnSpc>
                <a:spcPct val="100000"/>
              </a:lnSpc>
              <a:spcBef>
                <a:spcPts val="1000"/>
              </a:spcBef>
              <a:spcAft>
                <a:spcPts val="0"/>
              </a:spcAft>
              <a:buSzPts val="2800"/>
              <a:buNone/>
            </a:pPr>
            <a:r>
              <a:rPr lang="en-US" sz="2000">
                <a:solidFill>
                  <a:schemeClr val="dk1"/>
                </a:solidFill>
                <a:latin typeface="Arial"/>
                <a:ea typeface="Arial"/>
                <a:cs typeface="Arial"/>
                <a:sym typeface="Arial"/>
              </a:rPr>
              <a:t>Direct benefit to: </a:t>
            </a:r>
            <a:endParaRPr/>
          </a:p>
          <a:p>
            <a:pPr indent="-342900" lvl="0" marL="342900" rtl="0" algn="l">
              <a:lnSpc>
                <a:spcPct val="100000"/>
              </a:lnSpc>
              <a:spcBef>
                <a:spcPts val="1000"/>
              </a:spcBef>
              <a:spcAft>
                <a:spcPts val="0"/>
              </a:spcAft>
              <a:buSzPts val="2800"/>
              <a:buFont typeface="Noto Sans Symbols"/>
              <a:buChar char="▪"/>
            </a:pPr>
            <a:r>
              <a:rPr lang="en-US" sz="2000">
                <a:solidFill>
                  <a:schemeClr val="dk1"/>
                </a:solidFill>
                <a:latin typeface="Arial"/>
                <a:ea typeface="Arial"/>
                <a:cs typeface="Arial"/>
                <a:sym typeface="Arial"/>
              </a:rPr>
              <a:t>Ecosystem map creators</a:t>
            </a:r>
            <a:endParaRPr/>
          </a:p>
          <a:p>
            <a:pPr indent="-342900" lvl="0" marL="342900" rtl="0" algn="l">
              <a:lnSpc>
                <a:spcPct val="100000"/>
              </a:lnSpc>
              <a:spcBef>
                <a:spcPts val="1000"/>
              </a:spcBef>
              <a:spcAft>
                <a:spcPts val="0"/>
              </a:spcAft>
              <a:buSzPts val="2800"/>
              <a:buFont typeface="Noto Sans Symbols"/>
              <a:buChar char="▪"/>
            </a:pPr>
            <a:r>
              <a:rPr lang="en-US" sz="2000">
                <a:solidFill>
                  <a:schemeClr val="dk1"/>
                </a:solidFill>
                <a:latin typeface="Arial"/>
                <a:ea typeface="Arial"/>
                <a:cs typeface="Arial"/>
                <a:sym typeface="Arial"/>
              </a:rPr>
              <a:t>CBD GBF &amp; Monitoring Framework</a:t>
            </a:r>
            <a:endParaRPr/>
          </a:p>
          <a:p>
            <a:pPr indent="-342900" lvl="0" marL="342900" rtl="0" algn="l">
              <a:lnSpc>
                <a:spcPct val="100000"/>
              </a:lnSpc>
              <a:spcBef>
                <a:spcPts val="1000"/>
              </a:spcBef>
              <a:spcAft>
                <a:spcPts val="0"/>
              </a:spcAft>
              <a:buSzPts val="2800"/>
              <a:buFont typeface="Noto Sans Symbols"/>
              <a:buChar char="▪"/>
            </a:pPr>
            <a:r>
              <a:rPr lang="en-US" sz="2000">
                <a:solidFill>
                  <a:schemeClr val="dk1"/>
                </a:solidFill>
                <a:latin typeface="Arial"/>
                <a:ea typeface="Arial"/>
                <a:cs typeface="Arial"/>
                <a:sym typeface="Arial"/>
              </a:rPr>
              <a:t>UN SEEA Ecosystem Accounts</a:t>
            </a:r>
            <a:endParaRPr/>
          </a:p>
          <a:p>
            <a:pPr indent="-342900" lvl="0" marL="342900" rtl="0" algn="l">
              <a:lnSpc>
                <a:spcPct val="100000"/>
              </a:lnSpc>
              <a:spcBef>
                <a:spcPts val="1000"/>
              </a:spcBef>
              <a:spcAft>
                <a:spcPts val="0"/>
              </a:spcAft>
              <a:buSzPts val="2800"/>
              <a:buFont typeface="Noto Sans Symbols"/>
              <a:buChar char="▪"/>
            </a:pPr>
            <a:r>
              <a:rPr lang="en-US" sz="2000">
                <a:solidFill>
                  <a:schemeClr val="dk1"/>
                </a:solidFill>
                <a:latin typeface="Arial"/>
                <a:ea typeface="Arial"/>
                <a:cs typeface="Arial"/>
                <a:sym typeface="Arial"/>
              </a:rPr>
              <a:t>GEO Global Ecosystem Atlas</a:t>
            </a:r>
            <a:endParaRPr/>
          </a:p>
        </p:txBody>
      </p:sp>
      <p:sp>
        <p:nvSpPr>
          <p:cNvPr id="277" name="Google Shape;277;p3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Medium"/>
              <a:buNone/>
            </a:pPr>
            <a:r>
              <a:rPr lang="en-US"/>
              <a:t>Recommendation 2</a:t>
            </a:r>
            <a:endParaRPr/>
          </a:p>
        </p:txBody>
      </p:sp>
      <p:cxnSp>
        <p:nvCxnSpPr>
          <p:cNvPr id="278" name="Google Shape;278;p36"/>
          <p:cNvCxnSpPr/>
          <p:nvPr/>
        </p:nvCxnSpPr>
        <p:spPr>
          <a:xfrm>
            <a:off x="6096000" y="1212112"/>
            <a:ext cx="0" cy="5231218"/>
          </a:xfrm>
          <a:prstGeom prst="straightConnector1">
            <a:avLst/>
          </a:prstGeom>
          <a:noFill/>
          <a:ln cap="flat" cmpd="sng" w="28575">
            <a:solidFill>
              <a:srgbClr val="6F88B3"/>
            </a:solidFill>
            <a:prstDash val="solid"/>
            <a:round/>
            <a:headEnd len="sm" w="sm" type="none"/>
            <a:tailEnd len="sm" w="sm"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19"/>
          <p:cNvSpPr txBox="1"/>
          <p:nvPr>
            <p:ph idx="1" type="body"/>
          </p:nvPr>
        </p:nvSpPr>
        <p:spPr>
          <a:xfrm>
            <a:off x="324233" y="1148317"/>
            <a:ext cx="11495400" cy="5316278"/>
          </a:xfrm>
          <a:prstGeom prst="rect">
            <a:avLst/>
          </a:prstGeom>
          <a:noFill/>
          <a:ln>
            <a:noFill/>
          </a:ln>
        </p:spPr>
        <p:txBody>
          <a:bodyPr anchorCtr="0" anchor="t" bIns="45700" lIns="91425" spcFirstLastPara="1" rIns="91425" wrap="square" tIns="45700">
            <a:noAutofit/>
          </a:bodyPr>
          <a:lstStyle/>
          <a:p>
            <a:pPr indent="-406400" lvl="0" marL="457200" marR="0" rtl="0" algn="l">
              <a:lnSpc>
                <a:spcPct val="100000"/>
              </a:lnSpc>
              <a:spcBef>
                <a:spcPts val="1000"/>
              </a:spcBef>
              <a:spcAft>
                <a:spcPts val="0"/>
              </a:spcAft>
              <a:buClr>
                <a:schemeClr val="dk1"/>
              </a:buClr>
              <a:buSzPts val="2800"/>
              <a:buFont typeface="Montserrat"/>
              <a:buChar char="❖"/>
            </a:pPr>
            <a:r>
              <a:rPr lang="en-US"/>
              <a:t>Welcome</a:t>
            </a:r>
            <a:endParaRPr/>
          </a:p>
          <a:p>
            <a:pPr indent="-406400" lvl="0" marL="457200" marR="0" rtl="0" algn="l">
              <a:lnSpc>
                <a:spcPct val="100000"/>
              </a:lnSpc>
              <a:spcBef>
                <a:spcPts val="1000"/>
              </a:spcBef>
              <a:spcAft>
                <a:spcPts val="0"/>
              </a:spcAft>
              <a:buClr>
                <a:schemeClr val="dk1"/>
              </a:buClr>
              <a:buSzPts val="2800"/>
              <a:buFont typeface="Montserrat"/>
              <a:buChar char="❖"/>
            </a:pPr>
            <a:r>
              <a:rPr lang="en-US"/>
              <a:t>Introduction &amp; EETT context</a:t>
            </a:r>
            <a:endParaRPr/>
          </a:p>
          <a:p>
            <a:pPr indent="-406400" lvl="0" marL="457200" marR="0" rtl="0" algn="l">
              <a:lnSpc>
                <a:spcPct val="100000"/>
              </a:lnSpc>
              <a:spcBef>
                <a:spcPts val="1000"/>
              </a:spcBef>
              <a:spcAft>
                <a:spcPts val="0"/>
              </a:spcAft>
              <a:buClr>
                <a:schemeClr val="dk1"/>
              </a:buClr>
              <a:buSzPts val="2800"/>
              <a:buFont typeface="Montserrat"/>
              <a:buChar char="❖"/>
            </a:pPr>
            <a:r>
              <a:rPr lang="en-US"/>
              <a:t>White Paper</a:t>
            </a:r>
            <a:endParaRPr/>
          </a:p>
          <a:p>
            <a:pPr indent="-406400" lvl="0" marL="457200" marR="0" rtl="0" algn="l">
              <a:lnSpc>
                <a:spcPct val="100000"/>
              </a:lnSpc>
              <a:spcBef>
                <a:spcPts val="1000"/>
              </a:spcBef>
              <a:spcAft>
                <a:spcPts val="0"/>
              </a:spcAft>
              <a:buClr>
                <a:schemeClr val="dk1"/>
              </a:buClr>
              <a:buSzPts val="2800"/>
              <a:buFont typeface="Montserrat"/>
              <a:buChar char="❖"/>
            </a:pPr>
            <a:r>
              <a:rPr lang="en-US"/>
              <a:t>Recommendations</a:t>
            </a:r>
            <a:endParaRPr/>
          </a:p>
          <a:p>
            <a:pPr indent="-381000" lvl="1" marL="914400" rtl="0" algn="l">
              <a:lnSpc>
                <a:spcPct val="150000"/>
              </a:lnSpc>
              <a:spcBef>
                <a:spcPts val="500"/>
              </a:spcBef>
              <a:spcAft>
                <a:spcPts val="0"/>
              </a:spcAft>
              <a:buSzPts val="2400"/>
              <a:buChar char="▪"/>
            </a:pPr>
            <a:r>
              <a:rPr lang="en-US"/>
              <a:t>Discuss one-by-one</a:t>
            </a:r>
            <a:endParaRPr/>
          </a:p>
          <a:p>
            <a:pPr indent="-406400" lvl="0" marL="457200" marR="0" rtl="0" algn="l">
              <a:lnSpc>
                <a:spcPct val="100000"/>
              </a:lnSpc>
              <a:spcBef>
                <a:spcPts val="1000"/>
              </a:spcBef>
              <a:spcAft>
                <a:spcPts val="0"/>
              </a:spcAft>
              <a:buClr>
                <a:schemeClr val="dk1"/>
              </a:buClr>
              <a:buSzPts val="2800"/>
              <a:buFont typeface="Montserrat"/>
              <a:buChar char="❖"/>
            </a:pPr>
            <a:r>
              <a:rPr lang="en-US"/>
              <a:t>Demonstrator update</a:t>
            </a:r>
            <a:endParaRPr/>
          </a:p>
          <a:p>
            <a:pPr indent="-406400" lvl="0" marL="457200" marR="0" rtl="0" algn="l">
              <a:lnSpc>
                <a:spcPct val="100000"/>
              </a:lnSpc>
              <a:spcBef>
                <a:spcPts val="1000"/>
              </a:spcBef>
              <a:spcAft>
                <a:spcPts val="0"/>
              </a:spcAft>
              <a:buClr>
                <a:schemeClr val="dk1"/>
              </a:buClr>
              <a:buSzPts val="2800"/>
              <a:buFont typeface="Montserrat"/>
              <a:buChar char="❖"/>
            </a:pPr>
            <a:r>
              <a:rPr lang="en-US"/>
              <a:t>Conclusions and wrap up</a:t>
            </a:r>
            <a:endParaRPr/>
          </a:p>
        </p:txBody>
      </p:sp>
      <p:sp>
        <p:nvSpPr>
          <p:cNvPr id="136" name="Google Shape;136;p1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US"/>
              <a:t>Agenda</a:t>
            </a:r>
            <a:endParaRPr/>
          </a:p>
        </p:txBody>
      </p:sp>
      <p:grpSp>
        <p:nvGrpSpPr>
          <p:cNvPr id="137" name="Google Shape;137;p19"/>
          <p:cNvGrpSpPr/>
          <p:nvPr/>
        </p:nvGrpSpPr>
        <p:grpSpPr>
          <a:xfrm>
            <a:off x="8217195" y="1397575"/>
            <a:ext cx="3301186" cy="4964745"/>
            <a:chOff x="8217195" y="1250095"/>
            <a:chExt cx="3301186" cy="4964745"/>
          </a:xfrm>
        </p:grpSpPr>
        <p:pic>
          <p:nvPicPr>
            <p:cNvPr id="138" name="Google Shape;138;p19"/>
            <p:cNvPicPr preferRelativeResize="0"/>
            <p:nvPr/>
          </p:nvPicPr>
          <p:blipFill rotWithShape="1">
            <a:blip r:embed="rId3">
              <a:alphaModFix/>
            </a:blip>
            <a:srcRect b="0" l="0" r="0" t="0"/>
            <a:stretch/>
          </p:blipFill>
          <p:spPr>
            <a:xfrm>
              <a:off x="8217195" y="1250095"/>
              <a:ext cx="3178392" cy="4767588"/>
            </a:xfrm>
            <a:prstGeom prst="rect">
              <a:avLst/>
            </a:prstGeom>
            <a:noFill/>
            <a:ln>
              <a:noFill/>
            </a:ln>
          </p:spPr>
        </p:pic>
        <p:sp>
          <p:nvSpPr>
            <p:cNvPr id="139" name="Google Shape;139;p19"/>
            <p:cNvSpPr txBox="1"/>
            <p:nvPr/>
          </p:nvSpPr>
          <p:spPr>
            <a:xfrm>
              <a:off x="10123447" y="6024082"/>
              <a:ext cx="1394934" cy="1907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Wikimedia Commons</a:t>
              </a: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7"/>
          <p:cNvSpPr txBox="1"/>
          <p:nvPr>
            <p:ph idx="1" type="body"/>
          </p:nvPr>
        </p:nvSpPr>
        <p:spPr>
          <a:xfrm>
            <a:off x="386632" y="1212112"/>
            <a:ext cx="5509008" cy="5231218"/>
          </a:xfrm>
          <a:prstGeom prst="rect">
            <a:avLst/>
          </a:prstGeom>
          <a:noFill/>
          <a:ln>
            <a:noFill/>
          </a:ln>
        </p:spPr>
        <p:txBody>
          <a:bodyPr anchorCtr="0" anchor="t" bIns="45700" lIns="91425" spcFirstLastPara="1" rIns="91425" wrap="square" tIns="45700">
            <a:noAutofit/>
          </a:bodyPr>
          <a:lstStyle/>
          <a:p>
            <a:pPr indent="0" lvl="0" marL="50800" rtl="0" algn="l">
              <a:lnSpc>
                <a:spcPct val="100000"/>
              </a:lnSpc>
              <a:spcBef>
                <a:spcPts val="1000"/>
              </a:spcBef>
              <a:spcAft>
                <a:spcPts val="0"/>
              </a:spcAft>
              <a:buSzPts val="2800"/>
              <a:buNone/>
            </a:pPr>
            <a:r>
              <a:rPr lang="en-US" u="sng">
                <a:solidFill>
                  <a:schemeClr val="dk1"/>
                </a:solidFill>
                <a:latin typeface="Arial"/>
                <a:ea typeface="Arial"/>
                <a:cs typeface="Arial"/>
                <a:sym typeface="Arial"/>
              </a:rPr>
              <a:t>Barriers to use</a:t>
            </a:r>
            <a:endParaRPr/>
          </a:p>
          <a:p>
            <a:pPr indent="0" lvl="0" marL="50800" rtl="0" algn="l">
              <a:lnSpc>
                <a:spcPct val="100000"/>
              </a:lnSpc>
              <a:spcBef>
                <a:spcPts val="1000"/>
              </a:spcBef>
              <a:spcAft>
                <a:spcPts val="0"/>
              </a:spcAft>
              <a:buSzPts val="2800"/>
              <a:buNone/>
            </a:pPr>
            <a:r>
              <a:rPr lang="en-US">
                <a:solidFill>
                  <a:schemeClr val="dk1"/>
                </a:solidFill>
                <a:latin typeface="Arial"/>
                <a:ea typeface="Arial"/>
                <a:cs typeface="Arial"/>
                <a:sym typeface="Arial"/>
              </a:rPr>
              <a:t>It is recommended that CEOS Members and Associates develop a report to identify barriers to the use of space-based EO for mapping ecosystem extent.</a:t>
            </a:r>
            <a:endParaRPr/>
          </a:p>
          <a:p>
            <a:pPr indent="0" lvl="0" marL="50800" rtl="0" algn="l">
              <a:lnSpc>
                <a:spcPct val="100000"/>
              </a:lnSpc>
              <a:spcBef>
                <a:spcPts val="1000"/>
              </a:spcBef>
              <a:spcAft>
                <a:spcPts val="0"/>
              </a:spcAft>
              <a:buSzPts val="2800"/>
              <a:buNone/>
            </a:pPr>
            <a:r>
              <a:t/>
            </a:r>
            <a:endParaRPr>
              <a:latin typeface="Arial"/>
              <a:ea typeface="Arial"/>
              <a:cs typeface="Arial"/>
              <a:sym typeface="Arial"/>
            </a:endParaRPr>
          </a:p>
        </p:txBody>
      </p:sp>
      <p:sp>
        <p:nvSpPr>
          <p:cNvPr id="284" name="Google Shape;284;p37"/>
          <p:cNvSpPr txBox="1"/>
          <p:nvPr>
            <p:ph idx="2" type="body"/>
          </p:nvPr>
        </p:nvSpPr>
        <p:spPr>
          <a:xfrm>
            <a:off x="6296361" y="1376516"/>
            <a:ext cx="5509008" cy="5066814"/>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rgbClr val="000000"/>
              </a:buClr>
              <a:buSzPts val="2400"/>
              <a:buFont typeface="Noto Sans Symbols"/>
              <a:buChar char="▪"/>
            </a:pPr>
            <a:r>
              <a:rPr lang="en-US" sz="2400">
                <a:solidFill>
                  <a:srgbClr val="000000"/>
                </a:solidFill>
                <a:latin typeface="Arial"/>
                <a:ea typeface="Arial"/>
                <a:cs typeface="Arial"/>
                <a:sym typeface="Arial"/>
              </a:rPr>
              <a:t>Multiple barriers impede use of EO by many countries</a:t>
            </a:r>
            <a:endParaRPr/>
          </a:p>
          <a:p>
            <a:pPr indent="-342900" lvl="0" marL="342900" rtl="0" algn="l">
              <a:lnSpc>
                <a:spcPct val="100000"/>
              </a:lnSpc>
              <a:spcBef>
                <a:spcPts val="0"/>
              </a:spcBef>
              <a:spcAft>
                <a:spcPts val="0"/>
              </a:spcAft>
              <a:buClr>
                <a:srgbClr val="000000"/>
              </a:buClr>
              <a:buSzPts val="2400"/>
              <a:buFont typeface="Noto Sans Symbols"/>
              <a:buChar char="▪"/>
            </a:pPr>
            <a:r>
              <a:rPr lang="en-US" sz="2400">
                <a:solidFill>
                  <a:srgbClr val="000000"/>
                </a:solidFill>
                <a:latin typeface="Arial"/>
                <a:ea typeface="Arial"/>
                <a:cs typeface="Arial"/>
                <a:sym typeface="Arial"/>
              </a:rPr>
              <a:t>Often those with highest biodiversity</a:t>
            </a:r>
            <a:endParaRPr/>
          </a:p>
          <a:p>
            <a:pPr indent="0" lvl="0" marL="0" rtl="0" algn="l">
              <a:lnSpc>
                <a:spcPct val="100000"/>
              </a:lnSpc>
              <a:spcBef>
                <a:spcPts val="0"/>
              </a:spcBef>
              <a:spcAft>
                <a:spcPts val="0"/>
              </a:spcAft>
              <a:buClr>
                <a:srgbClr val="000000"/>
              </a:buClr>
              <a:buSzPts val="2400"/>
              <a:buNone/>
            </a:pPr>
            <a:r>
              <a:t/>
            </a:r>
            <a:endParaRPr sz="2400">
              <a:solidFill>
                <a:srgbClr val="000000"/>
              </a:solidFill>
              <a:latin typeface="Arial"/>
              <a:ea typeface="Arial"/>
              <a:cs typeface="Arial"/>
              <a:sym typeface="Arial"/>
            </a:endParaRPr>
          </a:p>
          <a:p>
            <a:pPr indent="0" lvl="0" marL="0" rtl="0" algn="l">
              <a:lnSpc>
                <a:spcPct val="100000"/>
              </a:lnSpc>
              <a:spcBef>
                <a:spcPts val="0"/>
              </a:spcBef>
              <a:spcAft>
                <a:spcPts val="0"/>
              </a:spcAft>
              <a:buClr>
                <a:srgbClr val="000000"/>
              </a:buClr>
              <a:buSzPts val="2400"/>
              <a:buNone/>
            </a:pPr>
            <a:r>
              <a:rPr lang="en-US" sz="2400">
                <a:solidFill>
                  <a:srgbClr val="000000"/>
                </a:solidFill>
                <a:latin typeface="Arial"/>
                <a:ea typeface="Arial"/>
                <a:cs typeface="Arial"/>
                <a:sym typeface="Arial"/>
              </a:rPr>
              <a:t>Direct benefit to CBD GBF: </a:t>
            </a:r>
            <a:endParaRPr/>
          </a:p>
          <a:p>
            <a:pPr indent="-342900" lvl="0" marL="342900" rtl="0" algn="l">
              <a:lnSpc>
                <a:spcPct val="100000"/>
              </a:lnSpc>
              <a:spcBef>
                <a:spcPts val="0"/>
              </a:spcBef>
              <a:spcAft>
                <a:spcPts val="0"/>
              </a:spcAft>
              <a:buClr>
                <a:srgbClr val="000000"/>
              </a:buClr>
              <a:buSzPts val="2400"/>
              <a:buFont typeface="Noto Sans Symbols"/>
              <a:buChar char="▪"/>
            </a:pPr>
            <a:r>
              <a:rPr lang="en-US" sz="2400">
                <a:solidFill>
                  <a:srgbClr val="000000"/>
                </a:solidFill>
                <a:latin typeface="Arial"/>
                <a:ea typeface="Arial"/>
                <a:cs typeface="Arial"/>
                <a:sym typeface="Arial"/>
              </a:rPr>
              <a:t>Indicator A.2 (Ecosystem extent)</a:t>
            </a:r>
            <a:endParaRPr/>
          </a:p>
          <a:p>
            <a:pPr indent="-342900" lvl="0" marL="342900" rtl="0" algn="l">
              <a:lnSpc>
                <a:spcPct val="100000"/>
              </a:lnSpc>
              <a:spcBef>
                <a:spcPts val="0"/>
              </a:spcBef>
              <a:spcAft>
                <a:spcPts val="0"/>
              </a:spcAft>
              <a:buClr>
                <a:srgbClr val="000000"/>
              </a:buClr>
              <a:buSzPts val="2400"/>
              <a:buFont typeface="Noto Sans Symbols"/>
              <a:buChar char="▪"/>
            </a:pPr>
            <a:r>
              <a:rPr lang="en-US" sz="2400">
                <a:solidFill>
                  <a:srgbClr val="000000"/>
                </a:solidFill>
                <a:latin typeface="Arial"/>
                <a:ea typeface="Arial"/>
                <a:cs typeface="Arial"/>
                <a:sym typeface="Arial"/>
              </a:rPr>
              <a:t>Target 1 (decrease biodiversity loss)</a:t>
            </a:r>
            <a:endParaRPr/>
          </a:p>
          <a:p>
            <a:pPr indent="-342900" lvl="0" marL="342900" rtl="0" algn="l">
              <a:lnSpc>
                <a:spcPct val="100000"/>
              </a:lnSpc>
              <a:spcBef>
                <a:spcPts val="0"/>
              </a:spcBef>
              <a:spcAft>
                <a:spcPts val="0"/>
              </a:spcAft>
              <a:buClr>
                <a:srgbClr val="000000"/>
              </a:buClr>
              <a:buSzPts val="2400"/>
              <a:buFont typeface="Noto Sans Symbols"/>
              <a:buChar char="▪"/>
            </a:pPr>
            <a:r>
              <a:rPr lang="en-US" sz="2400">
                <a:solidFill>
                  <a:srgbClr val="000000"/>
                </a:solidFill>
                <a:latin typeface="Arial"/>
                <a:ea typeface="Arial"/>
                <a:cs typeface="Arial"/>
                <a:sym typeface="Arial"/>
              </a:rPr>
              <a:t>Target 20 (capacity building)</a:t>
            </a:r>
            <a:endParaRPr/>
          </a:p>
          <a:p>
            <a:pPr indent="-342900" lvl="0" marL="342900" rtl="0" algn="l">
              <a:lnSpc>
                <a:spcPct val="100000"/>
              </a:lnSpc>
              <a:spcBef>
                <a:spcPts val="0"/>
              </a:spcBef>
              <a:spcAft>
                <a:spcPts val="0"/>
              </a:spcAft>
              <a:buClr>
                <a:srgbClr val="000000"/>
              </a:buClr>
              <a:buSzPts val="2400"/>
              <a:buFont typeface="Noto Sans Symbols"/>
              <a:buChar char="▪"/>
            </a:pPr>
            <a:r>
              <a:rPr lang="en-US" sz="2400">
                <a:solidFill>
                  <a:srgbClr val="000000"/>
                </a:solidFill>
                <a:latin typeface="Arial"/>
                <a:ea typeface="Arial"/>
                <a:cs typeface="Arial"/>
                <a:sym typeface="Arial"/>
              </a:rPr>
              <a:t>Target 21 (knowledge sharing)</a:t>
            </a:r>
            <a:endParaRPr/>
          </a:p>
          <a:p>
            <a:pPr indent="0" lvl="0" marL="50800" rtl="0" algn="l">
              <a:lnSpc>
                <a:spcPct val="100000"/>
              </a:lnSpc>
              <a:spcBef>
                <a:spcPts val="1000"/>
              </a:spcBef>
              <a:spcAft>
                <a:spcPts val="0"/>
              </a:spcAft>
              <a:buSzPts val="2800"/>
              <a:buNone/>
            </a:pPr>
            <a:r>
              <a:t/>
            </a:r>
            <a:endParaRPr>
              <a:latin typeface="Arial"/>
              <a:ea typeface="Arial"/>
              <a:cs typeface="Arial"/>
              <a:sym typeface="Arial"/>
            </a:endParaRPr>
          </a:p>
        </p:txBody>
      </p:sp>
      <p:sp>
        <p:nvSpPr>
          <p:cNvPr id="285" name="Google Shape;285;p37"/>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Medium"/>
              <a:buNone/>
            </a:pPr>
            <a:r>
              <a:rPr lang="en-US"/>
              <a:t>Recommendation 3</a:t>
            </a:r>
            <a:endParaRPr/>
          </a:p>
        </p:txBody>
      </p:sp>
      <p:cxnSp>
        <p:nvCxnSpPr>
          <p:cNvPr id="286" name="Google Shape;286;p37"/>
          <p:cNvCxnSpPr/>
          <p:nvPr/>
        </p:nvCxnSpPr>
        <p:spPr>
          <a:xfrm>
            <a:off x="6096000" y="1212112"/>
            <a:ext cx="0" cy="5231218"/>
          </a:xfrm>
          <a:prstGeom prst="straightConnector1">
            <a:avLst/>
          </a:prstGeom>
          <a:noFill/>
          <a:ln cap="flat" cmpd="sng" w="28575">
            <a:solidFill>
              <a:srgbClr val="6F88B3"/>
            </a:solidFill>
            <a:prstDash val="solid"/>
            <a:round/>
            <a:headEnd len="sm" w="sm" type="none"/>
            <a:tailEnd len="sm" w="sm" type="non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8"/>
          <p:cNvSpPr txBox="1"/>
          <p:nvPr>
            <p:ph idx="1" type="body"/>
          </p:nvPr>
        </p:nvSpPr>
        <p:spPr>
          <a:xfrm>
            <a:off x="386632" y="1212112"/>
            <a:ext cx="5509008" cy="523121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2800"/>
              <a:buNone/>
            </a:pPr>
            <a:r>
              <a:rPr lang="en-US" u="sng">
                <a:solidFill>
                  <a:srgbClr val="000000"/>
                </a:solidFill>
                <a:latin typeface="Arial"/>
                <a:ea typeface="Arial"/>
                <a:cs typeface="Arial"/>
                <a:sym typeface="Arial"/>
              </a:rPr>
              <a:t>Denser time series</a:t>
            </a:r>
            <a:endParaRPr/>
          </a:p>
          <a:p>
            <a:pPr indent="0" lvl="0" marL="0" rtl="0" algn="l">
              <a:lnSpc>
                <a:spcPct val="100000"/>
              </a:lnSpc>
              <a:spcBef>
                <a:spcPts val="0"/>
              </a:spcBef>
              <a:spcAft>
                <a:spcPts val="0"/>
              </a:spcAft>
              <a:buClr>
                <a:srgbClr val="000000"/>
              </a:buClr>
              <a:buSzPts val="2400"/>
              <a:buNone/>
            </a:pPr>
            <a:r>
              <a:t/>
            </a:r>
            <a:endParaRPr sz="2400">
              <a:solidFill>
                <a:srgbClr val="000000"/>
              </a:solidFill>
              <a:latin typeface="Arial"/>
              <a:ea typeface="Arial"/>
              <a:cs typeface="Arial"/>
              <a:sym typeface="Arial"/>
            </a:endParaRPr>
          </a:p>
          <a:p>
            <a:pPr indent="0" lvl="0" marL="0" rtl="0" algn="l">
              <a:lnSpc>
                <a:spcPct val="100000"/>
              </a:lnSpc>
              <a:spcBef>
                <a:spcPts val="0"/>
              </a:spcBef>
              <a:spcAft>
                <a:spcPts val="0"/>
              </a:spcAft>
              <a:buClr>
                <a:srgbClr val="000000"/>
              </a:buClr>
              <a:buSzPts val="2400"/>
              <a:buNone/>
            </a:pPr>
            <a:r>
              <a:rPr lang="en-US" sz="2400">
                <a:solidFill>
                  <a:srgbClr val="000000"/>
                </a:solidFill>
                <a:latin typeface="Arial"/>
                <a:ea typeface="Arial"/>
                <a:cs typeface="Arial"/>
                <a:sym typeface="Arial"/>
              </a:rPr>
              <a:t>To more fully exploit ecosystem seasonality patterns for mapping ecosystem extent it is recommended that CEOS Members and Associates increase the temporal resolution of time series. </a:t>
            </a:r>
            <a:endParaRPr/>
          </a:p>
          <a:p>
            <a:pPr indent="0" lvl="0" marL="0" rtl="0" algn="l">
              <a:lnSpc>
                <a:spcPct val="100000"/>
              </a:lnSpc>
              <a:spcBef>
                <a:spcPts val="0"/>
              </a:spcBef>
              <a:spcAft>
                <a:spcPts val="0"/>
              </a:spcAft>
              <a:buClr>
                <a:srgbClr val="000000"/>
              </a:buClr>
              <a:buSzPts val="2400"/>
              <a:buNone/>
            </a:pPr>
            <a:r>
              <a:t/>
            </a:r>
            <a:endParaRPr sz="2400">
              <a:solidFill>
                <a:srgbClr val="000000"/>
              </a:solidFill>
              <a:latin typeface="Arial"/>
              <a:ea typeface="Arial"/>
              <a:cs typeface="Arial"/>
              <a:sym typeface="Arial"/>
            </a:endParaRPr>
          </a:p>
          <a:p>
            <a:pPr indent="0" lvl="0" marL="0" rtl="0" algn="l">
              <a:lnSpc>
                <a:spcPct val="100000"/>
              </a:lnSpc>
              <a:spcBef>
                <a:spcPts val="0"/>
              </a:spcBef>
              <a:spcAft>
                <a:spcPts val="0"/>
              </a:spcAft>
              <a:buClr>
                <a:srgbClr val="000000"/>
              </a:buClr>
              <a:buSzPts val="2400"/>
              <a:buNone/>
            </a:pPr>
            <a:r>
              <a:rPr lang="en-US" sz="2400">
                <a:solidFill>
                  <a:srgbClr val="000000"/>
                </a:solidFill>
                <a:latin typeface="Arial"/>
                <a:ea typeface="Arial"/>
                <a:cs typeface="Arial"/>
                <a:sym typeface="Arial"/>
              </a:rPr>
              <a:t>For example: increase resolution by harmonizing data from similar sensors (e.g., Landsat-Sentinel-2 HLS; ESA Sen2Like framework) or expanding acquisitions.</a:t>
            </a:r>
            <a:endParaRPr sz="4400">
              <a:solidFill>
                <a:srgbClr val="FF0000"/>
              </a:solidFill>
              <a:latin typeface="Arial"/>
              <a:ea typeface="Arial"/>
              <a:cs typeface="Arial"/>
              <a:sym typeface="Arial"/>
            </a:endParaRPr>
          </a:p>
        </p:txBody>
      </p:sp>
      <p:sp>
        <p:nvSpPr>
          <p:cNvPr id="292" name="Google Shape;292;p38"/>
          <p:cNvSpPr txBox="1"/>
          <p:nvPr>
            <p:ph idx="2" type="body"/>
          </p:nvPr>
        </p:nvSpPr>
        <p:spPr>
          <a:xfrm>
            <a:off x="6296361" y="1391920"/>
            <a:ext cx="5509008" cy="505141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rgbClr val="000000"/>
              </a:buClr>
              <a:buSzPts val="2400"/>
              <a:buFont typeface="Arial"/>
              <a:buChar char="•"/>
            </a:pPr>
            <a:r>
              <a:rPr lang="en-US" sz="2400">
                <a:solidFill>
                  <a:srgbClr val="000000"/>
                </a:solidFill>
                <a:latin typeface="Arial"/>
                <a:ea typeface="Arial"/>
                <a:cs typeface="Arial"/>
                <a:sym typeface="Arial"/>
              </a:rPr>
              <a:t>Seasonal timing: key ecosystem characteristic to discriminate ecosystems (3.3.2)</a:t>
            </a:r>
            <a:endParaRPr/>
          </a:p>
          <a:p>
            <a:pPr indent="-190500" lvl="0" marL="342900" rtl="0" algn="l">
              <a:lnSpc>
                <a:spcPct val="100000"/>
              </a:lnSpc>
              <a:spcBef>
                <a:spcPts val="0"/>
              </a:spcBef>
              <a:spcAft>
                <a:spcPts val="0"/>
              </a:spcAft>
              <a:buClr>
                <a:srgbClr val="000000"/>
              </a:buClr>
              <a:buSzPts val="2400"/>
              <a:buFont typeface="Arial"/>
              <a:buNone/>
            </a:pPr>
            <a:r>
              <a:t/>
            </a:r>
            <a:endParaRPr sz="2400">
              <a:solidFill>
                <a:srgbClr val="000000"/>
              </a:solidFill>
              <a:latin typeface="Arial"/>
              <a:ea typeface="Arial"/>
              <a:cs typeface="Arial"/>
              <a:sym typeface="Arial"/>
            </a:endParaRPr>
          </a:p>
          <a:p>
            <a:pPr indent="-342900" lvl="0" marL="342900" rtl="0" algn="l">
              <a:lnSpc>
                <a:spcPct val="100000"/>
              </a:lnSpc>
              <a:spcBef>
                <a:spcPts val="0"/>
              </a:spcBef>
              <a:spcAft>
                <a:spcPts val="0"/>
              </a:spcAft>
              <a:buClr>
                <a:srgbClr val="000000"/>
              </a:buClr>
              <a:buSzPts val="2400"/>
              <a:buFont typeface="Arial"/>
              <a:buChar char="•"/>
            </a:pPr>
            <a:r>
              <a:rPr lang="en-US" sz="2400">
                <a:solidFill>
                  <a:srgbClr val="000000"/>
                </a:solidFill>
                <a:latin typeface="Arial"/>
                <a:ea typeface="Arial"/>
                <a:cs typeface="Arial"/>
                <a:sym typeface="Arial"/>
              </a:rPr>
              <a:t>Monitor abrupt changes in ecosystem extent (3.4)</a:t>
            </a:r>
            <a:endParaRPr/>
          </a:p>
        </p:txBody>
      </p:sp>
      <p:sp>
        <p:nvSpPr>
          <p:cNvPr id="293" name="Google Shape;293;p38"/>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Medium"/>
              <a:buNone/>
            </a:pPr>
            <a:r>
              <a:rPr lang="en-US"/>
              <a:t>Recommendation 4</a:t>
            </a:r>
            <a:endParaRPr/>
          </a:p>
        </p:txBody>
      </p:sp>
      <p:cxnSp>
        <p:nvCxnSpPr>
          <p:cNvPr id="294" name="Google Shape;294;p38"/>
          <p:cNvCxnSpPr/>
          <p:nvPr/>
        </p:nvCxnSpPr>
        <p:spPr>
          <a:xfrm>
            <a:off x="6096000" y="1212112"/>
            <a:ext cx="0" cy="5231218"/>
          </a:xfrm>
          <a:prstGeom prst="straightConnector1">
            <a:avLst/>
          </a:prstGeom>
          <a:noFill/>
          <a:ln cap="flat" cmpd="sng" w="28575">
            <a:solidFill>
              <a:srgbClr val="6F88B3"/>
            </a:solidFill>
            <a:prstDash val="solid"/>
            <a:round/>
            <a:headEnd len="sm" w="sm" type="none"/>
            <a:tailEnd len="sm" w="sm" type="non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39"/>
          <p:cNvSpPr txBox="1"/>
          <p:nvPr>
            <p:ph idx="1" type="body"/>
          </p:nvPr>
        </p:nvSpPr>
        <p:spPr>
          <a:xfrm>
            <a:off x="386632" y="1212112"/>
            <a:ext cx="5509008" cy="5231218"/>
          </a:xfrm>
          <a:prstGeom prst="rect">
            <a:avLst/>
          </a:prstGeom>
          <a:noFill/>
          <a:ln>
            <a:noFill/>
          </a:ln>
        </p:spPr>
        <p:txBody>
          <a:bodyPr anchorCtr="0" anchor="t" bIns="45700" lIns="91425" spcFirstLastPara="1" rIns="91425" wrap="square" tIns="45700">
            <a:noAutofit/>
          </a:bodyPr>
          <a:lstStyle/>
          <a:p>
            <a:pPr indent="0" lvl="0" marL="50800" rtl="0" algn="l">
              <a:lnSpc>
                <a:spcPct val="100000"/>
              </a:lnSpc>
              <a:spcBef>
                <a:spcPts val="1000"/>
              </a:spcBef>
              <a:spcAft>
                <a:spcPts val="0"/>
              </a:spcAft>
              <a:buSzPts val="2800"/>
              <a:buNone/>
            </a:pPr>
            <a:r>
              <a:rPr lang="en-US" u="sng">
                <a:solidFill>
                  <a:srgbClr val="000000"/>
                </a:solidFill>
                <a:latin typeface="Arial"/>
                <a:ea typeface="Arial"/>
                <a:cs typeface="Arial"/>
                <a:sym typeface="Arial"/>
              </a:rPr>
              <a:t>Capacity</a:t>
            </a:r>
            <a:endParaRPr/>
          </a:p>
          <a:p>
            <a:pPr indent="0" lvl="0" marL="50800" rtl="0" algn="l">
              <a:lnSpc>
                <a:spcPct val="100000"/>
              </a:lnSpc>
              <a:spcBef>
                <a:spcPts val="1000"/>
              </a:spcBef>
              <a:spcAft>
                <a:spcPts val="0"/>
              </a:spcAft>
              <a:buSzPts val="2800"/>
              <a:buNone/>
            </a:pPr>
            <a:r>
              <a:rPr lang="en-US">
                <a:solidFill>
                  <a:srgbClr val="000000"/>
                </a:solidFill>
                <a:latin typeface="Arial"/>
                <a:ea typeface="Arial"/>
                <a:cs typeface="Arial"/>
                <a:sym typeface="Arial"/>
              </a:rPr>
              <a:t>In support of CEOS's commitment to data democracy and capacity development, it is recommended that a Massive Open Online Course (MOOC) focused on generating Ecosystem Extent maps from space-based EO data is developed.</a:t>
            </a:r>
            <a:endParaRPr/>
          </a:p>
        </p:txBody>
      </p:sp>
      <p:sp>
        <p:nvSpPr>
          <p:cNvPr id="300" name="Google Shape;300;p39"/>
          <p:cNvSpPr txBox="1"/>
          <p:nvPr>
            <p:ph idx="2" type="body"/>
          </p:nvPr>
        </p:nvSpPr>
        <p:spPr>
          <a:xfrm>
            <a:off x="6296361" y="1347018"/>
            <a:ext cx="5509008" cy="509631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2400"/>
              <a:buNone/>
            </a:pPr>
            <a:r>
              <a:rPr lang="en-US" sz="2400">
                <a:solidFill>
                  <a:srgbClr val="000000"/>
                </a:solidFill>
                <a:latin typeface="Arial"/>
                <a:ea typeface="Arial"/>
                <a:cs typeface="Arial"/>
                <a:sym typeface="Arial"/>
              </a:rPr>
              <a:t>Capacity limits many countries from generating their own maps of ecosystem extent</a:t>
            </a:r>
            <a:br>
              <a:rPr lang="en-US" sz="2400">
                <a:solidFill>
                  <a:srgbClr val="000000"/>
                </a:solidFill>
                <a:latin typeface="Arial"/>
                <a:ea typeface="Arial"/>
                <a:cs typeface="Arial"/>
                <a:sym typeface="Arial"/>
              </a:rPr>
            </a:br>
            <a:endParaRPr sz="2400">
              <a:solidFill>
                <a:srgbClr val="000000"/>
              </a:solidFill>
              <a:latin typeface="Arial"/>
              <a:ea typeface="Arial"/>
              <a:cs typeface="Arial"/>
              <a:sym typeface="Arial"/>
            </a:endParaRPr>
          </a:p>
          <a:p>
            <a:pPr indent="0" lvl="0" marL="0" rtl="0" algn="l">
              <a:lnSpc>
                <a:spcPct val="100000"/>
              </a:lnSpc>
              <a:spcBef>
                <a:spcPts val="0"/>
              </a:spcBef>
              <a:spcAft>
                <a:spcPts val="0"/>
              </a:spcAft>
              <a:buClr>
                <a:srgbClr val="000000"/>
              </a:buClr>
              <a:buSzPts val="2400"/>
              <a:buNone/>
            </a:pPr>
            <a:r>
              <a:rPr lang="en-US" sz="2400">
                <a:solidFill>
                  <a:srgbClr val="000000"/>
                </a:solidFill>
                <a:latin typeface="Arial"/>
                <a:ea typeface="Arial"/>
                <a:cs typeface="Arial"/>
                <a:sym typeface="Arial"/>
              </a:rPr>
              <a:t>Direct benefit to CBD GBF: </a:t>
            </a:r>
            <a:endParaRPr/>
          </a:p>
          <a:p>
            <a:pPr indent="-342900" lvl="0" marL="342900" rtl="0" algn="l">
              <a:lnSpc>
                <a:spcPct val="100000"/>
              </a:lnSpc>
              <a:spcBef>
                <a:spcPts val="0"/>
              </a:spcBef>
              <a:spcAft>
                <a:spcPts val="0"/>
              </a:spcAft>
              <a:buClr>
                <a:srgbClr val="000000"/>
              </a:buClr>
              <a:buSzPts val="2400"/>
              <a:buFont typeface="Noto Sans Symbols"/>
              <a:buChar char="▪"/>
            </a:pPr>
            <a:r>
              <a:rPr lang="en-US" sz="2400">
                <a:solidFill>
                  <a:srgbClr val="000000"/>
                </a:solidFill>
                <a:latin typeface="Arial"/>
                <a:ea typeface="Arial"/>
                <a:cs typeface="Arial"/>
                <a:sym typeface="Arial"/>
              </a:rPr>
              <a:t>Indicator A.2 (Ecosystem extent)</a:t>
            </a:r>
            <a:endParaRPr/>
          </a:p>
          <a:p>
            <a:pPr indent="-342900" lvl="0" marL="342900" rtl="0" algn="l">
              <a:lnSpc>
                <a:spcPct val="100000"/>
              </a:lnSpc>
              <a:spcBef>
                <a:spcPts val="0"/>
              </a:spcBef>
              <a:spcAft>
                <a:spcPts val="0"/>
              </a:spcAft>
              <a:buClr>
                <a:srgbClr val="000000"/>
              </a:buClr>
              <a:buSzPts val="2400"/>
              <a:buFont typeface="Noto Sans Symbols"/>
              <a:buChar char="▪"/>
            </a:pPr>
            <a:r>
              <a:rPr lang="en-US" sz="2400">
                <a:solidFill>
                  <a:srgbClr val="000000"/>
                </a:solidFill>
                <a:latin typeface="Arial"/>
                <a:ea typeface="Arial"/>
                <a:cs typeface="Arial"/>
                <a:sym typeface="Arial"/>
              </a:rPr>
              <a:t>Target 20 (capacity building)</a:t>
            </a:r>
            <a:endParaRPr/>
          </a:p>
        </p:txBody>
      </p:sp>
      <p:sp>
        <p:nvSpPr>
          <p:cNvPr id="301" name="Google Shape;301;p3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Medium"/>
              <a:buNone/>
            </a:pPr>
            <a:r>
              <a:rPr lang="en-US"/>
              <a:t>Recommendation 5</a:t>
            </a:r>
            <a:endParaRPr/>
          </a:p>
        </p:txBody>
      </p:sp>
      <p:cxnSp>
        <p:nvCxnSpPr>
          <p:cNvPr id="302" name="Google Shape;302;p39"/>
          <p:cNvCxnSpPr/>
          <p:nvPr/>
        </p:nvCxnSpPr>
        <p:spPr>
          <a:xfrm>
            <a:off x="6096000" y="1212112"/>
            <a:ext cx="0" cy="5231218"/>
          </a:xfrm>
          <a:prstGeom prst="straightConnector1">
            <a:avLst/>
          </a:prstGeom>
          <a:noFill/>
          <a:ln cap="flat" cmpd="sng" w="28575">
            <a:solidFill>
              <a:srgbClr val="6F88B3"/>
            </a:solidFill>
            <a:prstDash val="solid"/>
            <a:round/>
            <a:headEnd len="sm" w="sm" type="none"/>
            <a:tailEnd len="sm" w="sm" type="non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40"/>
          <p:cNvSpPr txBox="1"/>
          <p:nvPr>
            <p:ph idx="1" type="body"/>
          </p:nvPr>
        </p:nvSpPr>
        <p:spPr>
          <a:xfrm>
            <a:off x="386632" y="1212112"/>
            <a:ext cx="5509008" cy="523121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2800"/>
              <a:buNone/>
            </a:pPr>
            <a:r>
              <a:rPr lang="en-US" u="sng">
                <a:solidFill>
                  <a:srgbClr val="000000"/>
                </a:solidFill>
                <a:latin typeface="Arial"/>
                <a:ea typeface="Arial"/>
                <a:cs typeface="Arial"/>
                <a:sym typeface="Arial"/>
              </a:rPr>
              <a:t>Ecosystem Condition</a:t>
            </a:r>
            <a:endParaRPr/>
          </a:p>
          <a:p>
            <a:pPr indent="0" lvl="0" marL="0" rtl="0" algn="l">
              <a:lnSpc>
                <a:spcPct val="100000"/>
              </a:lnSpc>
              <a:spcBef>
                <a:spcPts val="0"/>
              </a:spcBef>
              <a:spcAft>
                <a:spcPts val="0"/>
              </a:spcAft>
              <a:buClr>
                <a:srgbClr val="000000"/>
              </a:buClr>
              <a:buSzPts val="2800"/>
              <a:buNone/>
            </a:pPr>
            <a:r>
              <a:t/>
            </a:r>
            <a:endParaRPr>
              <a:solidFill>
                <a:srgbClr val="000000"/>
              </a:solidFill>
              <a:latin typeface="Arial"/>
              <a:ea typeface="Arial"/>
              <a:cs typeface="Arial"/>
              <a:sym typeface="Arial"/>
            </a:endParaRPr>
          </a:p>
          <a:p>
            <a:pPr indent="0" lvl="0" marL="0" rtl="0" algn="l">
              <a:lnSpc>
                <a:spcPct val="100000"/>
              </a:lnSpc>
              <a:spcBef>
                <a:spcPts val="0"/>
              </a:spcBef>
              <a:spcAft>
                <a:spcPts val="0"/>
              </a:spcAft>
              <a:buClr>
                <a:srgbClr val="000000"/>
              </a:buClr>
              <a:buSzPts val="2800"/>
              <a:buNone/>
            </a:pPr>
            <a:r>
              <a:rPr lang="en-US">
                <a:solidFill>
                  <a:srgbClr val="000000"/>
                </a:solidFill>
                <a:latin typeface="Arial"/>
                <a:ea typeface="Arial"/>
                <a:cs typeface="Arial"/>
                <a:sym typeface="Arial"/>
              </a:rPr>
              <a:t>As an extension of the work done by the CEOS EETT on ecosystem extent, it is recommended that CEOS Members and Associates should assess the opportunities and challenges to use space-based EO to enhance the assessment of ecosystem condition.</a:t>
            </a:r>
            <a:endParaRPr/>
          </a:p>
        </p:txBody>
      </p:sp>
      <p:sp>
        <p:nvSpPr>
          <p:cNvPr id="308" name="Google Shape;308;p40"/>
          <p:cNvSpPr txBox="1"/>
          <p:nvPr>
            <p:ph idx="2" type="body"/>
          </p:nvPr>
        </p:nvSpPr>
        <p:spPr>
          <a:xfrm>
            <a:off x="6296361" y="1412240"/>
            <a:ext cx="5509008" cy="503109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rgbClr val="000000"/>
              </a:buClr>
              <a:buSzPts val="2400"/>
              <a:buFont typeface="Noto Sans Symbols"/>
              <a:buChar char="▪"/>
            </a:pPr>
            <a:r>
              <a:rPr lang="en-US" sz="2400">
                <a:solidFill>
                  <a:srgbClr val="000000"/>
                </a:solidFill>
                <a:latin typeface="Arial"/>
                <a:ea typeface="Arial"/>
                <a:cs typeface="Arial"/>
                <a:sym typeface="Arial"/>
              </a:rPr>
              <a:t>Ecosystem extent depends on condition</a:t>
            </a:r>
            <a:endParaRPr/>
          </a:p>
          <a:p>
            <a:pPr indent="-342900" lvl="0" marL="342900" rtl="0" algn="l">
              <a:lnSpc>
                <a:spcPct val="150000"/>
              </a:lnSpc>
              <a:spcBef>
                <a:spcPts val="0"/>
              </a:spcBef>
              <a:spcAft>
                <a:spcPts val="0"/>
              </a:spcAft>
              <a:buClr>
                <a:srgbClr val="000000"/>
              </a:buClr>
              <a:buSzPts val="2400"/>
              <a:buFont typeface="Noto Sans Symbols"/>
              <a:buChar char="▪"/>
            </a:pPr>
            <a:r>
              <a:rPr lang="en-US" sz="2400">
                <a:solidFill>
                  <a:srgbClr val="000000"/>
                </a:solidFill>
                <a:latin typeface="Arial"/>
                <a:ea typeface="Arial"/>
                <a:cs typeface="Arial"/>
                <a:sym typeface="Arial"/>
              </a:rPr>
              <a:t>Condition is a CBD GBF indicator</a:t>
            </a:r>
            <a:endParaRPr/>
          </a:p>
          <a:p>
            <a:pPr indent="0" lvl="0" marL="0" rtl="0" algn="l">
              <a:lnSpc>
                <a:spcPct val="150000"/>
              </a:lnSpc>
              <a:spcBef>
                <a:spcPts val="0"/>
              </a:spcBef>
              <a:spcAft>
                <a:spcPts val="0"/>
              </a:spcAft>
              <a:buClr>
                <a:srgbClr val="000000"/>
              </a:buClr>
              <a:buSzPts val="1100"/>
              <a:buNone/>
            </a:pPr>
            <a:r>
              <a:rPr lang="en-US" sz="1100">
                <a:solidFill>
                  <a:srgbClr val="000000"/>
                </a:solidFill>
                <a:latin typeface="Arial"/>
                <a:ea typeface="Arial"/>
                <a:cs typeface="Arial"/>
                <a:sym typeface="Arial"/>
              </a:rPr>
              <a:t> </a:t>
            </a:r>
            <a:endParaRPr/>
          </a:p>
          <a:p>
            <a:pPr indent="-342900" lvl="0" marL="342900" rtl="0" algn="l">
              <a:lnSpc>
                <a:spcPct val="100000"/>
              </a:lnSpc>
              <a:spcBef>
                <a:spcPts val="0"/>
              </a:spcBef>
              <a:spcAft>
                <a:spcPts val="0"/>
              </a:spcAft>
              <a:buClr>
                <a:srgbClr val="000000"/>
              </a:buClr>
              <a:buSzPts val="2400"/>
              <a:buFont typeface="Noto Sans Symbols"/>
              <a:buChar char="▪"/>
            </a:pPr>
            <a:r>
              <a:rPr lang="en-US" sz="2400">
                <a:solidFill>
                  <a:srgbClr val="000000"/>
                </a:solidFill>
                <a:latin typeface="Arial"/>
                <a:ea typeface="Arial"/>
                <a:cs typeface="Arial"/>
                <a:sym typeface="Arial"/>
              </a:rPr>
              <a:t>Condition is a UN SEEA ecosystem account</a:t>
            </a:r>
            <a:endParaRPr/>
          </a:p>
        </p:txBody>
      </p:sp>
      <p:sp>
        <p:nvSpPr>
          <p:cNvPr id="309" name="Google Shape;309;p40"/>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Medium"/>
              <a:buNone/>
            </a:pPr>
            <a:r>
              <a:rPr lang="en-US"/>
              <a:t>Recommendation 6</a:t>
            </a:r>
            <a:endParaRPr/>
          </a:p>
        </p:txBody>
      </p:sp>
      <p:cxnSp>
        <p:nvCxnSpPr>
          <p:cNvPr id="310" name="Google Shape;310;p40"/>
          <p:cNvCxnSpPr/>
          <p:nvPr/>
        </p:nvCxnSpPr>
        <p:spPr>
          <a:xfrm>
            <a:off x="6096000" y="1212112"/>
            <a:ext cx="0" cy="5231218"/>
          </a:xfrm>
          <a:prstGeom prst="straightConnector1">
            <a:avLst/>
          </a:prstGeom>
          <a:noFill/>
          <a:ln cap="flat" cmpd="sng" w="28575">
            <a:solidFill>
              <a:srgbClr val="6F88B3"/>
            </a:solidFill>
            <a:prstDash val="solid"/>
            <a:round/>
            <a:headEnd len="sm" w="sm" type="none"/>
            <a:tailEnd len="sm" w="sm" type="non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1"/>
          <p:cNvSpPr txBox="1"/>
          <p:nvPr>
            <p:ph idx="1" type="body"/>
          </p:nvPr>
        </p:nvSpPr>
        <p:spPr>
          <a:xfrm>
            <a:off x="2523934" y="2912791"/>
            <a:ext cx="7144132" cy="7911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1000"/>
              </a:spcBef>
              <a:spcAft>
                <a:spcPts val="0"/>
              </a:spcAft>
              <a:buSzPts val="2800"/>
              <a:buNone/>
            </a:pPr>
            <a:r>
              <a:rPr b="1" lang="en-US" sz="4600"/>
              <a:t>Demonstrator Update</a:t>
            </a:r>
            <a:endParaRPr b="1" sz="46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42"/>
          <p:cNvSpPr txBox="1"/>
          <p:nvPr>
            <p:ph idx="1" type="body"/>
          </p:nvPr>
        </p:nvSpPr>
        <p:spPr>
          <a:xfrm>
            <a:off x="324233" y="1148317"/>
            <a:ext cx="11637108" cy="5316278"/>
          </a:xfrm>
          <a:prstGeom prst="rect">
            <a:avLst/>
          </a:prstGeom>
          <a:noFill/>
          <a:ln>
            <a:noFill/>
          </a:ln>
        </p:spPr>
        <p:txBody>
          <a:bodyPr anchorCtr="0" anchor="t" bIns="45700" lIns="91425" spcFirstLastPara="1" rIns="91425" wrap="square" tIns="45700">
            <a:noAutofit/>
          </a:bodyPr>
          <a:lstStyle/>
          <a:p>
            <a:pPr indent="-406400" lvl="0" marL="457200" rtl="0" algn="l">
              <a:lnSpc>
                <a:spcPct val="100000"/>
              </a:lnSpc>
              <a:spcBef>
                <a:spcPts val="1000"/>
              </a:spcBef>
              <a:spcAft>
                <a:spcPts val="0"/>
              </a:spcAft>
              <a:buSzPts val="2800"/>
              <a:buChar char="❖"/>
            </a:pPr>
            <a:r>
              <a:rPr lang="en-US"/>
              <a:t>Objective: To demonstrate…</a:t>
            </a:r>
            <a:endParaRPr/>
          </a:p>
          <a:p>
            <a:pPr indent="-381000" lvl="1" marL="914400" rtl="0" algn="l">
              <a:lnSpc>
                <a:spcPct val="100000"/>
              </a:lnSpc>
              <a:spcBef>
                <a:spcPts val="500"/>
              </a:spcBef>
              <a:spcAft>
                <a:spcPts val="0"/>
              </a:spcAft>
              <a:buSzPts val="2400"/>
              <a:buChar char="▪"/>
            </a:pPr>
            <a:r>
              <a:rPr lang="en-US"/>
              <a:t>Use of EO for ecosystem extent mapping &amp; monitoring</a:t>
            </a:r>
            <a:endParaRPr/>
          </a:p>
          <a:p>
            <a:pPr indent="-381000" lvl="1" marL="914400" rtl="0" algn="l">
              <a:lnSpc>
                <a:spcPct val="100000"/>
              </a:lnSpc>
              <a:spcBef>
                <a:spcPts val="500"/>
              </a:spcBef>
              <a:spcAft>
                <a:spcPts val="0"/>
              </a:spcAft>
              <a:buSzPts val="2400"/>
              <a:buChar char="▪"/>
            </a:pPr>
            <a:r>
              <a:rPr lang="en-US"/>
              <a:t>Importance and value of EO</a:t>
            </a:r>
            <a:endParaRPr/>
          </a:p>
          <a:p>
            <a:pPr indent="-355600" lvl="2" marL="1371600" rtl="0" algn="l">
              <a:lnSpc>
                <a:spcPct val="100000"/>
              </a:lnSpc>
              <a:spcBef>
                <a:spcPts val="500"/>
              </a:spcBef>
              <a:spcAft>
                <a:spcPts val="0"/>
              </a:spcAft>
              <a:buSzPts val="2000"/>
              <a:buChar char="o"/>
            </a:pPr>
            <a:r>
              <a:rPr lang="en-US"/>
              <a:t>Biodiversity community</a:t>
            </a:r>
            <a:endParaRPr/>
          </a:p>
          <a:p>
            <a:pPr indent="-355600" lvl="2" marL="1371600" rtl="0" algn="l">
              <a:lnSpc>
                <a:spcPct val="100000"/>
              </a:lnSpc>
              <a:spcBef>
                <a:spcPts val="500"/>
              </a:spcBef>
              <a:spcAft>
                <a:spcPts val="0"/>
              </a:spcAft>
              <a:buSzPts val="2000"/>
              <a:buChar char="o"/>
            </a:pPr>
            <a:r>
              <a:rPr lang="en-US"/>
              <a:t>CEOS agencies and Principals</a:t>
            </a:r>
            <a:endParaRPr/>
          </a:p>
          <a:p>
            <a:pPr indent="-406400" lvl="0" marL="457200" rtl="0" algn="l">
              <a:lnSpc>
                <a:spcPct val="100000"/>
              </a:lnSpc>
              <a:spcBef>
                <a:spcPts val="1000"/>
              </a:spcBef>
              <a:spcAft>
                <a:spcPts val="0"/>
              </a:spcAft>
              <a:buSzPts val="2800"/>
              <a:buChar char="❖"/>
            </a:pPr>
            <a:r>
              <a:rPr lang="en-US"/>
              <a:t>Delivery: Plenary 2024</a:t>
            </a:r>
            <a:endParaRPr/>
          </a:p>
          <a:p>
            <a:pPr indent="-406400" lvl="0" marL="457200" rtl="0" algn="l">
              <a:lnSpc>
                <a:spcPct val="100000"/>
              </a:lnSpc>
              <a:spcBef>
                <a:spcPts val="1000"/>
              </a:spcBef>
              <a:spcAft>
                <a:spcPts val="0"/>
              </a:spcAft>
              <a:buSzPts val="2800"/>
              <a:buChar char="❖"/>
            </a:pPr>
            <a:r>
              <a:rPr lang="en-US"/>
              <a:t>Approach</a:t>
            </a:r>
            <a:endParaRPr/>
          </a:p>
          <a:p>
            <a:pPr indent="-381000" lvl="1" marL="914400" rtl="0" algn="l">
              <a:lnSpc>
                <a:spcPct val="100000"/>
              </a:lnSpc>
              <a:spcBef>
                <a:spcPts val="500"/>
              </a:spcBef>
              <a:spcAft>
                <a:spcPts val="0"/>
              </a:spcAft>
              <a:buSzPts val="2400"/>
              <a:buChar char="▪"/>
            </a:pPr>
            <a:r>
              <a:rPr lang="en-US"/>
              <a:t>Leverage partner initiatives</a:t>
            </a:r>
            <a:endParaRPr/>
          </a:p>
          <a:p>
            <a:pPr indent="-381000" lvl="1" marL="914400" rtl="0" algn="l">
              <a:lnSpc>
                <a:spcPct val="100000"/>
              </a:lnSpc>
              <a:spcBef>
                <a:spcPts val="500"/>
              </a:spcBef>
              <a:spcAft>
                <a:spcPts val="0"/>
              </a:spcAft>
              <a:buSzPts val="2400"/>
              <a:buChar char="▪"/>
            </a:pPr>
            <a:r>
              <a:rPr lang="en-US"/>
              <a:t>Several opportunities</a:t>
            </a:r>
            <a:endParaRPr/>
          </a:p>
        </p:txBody>
      </p:sp>
      <p:sp>
        <p:nvSpPr>
          <p:cNvPr id="321" name="Google Shape;321;p4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US"/>
              <a:t>Demonstrator</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43"/>
          <p:cNvSpPr txBox="1"/>
          <p:nvPr>
            <p:ph idx="1" type="body"/>
          </p:nvPr>
        </p:nvSpPr>
        <p:spPr>
          <a:xfrm>
            <a:off x="324233" y="1148317"/>
            <a:ext cx="11495400" cy="5316278"/>
          </a:xfrm>
          <a:prstGeom prst="rect">
            <a:avLst/>
          </a:prstGeom>
          <a:noFill/>
          <a:ln>
            <a:noFill/>
          </a:ln>
        </p:spPr>
        <p:txBody>
          <a:bodyPr anchorCtr="0" anchor="t" bIns="45700" lIns="91425" spcFirstLastPara="1" rIns="91425" wrap="square" tIns="45700">
            <a:noAutofit/>
          </a:bodyPr>
          <a:lstStyle/>
          <a:p>
            <a:pPr indent="-406400" lvl="0" marL="457200" marR="0" rtl="0" algn="l">
              <a:lnSpc>
                <a:spcPct val="100000"/>
              </a:lnSpc>
              <a:spcBef>
                <a:spcPts val="1000"/>
              </a:spcBef>
              <a:spcAft>
                <a:spcPts val="0"/>
              </a:spcAft>
              <a:buClr>
                <a:schemeClr val="dk1"/>
              </a:buClr>
              <a:buSzPts val="2800"/>
              <a:buFont typeface="Montserrat"/>
              <a:buChar char="❖"/>
            </a:pPr>
            <a:r>
              <a:rPr lang="en-US"/>
              <a:t>Hudson’s Bay Lowlands (Environment &amp; Climate Change Canada)(Jason Duffe)</a:t>
            </a:r>
            <a:endParaRPr/>
          </a:p>
          <a:p>
            <a:pPr indent="-228600" lvl="0" marL="457200" marR="0" rtl="0" algn="l">
              <a:lnSpc>
                <a:spcPct val="100000"/>
              </a:lnSpc>
              <a:spcBef>
                <a:spcPts val="1000"/>
              </a:spcBef>
              <a:spcAft>
                <a:spcPts val="0"/>
              </a:spcAft>
              <a:buClr>
                <a:schemeClr val="dk1"/>
              </a:buClr>
              <a:buSzPts val="2800"/>
              <a:buFont typeface="Montserrat"/>
              <a:buNone/>
            </a:pPr>
            <a:r>
              <a:t/>
            </a:r>
            <a:endParaRPr/>
          </a:p>
          <a:p>
            <a:pPr indent="-406400" lvl="0" marL="457200" marR="0" rtl="0" algn="l">
              <a:lnSpc>
                <a:spcPct val="100000"/>
              </a:lnSpc>
              <a:spcBef>
                <a:spcPts val="1000"/>
              </a:spcBef>
              <a:spcAft>
                <a:spcPts val="0"/>
              </a:spcAft>
              <a:buClr>
                <a:schemeClr val="dk1"/>
              </a:buClr>
              <a:buSzPts val="2800"/>
              <a:buFont typeface="Montserrat"/>
              <a:buChar char="❖"/>
            </a:pPr>
            <a:r>
              <a:rPr lang="en-US"/>
              <a:t>Costa Rica (CNES/INRAE)(Sandra Luque)</a:t>
            </a:r>
            <a:endParaRPr/>
          </a:p>
          <a:p>
            <a:pPr indent="-406400" lvl="0" marL="457200" marR="0" rtl="0" algn="l">
              <a:lnSpc>
                <a:spcPct val="100000"/>
              </a:lnSpc>
              <a:spcBef>
                <a:spcPts val="1000"/>
              </a:spcBef>
              <a:spcAft>
                <a:spcPts val="0"/>
              </a:spcAft>
              <a:buClr>
                <a:schemeClr val="dk1"/>
              </a:buClr>
              <a:buSzPts val="2800"/>
              <a:buFont typeface="Montserrat"/>
              <a:buChar char="❖"/>
            </a:pPr>
            <a:r>
              <a:rPr lang="en-US"/>
              <a:t>Australia Great Western Woodlands (CSIRO)(Shaun Levick)</a:t>
            </a:r>
            <a:endParaRPr/>
          </a:p>
          <a:p>
            <a:pPr indent="0" lvl="0" marL="50800" rtl="0" algn="l">
              <a:lnSpc>
                <a:spcPct val="100000"/>
              </a:lnSpc>
              <a:spcBef>
                <a:spcPts val="1000"/>
              </a:spcBef>
              <a:spcAft>
                <a:spcPts val="0"/>
              </a:spcAft>
              <a:buSzPts val="2800"/>
              <a:buNone/>
            </a:pPr>
            <a:r>
              <a:t/>
            </a:r>
            <a:endParaRPr/>
          </a:p>
        </p:txBody>
      </p:sp>
      <p:sp>
        <p:nvSpPr>
          <p:cNvPr id="327" name="Google Shape;327;p4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Medium"/>
              <a:buNone/>
            </a:pPr>
            <a:r>
              <a:rPr lang="en-US" sz="4000"/>
              <a:t>Opportunities</a:t>
            </a:r>
            <a:endParaRPr sz="40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44"/>
          <p:cNvSpPr txBox="1"/>
          <p:nvPr>
            <p:ph idx="1" type="body"/>
          </p:nvPr>
        </p:nvSpPr>
        <p:spPr>
          <a:xfrm>
            <a:off x="228600" y="995917"/>
            <a:ext cx="9711000" cy="53163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100000"/>
              </a:lnSpc>
              <a:spcBef>
                <a:spcPts val="1000"/>
              </a:spcBef>
              <a:spcAft>
                <a:spcPts val="0"/>
              </a:spcAft>
              <a:buClr>
                <a:schemeClr val="dk1"/>
              </a:buClr>
              <a:buSzPts val="2800"/>
              <a:buFont typeface="Montserrat"/>
              <a:buChar char="❖"/>
            </a:pPr>
            <a:r>
              <a:rPr lang="en-US" sz="2000"/>
              <a:t>L</a:t>
            </a:r>
            <a:r>
              <a:rPr lang="en-US" sz="2400"/>
              <a:t>argest remaining area of temperate woodlands on Earth</a:t>
            </a:r>
            <a:endParaRPr/>
          </a:p>
          <a:p>
            <a:pPr indent="-381000" lvl="1" marL="914400" rtl="0" algn="l">
              <a:lnSpc>
                <a:spcPct val="100000"/>
              </a:lnSpc>
              <a:spcBef>
                <a:spcPts val="500"/>
              </a:spcBef>
              <a:spcAft>
                <a:spcPts val="0"/>
              </a:spcAft>
              <a:buSzPts val="2400"/>
              <a:buChar char="▪"/>
            </a:pPr>
            <a:r>
              <a:rPr lang="en-US" sz="1800"/>
              <a:t>Significant biodiversity and cultural values</a:t>
            </a:r>
            <a:endParaRPr/>
          </a:p>
          <a:p>
            <a:pPr indent="-381000" lvl="1" marL="914400" rtl="0" algn="l">
              <a:lnSpc>
                <a:spcPct val="100000"/>
              </a:lnSpc>
              <a:spcBef>
                <a:spcPts val="500"/>
              </a:spcBef>
              <a:spcAft>
                <a:spcPts val="0"/>
              </a:spcAft>
              <a:buSzPts val="2400"/>
              <a:buChar char="▪"/>
            </a:pPr>
            <a:r>
              <a:rPr lang="en-US" sz="1800"/>
              <a:t>Pressure from climate change and land-use intensification</a:t>
            </a:r>
            <a:endParaRPr/>
          </a:p>
          <a:p>
            <a:pPr indent="-381000" lvl="1" marL="914400" rtl="0" algn="l">
              <a:lnSpc>
                <a:spcPct val="100000"/>
              </a:lnSpc>
              <a:spcBef>
                <a:spcPts val="500"/>
              </a:spcBef>
              <a:spcAft>
                <a:spcPts val="0"/>
              </a:spcAft>
              <a:buSzPts val="2400"/>
              <a:buChar char="▪"/>
            </a:pPr>
            <a:r>
              <a:rPr lang="en-US" sz="1800"/>
              <a:t>Ecosystem extent maps needed to guide planning and management</a:t>
            </a:r>
            <a:endParaRPr/>
          </a:p>
          <a:p>
            <a:pPr indent="-406400" lvl="0" marL="457200" marR="0" rtl="0" algn="l">
              <a:lnSpc>
                <a:spcPct val="100000"/>
              </a:lnSpc>
              <a:spcBef>
                <a:spcPts val="1000"/>
              </a:spcBef>
              <a:spcAft>
                <a:spcPts val="0"/>
              </a:spcAft>
              <a:buClr>
                <a:schemeClr val="dk1"/>
              </a:buClr>
              <a:buSzPts val="2800"/>
              <a:buFont typeface="Montserrat"/>
              <a:buChar char="❖"/>
            </a:pPr>
            <a:r>
              <a:rPr lang="en-US" sz="2400"/>
              <a:t>CSIRO postdoc position for three years</a:t>
            </a:r>
            <a:endParaRPr/>
          </a:p>
          <a:p>
            <a:pPr indent="-381000" lvl="1" marL="914400" rtl="0" algn="l">
              <a:lnSpc>
                <a:spcPct val="100000"/>
              </a:lnSpc>
              <a:spcBef>
                <a:spcPts val="500"/>
              </a:spcBef>
              <a:spcAft>
                <a:spcPts val="0"/>
              </a:spcAft>
              <a:buSzPts val="2400"/>
              <a:buChar char="▪"/>
            </a:pPr>
            <a:r>
              <a:rPr lang="en-US" sz="1800"/>
              <a:t>Interviews underway</a:t>
            </a:r>
            <a:endParaRPr/>
          </a:p>
          <a:p>
            <a:pPr indent="-381000" lvl="1" marL="914400" rtl="0" algn="l">
              <a:lnSpc>
                <a:spcPct val="100000"/>
              </a:lnSpc>
              <a:spcBef>
                <a:spcPts val="500"/>
              </a:spcBef>
              <a:spcAft>
                <a:spcPts val="0"/>
              </a:spcAft>
              <a:buSzPts val="2400"/>
              <a:buChar char="▪"/>
            </a:pPr>
            <a:r>
              <a:rPr lang="en-US" sz="1800"/>
              <a:t>Collaboration: CSIRO, Dept of Biod &amp; Conservation Attractions (DBCA), Uni  Bristol</a:t>
            </a:r>
            <a:endParaRPr/>
          </a:p>
          <a:p>
            <a:pPr indent="-406400" lvl="0" marL="457200" marR="0" rtl="0" algn="l">
              <a:lnSpc>
                <a:spcPct val="100000"/>
              </a:lnSpc>
              <a:spcBef>
                <a:spcPts val="1000"/>
              </a:spcBef>
              <a:spcAft>
                <a:spcPts val="0"/>
              </a:spcAft>
              <a:buClr>
                <a:schemeClr val="dk1"/>
              </a:buClr>
              <a:buSzPts val="2800"/>
              <a:buFont typeface="Montserrat"/>
              <a:buChar char="❖"/>
            </a:pPr>
            <a:r>
              <a:rPr lang="en-US" sz="2400"/>
              <a:t>Key questions</a:t>
            </a:r>
            <a:endParaRPr/>
          </a:p>
          <a:p>
            <a:pPr indent="-381000" lvl="1" marL="914400" rtl="0" algn="l">
              <a:lnSpc>
                <a:spcPct val="100000"/>
              </a:lnSpc>
              <a:spcBef>
                <a:spcPts val="500"/>
              </a:spcBef>
              <a:spcAft>
                <a:spcPts val="0"/>
              </a:spcAft>
              <a:buSzPts val="2400"/>
              <a:buChar char="▪"/>
            </a:pPr>
            <a:r>
              <a:rPr lang="en-US" sz="1800"/>
              <a:t>Can the delineation of vegetation types be improved with multi-wavelength SAR?</a:t>
            </a:r>
            <a:endParaRPr/>
          </a:p>
          <a:p>
            <a:pPr indent="-381000" lvl="1" marL="914400" rtl="0" algn="l">
              <a:lnSpc>
                <a:spcPct val="100000"/>
              </a:lnSpc>
              <a:spcBef>
                <a:spcPts val="500"/>
              </a:spcBef>
              <a:spcAft>
                <a:spcPts val="0"/>
              </a:spcAft>
              <a:buSzPts val="2400"/>
              <a:buChar char="▪"/>
            </a:pPr>
            <a:r>
              <a:rPr lang="en-US" sz="1800"/>
              <a:t>Can stand age be reliably mapped from multi-sensor satellite imagery?</a:t>
            </a:r>
            <a:endParaRPr/>
          </a:p>
          <a:p>
            <a:pPr indent="-381000" lvl="1" marL="914400" rtl="0" algn="l">
              <a:lnSpc>
                <a:spcPct val="100000"/>
              </a:lnSpc>
              <a:spcBef>
                <a:spcPts val="500"/>
              </a:spcBef>
              <a:spcAft>
                <a:spcPts val="0"/>
              </a:spcAft>
              <a:buSzPts val="2400"/>
              <a:buChar char="▪"/>
            </a:pPr>
            <a:r>
              <a:rPr lang="en-US" sz="1800"/>
              <a:t>Can historic stand growth rates be derived from time-series imagery?</a:t>
            </a:r>
            <a:endParaRPr/>
          </a:p>
        </p:txBody>
      </p:sp>
      <p:sp>
        <p:nvSpPr>
          <p:cNvPr id="333" name="Google Shape;333;p4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Medium"/>
              <a:buNone/>
            </a:pPr>
            <a:r>
              <a:rPr lang="en-US"/>
              <a:t>Great Western Woodlands</a:t>
            </a:r>
            <a:endParaRPr/>
          </a:p>
        </p:txBody>
      </p:sp>
      <p:pic>
        <p:nvPicPr>
          <p:cNvPr id="334" name="Google Shape;334;p44"/>
          <p:cNvPicPr preferRelativeResize="0"/>
          <p:nvPr/>
        </p:nvPicPr>
        <p:blipFill rotWithShape="1">
          <a:blip r:embed="rId3">
            <a:alphaModFix/>
          </a:blip>
          <a:srcRect b="0" l="0" r="58122" t="0"/>
          <a:stretch/>
        </p:blipFill>
        <p:spPr>
          <a:xfrm>
            <a:off x="9855548" y="2169650"/>
            <a:ext cx="1915696" cy="1720466"/>
          </a:xfrm>
          <a:prstGeom prst="rect">
            <a:avLst/>
          </a:prstGeom>
          <a:noFill/>
          <a:ln>
            <a:noFill/>
          </a:ln>
        </p:spPr>
      </p:pic>
      <p:pic>
        <p:nvPicPr>
          <p:cNvPr id="335" name="Google Shape;335;p44"/>
          <p:cNvPicPr preferRelativeResize="0"/>
          <p:nvPr/>
        </p:nvPicPr>
        <p:blipFill rotWithShape="1">
          <a:blip r:embed="rId3">
            <a:alphaModFix/>
          </a:blip>
          <a:srcRect b="0" l="43128" r="0" t="0"/>
          <a:stretch/>
        </p:blipFill>
        <p:spPr>
          <a:xfrm>
            <a:off x="9809367" y="4379048"/>
            <a:ext cx="2088875" cy="1381368"/>
          </a:xfrm>
          <a:prstGeom prst="rect">
            <a:avLst/>
          </a:prstGeom>
          <a:noFill/>
          <a:ln>
            <a:noFill/>
          </a:ln>
        </p:spPr>
      </p:pic>
      <p:pic>
        <p:nvPicPr>
          <p:cNvPr id="336" name="Google Shape;336;p44"/>
          <p:cNvPicPr preferRelativeResize="0"/>
          <p:nvPr/>
        </p:nvPicPr>
        <p:blipFill rotWithShape="1">
          <a:blip r:embed="rId4">
            <a:alphaModFix/>
          </a:blip>
          <a:srcRect b="0" l="0" r="0" t="0"/>
          <a:stretch/>
        </p:blipFill>
        <p:spPr>
          <a:xfrm>
            <a:off x="9809367" y="5858182"/>
            <a:ext cx="1432260" cy="283982"/>
          </a:xfrm>
          <a:prstGeom prst="rect">
            <a:avLst/>
          </a:prstGeom>
          <a:noFill/>
          <a:ln>
            <a:noFill/>
          </a:ln>
        </p:spPr>
      </p:pic>
      <p:pic>
        <p:nvPicPr>
          <p:cNvPr id="337" name="Google Shape;337;p44"/>
          <p:cNvPicPr preferRelativeResize="0"/>
          <p:nvPr/>
        </p:nvPicPr>
        <p:blipFill rotWithShape="1">
          <a:blip r:embed="rId5">
            <a:alphaModFix/>
          </a:blip>
          <a:srcRect b="0" l="0" r="0" t="0"/>
          <a:stretch/>
        </p:blipFill>
        <p:spPr>
          <a:xfrm>
            <a:off x="10813396" y="5848132"/>
            <a:ext cx="1198443" cy="30408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5"/>
          <p:cNvSpPr txBox="1"/>
          <p:nvPr>
            <p:ph idx="1" type="body"/>
          </p:nvPr>
        </p:nvSpPr>
        <p:spPr>
          <a:xfrm>
            <a:off x="176048" y="954940"/>
            <a:ext cx="9718951" cy="5653123"/>
          </a:xfrm>
          <a:prstGeom prst="rect">
            <a:avLst/>
          </a:prstGeom>
          <a:noFill/>
          <a:ln>
            <a:noFill/>
          </a:ln>
        </p:spPr>
        <p:txBody>
          <a:bodyPr anchorCtr="0" anchor="t" bIns="45700" lIns="91425" spcFirstLastPara="1" rIns="91425" wrap="square" tIns="45700">
            <a:noAutofit/>
          </a:bodyPr>
          <a:lstStyle/>
          <a:p>
            <a:pPr indent="-406400" lvl="0" marL="457200" rtl="0" algn="l">
              <a:lnSpc>
                <a:spcPct val="100000"/>
              </a:lnSpc>
              <a:spcBef>
                <a:spcPts val="1000"/>
              </a:spcBef>
              <a:spcAft>
                <a:spcPts val="0"/>
              </a:spcAft>
              <a:buSzPts val="2800"/>
              <a:buFont typeface="Noto Sans Symbols"/>
              <a:buChar char="❖"/>
            </a:pPr>
            <a:r>
              <a:rPr i="1" lang="en-US" sz="2000"/>
              <a:t>Costa Rica</a:t>
            </a:r>
            <a:r>
              <a:rPr lang="en-US" sz="2000"/>
              <a:t> accounts for only 0.03 percent of the earth's surface. However it contains nearly 6 percent of the world's </a:t>
            </a:r>
            <a:r>
              <a:rPr i="1" lang="en-US" sz="2000"/>
              <a:t>biodiversity</a:t>
            </a:r>
            <a:endParaRPr/>
          </a:p>
          <a:p>
            <a:pPr indent="-406400" lvl="0" marL="457200" rtl="0" algn="l">
              <a:lnSpc>
                <a:spcPct val="100000"/>
              </a:lnSpc>
              <a:spcBef>
                <a:spcPts val="1000"/>
              </a:spcBef>
              <a:spcAft>
                <a:spcPts val="0"/>
              </a:spcAft>
              <a:buSzPts val="2800"/>
              <a:buFont typeface="Noto Sans Symbols"/>
              <a:buChar char="❖"/>
            </a:pPr>
            <a:r>
              <a:rPr lang="en-US" sz="2000"/>
              <a:t>Objectives</a:t>
            </a:r>
            <a:endParaRPr/>
          </a:p>
          <a:p>
            <a:pPr indent="-381000" lvl="1" marL="914400" rtl="0" algn="l">
              <a:lnSpc>
                <a:spcPct val="100000"/>
              </a:lnSpc>
              <a:spcBef>
                <a:spcPts val="500"/>
              </a:spcBef>
              <a:spcAft>
                <a:spcPts val="0"/>
              </a:spcAft>
              <a:buSzPts val="2400"/>
              <a:buFont typeface="Noto Sans Symbols"/>
              <a:buChar char="▪"/>
            </a:pPr>
            <a:r>
              <a:rPr lang="en-US" sz="1800"/>
              <a:t>Assess conservation potential of secondary forests in human-modified landscapes</a:t>
            </a:r>
            <a:endParaRPr/>
          </a:p>
          <a:p>
            <a:pPr indent="-381000" lvl="1" marL="914400" rtl="0" algn="l">
              <a:lnSpc>
                <a:spcPct val="100000"/>
              </a:lnSpc>
              <a:spcBef>
                <a:spcPts val="500"/>
              </a:spcBef>
              <a:spcAft>
                <a:spcPts val="0"/>
              </a:spcAft>
              <a:buSzPts val="2400"/>
              <a:buFont typeface="Noto Sans Symbols"/>
              <a:buChar char="▪"/>
            </a:pPr>
            <a:r>
              <a:rPr lang="en-US" sz="1800"/>
              <a:t>Compare conservation potential of intact and disturbed forests</a:t>
            </a:r>
            <a:endParaRPr/>
          </a:p>
          <a:p>
            <a:pPr indent="-355600" lvl="2" marL="1371600" rtl="0" algn="l">
              <a:lnSpc>
                <a:spcPct val="100000"/>
              </a:lnSpc>
              <a:spcBef>
                <a:spcPts val="500"/>
              </a:spcBef>
              <a:spcAft>
                <a:spcPts val="0"/>
              </a:spcAft>
              <a:buSzPts val="2000"/>
              <a:buChar char="o"/>
            </a:pPr>
            <a:r>
              <a:rPr lang="en-US" sz="1800"/>
              <a:t>CNES/INRAE Data Analyst /ecologist position for 12 M (just hired)</a:t>
            </a:r>
            <a:endParaRPr/>
          </a:p>
          <a:p>
            <a:pPr indent="-355600" lvl="2" marL="1371600" rtl="0" algn="l">
              <a:lnSpc>
                <a:spcPct val="100000"/>
              </a:lnSpc>
              <a:spcBef>
                <a:spcPts val="500"/>
              </a:spcBef>
              <a:spcAft>
                <a:spcPts val="0"/>
              </a:spcAft>
              <a:buSzPts val="2000"/>
              <a:buChar char="o"/>
            </a:pPr>
            <a:r>
              <a:rPr lang="en-US" sz="1800"/>
              <a:t>Develop data cube for analyzing biodiversity data and trends</a:t>
            </a:r>
            <a:endParaRPr/>
          </a:p>
          <a:p>
            <a:pPr indent="-406400" lvl="0" marL="457200" rtl="0" algn="l">
              <a:lnSpc>
                <a:spcPct val="100000"/>
              </a:lnSpc>
              <a:spcBef>
                <a:spcPts val="1000"/>
              </a:spcBef>
              <a:spcAft>
                <a:spcPts val="0"/>
              </a:spcAft>
              <a:buSzPts val="2800"/>
              <a:buFont typeface="Noto Sans Symbols"/>
              <a:buChar char="❖"/>
            </a:pPr>
            <a:r>
              <a:rPr lang="en-US" sz="2000"/>
              <a:t>Key questions</a:t>
            </a:r>
            <a:endParaRPr/>
          </a:p>
          <a:p>
            <a:pPr indent="-381000" lvl="1" marL="914400" rtl="0" algn="l">
              <a:lnSpc>
                <a:spcPct val="100000"/>
              </a:lnSpc>
              <a:spcBef>
                <a:spcPts val="500"/>
              </a:spcBef>
              <a:spcAft>
                <a:spcPts val="0"/>
              </a:spcAft>
              <a:buSzPts val="2400"/>
              <a:buFont typeface="Noto Sans Symbols"/>
              <a:buChar char="▪"/>
            </a:pPr>
            <a:r>
              <a:rPr lang="en-US" sz="1800"/>
              <a:t>How to operationalize forest ecosystem extent mapping</a:t>
            </a:r>
            <a:endParaRPr/>
          </a:p>
          <a:p>
            <a:pPr indent="-381000" lvl="1" marL="914400" rtl="0" algn="l">
              <a:lnSpc>
                <a:spcPct val="100000"/>
              </a:lnSpc>
              <a:spcBef>
                <a:spcPts val="500"/>
              </a:spcBef>
              <a:spcAft>
                <a:spcPts val="0"/>
              </a:spcAft>
              <a:buSzPts val="2400"/>
              <a:buChar char="▪"/>
            </a:pPr>
            <a:r>
              <a:rPr lang="en-US" sz="1800"/>
              <a:t>How to assess conservation potential of secondary forests using multi-sensor satellite imagery?</a:t>
            </a:r>
            <a:endParaRPr sz="1800"/>
          </a:p>
          <a:p>
            <a:pPr indent="-381000" lvl="1" marL="914400" rtl="0" algn="l">
              <a:lnSpc>
                <a:spcPct val="100000"/>
              </a:lnSpc>
              <a:spcBef>
                <a:spcPts val="500"/>
              </a:spcBef>
              <a:spcAft>
                <a:spcPts val="0"/>
              </a:spcAft>
              <a:buSzPts val="2400"/>
              <a:buChar char="▪"/>
            </a:pPr>
            <a:r>
              <a:rPr lang="en-US" sz="1800"/>
              <a:t>How to assess secondary forests using α and β diversity predicted directly and indirectly from spectral information?</a:t>
            </a:r>
            <a:endParaRPr/>
          </a:p>
        </p:txBody>
      </p:sp>
      <p:sp>
        <p:nvSpPr>
          <p:cNvPr id="343" name="Google Shape;343;p4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Medium"/>
              <a:buNone/>
            </a:pPr>
            <a:r>
              <a:rPr lang="en-US"/>
              <a:t>Tropical Forests – Costa Rica</a:t>
            </a:r>
            <a:endParaRPr/>
          </a:p>
        </p:txBody>
      </p:sp>
      <p:pic>
        <p:nvPicPr>
          <p:cNvPr id="344" name="Google Shape;344;p45"/>
          <p:cNvPicPr preferRelativeResize="0"/>
          <p:nvPr/>
        </p:nvPicPr>
        <p:blipFill rotWithShape="1">
          <a:blip r:embed="rId3">
            <a:alphaModFix/>
          </a:blip>
          <a:srcRect b="0" l="0" r="0" t="0"/>
          <a:stretch/>
        </p:blipFill>
        <p:spPr>
          <a:xfrm>
            <a:off x="9364740" y="1301934"/>
            <a:ext cx="2766443" cy="2055848"/>
          </a:xfrm>
          <a:prstGeom prst="rect">
            <a:avLst/>
          </a:prstGeom>
          <a:noFill/>
          <a:ln>
            <a:noFill/>
          </a:ln>
        </p:spPr>
      </p:pic>
      <p:pic>
        <p:nvPicPr>
          <p:cNvPr id="345" name="Google Shape;345;p45"/>
          <p:cNvPicPr preferRelativeResize="0"/>
          <p:nvPr/>
        </p:nvPicPr>
        <p:blipFill rotWithShape="1">
          <a:blip r:embed="rId4">
            <a:alphaModFix/>
          </a:blip>
          <a:srcRect b="0" l="0" r="0" t="0"/>
          <a:stretch/>
        </p:blipFill>
        <p:spPr>
          <a:xfrm rot="-1278739">
            <a:off x="9431217" y="3332538"/>
            <a:ext cx="2691577" cy="1712596"/>
          </a:xfrm>
          <a:prstGeom prst="rect">
            <a:avLst/>
          </a:prstGeom>
          <a:noFill/>
          <a:ln>
            <a:noFill/>
          </a:ln>
        </p:spPr>
      </p:pic>
      <p:pic>
        <p:nvPicPr>
          <p:cNvPr id="346" name="Google Shape;346;p45"/>
          <p:cNvPicPr preferRelativeResize="0"/>
          <p:nvPr/>
        </p:nvPicPr>
        <p:blipFill rotWithShape="1">
          <a:blip r:embed="rId5">
            <a:alphaModFix/>
          </a:blip>
          <a:srcRect b="0" l="0" r="0" t="0"/>
          <a:stretch/>
        </p:blipFill>
        <p:spPr>
          <a:xfrm>
            <a:off x="9994722" y="5100507"/>
            <a:ext cx="2153869" cy="131259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0" name="Shape 350"/>
        <p:cNvGrpSpPr/>
        <p:nvPr/>
      </p:nvGrpSpPr>
      <p:grpSpPr>
        <a:xfrm>
          <a:off x="0" y="0"/>
          <a:ext cx="0" cy="0"/>
          <a:chOff x="0" y="0"/>
          <a:chExt cx="0" cy="0"/>
        </a:xfrm>
      </p:grpSpPr>
      <p:sp>
        <p:nvSpPr>
          <p:cNvPr id="351" name="Google Shape;351;p46"/>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52" name="Google Shape;352;p46"/>
          <p:cNvSpPr/>
          <p:nvPr/>
        </p:nvSpPr>
        <p:spPr>
          <a:xfrm>
            <a:off x="0" y="0"/>
            <a:ext cx="12192000" cy="6858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A river running through a marsh" id="353" name="Google Shape;353;p46"/>
          <p:cNvPicPr preferRelativeResize="0"/>
          <p:nvPr/>
        </p:nvPicPr>
        <p:blipFill rotWithShape="1">
          <a:blip r:embed="rId3">
            <a:alphaModFix amt="60000"/>
          </a:blip>
          <a:srcRect b="1735" l="0" r="0" t="10"/>
          <a:stretch/>
        </p:blipFill>
        <p:spPr>
          <a:xfrm>
            <a:off x="-1" y="10"/>
            <a:ext cx="12192001" cy="6857990"/>
          </a:xfrm>
          <a:prstGeom prst="rect">
            <a:avLst/>
          </a:prstGeom>
          <a:noFill/>
          <a:ln>
            <a:noFill/>
          </a:ln>
        </p:spPr>
      </p:pic>
      <p:sp>
        <p:nvSpPr>
          <p:cNvPr id="354" name="Google Shape;354;p46"/>
          <p:cNvSpPr txBox="1"/>
          <p:nvPr>
            <p:ph type="ctrTitle"/>
          </p:nvPr>
        </p:nvSpPr>
        <p:spPr>
          <a:xfrm>
            <a:off x="1198181" y="1122363"/>
            <a:ext cx="9795637" cy="2220775"/>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200"/>
              <a:buFont typeface="Calibri"/>
              <a:buNone/>
            </a:pPr>
            <a:r>
              <a:rPr lang="en-US" sz="5200">
                <a:solidFill>
                  <a:srgbClr val="FFFFFF"/>
                </a:solidFill>
              </a:rPr>
              <a:t>Hudson’s Bay Lowlands</a:t>
            </a:r>
            <a:br>
              <a:rPr lang="en-US" sz="5200">
                <a:solidFill>
                  <a:srgbClr val="FFFFFF"/>
                </a:solidFill>
              </a:rPr>
            </a:br>
            <a:r>
              <a:rPr lang="en-US" sz="5200">
                <a:solidFill>
                  <a:srgbClr val="FFFFFF"/>
                </a:solidFill>
              </a:rPr>
              <a:t>CEOS EETT Demonsrator</a:t>
            </a:r>
            <a:endParaRPr/>
          </a:p>
        </p:txBody>
      </p:sp>
      <p:sp>
        <p:nvSpPr>
          <p:cNvPr id="355" name="Google Shape;355;p46"/>
          <p:cNvSpPr txBox="1"/>
          <p:nvPr>
            <p:ph idx="1" type="subTitle"/>
          </p:nvPr>
        </p:nvSpPr>
        <p:spPr>
          <a:xfrm>
            <a:off x="1198181" y="3514853"/>
            <a:ext cx="9795637" cy="2057043"/>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FFFFFF"/>
              </a:buClr>
              <a:buSzPts val="2400"/>
              <a:buNone/>
            </a:pPr>
            <a:r>
              <a:rPr lang="en-US">
                <a:solidFill>
                  <a:srgbClr val="FFFFFF"/>
                </a:solidFill>
              </a:rPr>
              <a:t>Environment and Climate Change Canada</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0"/>
          <p:cNvSpPr txBox="1"/>
          <p:nvPr>
            <p:ph idx="1" type="body"/>
          </p:nvPr>
        </p:nvSpPr>
        <p:spPr>
          <a:xfrm>
            <a:off x="324233" y="1148317"/>
            <a:ext cx="11495400" cy="5316278"/>
          </a:xfrm>
          <a:prstGeom prst="rect">
            <a:avLst/>
          </a:prstGeom>
          <a:noFill/>
          <a:ln>
            <a:noFill/>
          </a:ln>
        </p:spPr>
        <p:txBody>
          <a:bodyPr anchorCtr="0" anchor="t" bIns="45700" lIns="91425" spcFirstLastPara="1" rIns="91425" wrap="square" tIns="45700">
            <a:noAutofit/>
          </a:bodyPr>
          <a:lstStyle/>
          <a:p>
            <a:pPr indent="-514350" lvl="0" marL="565150" rtl="0" algn="l">
              <a:lnSpc>
                <a:spcPct val="100000"/>
              </a:lnSpc>
              <a:spcBef>
                <a:spcPts val="1000"/>
              </a:spcBef>
              <a:spcAft>
                <a:spcPts val="0"/>
              </a:spcAft>
              <a:buSzPts val="2800"/>
              <a:buFont typeface="Arial"/>
              <a:buAutoNum type="arabicParenR"/>
            </a:pPr>
            <a:r>
              <a:rPr lang="en-US"/>
              <a:t>Inform: progress and status</a:t>
            </a:r>
            <a:endParaRPr/>
          </a:p>
          <a:p>
            <a:pPr indent="-514350" lvl="0" marL="565150" rtl="0" algn="l">
              <a:lnSpc>
                <a:spcPct val="100000"/>
              </a:lnSpc>
              <a:spcBef>
                <a:spcPts val="1000"/>
              </a:spcBef>
              <a:spcAft>
                <a:spcPts val="0"/>
              </a:spcAft>
              <a:buSzPts val="2800"/>
              <a:buFont typeface="Arial"/>
              <a:buAutoNum type="arabicParenR"/>
            </a:pPr>
            <a:r>
              <a:rPr lang="en-US"/>
              <a:t>Get feedback </a:t>
            </a:r>
            <a:endParaRPr/>
          </a:p>
          <a:p>
            <a:pPr indent="-514350" lvl="1" marL="1022350" rtl="0" algn="l">
              <a:lnSpc>
                <a:spcPct val="100000"/>
              </a:lnSpc>
              <a:spcBef>
                <a:spcPts val="1000"/>
              </a:spcBef>
              <a:spcAft>
                <a:spcPts val="0"/>
              </a:spcAft>
              <a:buSzPts val="2800"/>
              <a:buFont typeface="Arial"/>
              <a:buChar char="•"/>
            </a:pPr>
            <a:r>
              <a:rPr lang="en-US"/>
              <a:t>White paper</a:t>
            </a:r>
            <a:endParaRPr/>
          </a:p>
          <a:p>
            <a:pPr indent="-514350" lvl="1" marL="1022350" rtl="0" algn="l">
              <a:lnSpc>
                <a:spcPct val="100000"/>
              </a:lnSpc>
              <a:spcBef>
                <a:spcPts val="1000"/>
              </a:spcBef>
              <a:spcAft>
                <a:spcPts val="0"/>
              </a:spcAft>
              <a:buSzPts val="2800"/>
              <a:buFont typeface="Arial"/>
              <a:buChar char="•"/>
            </a:pPr>
            <a:r>
              <a:rPr lang="en-US"/>
              <a:t>Recommendations</a:t>
            </a:r>
            <a:endParaRPr/>
          </a:p>
        </p:txBody>
      </p:sp>
      <p:sp>
        <p:nvSpPr>
          <p:cNvPr id="145" name="Google Shape;145;p20"/>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US"/>
              <a:t>Meeting Goals</a:t>
            </a:r>
            <a:endParaRPr/>
          </a:p>
        </p:txBody>
      </p:sp>
      <p:pic>
        <p:nvPicPr>
          <p:cNvPr id="146" name="Google Shape;146;p20"/>
          <p:cNvPicPr preferRelativeResize="0"/>
          <p:nvPr/>
        </p:nvPicPr>
        <p:blipFill rotWithShape="1">
          <a:blip r:embed="rId3">
            <a:alphaModFix/>
          </a:blip>
          <a:srcRect b="0" l="0" r="0" t="0"/>
          <a:stretch/>
        </p:blipFill>
        <p:spPr>
          <a:xfrm>
            <a:off x="2603679" y="3806456"/>
            <a:ext cx="7220610" cy="2445615"/>
          </a:xfrm>
          <a:prstGeom prst="rect">
            <a:avLst/>
          </a:prstGeom>
          <a:noFill/>
          <a:ln cap="flat" cmpd="sng" w="9525">
            <a:solidFill>
              <a:schemeClr val="lt1"/>
            </a:solidFill>
            <a:prstDash val="solid"/>
            <a:round/>
            <a:headEnd len="sm" w="sm" type="none"/>
            <a:tailEnd len="sm" w="sm" type="none"/>
          </a:ln>
        </p:spPr>
      </p:pic>
      <p:sp>
        <p:nvSpPr>
          <p:cNvPr id="147" name="Google Shape;147;p20"/>
          <p:cNvSpPr txBox="1"/>
          <p:nvPr/>
        </p:nvSpPr>
        <p:spPr>
          <a:xfrm>
            <a:off x="8383441" y="6252071"/>
            <a:ext cx="1524776"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dk1"/>
                </a:solidFill>
                <a:latin typeface="Arial"/>
                <a:ea typeface="Arial"/>
                <a:cs typeface="Arial"/>
                <a:sym typeface="Arial"/>
              </a:rPr>
              <a:t>Joe Parks from Wikimedia</a:t>
            </a:r>
            <a:endParaRPr b="0" i="0" sz="1000" u="none" cap="none" strike="noStrike">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47"/>
          <p:cNvSpPr txBox="1"/>
          <p:nvPr>
            <p:ph type="title"/>
          </p:nvPr>
        </p:nvSpPr>
        <p:spPr>
          <a:xfrm>
            <a:off x="807256" y="174030"/>
            <a:ext cx="6002110" cy="638857"/>
          </a:xfrm>
          <a:prstGeom prst="rect">
            <a:avLst/>
          </a:prstGeom>
          <a:noFill/>
          <a:ln>
            <a:noFill/>
          </a:ln>
        </p:spPr>
        <p:txBody>
          <a:bodyPr anchorCtr="0" anchor="ctr" bIns="45700" lIns="91425" spcFirstLastPara="1" rIns="91425" wrap="square" tIns="45700">
            <a:normAutofit fontScale="90000"/>
          </a:bodyPr>
          <a:lstStyle/>
          <a:p>
            <a:pPr indent="-342900" lvl="0" marL="342900" marR="0" rtl="0" algn="l">
              <a:lnSpc>
                <a:spcPct val="90000"/>
              </a:lnSpc>
              <a:spcBef>
                <a:spcPts val="0"/>
              </a:spcBef>
              <a:spcAft>
                <a:spcPts val="0"/>
              </a:spcAft>
              <a:buClr>
                <a:schemeClr val="dk1"/>
              </a:buClr>
              <a:buSzPct val="110000"/>
              <a:buFont typeface="Calibri"/>
              <a:buNone/>
            </a:pPr>
            <a:r>
              <a:rPr lang="en-US">
                <a:latin typeface="Calibri"/>
                <a:ea typeface="Calibri"/>
                <a:cs typeface="Calibri"/>
                <a:sym typeface="Calibri"/>
              </a:rPr>
              <a:t>Background</a:t>
            </a:r>
            <a:r>
              <a:rPr lang="en-US" sz="4000">
                <a:latin typeface="Calibri"/>
                <a:ea typeface="Calibri"/>
                <a:cs typeface="Calibri"/>
                <a:sym typeface="Calibri"/>
              </a:rPr>
              <a:t> </a:t>
            </a:r>
            <a:endParaRPr sz="4000"/>
          </a:p>
        </p:txBody>
      </p:sp>
      <p:sp>
        <p:nvSpPr>
          <p:cNvPr id="361" name="Google Shape;361;p47"/>
          <p:cNvSpPr/>
          <p:nvPr/>
        </p:nvSpPr>
        <p:spPr>
          <a:xfrm>
            <a:off x="518468" y="1473806"/>
            <a:ext cx="7353218" cy="5486956"/>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000000"/>
              </a:buClr>
              <a:buSzPts val="2800"/>
              <a:buFont typeface="Noto Sans Symbols"/>
              <a:buChar char="▪"/>
            </a:pPr>
            <a:r>
              <a:rPr b="0" i="0" lang="en-US" sz="2800" u="none" cap="none" strike="noStrike">
                <a:solidFill>
                  <a:srgbClr val="000000"/>
                </a:solidFill>
                <a:latin typeface="Calibri"/>
                <a:ea typeface="Calibri"/>
                <a:cs typeface="Calibri"/>
                <a:sym typeface="Calibri"/>
              </a:rPr>
              <a:t>HBL: Global importance for biodiversity &amp; carbon storage</a:t>
            </a:r>
            <a:endParaRPr b="0" i="0" sz="2800" u="none" cap="none" strike="noStrike">
              <a:solidFill>
                <a:srgbClr val="000000"/>
              </a:solidFill>
              <a:latin typeface="Times New Roman"/>
              <a:ea typeface="Times New Roman"/>
              <a:cs typeface="Times New Roman"/>
              <a:sym typeface="Times New Roman"/>
            </a:endParaRPr>
          </a:p>
          <a:p>
            <a:pPr indent="-342900" lvl="0" marL="342900" marR="0" rtl="0" algn="l">
              <a:lnSpc>
                <a:spcPct val="100000"/>
              </a:lnSpc>
              <a:spcBef>
                <a:spcPts val="0"/>
              </a:spcBef>
              <a:spcAft>
                <a:spcPts val="0"/>
              </a:spcAft>
              <a:buClr>
                <a:srgbClr val="000000"/>
              </a:buClr>
              <a:buSzPts val="2800"/>
              <a:buFont typeface="Noto Sans Symbols"/>
              <a:buChar char="▪"/>
            </a:pPr>
            <a:r>
              <a:rPr b="0" i="0" lang="en-US" sz="2800" u="none" cap="none" strike="noStrike">
                <a:solidFill>
                  <a:srgbClr val="000000"/>
                </a:solidFill>
                <a:latin typeface="Calibri"/>
                <a:ea typeface="Calibri"/>
                <a:cs typeface="Calibri"/>
                <a:sym typeface="Calibri"/>
              </a:rPr>
              <a:t>Demonstrator: focuses on Wapusk NP</a:t>
            </a:r>
            <a:endParaRPr b="0" i="0" sz="2800" u="none" cap="none" strike="noStrike">
              <a:solidFill>
                <a:srgbClr val="000000"/>
              </a:solidFill>
              <a:latin typeface="Times New Roman"/>
              <a:ea typeface="Times New Roman"/>
              <a:cs typeface="Times New Roman"/>
              <a:sym typeface="Times New Roman"/>
            </a:endParaRPr>
          </a:p>
          <a:p>
            <a:pPr indent="-165100" lvl="0" marL="342900" marR="0" rtl="0" algn="l">
              <a:lnSpc>
                <a:spcPct val="100000"/>
              </a:lnSpc>
              <a:spcBef>
                <a:spcPts val="0"/>
              </a:spcBef>
              <a:spcAft>
                <a:spcPts val="0"/>
              </a:spcAft>
              <a:buClr>
                <a:srgbClr val="000000"/>
              </a:buClr>
              <a:buSzPts val="2800"/>
              <a:buFont typeface="Noto Sans Symbols"/>
              <a:buNone/>
            </a:pPr>
            <a:r>
              <a:t/>
            </a:r>
            <a:endParaRPr b="0" i="0" sz="28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800"/>
              <a:buFont typeface="Noto Sans Symbols"/>
              <a:buChar char="▪"/>
            </a:pPr>
            <a:r>
              <a:rPr b="0" i="0" lang="en-US" sz="2800" u="none" cap="none" strike="noStrike">
                <a:solidFill>
                  <a:srgbClr val="000000"/>
                </a:solidFill>
                <a:latin typeface="Calibri"/>
                <a:ea typeface="Calibri"/>
                <a:cs typeface="Calibri"/>
                <a:sym typeface="Calibri"/>
              </a:rPr>
              <a:t>Objectives: </a:t>
            </a:r>
            <a:endParaRPr/>
          </a:p>
          <a:p>
            <a:pPr indent="-346075" lvl="1" marL="803275" marR="0" rtl="0" algn="l">
              <a:lnSpc>
                <a:spcPct val="100000"/>
              </a:lnSpc>
              <a:spcBef>
                <a:spcPts val="0"/>
              </a:spcBef>
              <a:spcAft>
                <a:spcPts val="0"/>
              </a:spcAft>
              <a:buClr>
                <a:srgbClr val="000000"/>
              </a:buClr>
              <a:buSzPts val="2600"/>
              <a:buFont typeface="Courier New"/>
              <a:buChar char="o"/>
            </a:pPr>
            <a:r>
              <a:rPr b="0" i="0" lang="en-US" sz="2600" u="none" cap="none" strike="noStrike">
                <a:solidFill>
                  <a:srgbClr val="000000"/>
                </a:solidFill>
                <a:latin typeface="Calibri"/>
                <a:ea typeface="Calibri"/>
                <a:cs typeface="Calibri"/>
                <a:sym typeface="Calibri"/>
              </a:rPr>
              <a:t>Produce detailed map of Wapusk NP</a:t>
            </a:r>
            <a:endParaRPr/>
          </a:p>
          <a:p>
            <a:pPr indent="-346075" lvl="1" marL="803275" marR="0" rtl="0" algn="l">
              <a:lnSpc>
                <a:spcPct val="100000"/>
              </a:lnSpc>
              <a:spcBef>
                <a:spcPts val="300"/>
              </a:spcBef>
              <a:spcAft>
                <a:spcPts val="0"/>
              </a:spcAft>
              <a:buClr>
                <a:srgbClr val="000000"/>
              </a:buClr>
              <a:buSzPts val="2600"/>
              <a:buFont typeface="Courier New"/>
              <a:buChar char="o"/>
            </a:pPr>
            <a:r>
              <a:rPr b="0" i="0" lang="en-US" sz="2600" u="none" cap="none" strike="noStrike">
                <a:solidFill>
                  <a:srgbClr val="000000"/>
                </a:solidFill>
                <a:latin typeface="Calibri"/>
                <a:ea typeface="Calibri"/>
                <a:cs typeface="Calibri"/>
                <a:sym typeface="Calibri"/>
              </a:rPr>
              <a:t>Move from 5 classes (current) to 11</a:t>
            </a:r>
            <a:endParaRPr/>
          </a:p>
        </p:txBody>
      </p:sp>
      <p:pic>
        <p:nvPicPr>
          <p:cNvPr id="362" name="Google Shape;362;p47"/>
          <p:cNvPicPr preferRelativeResize="0"/>
          <p:nvPr/>
        </p:nvPicPr>
        <p:blipFill rotWithShape="1">
          <a:blip r:embed="rId3">
            <a:alphaModFix/>
          </a:blip>
          <a:srcRect b="0" l="0" r="0" t="0"/>
          <a:stretch/>
        </p:blipFill>
        <p:spPr>
          <a:xfrm>
            <a:off x="7625511" y="1667610"/>
            <a:ext cx="4057424" cy="5092067"/>
          </a:xfrm>
          <a:prstGeom prst="rect">
            <a:avLst/>
          </a:prstGeom>
          <a:noFill/>
          <a:ln>
            <a:noFill/>
          </a:ln>
        </p:spPr>
      </p:pic>
      <p:pic>
        <p:nvPicPr>
          <p:cNvPr id="363" name="Google Shape;363;p47"/>
          <p:cNvPicPr preferRelativeResize="0"/>
          <p:nvPr/>
        </p:nvPicPr>
        <p:blipFill rotWithShape="1">
          <a:blip r:embed="rId4">
            <a:alphaModFix/>
          </a:blip>
          <a:srcRect b="0" l="0" r="0" t="0"/>
          <a:stretch/>
        </p:blipFill>
        <p:spPr>
          <a:xfrm>
            <a:off x="8591903" y="357285"/>
            <a:ext cx="3329155" cy="1972959"/>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7" name="Shape 367"/>
        <p:cNvGrpSpPr/>
        <p:nvPr/>
      </p:nvGrpSpPr>
      <p:grpSpPr>
        <a:xfrm>
          <a:off x="0" y="0"/>
          <a:ext cx="0" cy="0"/>
          <a:chOff x="0" y="0"/>
          <a:chExt cx="0" cy="0"/>
        </a:xfrm>
      </p:grpSpPr>
      <p:sp>
        <p:nvSpPr>
          <p:cNvPr id="368" name="Google Shape;368;p48"/>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69" name="Google Shape;369;p48"/>
          <p:cNvSpPr txBox="1"/>
          <p:nvPr>
            <p:ph type="title"/>
          </p:nvPr>
        </p:nvSpPr>
        <p:spPr>
          <a:xfrm>
            <a:off x="821811" y="308516"/>
            <a:ext cx="6002110" cy="638857"/>
          </a:xfrm>
          <a:prstGeom prst="rect">
            <a:avLst/>
          </a:prstGeom>
          <a:noFill/>
          <a:ln>
            <a:noFill/>
          </a:ln>
        </p:spPr>
        <p:txBody>
          <a:bodyPr anchorCtr="0" anchor="ctr" bIns="45700" lIns="91425" spcFirstLastPara="1" rIns="91425" wrap="square" tIns="45700">
            <a:normAutofit fontScale="90000"/>
          </a:bodyPr>
          <a:lstStyle/>
          <a:p>
            <a:pPr indent="-342900" lvl="0" marL="342900" marR="0" rtl="0" algn="l">
              <a:lnSpc>
                <a:spcPct val="90000"/>
              </a:lnSpc>
              <a:spcBef>
                <a:spcPts val="0"/>
              </a:spcBef>
              <a:spcAft>
                <a:spcPts val="0"/>
              </a:spcAft>
              <a:buClr>
                <a:srgbClr val="000000"/>
              </a:buClr>
              <a:buSzPct val="100000"/>
              <a:buFont typeface="Calibri"/>
              <a:buNone/>
            </a:pPr>
            <a:r>
              <a:rPr lang="en-US" sz="4000">
                <a:solidFill>
                  <a:srgbClr val="000000"/>
                </a:solidFill>
                <a:latin typeface="Calibri"/>
                <a:ea typeface="Calibri"/>
                <a:cs typeface="Calibri"/>
                <a:sym typeface="Calibri"/>
              </a:rPr>
              <a:t>Approach</a:t>
            </a:r>
            <a:r>
              <a:rPr lang="en-US" sz="4000">
                <a:latin typeface="Calibri"/>
                <a:ea typeface="Calibri"/>
                <a:cs typeface="Calibri"/>
                <a:sym typeface="Calibri"/>
              </a:rPr>
              <a:t> </a:t>
            </a:r>
            <a:endParaRPr sz="4000"/>
          </a:p>
        </p:txBody>
      </p:sp>
      <p:sp>
        <p:nvSpPr>
          <p:cNvPr id="370" name="Google Shape;370;p48"/>
          <p:cNvSpPr/>
          <p:nvPr/>
        </p:nvSpPr>
        <p:spPr>
          <a:xfrm>
            <a:off x="599596" y="947373"/>
            <a:ext cx="9815641" cy="5733554"/>
          </a:xfrm>
          <a:prstGeom prst="rect">
            <a:avLst/>
          </a:prstGeom>
          <a:noFill/>
          <a:ln>
            <a:noFill/>
          </a:ln>
        </p:spPr>
        <p:txBody>
          <a:bodyPr anchorCtr="0" anchor="t" bIns="45700" lIns="91425" spcFirstLastPara="1" rIns="91425" wrap="square" tIns="45700">
            <a:noAutofit/>
          </a:bodyPr>
          <a:lstStyle/>
          <a:p>
            <a:pPr indent="-342900" lvl="1" marL="342900" marR="0" rtl="0" algn="l">
              <a:lnSpc>
                <a:spcPct val="100000"/>
              </a:lnSpc>
              <a:spcBef>
                <a:spcPts val="0"/>
              </a:spcBef>
              <a:spcAft>
                <a:spcPts val="0"/>
              </a:spcAft>
              <a:buClr>
                <a:srgbClr val="000000"/>
              </a:buClr>
              <a:buSzPts val="2800"/>
              <a:buFont typeface="Noto Sans Symbols"/>
              <a:buChar char="▪"/>
            </a:pPr>
            <a:r>
              <a:rPr b="0" i="0" lang="en-US" sz="2800" u="none" cap="none" strike="noStrike">
                <a:solidFill>
                  <a:srgbClr val="000000"/>
                </a:solidFill>
                <a:latin typeface="Calibri"/>
                <a:ea typeface="Calibri"/>
                <a:cs typeface="Calibri"/>
                <a:sym typeface="Calibri"/>
              </a:rPr>
              <a:t>Combine data from several EO sensors, </a:t>
            </a:r>
            <a:r>
              <a:rPr b="0" i="1" lang="en-US" sz="2800" u="none" cap="none" strike="noStrike">
                <a:solidFill>
                  <a:srgbClr val="000000"/>
                </a:solidFill>
                <a:latin typeface="Calibri"/>
                <a:ea typeface="Calibri"/>
                <a:cs typeface="Calibri"/>
                <a:sym typeface="Calibri"/>
              </a:rPr>
              <a:t>in situ </a:t>
            </a:r>
            <a:r>
              <a:rPr b="0" i="0" lang="en-US" sz="2800" u="none" cap="none" strike="noStrike">
                <a:solidFill>
                  <a:srgbClr val="000000"/>
                </a:solidFill>
                <a:latin typeface="Calibri"/>
                <a:ea typeface="Calibri"/>
                <a:cs typeface="Calibri"/>
                <a:sym typeface="Calibri"/>
              </a:rPr>
              <a:t>data, and other sources</a:t>
            </a:r>
            <a:endParaRPr/>
          </a:p>
          <a:p>
            <a:pPr indent="0" lvl="1" marL="0" marR="0" rtl="0" algn="l">
              <a:lnSpc>
                <a:spcPct val="100000"/>
              </a:lnSpc>
              <a:spcBef>
                <a:spcPts val="0"/>
              </a:spcBef>
              <a:spcAft>
                <a:spcPts val="0"/>
              </a:spcAft>
              <a:buNone/>
            </a:pPr>
            <a:r>
              <a:rPr b="0" i="0" lang="en-US" sz="1400" u="none" cap="none" strike="noStrike">
                <a:solidFill>
                  <a:srgbClr val="000000"/>
                </a:solidFill>
                <a:latin typeface="Times New Roman"/>
                <a:ea typeface="Times New Roman"/>
                <a:cs typeface="Times New Roman"/>
                <a:sym typeface="Times New Roman"/>
              </a:rPr>
              <a:t>   </a:t>
            </a:r>
            <a:endParaRPr/>
          </a:p>
          <a:p>
            <a:pPr indent="-342900" lvl="1" marL="342900" marR="0" rtl="0" algn="l">
              <a:lnSpc>
                <a:spcPct val="100000"/>
              </a:lnSpc>
              <a:spcBef>
                <a:spcPts val="0"/>
              </a:spcBef>
              <a:spcAft>
                <a:spcPts val="0"/>
              </a:spcAft>
              <a:buClr>
                <a:srgbClr val="000000"/>
              </a:buClr>
              <a:buSzPts val="2800"/>
              <a:buFont typeface="Noto Sans Symbols"/>
              <a:buChar char="▪"/>
            </a:pPr>
            <a:r>
              <a:rPr b="0" i="0" lang="en-US" sz="2800" u="none" cap="none" strike="noStrike">
                <a:solidFill>
                  <a:srgbClr val="000000"/>
                </a:solidFill>
                <a:latin typeface="Calibri"/>
                <a:ea typeface="Calibri"/>
                <a:cs typeface="Calibri"/>
                <a:sym typeface="Calibri"/>
              </a:rPr>
              <a:t>Use advanced ML Classifiers, AI algorithms and other methods</a:t>
            </a:r>
            <a:endParaRPr/>
          </a:p>
          <a:p>
            <a:pPr indent="0" lvl="1" marL="0" marR="0" rtl="0" algn="l">
              <a:lnSpc>
                <a:spcPct val="100000"/>
              </a:lnSpc>
              <a:spcBef>
                <a:spcPts val="0"/>
              </a:spcBef>
              <a:spcAft>
                <a:spcPts val="0"/>
              </a:spcAft>
              <a:buNone/>
            </a:pPr>
            <a:r>
              <a:rPr b="0" i="0" lang="en-US" sz="1400" u="none" cap="none" strike="noStrike">
                <a:solidFill>
                  <a:srgbClr val="000000"/>
                </a:solidFill>
                <a:latin typeface="Calibri"/>
                <a:ea typeface="Calibri"/>
                <a:cs typeface="Calibri"/>
                <a:sym typeface="Calibri"/>
              </a:rPr>
              <a:t>  </a:t>
            </a:r>
            <a:endParaRPr b="0" i="0" sz="1200" u="none" cap="none" strike="noStrike">
              <a:solidFill>
                <a:srgbClr val="000000"/>
              </a:solidFill>
              <a:latin typeface="Times New Roman"/>
              <a:ea typeface="Times New Roman"/>
              <a:cs typeface="Times New Roman"/>
              <a:sym typeface="Times New Roman"/>
            </a:endParaRPr>
          </a:p>
          <a:p>
            <a:pPr indent="-342900" lvl="1" marL="342900" marR="0" rtl="0" algn="l">
              <a:lnSpc>
                <a:spcPct val="100000"/>
              </a:lnSpc>
              <a:spcBef>
                <a:spcPts val="0"/>
              </a:spcBef>
              <a:spcAft>
                <a:spcPts val="0"/>
              </a:spcAft>
              <a:buClr>
                <a:srgbClr val="000000"/>
              </a:buClr>
              <a:buSzPts val="2800"/>
              <a:buFont typeface="Noto Sans Symbols"/>
              <a:buChar char="▪"/>
            </a:pPr>
            <a:r>
              <a:rPr b="0" i="0" lang="en-US" sz="2800" u="none" cap="none" strike="noStrike">
                <a:solidFill>
                  <a:srgbClr val="000000"/>
                </a:solidFill>
                <a:latin typeface="Calibri"/>
                <a:ea typeface="Calibri"/>
                <a:cs typeface="Calibri"/>
                <a:sym typeface="Calibri"/>
              </a:rPr>
              <a:t>Utilize the CEOS Analytics Laboratory</a:t>
            </a:r>
            <a:endParaRPr/>
          </a:p>
          <a:p>
            <a:pPr indent="-346075" lvl="1" marL="803275" marR="0" rtl="0" algn="l">
              <a:lnSpc>
                <a:spcPct val="100000"/>
              </a:lnSpc>
              <a:spcBef>
                <a:spcPts val="0"/>
              </a:spcBef>
              <a:spcAft>
                <a:spcPts val="0"/>
              </a:spcAft>
              <a:buClr>
                <a:srgbClr val="000000"/>
              </a:buClr>
              <a:buSzPts val="2600"/>
              <a:buFont typeface="Courier New"/>
              <a:buChar char="o"/>
            </a:pPr>
            <a:r>
              <a:rPr b="0" i="0" lang="en-US" sz="2600" u="none" cap="none" strike="noStrike">
                <a:solidFill>
                  <a:srgbClr val="000000"/>
                </a:solidFill>
                <a:latin typeface="Calibri"/>
                <a:ea typeface="Calibri"/>
                <a:cs typeface="Calibri"/>
                <a:sym typeface="Calibri"/>
              </a:rPr>
              <a:t>Developed by the CEOS System Engineering Office</a:t>
            </a:r>
            <a:endParaRPr/>
          </a:p>
          <a:p>
            <a:pPr indent="-346075" lvl="1" marL="803275" marR="0" rtl="0" algn="l">
              <a:lnSpc>
                <a:spcPct val="100000"/>
              </a:lnSpc>
              <a:spcBef>
                <a:spcPts val="300"/>
              </a:spcBef>
              <a:spcAft>
                <a:spcPts val="0"/>
              </a:spcAft>
              <a:buClr>
                <a:srgbClr val="000000"/>
              </a:buClr>
              <a:buSzPts val="2600"/>
              <a:buFont typeface="Courier New"/>
              <a:buChar char="o"/>
            </a:pPr>
            <a:r>
              <a:rPr b="0" i="0" lang="en-US" sz="2600" u="none" cap="none" strike="noStrike">
                <a:solidFill>
                  <a:srgbClr val="000000"/>
                </a:solidFill>
                <a:latin typeface="Calibri"/>
                <a:ea typeface="Calibri"/>
                <a:cs typeface="Calibri"/>
                <a:sym typeface="Calibri"/>
              </a:rPr>
              <a:t>Data cube</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49"/>
          <p:cNvSpPr txBox="1"/>
          <p:nvPr>
            <p:ph type="title"/>
          </p:nvPr>
        </p:nvSpPr>
        <p:spPr>
          <a:xfrm>
            <a:off x="1046356" y="439467"/>
            <a:ext cx="10515600" cy="653353"/>
          </a:xfrm>
          <a:prstGeom prst="rect">
            <a:avLst/>
          </a:prstGeom>
          <a:noFill/>
          <a:ln>
            <a:noFill/>
          </a:ln>
        </p:spPr>
        <p:txBody>
          <a:bodyPr anchorCtr="0" anchor="ctr" bIns="45700" lIns="91425" spcFirstLastPara="1" rIns="91425" wrap="square" tIns="45700">
            <a:normAutofit fontScale="90000"/>
          </a:bodyPr>
          <a:lstStyle/>
          <a:p>
            <a:pPr indent="-342900" lvl="0" marL="342900" marR="0" rtl="0" algn="l">
              <a:lnSpc>
                <a:spcPct val="90000"/>
              </a:lnSpc>
              <a:spcBef>
                <a:spcPts val="0"/>
              </a:spcBef>
              <a:spcAft>
                <a:spcPts val="0"/>
              </a:spcAft>
              <a:buClr>
                <a:schemeClr val="dk1"/>
              </a:buClr>
              <a:buSzPct val="100000"/>
              <a:buFont typeface="Calibri"/>
              <a:buNone/>
            </a:pPr>
            <a:r>
              <a:rPr lang="en-US" sz="4400">
                <a:latin typeface="Calibri"/>
                <a:ea typeface="Calibri"/>
                <a:cs typeface="Calibri"/>
                <a:sym typeface="Calibri"/>
              </a:rPr>
              <a:t>Progress</a:t>
            </a:r>
            <a:endParaRPr/>
          </a:p>
        </p:txBody>
      </p:sp>
      <p:sp>
        <p:nvSpPr>
          <p:cNvPr id="376" name="Google Shape;376;p49"/>
          <p:cNvSpPr txBox="1"/>
          <p:nvPr>
            <p:ph idx="1" type="body"/>
          </p:nvPr>
        </p:nvSpPr>
        <p:spPr>
          <a:xfrm>
            <a:off x="481360" y="1241502"/>
            <a:ext cx="10515600" cy="4935461"/>
          </a:xfrm>
          <a:prstGeom prst="rect">
            <a:avLst/>
          </a:prstGeom>
          <a:noFill/>
          <a:ln>
            <a:noFill/>
          </a:ln>
        </p:spPr>
        <p:txBody>
          <a:bodyPr anchorCtr="0" anchor="t" bIns="45700" lIns="91425" spcFirstLastPara="1" rIns="91425" wrap="square" tIns="45700">
            <a:normAutofit fontScale="92500"/>
          </a:bodyPr>
          <a:lstStyle/>
          <a:p>
            <a:pPr indent="-342900" lvl="0" marL="342900" rtl="0" algn="l">
              <a:lnSpc>
                <a:spcPct val="100000"/>
              </a:lnSpc>
              <a:spcBef>
                <a:spcPts val="0"/>
              </a:spcBef>
              <a:spcAft>
                <a:spcPts val="0"/>
              </a:spcAft>
              <a:buClr>
                <a:srgbClr val="000000"/>
              </a:buClr>
              <a:buSzPct val="100000"/>
              <a:buFont typeface="Noto Sans Symbols"/>
              <a:buChar char="▪"/>
            </a:pPr>
            <a:r>
              <a:rPr lang="en-US">
                <a:solidFill>
                  <a:srgbClr val="000000"/>
                </a:solidFill>
                <a:latin typeface="Calibri"/>
                <a:ea typeface="Calibri"/>
                <a:cs typeface="Calibri"/>
                <a:sym typeface="Calibri"/>
              </a:rPr>
              <a:t>CEOS SEO / ECCC staff introductory meeting (Sept 2023)</a:t>
            </a:r>
            <a:endParaRPr/>
          </a:p>
          <a:p>
            <a:pPr indent="-346075" lvl="1" marL="803275" rtl="0" algn="l">
              <a:lnSpc>
                <a:spcPct val="100000"/>
              </a:lnSpc>
              <a:spcBef>
                <a:spcPts val="300"/>
              </a:spcBef>
              <a:spcAft>
                <a:spcPts val="0"/>
              </a:spcAft>
              <a:buClr>
                <a:srgbClr val="000000"/>
              </a:buClr>
              <a:buSzPct val="100000"/>
              <a:buFont typeface="Courier New"/>
              <a:buChar char="o"/>
            </a:pPr>
            <a:r>
              <a:rPr lang="en-US" sz="2800">
                <a:solidFill>
                  <a:srgbClr val="000000"/>
                </a:solidFill>
                <a:latin typeface="Calibri"/>
                <a:ea typeface="Calibri"/>
                <a:cs typeface="Calibri"/>
                <a:sym typeface="Calibri"/>
              </a:rPr>
              <a:t>CAL provides wide range of standard datasets</a:t>
            </a:r>
            <a:endParaRPr/>
          </a:p>
          <a:p>
            <a:pPr indent="-346075" lvl="1" marL="803275" rtl="0" algn="l">
              <a:lnSpc>
                <a:spcPct val="100000"/>
              </a:lnSpc>
              <a:spcBef>
                <a:spcPts val="300"/>
              </a:spcBef>
              <a:spcAft>
                <a:spcPts val="0"/>
              </a:spcAft>
              <a:buClr>
                <a:srgbClr val="000000"/>
              </a:buClr>
              <a:buSzPct val="100000"/>
              <a:buFont typeface="Courier New"/>
              <a:buChar char="o"/>
            </a:pPr>
            <a:r>
              <a:rPr lang="en-US" sz="2800">
                <a:solidFill>
                  <a:srgbClr val="000000"/>
                </a:solidFill>
                <a:latin typeface="Calibri"/>
                <a:ea typeface="Calibri"/>
                <a:cs typeface="Calibri"/>
                <a:sym typeface="Calibri"/>
              </a:rPr>
              <a:t>Working on ingest approach for L-band (and hyperspectral)</a:t>
            </a:r>
            <a:endParaRPr/>
          </a:p>
          <a:p>
            <a:pPr indent="-342900" lvl="0" marL="342900" rtl="0" algn="l">
              <a:lnSpc>
                <a:spcPct val="100000"/>
              </a:lnSpc>
              <a:spcBef>
                <a:spcPts val="300"/>
              </a:spcBef>
              <a:spcAft>
                <a:spcPts val="0"/>
              </a:spcAft>
              <a:buClr>
                <a:srgbClr val="000000"/>
              </a:buClr>
              <a:buSzPct val="100000"/>
              <a:buFont typeface="Noto Sans Symbols"/>
              <a:buChar char="▪"/>
            </a:pPr>
            <a:r>
              <a:rPr lang="en-US">
                <a:solidFill>
                  <a:srgbClr val="000000"/>
                </a:solidFill>
                <a:latin typeface="Calibri"/>
                <a:ea typeface="Calibri"/>
                <a:cs typeface="Calibri"/>
                <a:sym typeface="Calibri"/>
              </a:rPr>
              <a:t>Staff hired</a:t>
            </a:r>
            <a:endParaRPr/>
          </a:p>
          <a:p>
            <a:pPr indent="-346075" lvl="1" marL="803275" rtl="0" algn="l">
              <a:lnSpc>
                <a:spcPct val="100000"/>
              </a:lnSpc>
              <a:spcBef>
                <a:spcPts val="300"/>
              </a:spcBef>
              <a:spcAft>
                <a:spcPts val="0"/>
              </a:spcAft>
              <a:buClr>
                <a:srgbClr val="000000"/>
              </a:buClr>
              <a:buSzPct val="100000"/>
              <a:buFont typeface="Courier New"/>
              <a:buChar char="o"/>
            </a:pPr>
            <a:r>
              <a:rPr lang="en-US" sz="2800">
                <a:solidFill>
                  <a:srgbClr val="000000"/>
                </a:solidFill>
                <a:latin typeface="Calibri"/>
                <a:ea typeface="Calibri"/>
                <a:cs typeface="Calibri"/>
                <a:sym typeface="Calibri"/>
              </a:rPr>
              <a:t>Ecosystem scientist</a:t>
            </a:r>
            <a:endParaRPr/>
          </a:p>
          <a:p>
            <a:pPr indent="-346075" lvl="1" marL="803275" rtl="0" algn="l">
              <a:lnSpc>
                <a:spcPct val="100000"/>
              </a:lnSpc>
              <a:spcBef>
                <a:spcPts val="300"/>
              </a:spcBef>
              <a:spcAft>
                <a:spcPts val="0"/>
              </a:spcAft>
              <a:buClr>
                <a:srgbClr val="000000"/>
              </a:buClr>
              <a:buSzPct val="100000"/>
              <a:buFont typeface="Courier New"/>
              <a:buChar char="o"/>
            </a:pPr>
            <a:r>
              <a:rPr lang="en-US" sz="2800">
                <a:solidFill>
                  <a:srgbClr val="000000"/>
                </a:solidFill>
                <a:latin typeface="Calibri"/>
                <a:ea typeface="Calibri"/>
                <a:cs typeface="Calibri"/>
                <a:sym typeface="Calibri"/>
              </a:rPr>
              <a:t>AI/ML expert</a:t>
            </a:r>
            <a:endParaRPr/>
          </a:p>
          <a:p>
            <a:pPr indent="-342900" lvl="0" marL="342900" rtl="0" algn="l">
              <a:lnSpc>
                <a:spcPct val="100000"/>
              </a:lnSpc>
              <a:spcBef>
                <a:spcPts val="300"/>
              </a:spcBef>
              <a:spcAft>
                <a:spcPts val="0"/>
              </a:spcAft>
              <a:buClr>
                <a:srgbClr val="000000"/>
              </a:buClr>
              <a:buSzPct val="100000"/>
              <a:buFont typeface="Noto Sans Symbols"/>
              <a:buChar char="▪"/>
            </a:pPr>
            <a:r>
              <a:rPr lang="en-US">
                <a:solidFill>
                  <a:srgbClr val="000000"/>
                </a:solidFill>
                <a:latin typeface="Calibri"/>
                <a:ea typeface="Calibri"/>
                <a:cs typeface="Calibri"/>
                <a:sym typeface="Calibri"/>
              </a:rPr>
              <a:t>In progress: Obtaining core datasets for CAL for Wapusk National Park</a:t>
            </a:r>
            <a:endParaRPr/>
          </a:p>
          <a:p>
            <a:pPr indent="-346075" lvl="1" marL="803275" rtl="0" algn="l">
              <a:lnSpc>
                <a:spcPct val="100000"/>
              </a:lnSpc>
              <a:spcBef>
                <a:spcPts val="300"/>
              </a:spcBef>
              <a:spcAft>
                <a:spcPts val="0"/>
              </a:spcAft>
              <a:buClr>
                <a:srgbClr val="000000"/>
              </a:buClr>
              <a:buSzPct val="100000"/>
              <a:buFont typeface="Courier New"/>
              <a:buChar char="o"/>
            </a:pPr>
            <a:r>
              <a:rPr lang="en-US" sz="2800">
                <a:solidFill>
                  <a:srgbClr val="000000"/>
                </a:solidFill>
                <a:latin typeface="Calibri"/>
                <a:ea typeface="Calibri"/>
                <a:cs typeface="Calibri"/>
                <a:sym typeface="Calibri"/>
              </a:rPr>
              <a:t>ALOS L-Band</a:t>
            </a:r>
            <a:endParaRPr/>
          </a:p>
          <a:p>
            <a:pPr indent="-346075" lvl="1" marL="803275" rtl="0" algn="l">
              <a:lnSpc>
                <a:spcPct val="100000"/>
              </a:lnSpc>
              <a:spcBef>
                <a:spcPts val="300"/>
              </a:spcBef>
              <a:spcAft>
                <a:spcPts val="0"/>
              </a:spcAft>
              <a:buClr>
                <a:srgbClr val="000000"/>
              </a:buClr>
              <a:buSzPct val="100000"/>
              <a:buFont typeface="Courier New"/>
              <a:buChar char="o"/>
            </a:pPr>
            <a:r>
              <a:rPr lang="en-US" sz="2800">
                <a:solidFill>
                  <a:srgbClr val="000000"/>
                </a:solidFill>
                <a:latin typeface="Calibri"/>
                <a:ea typeface="Calibri"/>
                <a:cs typeface="Calibri"/>
                <a:sym typeface="Calibri"/>
              </a:rPr>
              <a:t>Hyperspectral satellite data (ENMAP)</a:t>
            </a:r>
            <a:endParaRPr/>
          </a:p>
          <a:p>
            <a:pPr indent="-346075" lvl="1" marL="803275" rtl="0" algn="l">
              <a:lnSpc>
                <a:spcPct val="100000"/>
              </a:lnSpc>
              <a:spcBef>
                <a:spcPts val="300"/>
              </a:spcBef>
              <a:spcAft>
                <a:spcPts val="0"/>
              </a:spcAft>
              <a:buClr>
                <a:srgbClr val="000000"/>
              </a:buClr>
              <a:buSzPct val="100000"/>
              <a:buFont typeface="Courier New"/>
              <a:buChar char="o"/>
            </a:pPr>
            <a:r>
              <a:rPr lang="en-US" sz="2800">
                <a:solidFill>
                  <a:srgbClr val="000000"/>
                </a:solidFill>
                <a:latin typeface="Calibri"/>
                <a:ea typeface="Calibri"/>
                <a:cs typeface="Calibri"/>
                <a:sym typeface="Calibri"/>
              </a:rPr>
              <a:t>TerraSAR-X data</a:t>
            </a:r>
            <a:endParaRPr/>
          </a:p>
          <a:p>
            <a:pPr indent="-346075" lvl="1" marL="803275" rtl="0" algn="l">
              <a:lnSpc>
                <a:spcPct val="100000"/>
              </a:lnSpc>
              <a:spcBef>
                <a:spcPts val="300"/>
              </a:spcBef>
              <a:spcAft>
                <a:spcPts val="0"/>
              </a:spcAft>
              <a:buClr>
                <a:srgbClr val="000000"/>
              </a:buClr>
              <a:buSzPct val="100000"/>
              <a:buFont typeface="Courier New"/>
              <a:buChar char="o"/>
            </a:pPr>
            <a:r>
              <a:rPr lang="en-US" sz="2800">
                <a:solidFill>
                  <a:srgbClr val="000000"/>
                </a:solidFill>
                <a:latin typeface="Calibri"/>
                <a:ea typeface="Calibri"/>
                <a:cs typeface="Calibri"/>
                <a:sym typeface="Calibri"/>
              </a:rPr>
              <a:t>JAXA and DLR assisting with obtaining the data</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50"/>
          <p:cNvSpPr txBox="1"/>
          <p:nvPr>
            <p:ph idx="1" type="body"/>
          </p:nvPr>
        </p:nvSpPr>
        <p:spPr>
          <a:xfrm>
            <a:off x="592873" y="1073157"/>
            <a:ext cx="10515600" cy="5508701"/>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Clr>
                <a:srgbClr val="000000"/>
              </a:buClr>
              <a:buSzPts val="2600"/>
              <a:buNone/>
            </a:pPr>
            <a:r>
              <a:rPr lang="en-US" sz="2600" u="sng">
                <a:solidFill>
                  <a:srgbClr val="000000"/>
                </a:solidFill>
                <a:latin typeface="Calibri"/>
                <a:ea typeface="Calibri"/>
                <a:cs typeface="Calibri"/>
                <a:sym typeface="Calibri"/>
              </a:rPr>
              <a:t>Challenges</a:t>
            </a:r>
            <a:endParaRPr sz="2600">
              <a:solidFill>
                <a:srgbClr val="000000"/>
              </a:solidFill>
              <a:latin typeface="Calibri"/>
              <a:ea typeface="Calibri"/>
              <a:cs typeface="Calibri"/>
              <a:sym typeface="Calibri"/>
            </a:endParaRPr>
          </a:p>
          <a:p>
            <a:pPr indent="-114300" lvl="0" marL="114300" marR="0" rtl="0" algn="l">
              <a:lnSpc>
                <a:spcPct val="100000"/>
              </a:lnSpc>
              <a:spcBef>
                <a:spcPts val="300"/>
              </a:spcBef>
              <a:spcAft>
                <a:spcPts val="0"/>
              </a:spcAft>
              <a:buClr>
                <a:srgbClr val="000000"/>
              </a:buClr>
              <a:buSzPts val="2400"/>
              <a:buFont typeface="Noto Sans Symbols"/>
              <a:buChar char="▪"/>
            </a:pPr>
            <a:r>
              <a:rPr lang="en-US" sz="2400">
                <a:solidFill>
                  <a:srgbClr val="000000"/>
                </a:solidFill>
                <a:latin typeface="Calibri"/>
                <a:ea typeface="Calibri"/>
                <a:cs typeface="Calibri"/>
                <a:sym typeface="Calibri"/>
              </a:rPr>
              <a:t>New sensor platforms </a:t>
            </a:r>
            <a:endParaRPr/>
          </a:p>
          <a:p>
            <a:pPr indent="-342900" lvl="2" marL="800100" rtl="0" algn="l">
              <a:lnSpc>
                <a:spcPct val="100000"/>
              </a:lnSpc>
              <a:spcBef>
                <a:spcPts val="300"/>
              </a:spcBef>
              <a:spcAft>
                <a:spcPts val="0"/>
              </a:spcAft>
              <a:buClr>
                <a:srgbClr val="000000"/>
              </a:buClr>
              <a:buSzPts val="2400"/>
              <a:buFont typeface="Courier New"/>
              <a:buChar char="o"/>
            </a:pPr>
            <a:r>
              <a:rPr lang="en-US" sz="2400">
                <a:solidFill>
                  <a:srgbClr val="000000"/>
                </a:solidFill>
                <a:latin typeface="Calibri"/>
                <a:ea typeface="Calibri"/>
                <a:cs typeface="Calibri"/>
                <a:sym typeface="Calibri"/>
              </a:rPr>
              <a:t>ECCC has expertise in hyperspectral EO but not with ENMAP</a:t>
            </a:r>
            <a:endParaRPr/>
          </a:p>
          <a:p>
            <a:pPr indent="-341313" lvl="0" marL="341313" marR="0" rtl="0" algn="l">
              <a:lnSpc>
                <a:spcPct val="100000"/>
              </a:lnSpc>
              <a:spcBef>
                <a:spcPts val="300"/>
              </a:spcBef>
              <a:spcAft>
                <a:spcPts val="0"/>
              </a:spcAft>
              <a:buClr>
                <a:srgbClr val="000000"/>
              </a:buClr>
              <a:buSzPts val="2400"/>
              <a:buFont typeface="Noto Sans Symbols"/>
              <a:buChar char="▪"/>
            </a:pPr>
            <a:r>
              <a:rPr lang="en-US" sz="2400">
                <a:solidFill>
                  <a:srgbClr val="000000"/>
                </a:solidFill>
                <a:latin typeface="Calibri"/>
                <a:ea typeface="Calibri"/>
                <a:cs typeface="Calibri"/>
                <a:sym typeface="Calibri"/>
              </a:rPr>
              <a:t>Combining hyperspectral and SAR using neural networks</a:t>
            </a:r>
            <a:endParaRPr/>
          </a:p>
          <a:p>
            <a:pPr indent="-342900" lvl="2" marL="800100" rtl="0" algn="l">
              <a:lnSpc>
                <a:spcPct val="100000"/>
              </a:lnSpc>
              <a:spcBef>
                <a:spcPts val="300"/>
              </a:spcBef>
              <a:spcAft>
                <a:spcPts val="0"/>
              </a:spcAft>
              <a:buClr>
                <a:srgbClr val="000000"/>
              </a:buClr>
              <a:buSzPts val="2400"/>
              <a:buFont typeface="Courier New"/>
              <a:buChar char="o"/>
            </a:pPr>
            <a:r>
              <a:rPr lang="en-US" sz="2400">
                <a:solidFill>
                  <a:srgbClr val="000000"/>
                </a:solidFill>
                <a:latin typeface="Calibri"/>
                <a:ea typeface="Calibri"/>
                <a:cs typeface="Calibri"/>
                <a:sym typeface="Calibri"/>
              </a:rPr>
              <a:t>Cutting edge activity</a:t>
            </a:r>
            <a:endParaRPr/>
          </a:p>
          <a:p>
            <a:pPr indent="-190500" lvl="1" marL="342900" rtl="0" algn="l">
              <a:lnSpc>
                <a:spcPct val="100000"/>
              </a:lnSpc>
              <a:spcBef>
                <a:spcPts val="300"/>
              </a:spcBef>
              <a:spcAft>
                <a:spcPts val="0"/>
              </a:spcAft>
              <a:buClr>
                <a:schemeClr val="dk1"/>
              </a:buClr>
              <a:buSzPts val="2400"/>
              <a:buFont typeface="Noto Sans Symbols"/>
              <a:buNone/>
            </a:pPr>
            <a:r>
              <a:t/>
            </a:r>
            <a:endParaRPr>
              <a:solidFill>
                <a:srgbClr val="000000"/>
              </a:solidFill>
              <a:latin typeface="Calibri"/>
              <a:ea typeface="Calibri"/>
              <a:cs typeface="Calibri"/>
              <a:sym typeface="Calibri"/>
            </a:endParaRPr>
          </a:p>
          <a:p>
            <a:pPr indent="0" lvl="1" marL="0" rtl="0" algn="l">
              <a:lnSpc>
                <a:spcPct val="100000"/>
              </a:lnSpc>
              <a:spcBef>
                <a:spcPts val="300"/>
              </a:spcBef>
              <a:spcAft>
                <a:spcPts val="0"/>
              </a:spcAft>
              <a:buClr>
                <a:srgbClr val="000000"/>
              </a:buClr>
              <a:buSzPts val="2600"/>
              <a:buNone/>
            </a:pPr>
            <a:r>
              <a:rPr lang="en-US" sz="2600" u="sng">
                <a:solidFill>
                  <a:srgbClr val="000000"/>
                </a:solidFill>
                <a:latin typeface="Calibri"/>
                <a:ea typeface="Calibri"/>
                <a:cs typeface="Calibri"/>
                <a:sym typeface="Calibri"/>
              </a:rPr>
              <a:t>Opportunities</a:t>
            </a:r>
            <a:endParaRPr u="sng">
              <a:solidFill>
                <a:srgbClr val="000000"/>
              </a:solidFill>
              <a:latin typeface="Calibri"/>
              <a:ea typeface="Calibri"/>
              <a:cs typeface="Calibri"/>
              <a:sym typeface="Calibri"/>
            </a:endParaRPr>
          </a:p>
          <a:p>
            <a:pPr indent="-342900" lvl="1" marL="342900" rtl="0" algn="l">
              <a:lnSpc>
                <a:spcPct val="100000"/>
              </a:lnSpc>
              <a:spcBef>
                <a:spcPts val="300"/>
              </a:spcBef>
              <a:spcAft>
                <a:spcPts val="0"/>
              </a:spcAft>
              <a:buClr>
                <a:srgbClr val="000000"/>
              </a:buClr>
              <a:buSzPts val="2400"/>
              <a:buFont typeface="Noto Sans Symbols"/>
              <a:buChar char="▪"/>
            </a:pPr>
            <a:r>
              <a:rPr lang="en-US">
                <a:solidFill>
                  <a:srgbClr val="000000"/>
                </a:solidFill>
                <a:latin typeface="Calibri"/>
                <a:ea typeface="Calibri"/>
                <a:cs typeface="Calibri"/>
                <a:sym typeface="Calibri"/>
              </a:rPr>
              <a:t>Increase ability to discriminate wetland ecosystems</a:t>
            </a:r>
            <a:endParaRPr/>
          </a:p>
          <a:p>
            <a:pPr indent="-342900" lvl="1" marL="342900" rtl="0" algn="l">
              <a:lnSpc>
                <a:spcPct val="100000"/>
              </a:lnSpc>
              <a:spcBef>
                <a:spcPts val="300"/>
              </a:spcBef>
              <a:spcAft>
                <a:spcPts val="0"/>
              </a:spcAft>
              <a:buClr>
                <a:srgbClr val="000000"/>
              </a:buClr>
              <a:buSzPts val="2400"/>
              <a:buFont typeface="Noto Sans Symbols"/>
              <a:buChar char="▪"/>
            </a:pPr>
            <a:r>
              <a:rPr lang="en-US">
                <a:solidFill>
                  <a:srgbClr val="000000"/>
                </a:solidFill>
                <a:latin typeface="Calibri"/>
                <a:ea typeface="Calibri"/>
                <a:cs typeface="Calibri"/>
                <a:sym typeface="Calibri"/>
              </a:rPr>
              <a:t>Explore ways to move from 5 to 11 classes</a:t>
            </a:r>
            <a:endParaRPr/>
          </a:p>
          <a:p>
            <a:pPr indent="-342900" lvl="1" marL="342900" rtl="0" algn="l">
              <a:lnSpc>
                <a:spcPct val="100000"/>
              </a:lnSpc>
              <a:spcBef>
                <a:spcPts val="300"/>
              </a:spcBef>
              <a:spcAft>
                <a:spcPts val="0"/>
              </a:spcAft>
              <a:buClr>
                <a:srgbClr val="000000"/>
              </a:buClr>
              <a:buSzPts val="2400"/>
              <a:buFont typeface="Noto Sans Symbols"/>
              <a:buChar char="▪"/>
            </a:pPr>
            <a:r>
              <a:rPr lang="en-US">
                <a:solidFill>
                  <a:srgbClr val="000000"/>
                </a:solidFill>
                <a:latin typeface="Calibri"/>
                <a:ea typeface="Calibri"/>
                <a:cs typeface="Calibri"/>
                <a:sym typeface="Calibri"/>
              </a:rPr>
              <a:t>Provide insights into which sensors are most important for mapping wetlands (sensitivity analysis)</a:t>
            </a:r>
            <a:endParaRPr/>
          </a:p>
          <a:p>
            <a:pPr indent="-342900" lvl="2" marL="800100" rtl="0" algn="l">
              <a:lnSpc>
                <a:spcPct val="100000"/>
              </a:lnSpc>
              <a:spcBef>
                <a:spcPts val="300"/>
              </a:spcBef>
              <a:spcAft>
                <a:spcPts val="0"/>
              </a:spcAft>
              <a:buClr>
                <a:srgbClr val="000000"/>
              </a:buClr>
              <a:buSzPts val="2400"/>
              <a:buFont typeface="Noto Sans Symbols"/>
              <a:buChar char="▪"/>
            </a:pPr>
            <a:r>
              <a:rPr lang="en-US" sz="2400">
                <a:solidFill>
                  <a:srgbClr val="000000"/>
                </a:solidFill>
                <a:latin typeface="Calibri"/>
                <a:ea typeface="Calibri"/>
                <a:cs typeface="Calibri"/>
                <a:sym typeface="Calibri"/>
              </a:rPr>
              <a:t>Assess role of hyperspectral data</a:t>
            </a:r>
            <a:endParaRPr/>
          </a:p>
          <a:p>
            <a:pPr indent="-342900" lvl="1" marL="342900" rtl="0" algn="l">
              <a:lnSpc>
                <a:spcPct val="100000"/>
              </a:lnSpc>
              <a:spcBef>
                <a:spcPts val="300"/>
              </a:spcBef>
              <a:spcAft>
                <a:spcPts val="0"/>
              </a:spcAft>
              <a:buClr>
                <a:srgbClr val="000000"/>
              </a:buClr>
              <a:buSzPts val="2400"/>
              <a:buFont typeface="Noto Sans Symbols"/>
              <a:buChar char="▪"/>
            </a:pPr>
            <a:r>
              <a:rPr lang="en-US">
                <a:solidFill>
                  <a:srgbClr val="000000"/>
                </a:solidFill>
                <a:latin typeface="Calibri"/>
                <a:ea typeface="Calibri"/>
                <a:cs typeface="Calibri"/>
                <a:sym typeface="Calibri"/>
              </a:rPr>
              <a:t>Demonstrate role of new EO sensors for ecosystem extent mapping</a:t>
            </a:r>
            <a:endParaRPr/>
          </a:p>
          <a:p>
            <a:pPr indent="-342900" lvl="1" marL="342900" rtl="0" algn="l">
              <a:lnSpc>
                <a:spcPct val="100000"/>
              </a:lnSpc>
              <a:spcBef>
                <a:spcPts val="300"/>
              </a:spcBef>
              <a:spcAft>
                <a:spcPts val="0"/>
              </a:spcAft>
              <a:buClr>
                <a:srgbClr val="000000"/>
              </a:buClr>
              <a:buSzPts val="2400"/>
              <a:buFont typeface="Noto Sans Symbols"/>
              <a:buChar char="▪"/>
            </a:pPr>
            <a:r>
              <a:rPr lang="en-US">
                <a:solidFill>
                  <a:srgbClr val="000000"/>
                </a:solidFill>
                <a:latin typeface="Calibri"/>
                <a:ea typeface="Calibri"/>
                <a:cs typeface="Calibri"/>
                <a:sym typeface="Calibri"/>
              </a:rPr>
              <a:t>Cutting edge activity</a:t>
            </a:r>
            <a:endParaRPr/>
          </a:p>
        </p:txBody>
      </p:sp>
      <p:sp>
        <p:nvSpPr>
          <p:cNvPr id="382" name="Google Shape;382;p50"/>
          <p:cNvSpPr txBox="1"/>
          <p:nvPr>
            <p:ph type="title"/>
          </p:nvPr>
        </p:nvSpPr>
        <p:spPr>
          <a:xfrm>
            <a:off x="1046356" y="439467"/>
            <a:ext cx="10515600" cy="653353"/>
          </a:xfrm>
          <a:prstGeom prst="rect">
            <a:avLst/>
          </a:prstGeom>
          <a:noFill/>
          <a:ln>
            <a:noFill/>
          </a:ln>
        </p:spPr>
        <p:txBody>
          <a:bodyPr anchorCtr="0" anchor="ctr" bIns="45700" lIns="91425" spcFirstLastPara="1" rIns="91425" wrap="square" tIns="45700">
            <a:normAutofit fontScale="90000"/>
          </a:bodyPr>
          <a:lstStyle/>
          <a:p>
            <a:pPr indent="-342900" lvl="0" marL="342900" marR="0" rtl="0" algn="l">
              <a:lnSpc>
                <a:spcPct val="90000"/>
              </a:lnSpc>
              <a:spcBef>
                <a:spcPts val="0"/>
              </a:spcBef>
              <a:spcAft>
                <a:spcPts val="0"/>
              </a:spcAft>
              <a:buClr>
                <a:schemeClr val="dk1"/>
              </a:buClr>
              <a:buSzPct val="100000"/>
              <a:buFont typeface="Calibri"/>
              <a:buNone/>
            </a:pPr>
            <a:r>
              <a:rPr lang="en-US" sz="4400">
                <a:latin typeface="Calibri"/>
                <a:ea typeface="Calibri"/>
                <a:cs typeface="Calibri"/>
                <a:sym typeface="Calibri"/>
              </a:rPr>
              <a:t>Challenges and Opportunities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6" name="Shape 386"/>
        <p:cNvGrpSpPr/>
        <p:nvPr/>
      </p:nvGrpSpPr>
      <p:grpSpPr>
        <a:xfrm>
          <a:off x="0" y="0"/>
          <a:ext cx="0" cy="0"/>
          <a:chOff x="0" y="0"/>
          <a:chExt cx="0" cy="0"/>
        </a:xfrm>
      </p:grpSpPr>
      <p:sp>
        <p:nvSpPr>
          <p:cNvPr id="387" name="Google Shape;387;p51"/>
          <p:cNvSpPr txBox="1"/>
          <p:nvPr>
            <p:ph type="title"/>
          </p:nvPr>
        </p:nvSpPr>
        <p:spPr>
          <a:xfrm>
            <a:off x="0" y="4470953"/>
            <a:ext cx="3290887" cy="1426382"/>
          </a:xfrm>
          <a:prstGeom prst="rect">
            <a:avLst/>
          </a:prstGeom>
          <a:noFill/>
          <a:ln>
            <a:noFill/>
          </a:ln>
        </p:spPr>
        <p:txBody>
          <a:bodyPr anchorCtr="0" anchor="ctr" bIns="45700" lIns="91425" spcFirstLastPara="1" rIns="91425" wrap="square" tIns="45700">
            <a:normAutofit/>
          </a:bodyPr>
          <a:lstStyle/>
          <a:p>
            <a:pPr indent="-342900" lvl="0" marL="342900" rtl="0" algn="ctr">
              <a:lnSpc>
                <a:spcPct val="90000"/>
              </a:lnSpc>
              <a:spcBef>
                <a:spcPts val="0"/>
              </a:spcBef>
              <a:spcAft>
                <a:spcPts val="0"/>
              </a:spcAft>
              <a:buClr>
                <a:schemeClr val="dk1"/>
              </a:buClr>
              <a:buSzPts val="4000"/>
              <a:buFont typeface="Calibri"/>
              <a:buNone/>
            </a:pPr>
            <a:r>
              <a:rPr lang="en-US" sz="4000">
                <a:latin typeface="Calibri"/>
                <a:ea typeface="Calibri"/>
                <a:cs typeface="Calibri"/>
                <a:sym typeface="Calibri"/>
              </a:rPr>
              <a:t>Current</a:t>
            </a:r>
            <a:br>
              <a:rPr lang="en-US" sz="4000">
                <a:latin typeface="Calibri"/>
                <a:ea typeface="Calibri"/>
                <a:cs typeface="Calibri"/>
                <a:sym typeface="Calibri"/>
              </a:rPr>
            </a:br>
            <a:r>
              <a:rPr lang="en-US" sz="4000">
                <a:latin typeface="Calibri"/>
                <a:ea typeface="Calibri"/>
                <a:cs typeface="Calibri"/>
                <a:sym typeface="Calibri"/>
              </a:rPr>
              <a:t>Schedule</a:t>
            </a:r>
            <a:endParaRPr sz="4000"/>
          </a:p>
        </p:txBody>
      </p:sp>
      <p:pic>
        <p:nvPicPr>
          <p:cNvPr id="388" name="Google Shape;388;p51"/>
          <p:cNvPicPr preferRelativeResize="0"/>
          <p:nvPr/>
        </p:nvPicPr>
        <p:blipFill rotWithShape="1">
          <a:blip r:embed="rId3">
            <a:alphaModFix/>
          </a:blip>
          <a:srcRect b="16653" l="0" r="0" t="19941"/>
          <a:stretch/>
        </p:blipFill>
        <p:spPr>
          <a:xfrm>
            <a:off x="20" y="10"/>
            <a:ext cx="12191980" cy="3710603"/>
          </a:xfrm>
          <a:custGeom>
            <a:rect b="b" l="l" r="r" t="t"/>
            <a:pathLst>
              <a:path extrusionOk="0" h="3692092" w="12192000">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ln>
            <a:noFill/>
          </a:ln>
        </p:spPr>
      </p:pic>
      <p:sp>
        <p:nvSpPr>
          <p:cNvPr id="389" name="Google Shape;389;p51"/>
          <p:cNvSpPr txBox="1"/>
          <p:nvPr>
            <p:ph idx="1" type="body"/>
          </p:nvPr>
        </p:nvSpPr>
        <p:spPr>
          <a:xfrm>
            <a:off x="3657602" y="3957800"/>
            <a:ext cx="8224372" cy="2452687"/>
          </a:xfrm>
          <a:prstGeom prst="rect">
            <a:avLst/>
          </a:prstGeom>
          <a:noFill/>
          <a:ln>
            <a:noFill/>
          </a:ln>
        </p:spPr>
        <p:txBody>
          <a:bodyPr anchorCtr="0" anchor="ctr"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400"/>
              <a:buFont typeface="Noto Sans Symbols"/>
              <a:buChar char="▪"/>
            </a:pPr>
            <a:r>
              <a:rPr b="1" lang="en-US" sz="2400">
                <a:latin typeface="Calibri"/>
                <a:ea typeface="Calibri"/>
                <a:cs typeface="Calibri"/>
                <a:sym typeface="Calibri"/>
              </a:rPr>
              <a:t>ASAP: </a:t>
            </a:r>
            <a:r>
              <a:rPr lang="en-US" sz="2400">
                <a:latin typeface="Calibri"/>
                <a:ea typeface="Calibri"/>
                <a:cs typeface="Calibri"/>
                <a:sym typeface="Calibri"/>
              </a:rPr>
              <a:t>Confirmation of data availability (JAXA, DLR)</a:t>
            </a:r>
            <a:endParaRPr sz="2400">
              <a:latin typeface="Times New Roman"/>
              <a:ea typeface="Times New Roman"/>
              <a:cs typeface="Times New Roman"/>
              <a:sym typeface="Times New Roman"/>
            </a:endParaRPr>
          </a:p>
          <a:p>
            <a:pPr indent="-228600" lvl="0" marL="228600" marR="0" rtl="0" algn="l">
              <a:lnSpc>
                <a:spcPct val="90000"/>
              </a:lnSpc>
              <a:spcBef>
                <a:spcPts val="600"/>
              </a:spcBef>
              <a:spcAft>
                <a:spcPts val="0"/>
              </a:spcAft>
              <a:buClr>
                <a:schemeClr val="dk1"/>
              </a:buClr>
              <a:buSzPts val="2400"/>
              <a:buFont typeface="Noto Sans Symbols"/>
              <a:buChar char="▪"/>
            </a:pPr>
            <a:r>
              <a:rPr b="1" lang="en-US" sz="2400">
                <a:latin typeface="Calibri"/>
                <a:ea typeface="Calibri"/>
                <a:cs typeface="Calibri"/>
                <a:sym typeface="Calibri"/>
              </a:rPr>
              <a:t>December 2023</a:t>
            </a:r>
            <a:r>
              <a:rPr lang="en-US" sz="2400">
                <a:latin typeface="Calibri"/>
                <a:ea typeface="Calibri"/>
                <a:cs typeface="Calibri"/>
                <a:sym typeface="Calibri"/>
              </a:rPr>
              <a:t>: CEOS Analytics Lab Data Cube prepared</a:t>
            </a:r>
            <a:endParaRPr sz="2400">
              <a:latin typeface="Times New Roman"/>
              <a:ea typeface="Times New Roman"/>
              <a:cs typeface="Times New Roman"/>
              <a:sym typeface="Times New Roman"/>
            </a:endParaRPr>
          </a:p>
          <a:p>
            <a:pPr indent="-228600" lvl="0" marL="228600" marR="0" rtl="0" algn="l">
              <a:lnSpc>
                <a:spcPct val="90000"/>
              </a:lnSpc>
              <a:spcBef>
                <a:spcPts val="600"/>
              </a:spcBef>
              <a:spcAft>
                <a:spcPts val="0"/>
              </a:spcAft>
              <a:buClr>
                <a:schemeClr val="dk1"/>
              </a:buClr>
              <a:buSzPts val="2400"/>
              <a:buFont typeface="Noto Sans Symbols"/>
              <a:buChar char="▪"/>
            </a:pPr>
            <a:r>
              <a:rPr b="1" lang="en-US" sz="2400">
                <a:latin typeface="Calibri"/>
                <a:ea typeface="Calibri"/>
                <a:cs typeface="Calibri"/>
                <a:sym typeface="Calibri"/>
              </a:rPr>
              <a:t>Winter/Spring/Summer 2024</a:t>
            </a:r>
            <a:r>
              <a:rPr lang="en-US" sz="2400">
                <a:latin typeface="Calibri"/>
                <a:ea typeface="Calibri"/>
                <a:cs typeface="Calibri"/>
                <a:sym typeface="Calibri"/>
              </a:rPr>
              <a:t>: Analysis and Write up</a:t>
            </a:r>
            <a:endParaRPr sz="2400">
              <a:latin typeface="Times New Roman"/>
              <a:ea typeface="Times New Roman"/>
              <a:cs typeface="Times New Roman"/>
              <a:sym typeface="Times New Roman"/>
            </a:endParaRPr>
          </a:p>
          <a:p>
            <a:pPr indent="-228600" lvl="0" marL="228600" marR="0" rtl="0" algn="l">
              <a:lnSpc>
                <a:spcPct val="90000"/>
              </a:lnSpc>
              <a:spcBef>
                <a:spcPts val="600"/>
              </a:spcBef>
              <a:spcAft>
                <a:spcPts val="0"/>
              </a:spcAft>
              <a:buClr>
                <a:schemeClr val="dk1"/>
              </a:buClr>
              <a:buSzPts val="2400"/>
              <a:buFont typeface="Noto Sans Symbols"/>
              <a:buChar char="▪"/>
            </a:pPr>
            <a:r>
              <a:rPr b="1" lang="en-US" sz="2400">
                <a:latin typeface="Calibri"/>
                <a:ea typeface="Calibri"/>
                <a:cs typeface="Calibri"/>
                <a:sym typeface="Calibri"/>
              </a:rPr>
              <a:t>November 2024</a:t>
            </a:r>
            <a:r>
              <a:rPr lang="en-US" sz="2400">
                <a:latin typeface="Calibri"/>
                <a:ea typeface="Calibri"/>
                <a:cs typeface="Calibri"/>
                <a:sym typeface="Calibri"/>
              </a:rPr>
              <a:t>: demonstration and delivery at CEOS Plenary</a:t>
            </a:r>
            <a:endParaRPr sz="2400">
              <a:latin typeface="Times New Roman"/>
              <a:ea typeface="Times New Roman"/>
              <a:cs typeface="Times New Roman"/>
              <a:sym typeface="Times New Roman"/>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52"/>
          <p:cNvSpPr txBox="1"/>
          <p:nvPr>
            <p:ph idx="1" type="body"/>
          </p:nvPr>
        </p:nvSpPr>
        <p:spPr>
          <a:xfrm>
            <a:off x="348300" y="1107677"/>
            <a:ext cx="11495400" cy="5316278"/>
          </a:xfrm>
          <a:prstGeom prst="rect">
            <a:avLst/>
          </a:prstGeom>
          <a:noFill/>
          <a:ln>
            <a:noFill/>
          </a:ln>
        </p:spPr>
        <p:txBody>
          <a:bodyPr anchorCtr="0" anchor="t" bIns="45700" lIns="91425" spcFirstLastPara="1" rIns="91425" wrap="square" tIns="45700">
            <a:noAutofit/>
          </a:bodyPr>
          <a:lstStyle/>
          <a:p>
            <a:pPr indent="-406400" lvl="0" marL="457200" marR="0" rtl="0" algn="l">
              <a:lnSpc>
                <a:spcPct val="100000"/>
              </a:lnSpc>
              <a:spcBef>
                <a:spcPts val="1000"/>
              </a:spcBef>
              <a:spcAft>
                <a:spcPts val="0"/>
              </a:spcAft>
              <a:buClr>
                <a:schemeClr val="dk1"/>
              </a:buClr>
              <a:buSzPts val="2800"/>
              <a:buFont typeface="Montserrat"/>
              <a:buChar char="❖"/>
            </a:pPr>
            <a:r>
              <a:rPr lang="en-US"/>
              <a:t>All three </a:t>
            </a:r>
            <a:endParaRPr/>
          </a:p>
          <a:p>
            <a:pPr indent="-381000" lvl="1" marL="914400" rtl="0" algn="l">
              <a:lnSpc>
                <a:spcPct val="100000"/>
              </a:lnSpc>
              <a:spcBef>
                <a:spcPts val="500"/>
              </a:spcBef>
              <a:spcAft>
                <a:spcPts val="0"/>
              </a:spcAft>
              <a:buSzPts val="2400"/>
              <a:buChar char="▪"/>
            </a:pPr>
            <a:r>
              <a:rPr lang="en-US"/>
              <a:t>Designed around data cubes</a:t>
            </a:r>
            <a:endParaRPr/>
          </a:p>
          <a:p>
            <a:pPr indent="-381000" lvl="1" marL="914400" rtl="0" algn="l">
              <a:lnSpc>
                <a:spcPct val="100000"/>
              </a:lnSpc>
              <a:spcBef>
                <a:spcPts val="500"/>
              </a:spcBef>
              <a:spcAft>
                <a:spcPts val="0"/>
              </a:spcAft>
              <a:buSzPts val="2400"/>
              <a:buChar char="▪"/>
            </a:pPr>
            <a:r>
              <a:rPr lang="en-US"/>
              <a:t>Combine data from different sensors</a:t>
            </a:r>
            <a:endParaRPr/>
          </a:p>
          <a:p>
            <a:pPr indent="-381000" lvl="1" marL="914400" rtl="0" algn="l">
              <a:lnSpc>
                <a:spcPct val="100000"/>
              </a:lnSpc>
              <a:spcBef>
                <a:spcPts val="500"/>
              </a:spcBef>
              <a:spcAft>
                <a:spcPts val="0"/>
              </a:spcAft>
              <a:buSzPts val="2400"/>
              <a:buChar char="▪"/>
            </a:pPr>
            <a:r>
              <a:rPr lang="en-US"/>
              <a:t>Are “cutting edge” activities</a:t>
            </a:r>
            <a:endParaRPr/>
          </a:p>
        </p:txBody>
      </p:sp>
      <p:sp>
        <p:nvSpPr>
          <p:cNvPr id="395" name="Google Shape;395;p5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Medium"/>
              <a:buNone/>
            </a:pPr>
            <a:r>
              <a:rPr lang="en-US"/>
              <a:t>Demonstrator Notes</a:t>
            </a:r>
            <a:endParaRPr/>
          </a:p>
        </p:txBody>
      </p:sp>
      <p:pic>
        <p:nvPicPr>
          <p:cNvPr id="396" name="Google Shape;396;p52"/>
          <p:cNvPicPr preferRelativeResize="0"/>
          <p:nvPr/>
        </p:nvPicPr>
        <p:blipFill rotWithShape="1">
          <a:blip r:embed="rId3">
            <a:alphaModFix/>
          </a:blip>
          <a:srcRect b="0" l="0" r="0" t="0"/>
          <a:stretch/>
        </p:blipFill>
        <p:spPr>
          <a:xfrm>
            <a:off x="1361871" y="3352395"/>
            <a:ext cx="3207269" cy="2936055"/>
          </a:xfrm>
          <a:prstGeom prst="rect">
            <a:avLst/>
          </a:prstGeom>
          <a:noFill/>
          <a:ln>
            <a:noFill/>
          </a:ln>
        </p:spPr>
      </p:pic>
      <p:pic>
        <p:nvPicPr>
          <p:cNvPr id="397" name="Google Shape;397;p52"/>
          <p:cNvPicPr preferRelativeResize="0"/>
          <p:nvPr/>
        </p:nvPicPr>
        <p:blipFill rotWithShape="1">
          <a:blip r:embed="rId4">
            <a:alphaModFix/>
          </a:blip>
          <a:srcRect b="0" l="0" r="0" t="0"/>
          <a:stretch/>
        </p:blipFill>
        <p:spPr>
          <a:xfrm>
            <a:off x="6404358" y="2842795"/>
            <a:ext cx="5255873" cy="3445655"/>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53"/>
          <p:cNvSpPr txBox="1"/>
          <p:nvPr>
            <p:ph idx="1" type="body"/>
          </p:nvPr>
        </p:nvSpPr>
        <p:spPr>
          <a:xfrm>
            <a:off x="1973899" y="2976735"/>
            <a:ext cx="8244203" cy="7911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1000"/>
              </a:spcBef>
              <a:spcAft>
                <a:spcPts val="0"/>
              </a:spcAft>
              <a:buSzPts val="2800"/>
              <a:buNone/>
            </a:pPr>
            <a:r>
              <a:rPr b="1" lang="en-US" sz="4600"/>
              <a:t>Questions for You</a:t>
            </a:r>
            <a:endParaRPr b="1" sz="46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54"/>
          <p:cNvSpPr txBox="1"/>
          <p:nvPr>
            <p:ph idx="1" type="body"/>
          </p:nvPr>
        </p:nvSpPr>
        <p:spPr>
          <a:xfrm>
            <a:off x="271673" y="1348282"/>
            <a:ext cx="11495400" cy="47694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115000"/>
              </a:lnSpc>
              <a:spcBef>
                <a:spcPts val="1000"/>
              </a:spcBef>
              <a:spcAft>
                <a:spcPts val="0"/>
              </a:spcAft>
              <a:buSzPts val="2800"/>
              <a:buChar char="❖"/>
            </a:pPr>
            <a:r>
              <a:rPr lang="en-US"/>
              <a:t>How can sustainable resources be provided for future CEOS work on biodiversity?</a:t>
            </a:r>
            <a:endParaRPr/>
          </a:p>
          <a:p>
            <a:pPr indent="-406400" lvl="1" marL="914400" rtl="0" algn="l">
              <a:lnSpc>
                <a:spcPct val="115000"/>
              </a:lnSpc>
              <a:spcBef>
                <a:spcPts val="1000"/>
              </a:spcBef>
              <a:spcAft>
                <a:spcPts val="0"/>
              </a:spcAft>
              <a:buSzPts val="2800"/>
              <a:buChar char="❖"/>
            </a:pPr>
            <a:r>
              <a:rPr lang="en-US"/>
              <a:t>Most agencies do not have a biodiversity person on staff</a:t>
            </a:r>
            <a:endParaRPr/>
          </a:p>
          <a:p>
            <a:pPr indent="0" lvl="0" marL="457200" rtl="0" algn="l">
              <a:lnSpc>
                <a:spcPct val="115000"/>
              </a:lnSpc>
              <a:spcBef>
                <a:spcPts val="1000"/>
              </a:spcBef>
              <a:spcAft>
                <a:spcPts val="0"/>
              </a:spcAft>
              <a:buNone/>
            </a:pPr>
            <a:r>
              <a:t/>
            </a:r>
            <a:endParaRPr/>
          </a:p>
          <a:p>
            <a:pPr indent="-406400" lvl="0" marL="457200" rtl="0" algn="l">
              <a:lnSpc>
                <a:spcPct val="115000"/>
              </a:lnSpc>
              <a:spcBef>
                <a:spcPts val="1000"/>
              </a:spcBef>
              <a:spcAft>
                <a:spcPts val="0"/>
              </a:spcAft>
              <a:buSzPts val="2800"/>
              <a:buChar char="❖"/>
            </a:pPr>
            <a:r>
              <a:rPr lang="en-US"/>
              <a:t>Any additional guidance for the EETT?</a:t>
            </a:r>
            <a:endParaRPr/>
          </a:p>
        </p:txBody>
      </p:sp>
      <p:sp>
        <p:nvSpPr>
          <p:cNvPr id="408" name="Google Shape;408;p5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Medium"/>
              <a:buNone/>
            </a:pPr>
            <a:r>
              <a:rPr lang="en-US"/>
              <a:t>Questions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55"/>
          <p:cNvSpPr txBox="1"/>
          <p:nvPr>
            <p:ph idx="1" type="body"/>
          </p:nvPr>
        </p:nvSpPr>
        <p:spPr>
          <a:xfrm>
            <a:off x="324233" y="1148317"/>
            <a:ext cx="11495400" cy="5316278"/>
          </a:xfrm>
          <a:prstGeom prst="rect">
            <a:avLst/>
          </a:prstGeom>
          <a:noFill/>
          <a:ln>
            <a:noFill/>
          </a:ln>
        </p:spPr>
        <p:txBody>
          <a:bodyPr anchorCtr="0" anchor="t" bIns="45700" lIns="91425" spcFirstLastPara="1" rIns="91425" wrap="square" tIns="45700">
            <a:noAutofit/>
          </a:bodyPr>
          <a:lstStyle/>
          <a:p>
            <a:pPr indent="-406400" lvl="0" marL="457200" rtl="0" algn="l">
              <a:lnSpc>
                <a:spcPct val="100000"/>
              </a:lnSpc>
              <a:spcBef>
                <a:spcPts val="1000"/>
              </a:spcBef>
              <a:spcAft>
                <a:spcPts val="0"/>
              </a:spcAft>
              <a:buSzPts val="2800"/>
              <a:buChar char="❖"/>
            </a:pPr>
            <a:r>
              <a:rPr b="1" lang="en-US" sz="2400">
                <a:solidFill>
                  <a:srgbClr val="D8D8D8"/>
                </a:solidFill>
              </a:rPr>
              <a:t>Purpose</a:t>
            </a:r>
            <a:r>
              <a:rPr lang="en-US" sz="2400">
                <a:solidFill>
                  <a:srgbClr val="D8D8D8"/>
                </a:solidFill>
              </a:rPr>
              <a:t>:  To assess the utility for mapping Ecosystem Extent using current and new space-based observations that will become available in the next 10 years.</a:t>
            </a:r>
            <a:endParaRPr/>
          </a:p>
          <a:p>
            <a:pPr indent="-406400" lvl="0" marL="457200" marR="0" rtl="0" algn="l">
              <a:lnSpc>
                <a:spcPct val="100000"/>
              </a:lnSpc>
              <a:spcBef>
                <a:spcPts val="1000"/>
              </a:spcBef>
              <a:spcAft>
                <a:spcPts val="0"/>
              </a:spcAft>
              <a:buClr>
                <a:schemeClr val="dk1"/>
              </a:buClr>
              <a:buSzPts val="2800"/>
              <a:buFont typeface="Montserrat"/>
              <a:buChar char="❖"/>
            </a:pPr>
            <a:r>
              <a:rPr b="1" lang="en-US" sz="2400"/>
              <a:t>Objectives:</a:t>
            </a:r>
            <a:endParaRPr sz="2400"/>
          </a:p>
          <a:p>
            <a:pPr indent="-457200" lvl="1" marL="990600" rtl="0" algn="l">
              <a:lnSpc>
                <a:spcPct val="150000"/>
              </a:lnSpc>
              <a:spcBef>
                <a:spcPts val="500"/>
              </a:spcBef>
              <a:spcAft>
                <a:spcPts val="0"/>
              </a:spcAft>
              <a:buSzPts val="2400"/>
              <a:buFont typeface="Arial"/>
              <a:buAutoNum type="arabicParenR"/>
            </a:pPr>
            <a:r>
              <a:rPr lang="en-US" sz="2000"/>
              <a:t>Develop a </a:t>
            </a:r>
            <a:r>
              <a:rPr b="1" lang="en-US" sz="2000"/>
              <a:t>white paper</a:t>
            </a:r>
            <a:r>
              <a:rPr lang="en-US" sz="2000"/>
              <a:t> that will provide an integrated international perspective on how space-based Earth observations can be used to support ecosystem mapping and monitoring with a focus on ecosystem extent.  </a:t>
            </a:r>
            <a:endParaRPr/>
          </a:p>
          <a:p>
            <a:pPr indent="-457200" lvl="1" marL="990600" rtl="0" algn="l">
              <a:lnSpc>
                <a:spcPct val="150000"/>
              </a:lnSpc>
              <a:spcBef>
                <a:spcPts val="500"/>
              </a:spcBef>
              <a:spcAft>
                <a:spcPts val="0"/>
              </a:spcAft>
              <a:buSzPts val="2400"/>
              <a:buFont typeface="Arial"/>
              <a:buAutoNum type="arabicParenR"/>
            </a:pPr>
            <a:r>
              <a:rPr lang="en-US" sz="2000">
                <a:solidFill>
                  <a:srgbClr val="D8D8D8"/>
                </a:solidFill>
              </a:rPr>
              <a:t>Develop specific ideas to further the concepts in the white paper.</a:t>
            </a:r>
            <a:endParaRPr/>
          </a:p>
          <a:p>
            <a:pPr indent="-457200" lvl="1" marL="990600" rtl="0" algn="l">
              <a:lnSpc>
                <a:spcPct val="150000"/>
              </a:lnSpc>
              <a:spcBef>
                <a:spcPts val="500"/>
              </a:spcBef>
              <a:spcAft>
                <a:spcPts val="0"/>
              </a:spcAft>
              <a:buSzPts val="2400"/>
              <a:buFont typeface="Arial"/>
              <a:buAutoNum type="arabicParenR"/>
            </a:pPr>
            <a:r>
              <a:rPr lang="en-US" sz="2000">
                <a:solidFill>
                  <a:srgbClr val="D8D8D8"/>
                </a:solidFill>
              </a:rPr>
              <a:t>Explore and propose an initiative to </a:t>
            </a:r>
            <a:r>
              <a:rPr b="1" lang="en-US" sz="2000">
                <a:solidFill>
                  <a:srgbClr val="D8D8D8"/>
                </a:solidFill>
              </a:rPr>
              <a:t>demonstrate</a:t>
            </a:r>
            <a:r>
              <a:rPr lang="en-US" sz="2000">
                <a:solidFill>
                  <a:srgbClr val="D8D8D8"/>
                </a:solidFill>
              </a:rPr>
              <a:t> the use of EO for ecosystem extent mapping and monitoring</a:t>
            </a:r>
            <a:r>
              <a:rPr b="1" lang="en-US" sz="2000">
                <a:solidFill>
                  <a:srgbClr val="D8D8D8"/>
                </a:solidFill>
              </a:rPr>
              <a:t>.  </a:t>
            </a:r>
            <a:endParaRPr sz="2000">
              <a:solidFill>
                <a:srgbClr val="D8D8D8"/>
              </a:solidFill>
            </a:endParaRPr>
          </a:p>
        </p:txBody>
      </p:sp>
      <p:sp>
        <p:nvSpPr>
          <p:cNvPr id="414" name="Google Shape;414;p5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US"/>
              <a:t>Have we met the objective?</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56"/>
          <p:cNvSpPr txBox="1"/>
          <p:nvPr>
            <p:ph idx="1" type="body"/>
          </p:nvPr>
        </p:nvSpPr>
        <p:spPr>
          <a:xfrm>
            <a:off x="1973899" y="2976735"/>
            <a:ext cx="8244203" cy="7911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1000"/>
              </a:spcBef>
              <a:spcAft>
                <a:spcPts val="0"/>
              </a:spcAft>
              <a:buSzPts val="2800"/>
              <a:buNone/>
            </a:pPr>
            <a:r>
              <a:rPr b="1" lang="en-US" sz="4600"/>
              <a:t>Conclusions &amp; Wrap Up</a:t>
            </a:r>
            <a:endParaRPr b="1" sz="46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1"/>
          <p:cNvSpPr txBox="1"/>
          <p:nvPr>
            <p:ph idx="1" type="body"/>
          </p:nvPr>
        </p:nvSpPr>
        <p:spPr>
          <a:xfrm>
            <a:off x="324233" y="1148317"/>
            <a:ext cx="11495400" cy="5316278"/>
          </a:xfrm>
          <a:prstGeom prst="rect">
            <a:avLst/>
          </a:prstGeom>
          <a:noFill/>
          <a:ln>
            <a:noFill/>
          </a:ln>
        </p:spPr>
        <p:txBody>
          <a:bodyPr anchorCtr="0" anchor="t" bIns="45700" lIns="91425" spcFirstLastPara="1" rIns="91425" wrap="square" tIns="45700">
            <a:noAutofit/>
          </a:bodyPr>
          <a:lstStyle/>
          <a:p>
            <a:pPr indent="-406400" lvl="0" marL="457200" rtl="0" algn="l">
              <a:lnSpc>
                <a:spcPct val="100000"/>
              </a:lnSpc>
              <a:spcBef>
                <a:spcPts val="1000"/>
              </a:spcBef>
              <a:spcAft>
                <a:spcPts val="0"/>
              </a:spcAft>
              <a:buSzPts val="2800"/>
              <a:buChar char="❖"/>
            </a:pPr>
            <a:r>
              <a:rPr lang="en-US"/>
              <a:t>2012: Biodiversity Activity</a:t>
            </a:r>
            <a:endParaRPr/>
          </a:p>
          <a:p>
            <a:pPr indent="-406400" lvl="0" marL="457200" rtl="0" algn="l">
              <a:lnSpc>
                <a:spcPct val="100000"/>
              </a:lnSpc>
              <a:spcBef>
                <a:spcPts val="1000"/>
              </a:spcBef>
              <a:spcAft>
                <a:spcPts val="0"/>
              </a:spcAft>
              <a:buSzPts val="2800"/>
              <a:buChar char="❖"/>
            </a:pPr>
            <a:r>
              <a:rPr lang="en-US"/>
              <a:t>2021/SIT-36: one slide intro</a:t>
            </a:r>
            <a:endParaRPr/>
          </a:p>
          <a:p>
            <a:pPr indent="-406400" lvl="0" marL="457200" rtl="0" algn="l">
              <a:lnSpc>
                <a:spcPct val="100000"/>
              </a:lnSpc>
              <a:spcBef>
                <a:spcPts val="1000"/>
              </a:spcBef>
              <a:spcAft>
                <a:spcPts val="0"/>
              </a:spcAft>
              <a:buSzPts val="2800"/>
              <a:buChar char="❖"/>
            </a:pPr>
            <a:r>
              <a:rPr lang="en-US"/>
              <a:t>2021/Plenary: “Discussion Group” initiated</a:t>
            </a:r>
            <a:endParaRPr/>
          </a:p>
          <a:p>
            <a:pPr indent="-406400" lvl="0" marL="457200" rtl="0" algn="l">
              <a:lnSpc>
                <a:spcPct val="100000"/>
              </a:lnSpc>
              <a:spcBef>
                <a:spcPts val="1000"/>
              </a:spcBef>
              <a:spcAft>
                <a:spcPts val="0"/>
              </a:spcAft>
              <a:buSzPts val="2800"/>
              <a:buChar char="❖"/>
            </a:pPr>
            <a:r>
              <a:rPr lang="en-US"/>
              <a:t>2022/Tech Workshop: Ecosystem Extent TT proposed</a:t>
            </a:r>
            <a:endParaRPr/>
          </a:p>
          <a:p>
            <a:pPr indent="-406400" lvl="0" marL="457200" rtl="0" algn="l">
              <a:lnSpc>
                <a:spcPct val="100000"/>
              </a:lnSpc>
              <a:spcBef>
                <a:spcPts val="1000"/>
              </a:spcBef>
              <a:spcAft>
                <a:spcPts val="0"/>
              </a:spcAft>
              <a:buSzPts val="2800"/>
              <a:buChar char="❖"/>
            </a:pPr>
            <a:r>
              <a:rPr lang="en-US"/>
              <a:t>2022/Plenary: Ecosystem Extent TT approved </a:t>
            </a:r>
            <a:endParaRPr/>
          </a:p>
          <a:p>
            <a:pPr indent="-228600" lvl="0" marL="457200" rtl="0" algn="l">
              <a:lnSpc>
                <a:spcPct val="100000"/>
              </a:lnSpc>
              <a:spcBef>
                <a:spcPts val="1000"/>
              </a:spcBef>
              <a:spcAft>
                <a:spcPts val="0"/>
              </a:spcAft>
              <a:buSzPts val="2800"/>
              <a:buNone/>
            </a:pPr>
            <a:r>
              <a:t/>
            </a:r>
            <a:endParaRPr/>
          </a:p>
          <a:p>
            <a:pPr indent="-406400" lvl="0" marL="457200" rtl="0" algn="l">
              <a:lnSpc>
                <a:spcPct val="100000"/>
              </a:lnSpc>
              <a:spcBef>
                <a:spcPts val="1000"/>
              </a:spcBef>
              <a:spcAft>
                <a:spcPts val="0"/>
              </a:spcAft>
              <a:buSzPts val="2800"/>
              <a:buChar char="❖"/>
            </a:pPr>
            <a:r>
              <a:rPr b="1" lang="en-US"/>
              <a:t>Overarching goal:</a:t>
            </a:r>
            <a:r>
              <a:rPr lang="en-US"/>
              <a:t> Sustainable CEOS engagement with biodiversity</a:t>
            </a:r>
            <a:endParaRPr/>
          </a:p>
        </p:txBody>
      </p:sp>
      <p:sp>
        <p:nvSpPr>
          <p:cNvPr id="153" name="Google Shape;153;p21"/>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US"/>
              <a:t>Task Team History</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57"/>
          <p:cNvSpPr txBox="1"/>
          <p:nvPr>
            <p:ph idx="1" type="body"/>
          </p:nvPr>
        </p:nvSpPr>
        <p:spPr>
          <a:xfrm>
            <a:off x="271673" y="1348282"/>
            <a:ext cx="11495400" cy="47694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115000"/>
              </a:lnSpc>
              <a:spcBef>
                <a:spcPts val="1000"/>
              </a:spcBef>
              <a:spcAft>
                <a:spcPts val="0"/>
              </a:spcAft>
              <a:buSzPts val="2800"/>
              <a:buChar char="❖"/>
            </a:pPr>
            <a:r>
              <a:rPr lang="en-US"/>
              <a:t>Summary of Action Items</a:t>
            </a:r>
            <a:endParaRPr/>
          </a:p>
          <a:p>
            <a:pPr indent="-406400" lvl="0" marL="457200" marR="0" rtl="0" algn="l">
              <a:lnSpc>
                <a:spcPct val="115000"/>
              </a:lnSpc>
              <a:spcBef>
                <a:spcPts val="0"/>
              </a:spcBef>
              <a:spcAft>
                <a:spcPts val="0"/>
              </a:spcAft>
              <a:buSzPts val="2800"/>
              <a:buChar char="❖"/>
            </a:pPr>
            <a:r>
              <a:rPr lang="en-US"/>
              <a:t>Key outcomes</a:t>
            </a:r>
            <a:endParaRPr/>
          </a:p>
          <a:p>
            <a:pPr indent="-406400" lvl="0" marL="457200" marR="0" rtl="0" algn="l">
              <a:lnSpc>
                <a:spcPct val="115000"/>
              </a:lnSpc>
              <a:spcBef>
                <a:spcPts val="0"/>
              </a:spcBef>
              <a:spcAft>
                <a:spcPts val="0"/>
              </a:spcAft>
              <a:buSzPts val="2800"/>
              <a:buChar char="❖"/>
            </a:pPr>
            <a:r>
              <a:rPr lang="en-US"/>
              <a:t>Next steps</a:t>
            </a:r>
            <a:endParaRPr/>
          </a:p>
        </p:txBody>
      </p:sp>
      <p:sp>
        <p:nvSpPr>
          <p:cNvPr id="425" name="Google Shape;425;p57"/>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Medium"/>
              <a:buNone/>
            </a:pPr>
            <a:r>
              <a:rPr lang="en-US"/>
              <a:t>Wrap up</a:t>
            </a:r>
            <a:endParaRPr/>
          </a:p>
        </p:txBody>
      </p:sp>
      <p:grpSp>
        <p:nvGrpSpPr>
          <p:cNvPr id="426" name="Google Shape;426;p57"/>
          <p:cNvGrpSpPr/>
          <p:nvPr/>
        </p:nvGrpSpPr>
        <p:grpSpPr>
          <a:xfrm>
            <a:off x="6914175" y="1348282"/>
            <a:ext cx="4708322" cy="4933119"/>
            <a:chOff x="6707697" y="1232867"/>
            <a:chExt cx="4708322" cy="4933119"/>
          </a:xfrm>
        </p:grpSpPr>
        <p:pic>
          <p:nvPicPr>
            <p:cNvPr id="427" name="Google Shape;427;p57"/>
            <p:cNvPicPr preferRelativeResize="0"/>
            <p:nvPr/>
          </p:nvPicPr>
          <p:blipFill rotWithShape="1">
            <a:blip r:embed="rId3">
              <a:alphaModFix/>
            </a:blip>
            <a:srcRect b="0" l="0" r="0" t="0"/>
            <a:stretch/>
          </p:blipFill>
          <p:spPr>
            <a:xfrm>
              <a:off x="6707697" y="1232867"/>
              <a:ext cx="4589568" cy="4733614"/>
            </a:xfrm>
            <a:prstGeom prst="rect">
              <a:avLst/>
            </a:prstGeom>
            <a:noFill/>
            <a:ln>
              <a:noFill/>
            </a:ln>
          </p:spPr>
        </p:pic>
        <p:sp>
          <p:nvSpPr>
            <p:cNvPr id="428" name="Google Shape;428;p57"/>
            <p:cNvSpPr txBox="1"/>
            <p:nvPr/>
          </p:nvSpPr>
          <p:spPr>
            <a:xfrm>
              <a:off x="10782512" y="5935154"/>
              <a:ext cx="633507"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dk1"/>
                  </a:solidFill>
                  <a:latin typeface="Arial"/>
                  <a:ea typeface="Arial"/>
                  <a:cs typeface="Arial"/>
                  <a:sym typeface="Arial"/>
                </a:rPr>
                <a:t>US FWS</a:t>
              </a:r>
              <a:endParaRPr b="0" i="0" sz="1000" u="none" cap="none" strike="noStrike">
                <a:solidFill>
                  <a:schemeClr val="dk1"/>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2"/>
          <p:cNvSpPr txBox="1"/>
          <p:nvPr>
            <p:ph idx="1" type="body"/>
          </p:nvPr>
        </p:nvSpPr>
        <p:spPr>
          <a:xfrm>
            <a:off x="324233" y="1148317"/>
            <a:ext cx="11495400" cy="5316278"/>
          </a:xfrm>
          <a:prstGeom prst="rect">
            <a:avLst/>
          </a:prstGeom>
          <a:noFill/>
          <a:ln>
            <a:noFill/>
          </a:ln>
        </p:spPr>
        <p:txBody>
          <a:bodyPr anchorCtr="0" anchor="t" bIns="45700" lIns="91425" spcFirstLastPara="1" rIns="91425" wrap="square" tIns="45700">
            <a:noAutofit/>
          </a:bodyPr>
          <a:lstStyle/>
          <a:p>
            <a:pPr indent="-406400" lvl="0" marL="457200" rtl="0" algn="l">
              <a:lnSpc>
                <a:spcPct val="100000"/>
              </a:lnSpc>
              <a:spcBef>
                <a:spcPts val="1000"/>
              </a:spcBef>
              <a:spcAft>
                <a:spcPts val="0"/>
              </a:spcAft>
              <a:buSzPts val="2800"/>
              <a:buChar char="❖"/>
            </a:pPr>
            <a:r>
              <a:rPr b="1" lang="en-US" sz="2400"/>
              <a:t>Purpose</a:t>
            </a:r>
            <a:r>
              <a:rPr lang="en-US" sz="2400"/>
              <a:t>:  To assess the utility for mapping Ecosystem Extent using current and new space-based observations that will become available in the next 10 years.</a:t>
            </a:r>
            <a:endParaRPr/>
          </a:p>
          <a:p>
            <a:pPr indent="-406400" lvl="0" marL="457200" marR="0" rtl="0" algn="l">
              <a:lnSpc>
                <a:spcPct val="100000"/>
              </a:lnSpc>
              <a:spcBef>
                <a:spcPts val="1000"/>
              </a:spcBef>
              <a:spcAft>
                <a:spcPts val="0"/>
              </a:spcAft>
              <a:buClr>
                <a:schemeClr val="dk1"/>
              </a:buClr>
              <a:buSzPts val="2800"/>
              <a:buFont typeface="Montserrat"/>
              <a:buChar char="❖"/>
            </a:pPr>
            <a:r>
              <a:rPr b="1" lang="en-US" sz="2400"/>
              <a:t>Objectives:</a:t>
            </a:r>
            <a:endParaRPr sz="2400"/>
          </a:p>
          <a:p>
            <a:pPr indent="-457200" lvl="1" marL="990600" rtl="0" algn="l">
              <a:lnSpc>
                <a:spcPct val="150000"/>
              </a:lnSpc>
              <a:spcBef>
                <a:spcPts val="500"/>
              </a:spcBef>
              <a:spcAft>
                <a:spcPts val="0"/>
              </a:spcAft>
              <a:buSzPts val="2400"/>
              <a:buFont typeface="Arial"/>
              <a:buAutoNum type="arabicParenR"/>
            </a:pPr>
            <a:r>
              <a:rPr lang="en-US" sz="2000"/>
              <a:t>Develop a </a:t>
            </a:r>
            <a:r>
              <a:rPr b="1" lang="en-US" sz="2000"/>
              <a:t>white paper</a:t>
            </a:r>
            <a:r>
              <a:rPr lang="en-US" sz="2000"/>
              <a:t> that will provide an integrated international perspective on how space-based Earth observations can be used to support ecosystem mapping and monitoring with a focus on ecosystem extent.  </a:t>
            </a:r>
            <a:endParaRPr/>
          </a:p>
          <a:p>
            <a:pPr indent="-457200" lvl="1" marL="990600" rtl="0" algn="l">
              <a:lnSpc>
                <a:spcPct val="150000"/>
              </a:lnSpc>
              <a:spcBef>
                <a:spcPts val="500"/>
              </a:spcBef>
              <a:spcAft>
                <a:spcPts val="0"/>
              </a:spcAft>
              <a:buSzPts val="2400"/>
              <a:buFont typeface="Arial"/>
              <a:buAutoNum type="arabicParenR"/>
            </a:pPr>
            <a:r>
              <a:rPr lang="en-US" sz="2000">
                <a:solidFill>
                  <a:srgbClr val="D8D8D8"/>
                </a:solidFill>
              </a:rPr>
              <a:t>Develop specific ideas to further the concepts in the white paper.</a:t>
            </a:r>
            <a:endParaRPr>
              <a:solidFill>
                <a:srgbClr val="D8D8D8"/>
              </a:solidFill>
            </a:endParaRPr>
          </a:p>
          <a:p>
            <a:pPr indent="-457200" lvl="1" marL="990600" rtl="0" algn="l">
              <a:lnSpc>
                <a:spcPct val="150000"/>
              </a:lnSpc>
              <a:spcBef>
                <a:spcPts val="500"/>
              </a:spcBef>
              <a:spcAft>
                <a:spcPts val="0"/>
              </a:spcAft>
              <a:buSzPts val="2400"/>
              <a:buFont typeface="Arial"/>
              <a:buAutoNum type="arabicParenR"/>
            </a:pPr>
            <a:r>
              <a:rPr lang="en-US" sz="2000">
                <a:solidFill>
                  <a:srgbClr val="D8D8D8"/>
                </a:solidFill>
              </a:rPr>
              <a:t>Explore and propose an initiative to </a:t>
            </a:r>
            <a:r>
              <a:rPr b="1" lang="en-US" sz="2000">
                <a:solidFill>
                  <a:srgbClr val="D8D8D8"/>
                </a:solidFill>
              </a:rPr>
              <a:t>demonstrate</a:t>
            </a:r>
            <a:r>
              <a:rPr lang="en-US" sz="2000">
                <a:solidFill>
                  <a:srgbClr val="D8D8D8"/>
                </a:solidFill>
              </a:rPr>
              <a:t> the use of EO for ecosystem extent mapping and monitoring. </a:t>
            </a:r>
            <a:r>
              <a:rPr b="1" lang="en-US" sz="2000">
                <a:solidFill>
                  <a:srgbClr val="D8D8D8"/>
                </a:solidFill>
              </a:rPr>
              <a:t> </a:t>
            </a:r>
            <a:endParaRPr sz="2000">
              <a:solidFill>
                <a:srgbClr val="D8D8D8"/>
              </a:solidFill>
            </a:endParaRPr>
          </a:p>
        </p:txBody>
      </p:sp>
      <p:sp>
        <p:nvSpPr>
          <p:cNvPr id="159" name="Google Shape;159;p2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US"/>
              <a:t>From the ToR…</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3"/>
          <p:cNvSpPr txBox="1"/>
          <p:nvPr>
            <p:ph idx="1" type="body"/>
          </p:nvPr>
        </p:nvSpPr>
        <p:spPr>
          <a:xfrm>
            <a:off x="324233" y="1148317"/>
            <a:ext cx="6223712" cy="5316278"/>
          </a:xfrm>
          <a:prstGeom prst="rect">
            <a:avLst/>
          </a:prstGeom>
          <a:noFill/>
          <a:ln>
            <a:noFill/>
          </a:ln>
        </p:spPr>
        <p:txBody>
          <a:bodyPr anchorCtr="0" anchor="t" bIns="45700" lIns="91425" spcFirstLastPara="1" rIns="91425" wrap="square" tIns="45700">
            <a:noAutofit/>
          </a:bodyPr>
          <a:lstStyle/>
          <a:p>
            <a:pPr indent="-406400" lvl="0" marL="457200" marR="0" rtl="0" algn="l">
              <a:lnSpc>
                <a:spcPct val="100000"/>
              </a:lnSpc>
              <a:spcBef>
                <a:spcPts val="1000"/>
              </a:spcBef>
              <a:spcAft>
                <a:spcPts val="0"/>
              </a:spcAft>
              <a:buClr>
                <a:schemeClr val="dk1"/>
              </a:buClr>
              <a:buSzPts val="2800"/>
              <a:buFont typeface="Montserrat"/>
              <a:buChar char="❖"/>
            </a:pPr>
            <a:r>
              <a:rPr lang="en-US"/>
              <a:t>Essential Biodiversity Variable</a:t>
            </a:r>
            <a:endParaRPr/>
          </a:p>
          <a:p>
            <a:pPr indent="-406400" lvl="0" marL="457200" marR="0" rtl="0" algn="l">
              <a:lnSpc>
                <a:spcPct val="100000"/>
              </a:lnSpc>
              <a:spcBef>
                <a:spcPts val="1000"/>
              </a:spcBef>
              <a:spcAft>
                <a:spcPts val="0"/>
              </a:spcAft>
              <a:buClr>
                <a:schemeClr val="dk1"/>
              </a:buClr>
              <a:buSzPts val="2800"/>
              <a:buFont typeface="Montserrat"/>
              <a:buChar char="❖"/>
            </a:pPr>
            <a:r>
              <a:rPr lang="en-US"/>
              <a:t>"Headline indicator” in CBD GBF Monitoring Framework</a:t>
            </a:r>
            <a:endParaRPr/>
          </a:p>
          <a:p>
            <a:pPr indent="-406400" lvl="0" marL="457200" marR="0" rtl="0" algn="l">
              <a:lnSpc>
                <a:spcPct val="100000"/>
              </a:lnSpc>
              <a:spcBef>
                <a:spcPts val="1000"/>
              </a:spcBef>
              <a:spcAft>
                <a:spcPts val="0"/>
              </a:spcAft>
              <a:buClr>
                <a:schemeClr val="dk1"/>
              </a:buClr>
              <a:buSzPts val="2800"/>
              <a:buFont typeface="Montserrat"/>
              <a:buChar char="❖"/>
            </a:pPr>
            <a:r>
              <a:rPr lang="en-US"/>
              <a:t>Ecosystem Account in UN SEEA</a:t>
            </a:r>
            <a:endParaRPr sz="600"/>
          </a:p>
          <a:p>
            <a:pPr indent="-228600" lvl="0" marL="457200" marR="0" rtl="0" algn="l">
              <a:lnSpc>
                <a:spcPct val="100000"/>
              </a:lnSpc>
              <a:spcBef>
                <a:spcPts val="1000"/>
              </a:spcBef>
              <a:spcAft>
                <a:spcPts val="0"/>
              </a:spcAft>
              <a:buClr>
                <a:schemeClr val="dk1"/>
              </a:buClr>
              <a:buSzPts val="2800"/>
              <a:buFont typeface="Montserrat"/>
              <a:buNone/>
            </a:pPr>
            <a:r>
              <a:t/>
            </a:r>
            <a:endParaRPr/>
          </a:p>
          <a:p>
            <a:pPr indent="-406400" lvl="0" marL="457200" marR="0" rtl="0" algn="l">
              <a:lnSpc>
                <a:spcPct val="100000"/>
              </a:lnSpc>
              <a:spcBef>
                <a:spcPts val="1000"/>
              </a:spcBef>
              <a:spcAft>
                <a:spcPts val="0"/>
              </a:spcAft>
              <a:buClr>
                <a:schemeClr val="dk1"/>
              </a:buClr>
              <a:buSzPts val="2800"/>
              <a:buFont typeface="Montserrat"/>
              <a:buChar char="❖"/>
            </a:pPr>
            <a:r>
              <a:rPr lang="en-US"/>
              <a:t>EO is the primary input</a:t>
            </a:r>
            <a:endParaRPr/>
          </a:p>
        </p:txBody>
      </p:sp>
      <p:sp>
        <p:nvSpPr>
          <p:cNvPr id="165" name="Google Shape;165;p2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Medium"/>
              <a:buNone/>
            </a:pPr>
            <a:r>
              <a:rPr lang="en-US"/>
              <a:t>Ecosystem Extent</a:t>
            </a:r>
            <a:endParaRPr/>
          </a:p>
        </p:txBody>
      </p:sp>
      <p:pic>
        <p:nvPicPr>
          <p:cNvPr id="166" name="Google Shape;166;p23"/>
          <p:cNvPicPr preferRelativeResize="0"/>
          <p:nvPr/>
        </p:nvPicPr>
        <p:blipFill rotWithShape="1">
          <a:blip r:embed="rId3">
            <a:alphaModFix/>
          </a:blip>
          <a:srcRect b="0" l="0" r="0" t="0"/>
          <a:stretch/>
        </p:blipFill>
        <p:spPr>
          <a:xfrm>
            <a:off x="6654390" y="1667997"/>
            <a:ext cx="5459313" cy="4372075"/>
          </a:xfrm>
          <a:prstGeom prst="rect">
            <a:avLst/>
          </a:prstGeom>
          <a:noFill/>
          <a:ln>
            <a:noFill/>
          </a:ln>
        </p:spPr>
      </p:pic>
      <p:sp>
        <p:nvSpPr>
          <p:cNvPr id="167" name="Google Shape;167;p23"/>
          <p:cNvSpPr txBox="1"/>
          <p:nvPr/>
        </p:nvSpPr>
        <p:spPr>
          <a:xfrm>
            <a:off x="10400319" y="6026436"/>
            <a:ext cx="1840568"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Andrew Skowno, SANBI</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4"/>
          <p:cNvSpPr txBox="1"/>
          <p:nvPr>
            <p:ph idx="1" type="body"/>
          </p:nvPr>
        </p:nvSpPr>
        <p:spPr>
          <a:xfrm>
            <a:off x="4061850" y="2702725"/>
            <a:ext cx="4068300" cy="791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000"/>
              </a:spcBef>
              <a:spcAft>
                <a:spcPts val="0"/>
              </a:spcAft>
              <a:buSzPts val="2800"/>
              <a:buNone/>
            </a:pPr>
            <a:r>
              <a:rPr b="1" lang="en-US" sz="4600"/>
              <a:t>White Paper</a:t>
            </a:r>
            <a:endParaRPr b="1" sz="46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5"/>
          <p:cNvSpPr txBox="1"/>
          <p:nvPr>
            <p:ph idx="1" type="body"/>
          </p:nvPr>
        </p:nvSpPr>
        <p:spPr>
          <a:xfrm>
            <a:off x="294736" y="1183541"/>
            <a:ext cx="11495400" cy="53163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100000"/>
              </a:lnSpc>
              <a:spcBef>
                <a:spcPts val="1000"/>
              </a:spcBef>
              <a:spcAft>
                <a:spcPts val="0"/>
              </a:spcAft>
              <a:buClr>
                <a:schemeClr val="dk1"/>
              </a:buClr>
              <a:buSzPts val="2800"/>
              <a:buFont typeface="Montserrat"/>
              <a:buChar char="❖"/>
            </a:pPr>
            <a:r>
              <a:rPr lang="en-US"/>
              <a:t>Explain &amp; convey value of EO for ecosystem extent</a:t>
            </a:r>
            <a:endParaRPr/>
          </a:p>
          <a:p>
            <a:pPr indent="-381000" lvl="1" marL="914400" rtl="0" algn="l">
              <a:lnSpc>
                <a:spcPct val="100000"/>
              </a:lnSpc>
              <a:spcBef>
                <a:spcPts val="500"/>
              </a:spcBef>
              <a:spcAft>
                <a:spcPts val="0"/>
              </a:spcAft>
              <a:buSzPts val="2400"/>
              <a:buChar char="▪"/>
            </a:pPr>
            <a:r>
              <a:rPr lang="en-US"/>
              <a:t>…in 25 pages or less</a:t>
            </a:r>
            <a:endParaRPr/>
          </a:p>
          <a:p>
            <a:pPr indent="-228600" lvl="1" marL="914400" rtl="0" algn="l">
              <a:lnSpc>
                <a:spcPct val="100000"/>
              </a:lnSpc>
              <a:spcBef>
                <a:spcPts val="500"/>
              </a:spcBef>
              <a:spcAft>
                <a:spcPts val="0"/>
              </a:spcAft>
              <a:buSzPts val="2400"/>
              <a:buNone/>
            </a:pPr>
            <a:r>
              <a:t/>
            </a:r>
            <a:endParaRPr/>
          </a:p>
          <a:p>
            <a:pPr indent="-406400" lvl="0" marL="457200" marR="0" rtl="0" algn="l">
              <a:lnSpc>
                <a:spcPct val="100000"/>
              </a:lnSpc>
              <a:spcBef>
                <a:spcPts val="1000"/>
              </a:spcBef>
              <a:spcAft>
                <a:spcPts val="0"/>
              </a:spcAft>
              <a:buClr>
                <a:schemeClr val="dk1"/>
              </a:buClr>
              <a:buSzPts val="2800"/>
              <a:buFont typeface="Montserrat"/>
              <a:buChar char="❖"/>
            </a:pPr>
            <a:r>
              <a:rPr lang="en-US"/>
              <a:t>Audience</a:t>
            </a:r>
            <a:endParaRPr/>
          </a:p>
          <a:p>
            <a:pPr indent="-457200" lvl="1" marL="990600" rtl="0" algn="l">
              <a:lnSpc>
                <a:spcPct val="100000"/>
              </a:lnSpc>
              <a:spcBef>
                <a:spcPts val="500"/>
              </a:spcBef>
              <a:spcAft>
                <a:spcPts val="0"/>
              </a:spcAft>
              <a:buSzPts val="2400"/>
              <a:buFont typeface="Arial"/>
              <a:buAutoNum type="arabicParenR"/>
            </a:pPr>
            <a:r>
              <a:rPr lang="en-US"/>
              <a:t>CEOS agencies and their Principals</a:t>
            </a:r>
            <a:endParaRPr/>
          </a:p>
          <a:p>
            <a:pPr indent="-457200" lvl="1" marL="990600" rtl="0" algn="l">
              <a:lnSpc>
                <a:spcPct val="100000"/>
              </a:lnSpc>
              <a:spcBef>
                <a:spcPts val="500"/>
              </a:spcBef>
              <a:spcAft>
                <a:spcPts val="0"/>
              </a:spcAft>
              <a:buSzPts val="2400"/>
              <a:buFont typeface="Arial"/>
              <a:buAutoNum type="arabicParenR"/>
            </a:pPr>
            <a:r>
              <a:rPr lang="en-US"/>
              <a:t>Biodiversity community</a:t>
            </a:r>
            <a:endParaRPr/>
          </a:p>
          <a:p>
            <a:pPr indent="-381000" lvl="2" marL="1371600" rtl="0" algn="l">
              <a:lnSpc>
                <a:spcPct val="100000"/>
              </a:lnSpc>
              <a:spcBef>
                <a:spcPts val="500"/>
              </a:spcBef>
              <a:spcAft>
                <a:spcPts val="0"/>
              </a:spcAft>
              <a:buSzPts val="2400"/>
              <a:buChar char="▪"/>
            </a:pPr>
            <a:r>
              <a:rPr lang="en-US"/>
              <a:t>Parties to UN Convention on Biological Diversity </a:t>
            </a:r>
            <a:endParaRPr/>
          </a:p>
          <a:p>
            <a:pPr indent="-381000" lvl="2" marL="1371600" rtl="0" algn="l">
              <a:lnSpc>
                <a:spcPct val="100000"/>
              </a:lnSpc>
              <a:spcBef>
                <a:spcPts val="500"/>
              </a:spcBef>
              <a:spcAft>
                <a:spcPts val="0"/>
              </a:spcAft>
              <a:buSzPts val="2400"/>
              <a:buChar char="▪"/>
            </a:pPr>
            <a:r>
              <a:rPr lang="en-US"/>
              <a:t>UN System of Environmental Economic Accounting</a:t>
            </a:r>
            <a:endParaRPr/>
          </a:p>
        </p:txBody>
      </p:sp>
      <p:sp>
        <p:nvSpPr>
          <p:cNvPr id="178" name="Google Shape;178;p2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Medium"/>
              <a:buNone/>
            </a:pPr>
            <a:r>
              <a:rPr lang="en-US"/>
              <a:t>Purpose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6"/>
          <p:cNvSpPr txBox="1"/>
          <p:nvPr>
            <p:ph idx="1" type="body"/>
          </p:nvPr>
        </p:nvSpPr>
        <p:spPr>
          <a:xfrm>
            <a:off x="324233" y="1148317"/>
            <a:ext cx="11495400" cy="5316278"/>
          </a:xfrm>
          <a:prstGeom prst="rect">
            <a:avLst/>
          </a:prstGeom>
          <a:noFill/>
          <a:ln>
            <a:noFill/>
          </a:ln>
        </p:spPr>
        <p:txBody>
          <a:bodyPr anchorCtr="0" anchor="t" bIns="45700" lIns="91425" spcFirstLastPara="1" rIns="91425" wrap="square" tIns="45700">
            <a:noAutofit/>
          </a:bodyPr>
          <a:lstStyle/>
          <a:p>
            <a:pPr indent="-406400" lvl="0" marL="457200" marR="0" rtl="0" algn="l">
              <a:lnSpc>
                <a:spcPct val="100000"/>
              </a:lnSpc>
              <a:spcBef>
                <a:spcPts val="1000"/>
              </a:spcBef>
              <a:spcAft>
                <a:spcPts val="0"/>
              </a:spcAft>
              <a:buClr>
                <a:schemeClr val="dk1"/>
              </a:buClr>
              <a:buSzPts val="2800"/>
              <a:buFont typeface="Montserrat"/>
              <a:buChar char="❖"/>
            </a:pPr>
            <a:r>
              <a:rPr lang="en-US" sz="2400">
                <a:solidFill>
                  <a:schemeClr val="dk1"/>
                </a:solidFill>
              </a:rPr>
              <a:t>Co-leads: Gary Geller (NASA), Shaun Levick (CSIRO), Sandra Luque (CNES), Roger Sayre (USGS)</a:t>
            </a:r>
            <a:endParaRPr/>
          </a:p>
          <a:p>
            <a:pPr indent="-228600" lvl="0" marL="457200" marR="0" rtl="0" algn="l">
              <a:lnSpc>
                <a:spcPct val="100000"/>
              </a:lnSpc>
              <a:spcBef>
                <a:spcPts val="1000"/>
              </a:spcBef>
              <a:spcAft>
                <a:spcPts val="0"/>
              </a:spcAft>
              <a:buClr>
                <a:schemeClr val="dk1"/>
              </a:buClr>
              <a:buSzPts val="2800"/>
              <a:buFont typeface="Montserrat"/>
              <a:buNone/>
            </a:pPr>
            <a:r>
              <a:t/>
            </a:r>
            <a:endParaRPr sz="2400">
              <a:solidFill>
                <a:schemeClr val="dk1"/>
              </a:solidFill>
            </a:endParaRPr>
          </a:p>
          <a:p>
            <a:pPr indent="-406400" lvl="0" marL="457200" marR="0" rtl="0" algn="l">
              <a:lnSpc>
                <a:spcPct val="100000"/>
              </a:lnSpc>
              <a:spcBef>
                <a:spcPts val="1000"/>
              </a:spcBef>
              <a:spcAft>
                <a:spcPts val="0"/>
              </a:spcAft>
              <a:buClr>
                <a:schemeClr val="dk1"/>
              </a:buClr>
              <a:buSzPts val="2800"/>
              <a:buFont typeface="Montserrat"/>
              <a:buChar char="❖"/>
            </a:pPr>
            <a:r>
              <a:rPr lang="en-US" sz="2400">
                <a:solidFill>
                  <a:schemeClr val="dk1"/>
                </a:solidFill>
              </a:rPr>
              <a:t>60-70% of other authors are not from CEOS agencies</a:t>
            </a:r>
            <a:endParaRPr/>
          </a:p>
          <a:p>
            <a:pPr indent="-381000" lvl="1" marL="914400" rtl="0" algn="l">
              <a:lnSpc>
                <a:spcPct val="100000"/>
              </a:lnSpc>
              <a:spcBef>
                <a:spcPts val="500"/>
              </a:spcBef>
              <a:spcAft>
                <a:spcPts val="0"/>
              </a:spcAft>
              <a:buSzPts val="2400"/>
              <a:buChar char="▪"/>
            </a:pPr>
            <a:r>
              <a:rPr lang="en-US">
                <a:solidFill>
                  <a:schemeClr val="dk1"/>
                </a:solidFill>
              </a:rPr>
              <a:t>Excellent scientists</a:t>
            </a:r>
            <a:endParaRPr/>
          </a:p>
          <a:p>
            <a:pPr indent="-381000" lvl="1" marL="914400" rtl="0" algn="l">
              <a:lnSpc>
                <a:spcPct val="100000"/>
              </a:lnSpc>
              <a:spcBef>
                <a:spcPts val="500"/>
              </a:spcBef>
              <a:spcAft>
                <a:spcPts val="0"/>
              </a:spcAft>
              <a:buSzPts val="2400"/>
              <a:buChar char="▪"/>
            </a:pPr>
            <a:r>
              <a:rPr lang="en-US">
                <a:solidFill>
                  <a:schemeClr val="dk1"/>
                </a:solidFill>
              </a:rPr>
              <a:t>Unfamiliar with CEOS</a:t>
            </a:r>
            <a:endParaRPr/>
          </a:p>
        </p:txBody>
      </p:sp>
      <p:sp>
        <p:nvSpPr>
          <p:cNvPr id="184" name="Google Shape;184;p2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Medium"/>
              <a:buNone/>
            </a:pPr>
            <a:r>
              <a:rPr lang="en-US"/>
              <a:t>Author Composition</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