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6DAFD90-4120-44FC-BA35-0B89043A1C41}">
  <a:tblStyle styleId="{96DAFD90-4120-44FC-BA35-0B89043A1C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-bold.fntdata"/><Relationship Id="rId10" Type="http://schemas.openxmlformats.org/officeDocument/2006/relationships/slide" Target="slides/slide5.xml"/><Relationship Id="rId21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24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c3c8cf626_0_1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c3c8cf626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4c3c8cf626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4c3c8cf62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c3c8cf626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4c3c8cf62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8d227b35d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8d227b35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910fe73fcb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910fe73fc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4c3c8cf626_0_1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4c3c8cf626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c3c8cf626_0_1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4c3c8cf626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the arrangement, please register as soon as possible. By october 30.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4fb5a80041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4fb5a8004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the arrangement and preparation, please register as soon as possible. By october 30.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d227b35d1_0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8d227b35d1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en-GB" sz="14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If you missed the September 30 cut-off for the CEOS Plenary hotel you will notice that the booking link no longer functions.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en-GB" sz="14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hotel has since provided the attached form as an alternative means of booking.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c3c8cf626_0_1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4c3c8cf626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5.jp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poramet@gistda.or.th" TargetMode="External"/><Relationship Id="rId4" Type="http://schemas.openxmlformats.org/officeDocument/2006/relationships/hyperlink" Target="mailto:gistda-ceos-chair-2023@googlegroups.com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eosdotorg.wufoo.com/forms/z1od6oi90enbw8z/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eos.org/meetings/37th-ceos-plenary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forms.gle/uamxpkw9b9Zwd5KDA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9396000" cy="3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Thailand CEOS Plenary Details  </a:t>
            </a:r>
            <a:endParaRPr sz="7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7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5685225" y="4378400"/>
            <a:ext cx="64593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Pakorn Apaphant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GISTDA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#9.2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2023 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October 2023,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ESA/ESRIN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Contact Information for enquiries: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Name: </a:t>
            </a:r>
            <a:r>
              <a:rPr lang="en-GB"/>
              <a:t>Poramet THUWAKHAM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Email: 	</a:t>
            </a:r>
            <a:r>
              <a:rPr lang="en-GB" u="sng">
                <a:solidFill>
                  <a:schemeClr val="hlink"/>
                </a:solidFill>
                <a:hlinkClick r:id="rId3"/>
              </a:rPr>
              <a:t>poramet@gistda.or.th</a:t>
            </a:r>
            <a:r>
              <a:rPr lang="en-GB"/>
              <a:t>, </a:t>
            </a:r>
            <a:endParaRPr/>
          </a:p>
          <a:p>
            <a:pPr indent="45720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gistda-ceos-chair-2023@googlegroups.com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Contact No.: </a:t>
            </a:r>
            <a:r>
              <a:rPr lang="en-GB"/>
              <a:t>+66(0)866586040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Contact Details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>
            <p:ph idx="1" type="body"/>
          </p:nvPr>
        </p:nvSpPr>
        <p:spPr>
          <a:xfrm>
            <a:off x="348300" y="1599650"/>
            <a:ext cx="11495400" cy="530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We look forward to welcoming you in Chiang Rai, Thailand! </a:t>
            </a:r>
            <a:endParaRPr b="1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9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9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9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9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 sz="19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                                                      </a:t>
            </a:r>
            <a:endParaRPr b="1" i="1" sz="22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pic>
        <p:nvPicPr>
          <p:cNvPr id="136" name="Google Shape;13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2117"/>
            <a:ext cx="12192000" cy="3077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0" y="1077599"/>
            <a:ext cx="11495400" cy="512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Hybrid meeting, allowing both in-person </a:t>
            </a:r>
            <a:br>
              <a:rPr lang="en-GB" sz="2500"/>
            </a:br>
            <a:r>
              <a:rPr lang="en-GB" sz="2500"/>
              <a:t>(encouraged) and remotely via teleconference.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❖"/>
            </a:pPr>
            <a:r>
              <a:rPr b="1" lang="en-GB" sz="2500"/>
              <a:t>14 November 2023, Tuesday</a:t>
            </a:r>
            <a:endParaRPr b="1" sz="25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Side Meetings</a:t>
            </a:r>
            <a:endParaRPr sz="21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GB" sz="2100"/>
              <a:t>Side Event Seminar </a:t>
            </a:r>
            <a:r>
              <a:rPr lang="en-GB" sz="1600"/>
              <a:t>(09:00hrs - 12:00hrs)</a:t>
            </a:r>
            <a:endParaRPr sz="16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 sz="2100"/>
              <a:t>Welcome reception </a:t>
            </a:r>
            <a:r>
              <a:rPr lang="en-GB" sz="1600"/>
              <a:t>(18:00hrs - 20:00hrs)</a:t>
            </a:r>
            <a:endParaRPr sz="21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❖"/>
            </a:pPr>
            <a:r>
              <a:rPr b="1" lang="en-GB" sz="2500"/>
              <a:t>15-16 November 2023, (Wed-Thurs)</a:t>
            </a:r>
            <a:endParaRPr sz="25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CEOS Plenary 2023</a:t>
            </a:r>
            <a:endParaRPr sz="21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 sz="2100"/>
              <a:t>Dinner reception (16 November </a:t>
            </a:r>
            <a:r>
              <a:rPr lang="en-GB" sz="1600"/>
              <a:t>(18:00hrs - 21:00hrs)</a:t>
            </a:r>
            <a:r>
              <a:rPr lang="en-GB" sz="2100"/>
              <a:t>)</a:t>
            </a:r>
            <a:endParaRPr sz="21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❖"/>
            </a:pPr>
            <a:r>
              <a:rPr b="1" lang="en-GB" sz="2500"/>
              <a:t>17 November 2023, Friday</a:t>
            </a:r>
            <a:endParaRPr sz="25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▪"/>
            </a:pPr>
            <a:r>
              <a:rPr lang="en-GB" sz="2100"/>
              <a:t>CEOS 2023 “Unseen Space” Exploration </a:t>
            </a:r>
            <a:endParaRPr sz="21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(08:30hrs - 18:00hrs)</a:t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2023 CEOS Plenary </a:t>
            </a:r>
            <a:endParaRPr/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9125" y="1203375"/>
            <a:ext cx="3626842" cy="5129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Week at a Glance</a:t>
            </a:r>
            <a:endParaRPr/>
          </a:p>
        </p:txBody>
      </p:sp>
      <p:graphicFrame>
        <p:nvGraphicFramePr>
          <p:cNvPr id="80" name="Google Shape;80;p9"/>
          <p:cNvGraphicFramePr/>
          <p:nvPr/>
        </p:nvGraphicFramePr>
        <p:xfrm>
          <a:off x="324225" y="193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{96DAFD90-4120-44FC-BA35-0B89043A1C41}</a:tableStyleId>
              </a:tblPr>
              <a:tblGrid>
                <a:gridCol w="3831800"/>
                <a:gridCol w="3831800"/>
                <a:gridCol w="3831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Tuesday, November 14</a:t>
                      </a:r>
                      <a:endParaRPr b="1" sz="1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Wednesday, November 15</a:t>
                      </a:r>
                      <a:endParaRPr b="1" sz="1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Thursday, November 16</a:t>
                      </a:r>
                      <a:endParaRPr b="1" sz="1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Side Meetings: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0650" lvl="0" marL="3600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900"/>
                        <a:buFont typeface="Calibri"/>
                        <a:buChar char="●"/>
                      </a:pPr>
                      <a:r>
                        <a:rPr lang="en-GB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Side Event: Satellite Earth Observation &amp; Carbon Accounting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0650" lvl="0" marL="3600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900"/>
                        <a:buFont typeface="Calibri"/>
                        <a:buChar char="●"/>
                      </a:pPr>
                      <a:r>
                        <a:rPr lang="en-GB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SDG Coordination Group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0650" lvl="0" marL="3600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900"/>
                        <a:buFont typeface="Calibri"/>
                        <a:buChar char="●"/>
                      </a:pPr>
                      <a:r>
                        <a:rPr lang="en-GB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Secretariat (314)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0650" lvl="0" marL="3600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900"/>
                        <a:buFont typeface="Calibri"/>
                        <a:buChar char="●"/>
                      </a:pPr>
                      <a:r>
                        <a:rPr lang="en-GB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Methane Analysis Standards Framework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0650" lvl="0" marL="36000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900"/>
                        <a:buFont typeface="Calibri"/>
                        <a:buChar char="●"/>
                      </a:pPr>
                      <a:r>
                        <a:rPr lang="en-GB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 Chair Handover (closed)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0650" lvl="0" marL="360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Font typeface="Calibri"/>
                        <a:buChar char="●"/>
                      </a:pPr>
                      <a:r>
                        <a:rPr lang="en-GB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 and Core Business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0650" lvl="0" marL="36000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SzPts val="1900"/>
                        <a:buFont typeface="Calibri"/>
                        <a:buChar char="●"/>
                      </a:pPr>
                      <a:r>
                        <a:rPr lang="en-GB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Topics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0650" lvl="0" marL="36000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SzPts val="1900"/>
                        <a:buFont typeface="Calibri"/>
                        <a:buChar char="●"/>
                      </a:pPr>
                      <a:r>
                        <a:rPr lang="en-GB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Carbon, Climate, GHG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0650" lvl="0" marL="36000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SzPts val="1900"/>
                        <a:buFont typeface="Calibri"/>
                        <a:buChar char="●"/>
                      </a:pPr>
                      <a:r>
                        <a:rPr lang="en-GB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Working Groups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0650" lvl="0" marL="36000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SzPts val="1900"/>
                        <a:buFont typeface="Calibri"/>
                        <a:buChar char="●"/>
                      </a:pPr>
                      <a:r>
                        <a:rPr lang="en-GB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 Topics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0650" lvl="0" marL="36000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SzPts val="1900"/>
                        <a:buFont typeface="Calibri"/>
                        <a:buChar char="●"/>
                      </a:pPr>
                      <a:r>
                        <a:rPr lang="en-GB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Virtual Constellations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0650" lvl="0" marL="36000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900"/>
                        <a:buFont typeface="Calibri"/>
                        <a:buChar char="●"/>
                      </a:pPr>
                      <a:r>
                        <a:rPr lang="en-GB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Agency Reports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Font typeface="Calibri"/>
                        <a:buChar char="●"/>
                      </a:pPr>
                      <a:r>
                        <a:rPr lang="en-GB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Space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Font typeface="Calibri"/>
                        <a:buChar char="●"/>
                      </a:pPr>
                      <a:r>
                        <a:rPr lang="en-GB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Biodiversity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Font typeface="Calibri"/>
                        <a:buChar char="●"/>
                      </a:pPr>
                      <a:r>
                        <a:rPr lang="en-GB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Oceans and Coasts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Font typeface="Calibri"/>
                        <a:buChar char="●"/>
                      </a:pPr>
                      <a:r>
                        <a:rPr lang="en-GB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Business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Font typeface="Calibri"/>
                        <a:buChar char="●"/>
                      </a:pPr>
                      <a:r>
                        <a:rPr lang="en-GB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Agency Reports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92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Font typeface="Calibri"/>
                        <a:buChar char="●"/>
                      </a:pPr>
                      <a:r>
                        <a:rPr lang="en-GB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Leadership Transitions and Closing Business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Week at a Glance</a:t>
            </a:r>
            <a:endParaRPr/>
          </a:p>
        </p:txBody>
      </p:sp>
      <p:sp>
        <p:nvSpPr>
          <p:cNvPr id="86" name="Google Shape;86;p10"/>
          <p:cNvSpPr txBox="1"/>
          <p:nvPr/>
        </p:nvSpPr>
        <p:spPr>
          <a:xfrm>
            <a:off x="253350" y="4516675"/>
            <a:ext cx="113805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NOV 2023 (18:00hrs - 20:00hrs) - Welcome Reception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NOV 2023 (18:00hrs - 21:00hrs) - Hosted Dinner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 NOV 2023 (08:30hrs - 18:00hrs) - CEOS 2023 “Unseen Space” Exploration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8975" y="4009225"/>
            <a:ext cx="2673675" cy="275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0"/>
          <p:cNvPicPr preferRelativeResize="0"/>
          <p:nvPr/>
        </p:nvPicPr>
        <p:blipFill rotWithShape="1">
          <a:blip r:embed="rId4">
            <a:alphaModFix/>
          </a:blip>
          <a:srcRect b="12280" l="0" r="12869" t="0"/>
          <a:stretch/>
        </p:blipFill>
        <p:spPr>
          <a:xfrm>
            <a:off x="4183225" y="1454300"/>
            <a:ext cx="3590775" cy="2516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658" y="1454300"/>
            <a:ext cx="3590767" cy="250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72602" y="1454300"/>
            <a:ext cx="3770574" cy="250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Side meeting request form is available at: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https://ceosdotorg.wufoo.com/forms/z1od6oi90enbw8z/</a:t>
            </a:r>
            <a:endParaRPr/>
          </a:p>
        </p:txBody>
      </p:sp>
      <p:sp>
        <p:nvSpPr>
          <p:cNvPr id="96" name="Google Shape;96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Side Meetings</a:t>
            </a:r>
            <a:endParaRPr/>
          </a:p>
        </p:txBody>
      </p:sp>
      <p:pic>
        <p:nvPicPr>
          <p:cNvPr descr="A qr code on a white background&#10;&#10;Description automatically generated" id="97" name="Google Shape;9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0554" y="3606750"/>
            <a:ext cx="2547975" cy="25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/>
          <p:nvPr>
            <p:ph idx="1" type="body"/>
          </p:nvPr>
        </p:nvSpPr>
        <p:spPr>
          <a:xfrm>
            <a:off x="348308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Registration form and more information available at: 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https://ceos.org/meetings/37th-ceos-plenary/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Registration closes October 30, 2023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4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4400"/>
          </a:p>
        </p:txBody>
      </p:sp>
      <p:sp>
        <p:nvSpPr>
          <p:cNvPr id="103" name="Google Shape;103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Registrations Details</a:t>
            </a:r>
            <a:endParaRPr/>
          </a:p>
        </p:txBody>
      </p:sp>
      <p:pic>
        <p:nvPicPr>
          <p:cNvPr descr="A qr code on a white background&#10;&#10;Description automatically generated" id="104" name="Google Shape;10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3854" y="3540050"/>
            <a:ext cx="2681375" cy="26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Please submit by </a:t>
            </a:r>
            <a:r>
              <a:rPr b="1" lang="en-GB"/>
              <a:t>Monday October 23,  2023 </a:t>
            </a:r>
            <a:r>
              <a:rPr b="1" lang="en-GB"/>
              <a:t> </a:t>
            </a:r>
            <a:endParaRPr b="1"/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Link: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https://forms.gle/uamxpkw9b9Zwd5KDA</a:t>
            </a:r>
            <a:r>
              <a:rPr lang="en-GB"/>
              <a:t> 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4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4400"/>
          </a:p>
        </p:txBody>
      </p:sp>
      <p:sp>
        <p:nvSpPr>
          <p:cNvPr id="110" name="Google Shape;110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37th CEOS Plenary polo shirt order form</a:t>
            </a:r>
            <a:endParaRPr sz="3500"/>
          </a:p>
        </p:txBody>
      </p:sp>
      <p:pic>
        <p:nvPicPr>
          <p:cNvPr id="111" name="Google Shape;11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250" y="3606750"/>
            <a:ext cx="2547975" cy="25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</a:rPr>
              <a:t>Please send completed forms to the hotel reservations team at: </a:t>
            </a:r>
            <a:r>
              <a:rPr lang="en-GB">
                <a:solidFill>
                  <a:srgbClr val="1155CC"/>
                </a:solidFill>
                <a:highlight>
                  <a:srgbClr val="FFFFFF"/>
                </a:highlight>
              </a:rPr>
              <a:t>RSVN.Chiangrai@lemeridien.com</a:t>
            </a:r>
            <a:endParaRPr>
              <a:solidFill>
                <a:srgbClr val="1155CC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  <a:highlight>
                <a:srgbClr val="FFFFFF"/>
              </a:highlight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</a:rPr>
              <a:t>Please send any questions to: </a:t>
            </a:r>
            <a:r>
              <a:rPr lang="en-GB">
                <a:solidFill>
                  <a:srgbClr val="1155CC"/>
                </a:solidFill>
                <a:highlight>
                  <a:srgbClr val="FFFFFF"/>
                </a:highlight>
              </a:rPr>
              <a:t>Pathamon.NaNakorn@lemeridien.com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Hotel reservations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❖"/>
            </a:pPr>
            <a:r>
              <a:rPr b="1" lang="en-GB" sz="2700"/>
              <a:t>Events Venue and </a:t>
            </a:r>
            <a:r>
              <a:rPr b="1" lang="en-GB" sz="2700"/>
              <a:t>Accommodation:</a:t>
            </a:r>
            <a:r>
              <a:rPr lang="en-GB" sz="2700"/>
              <a:t> Le Meridien Chiang Rai Resort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❖"/>
            </a:pPr>
            <a:r>
              <a:rPr b="1" lang="en-GB" sz="2700"/>
              <a:t>Nearest Airport: </a:t>
            </a:r>
            <a:r>
              <a:rPr lang="en-GB" sz="2700"/>
              <a:t>Chiang Rai International Airport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❖"/>
            </a:pPr>
            <a:r>
              <a:rPr b="1" lang="en-GB" sz="2700"/>
              <a:t>Transportation Options: </a:t>
            </a:r>
            <a:r>
              <a:rPr lang="en-GB" sz="2700"/>
              <a:t>The resort is a 10 minutes drive from Chiang Rai International Airport and a 15 minutes drive from city centre 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❖"/>
            </a:pPr>
            <a:r>
              <a:rPr b="1" lang="en-GB" sz="2700"/>
              <a:t>Getting around the city:</a:t>
            </a:r>
            <a:r>
              <a:rPr lang="en-GB" sz="2700"/>
              <a:t> Mobile App (Grab) 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❖"/>
            </a:pPr>
            <a:r>
              <a:rPr b="1" lang="en-GB" sz="2700"/>
              <a:t>Please contact </a:t>
            </a:r>
            <a:r>
              <a:rPr b="1" lang="en-GB" sz="2700">
                <a:highlight>
                  <a:schemeClr val="lt1"/>
                </a:highlight>
              </a:rPr>
              <a:t>Poramet Thuwakham</a:t>
            </a:r>
            <a:r>
              <a:rPr b="1" lang="en-GB" sz="2700"/>
              <a:t> for </a:t>
            </a:r>
            <a:r>
              <a:rPr b="1" lang="en-GB" sz="2700"/>
              <a:t>Visa letter requests!</a:t>
            </a:r>
            <a:endParaRPr b="1" sz="2700"/>
          </a:p>
        </p:txBody>
      </p:sp>
      <p:sp>
        <p:nvSpPr>
          <p:cNvPr id="123" name="Google Shape;123;p1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Travel Recommendations</a:t>
            </a:r>
            <a:endParaRPr/>
          </a:p>
        </p:txBody>
      </p:sp>
      <p:pic>
        <p:nvPicPr>
          <p:cNvPr id="124" name="Google Shape;12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8525" y="3965650"/>
            <a:ext cx="1029975" cy="10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