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Helvetica Neue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h1CziPjOf38PIq4IxOOdlFrpvX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7315DD7-204F-45E4-B191-D3799D931290}">
  <a:tblStyle styleId="{C7315DD7-204F-45E4-B191-D3799D93129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5370b2f0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g275370b2f0d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5370b2f0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g275370b2f0d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5370b2f0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g275370b2f0d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75370b2f0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275370b2f0d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" name="Google Shape;7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feb083a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" name="Google Shape;80;g25feb083a7c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feb083a7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g25feb083a7c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feb083a7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g25feb083a7c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75370b2f0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g275370b2f0d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75370b2f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g275370b2f0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75370b2f0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g275370b2f0d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75370b2f0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" name="Google Shape;116;g275370b2f0d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1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1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1"/>
          <p:cNvPicPr preferRelativeResize="0"/>
          <p:nvPr/>
        </p:nvPicPr>
        <p:blipFill rotWithShape="1">
          <a:blip r:embed="rId6">
            <a:alphaModFix amt="34000"/>
          </a:blip>
          <a:srcRect b="670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2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SIT-TW, 17-19 October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3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13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13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1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1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1_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feb083a7c_0_44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7058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g25feb083a7c_0_44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g25feb083a7c_0_44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Relationship Id="rId4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41.png"/><Relationship Id="rId22" Type="http://schemas.openxmlformats.org/officeDocument/2006/relationships/image" Target="../media/image25.png"/><Relationship Id="rId21" Type="http://schemas.openxmlformats.org/officeDocument/2006/relationships/image" Target="../media/image22.png"/><Relationship Id="rId24" Type="http://schemas.openxmlformats.org/officeDocument/2006/relationships/image" Target="../media/image21.png"/><Relationship Id="rId23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Relationship Id="rId4" Type="http://schemas.openxmlformats.org/officeDocument/2006/relationships/image" Target="../media/image19.jpg"/><Relationship Id="rId9" Type="http://schemas.openxmlformats.org/officeDocument/2006/relationships/image" Target="../media/image39.jpg"/><Relationship Id="rId26" Type="http://schemas.openxmlformats.org/officeDocument/2006/relationships/image" Target="../media/image47.png"/><Relationship Id="rId25" Type="http://schemas.openxmlformats.org/officeDocument/2006/relationships/image" Target="../media/image40.png"/><Relationship Id="rId28" Type="http://schemas.openxmlformats.org/officeDocument/2006/relationships/image" Target="../media/image46.png"/><Relationship Id="rId27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37.jpg"/><Relationship Id="rId29" Type="http://schemas.openxmlformats.org/officeDocument/2006/relationships/image" Target="../media/image43.jpg"/><Relationship Id="rId7" Type="http://schemas.openxmlformats.org/officeDocument/2006/relationships/image" Target="../media/image12.jpg"/><Relationship Id="rId8" Type="http://schemas.openxmlformats.org/officeDocument/2006/relationships/image" Target="../media/image11.jpg"/><Relationship Id="rId31" Type="http://schemas.openxmlformats.org/officeDocument/2006/relationships/image" Target="../media/image44.jpg"/><Relationship Id="rId30" Type="http://schemas.openxmlformats.org/officeDocument/2006/relationships/image" Target="../media/image30.png"/><Relationship Id="rId11" Type="http://schemas.openxmlformats.org/officeDocument/2006/relationships/image" Target="../media/image16.jpg"/><Relationship Id="rId33" Type="http://schemas.openxmlformats.org/officeDocument/2006/relationships/image" Target="../media/image45.png"/><Relationship Id="rId10" Type="http://schemas.openxmlformats.org/officeDocument/2006/relationships/image" Target="../media/image14.jpg"/><Relationship Id="rId32" Type="http://schemas.openxmlformats.org/officeDocument/2006/relationships/image" Target="../media/image33.png"/><Relationship Id="rId13" Type="http://schemas.openxmlformats.org/officeDocument/2006/relationships/image" Target="../media/image15.jpg"/><Relationship Id="rId35" Type="http://schemas.openxmlformats.org/officeDocument/2006/relationships/image" Target="../media/image35.png"/><Relationship Id="rId12" Type="http://schemas.openxmlformats.org/officeDocument/2006/relationships/image" Target="../media/image42.jpg"/><Relationship Id="rId34" Type="http://schemas.openxmlformats.org/officeDocument/2006/relationships/image" Target="../media/image32.png"/><Relationship Id="rId15" Type="http://schemas.openxmlformats.org/officeDocument/2006/relationships/image" Target="../media/image29.jpg"/><Relationship Id="rId14" Type="http://schemas.openxmlformats.org/officeDocument/2006/relationships/image" Target="../media/image13.jpg"/><Relationship Id="rId17" Type="http://schemas.openxmlformats.org/officeDocument/2006/relationships/image" Target="../media/image17.png"/><Relationship Id="rId16" Type="http://schemas.openxmlformats.org/officeDocument/2006/relationships/image" Target="../media/image18.png"/><Relationship Id="rId19" Type="http://schemas.openxmlformats.org/officeDocument/2006/relationships/image" Target="../media/image28.png"/><Relationship Id="rId18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/>
          <p:nvPr>
            <p:ph type="title"/>
          </p:nvPr>
        </p:nvSpPr>
        <p:spPr>
          <a:xfrm>
            <a:off x="488900" y="476300"/>
            <a:ext cx="68169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6600"/>
              <a:t>SIT Chair Prospectus</a:t>
            </a:r>
            <a:endParaRPr sz="6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6600"/>
              <a:t>2024-25</a:t>
            </a:r>
            <a:endParaRPr sz="66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5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JAXA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9.1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SIT-TW 2023, ESA/ESRIN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17th - 19th October 2023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5370b2f0d_0_28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Existing &amp; Emerging Activities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g275370b2f0d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4256"/>
            <a:ext cx="12192000" cy="531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5370b2f0d_0_34"/>
          <p:cNvSpPr txBox="1"/>
          <p:nvPr/>
        </p:nvSpPr>
        <p:spPr>
          <a:xfrm>
            <a:off x="311375" y="1719125"/>
            <a:ext cx="11632500" cy="4481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SIT-39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b="0" baseline="3000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April 2024: Side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b="0" baseline="3000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11</a:t>
            </a:r>
            <a:r>
              <a:rPr b="0" baseline="3000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April 2024: Plenary Meeting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Tokyo, Japan 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SIT-TW 2024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Week of 16th September 2024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Sydney, Australia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Thanks to GA/CSIRO for hosting!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g275370b2f0d_0_34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2024 meetings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" name="Google Shape;132;g275370b2f0d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5575" y="1048025"/>
            <a:ext cx="4352701" cy="25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75370b2f0d_0_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5576" y="3628975"/>
            <a:ext cx="4352701" cy="290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75370b2f0d_0_42"/>
          <p:cNvSpPr txBox="1"/>
          <p:nvPr/>
        </p:nvSpPr>
        <p:spPr>
          <a:xfrm>
            <a:off x="311375" y="1418676"/>
            <a:ext cx="11632500" cy="4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SIT Chair team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Key Climate Impact colleagues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Key GHG Observation colleagues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g275370b2f0d_0_42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Meet the team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40" name="Google Shape;140;g275370b2f0d_0_42"/>
          <p:cNvGraphicFramePr/>
          <p:nvPr/>
        </p:nvGraphicFramePr>
        <p:xfrm>
          <a:off x="842725" y="19637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{C7315DD7-204F-45E4-B191-D3799D931290}</a:tableStyleId>
              </a:tblPr>
              <a:tblGrid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900" u="none" cap="none" strike="noStrike"/>
                        <a:t>Hirabayashi</a:t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osamu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Mariko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ko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Kamei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Uenuma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Sato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MS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LR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RS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41" name="Google Shape;141;g275370b2f0d_0_42"/>
          <p:cNvGraphicFramePr/>
          <p:nvPr/>
        </p:nvGraphicFramePr>
        <p:xfrm>
          <a:off x="842725" y="36597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{C7315DD7-204F-45E4-B191-D3799D931290}</a:tableStyleId>
              </a:tblPr>
              <a:tblGrid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42" name="Google Shape;142;g275370b2f0d_0_42"/>
          <p:cNvGraphicFramePr/>
          <p:nvPr/>
        </p:nvGraphicFramePr>
        <p:xfrm>
          <a:off x="842725" y="51641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{C7315DD7-204F-45E4-B191-D3799D931290}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90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43" name="Google Shape;143;g275370b2f0d_0_42"/>
          <p:cNvPicPr preferRelativeResize="0"/>
          <p:nvPr/>
        </p:nvPicPr>
        <p:blipFill rotWithShape="1">
          <a:blip r:embed="rId3">
            <a:alphaModFix/>
          </a:blip>
          <a:srcRect b="29153" l="0" r="0" t="5712"/>
          <a:stretch/>
        </p:blipFill>
        <p:spPr>
          <a:xfrm>
            <a:off x="8068624" y="2098226"/>
            <a:ext cx="612001" cy="59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75370b2f0d_0_42"/>
          <p:cNvPicPr preferRelativeResize="0"/>
          <p:nvPr/>
        </p:nvPicPr>
        <p:blipFill rotWithShape="1">
          <a:blip r:embed="rId4">
            <a:alphaModFix/>
          </a:blip>
          <a:srcRect b="35531" l="19704" r="13660" t="0"/>
          <a:stretch/>
        </p:blipFill>
        <p:spPr>
          <a:xfrm>
            <a:off x="7292850" y="2059801"/>
            <a:ext cx="612000" cy="6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75370b2f0d_0_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99825" y="5180638"/>
            <a:ext cx="822925" cy="8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75370b2f0d_0_42"/>
          <p:cNvPicPr preferRelativeResize="0"/>
          <p:nvPr/>
        </p:nvPicPr>
        <p:blipFill rotWithShape="1">
          <a:blip r:embed="rId6">
            <a:alphaModFix/>
          </a:blip>
          <a:srcRect b="37599" l="40155" r="0" t="44053"/>
          <a:stretch/>
        </p:blipFill>
        <p:spPr>
          <a:xfrm>
            <a:off x="3937227" y="5296137"/>
            <a:ext cx="1028700" cy="31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75370b2f0d_0_42"/>
          <p:cNvPicPr preferRelativeResize="0"/>
          <p:nvPr/>
        </p:nvPicPr>
        <p:blipFill rotWithShape="1">
          <a:blip r:embed="rId7">
            <a:alphaModFix/>
          </a:blip>
          <a:srcRect b="40487" l="53398" r="16368" t="3789"/>
          <a:stretch/>
        </p:blipFill>
        <p:spPr>
          <a:xfrm>
            <a:off x="944600" y="2033976"/>
            <a:ext cx="612000" cy="5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75370b2f0d_0_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1352" y="375326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75370b2f0d_0_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1342" y="528611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75370b2f0d_0_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50850" y="2009501"/>
            <a:ext cx="685450" cy="68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75370b2f0d_0_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832100" y="3688732"/>
            <a:ext cx="612000" cy="7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75370b2f0d_0_4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92775" y="3742982"/>
            <a:ext cx="612000" cy="6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75370b2f0d_0_4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448938" y="375875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75370b2f0d_0_42"/>
          <p:cNvPicPr preferRelativeResize="0"/>
          <p:nvPr/>
        </p:nvPicPr>
        <p:blipFill rotWithShape="1">
          <a:blip r:embed="rId14">
            <a:alphaModFix/>
          </a:blip>
          <a:srcRect b="15471" l="35460" r="7196" t="18438"/>
          <a:stretch/>
        </p:blipFill>
        <p:spPr>
          <a:xfrm rot="-5400000">
            <a:off x="2032703" y="5322827"/>
            <a:ext cx="70992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75370b2f0d_0_42"/>
          <p:cNvPicPr preferRelativeResize="0"/>
          <p:nvPr/>
        </p:nvPicPr>
        <p:blipFill rotWithShape="1">
          <a:blip r:embed="rId15">
            <a:alphaModFix/>
          </a:blip>
          <a:srcRect b="22666" l="0" r="0" t="0"/>
          <a:stretch/>
        </p:blipFill>
        <p:spPr>
          <a:xfrm>
            <a:off x="1871425" y="3698195"/>
            <a:ext cx="612001" cy="70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75370b2f0d_0_42"/>
          <p:cNvPicPr preferRelativeResize="0"/>
          <p:nvPr/>
        </p:nvPicPr>
        <p:blipFill rotWithShape="1">
          <a:blip r:embed="rId16">
            <a:alphaModFix/>
          </a:blip>
          <a:srcRect b="50891" l="19757" r="14682" t="3298"/>
          <a:stretch/>
        </p:blipFill>
        <p:spPr>
          <a:xfrm>
            <a:off x="1724800" y="2030925"/>
            <a:ext cx="612000" cy="56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75370b2f0d_0_42"/>
          <p:cNvPicPr preferRelativeResize="0"/>
          <p:nvPr/>
        </p:nvPicPr>
        <p:blipFill rotWithShape="1">
          <a:blip r:embed="rId17">
            <a:alphaModFix/>
          </a:blip>
          <a:srcRect b="13937" l="23319" r="26376" t="19440"/>
          <a:stretch/>
        </p:blipFill>
        <p:spPr>
          <a:xfrm>
            <a:off x="5670000" y="375326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75370b2f0d_0_4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589223" y="375326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75370b2f0d_0_4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844399" y="2070676"/>
            <a:ext cx="612001" cy="65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75370b2f0d_0_42"/>
          <p:cNvPicPr preferRelativeResize="0"/>
          <p:nvPr/>
        </p:nvPicPr>
        <p:blipFill rotWithShape="1">
          <a:blip r:embed="rId20">
            <a:alphaModFix/>
          </a:blip>
          <a:srcRect b="17605" l="19723" r="0" t="4391"/>
          <a:stretch/>
        </p:blipFill>
        <p:spPr>
          <a:xfrm>
            <a:off x="7527822" y="3762446"/>
            <a:ext cx="612000" cy="59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75370b2f0d_0_4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620175" y="2058439"/>
            <a:ext cx="612001" cy="67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75370b2f0d_0_42"/>
          <p:cNvPicPr preferRelativeResize="0"/>
          <p:nvPr/>
        </p:nvPicPr>
        <p:blipFill rotWithShape="1">
          <a:blip r:embed="rId22">
            <a:alphaModFix/>
          </a:blip>
          <a:srcRect b="22221" l="0" r="0" t="0"/>
          <a:stretch/>
        </p:blipFill>
        <p:spPr>
          <a:xfrm>
            <a:off x="5179225" y="5286103"/>
            <a:ext cx="612000" cy="68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75370b2f0d_0_42"/>
          <p:cNvPicPr preferRelativeResize="0"/>
          <p:nvPr/>
        </p:nvPicPr>
        <p:blipFill rotWithShape="1">
          <a:blip r:embed="rId23">
            <a:alphaModFix/>
          </a:blip>
          <a:srcRect b="6585" l="8540" r="14382" t="7649"/>
          <a:stretch/>
        </p:blipFill>
        <p:spPr>
          <a:xfrm>
            <a:off x="7230523" y="5286103"/>
            <a:ext cx="612000" cy="67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75370b2f0d_0_42"/>
          <p:cNvPicPr preferRelativeResize="0"/>
          <p:nvPr/>
        </p:nvPicPr>
        <p:blipFill rotWithShape="1">
          <a:blip r:embed="rId24">
            <a:alphaModFix/>
          </a:blip>
          <a:srcRect b="7819" l="8622" r="8622" t="7827"/>
          <a:stretch/>
        </p:blipFill>
        <p:spPr>
          <a:xfrm>
            <a:off x="6209470" y="5286112"/>
            <a:ext cx="612000" cy="62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75370b2f0d_0_4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460300" y="1995901"/>
            <a:ext cx="612000" cy="7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75370b2f0d_0_42"/>
          <p:cNvPicPr preferRelativeResize="0"/>
          <p:nvPr/>
        </p:nvPicPr>
        <p:blipFill rotWithShape="1">
          <a:blip r:embed="rId26">
            <a:alphaModFix/>
          </a:blip>
          <a:srcRect b="57655" l="54780" r="32900" t="28566"/>
          <a:stretch/>
        </p:blipFill>
        <p:spPr>
          <a:xfrm>
            <a:off x="10395950" y="2038389"/>
            <a:ext cx="611998" cy="72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75370b2f0d_0_4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3314850" y="2018178"/>
            <a:ext cx="612000" cy="68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75370b2f0d_0_4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4067263" y="2055376"/>
            <a:ext cx="643167" cy="68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75370b2f0d_0_4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799225" y="3736845"/>
            <a:ext cx="509328" cy="65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75370b2f0d_0_42"/>
          <p:cNvPicPr preferRelativeResize="0"/>
          <p:nvPr/>
        </p:nvPicPr>
        <p:blipFill rotWithShape="1">
          <a:blip r:embed="rId30">
            <a:alphaModFix/>
          </a:blip>
          <a:srcRect b="16079" l="0" r="0" t="0"/>
          <a:stretch/>
        </p:blipFill>
        <p:spPr>
          <a:xfrm>
            <a:off x="5680175" y="2009502"/>
            <a:ext cx="612000" cy="685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黒いシャツを着ている女性の顔&#10;&#10;自動的に生成された説明" id="171" name="Google Shape;171;g275370b2f0d_0_4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564709" y="1996825"/>
            <a:ext cx="540209" cy="6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75370b2f0d_0_4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9374210" y="3762446"/>
            <a:ext cx="642497" cy="64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75370b2f0d_0_4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0329951" y="3770841"/>
            <a:ext cx="625732" cy="6257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紫のネクタイを締めた男性の顔&#10;&#10;自動的に生成された説明" id="174" name="Google Shape;174;g275370b2f0d_0_4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232397" y="5297103"/>
            <a:ext cx="686684" cy="686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白い壁の前にいる女性&#10;&#10;自動的に生成された説明" id="175" name="Google Shape;175;g275370b2f0d_0_42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9216277" y="5285496"/>
            <a:ext cx="709898" cy="709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5370b2f0d_0_52"/>
          <p:cNvSpPr txBox="1"/>
          <p:nvPr/>
        </p:nvSpPr>
        <p:spPr>
          <a:xfrm>
            <a:off x="279750" y="1372875"/>
            <a:ext cx="116325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is pleased to make this contribution to our common goals as CEOS space agencies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encourage your active participation in our SIT term activities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g275370b2f0d_0_52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Thanks!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2" name="Google Shape;182;g275370b2f0d_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7436" y="3214844"/>
            <a:ext cx="3337256" cy="27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275370b2f0d_0_52"/>
          <p:cNvSpPr txBox="1"/>
          <p:nvPr/>
        </p:nvSpPr>
        <p:spPr>
          <a:xfrm>
            <a:off x="7898104" y="5182934"/>
            <a:ext cx="36314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75370b2f0d_0_52"/>
          <p:cNvSpPr/>
          <p:nvPr/>
        </p:nvSpPr>
        <p:spPr>
          <a:xfrm>
            <a:off x="7700790" y="2754339"/>
            <a:ext cx="2842352" cy="558115"/>
          </a:xfrm>
          <a:prstGeom prst="wedgeEllipseCallout">
            <a:avLst>
              <a:gd fmla="val -61184" name="adj1"/>
              <a:gd fmla="val 94065" name="adj2"/>
            </a:avLst>
          </a:prstGeom>
          <a:solidFill>
            <a:srgbClr val="DAEA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 lá! / Tu consegues!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75370b2f0d_0_52"/>
          <p:cNvSpPr/>
          <p:nvPr/>
        </p:nvSpPr>
        <p:spPr>
          <a:xfrm>
            <a:off x="8350250" y="4573043"/>
            <a:ext cx="2842352" cy="558115"/>
          </a:xfrm>
          <a:prstGeom prst="wedgeEllipseCallout">
            <a:avLst>
              <a:gd fmla="val -85990" name="adj1"/>
              <a:gd fmla="val -132938" name="adj2"/>
            </a:avLst>
          </a:prstGeom>
          <a:solidFill>
            <a:srgbClr val="AFD8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สู้ๆ! 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(sǔu sǔu!)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75370b2f0d_0_52"/>
          <p:cNvSpPr/>
          <p:nvPr/>
        </p:nvSpPr>
        <p:spPr>
          <a:xfrm>
            <a:off x="7997710" y="5583044"/>
            <a:ext cx="2842352" cy="558115"/>
          </a:xfrm>
          <a:prstGeom prst="wedgeEllipseCallout">
            <a:avLst>
              <a:gd fmla="val -70874" name="adj1"/>
              <a:gd fmla="val -298749" name="adj2"/>
            </a:avLst>
          </a:prstGeom>
          <a:solidFill>
            <a:srgbClr val="F5D8D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¡Vamos! / ¡Tú puedes!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75370b2f0d_0_52"/>
          <p:cNvSpPr/>
          <p:nvPr/>
        </p:nvSpPr>
        <p:spPr>
          <a:xfrm>
            <a:off x="903383" y="3016865"/>
            <a:ext cx="3068307" cy="558115"/>
          </a:xfrm>
          <a:prstGeom prst="wedgeEllipseCallout">
            <a:avLst>
              <a:gd fmla="val 53157" name="adj1"/>
              <a:gd fmla="val 98013" name="adj2"/>
            </a:avLst>
          </a:prstGeom>
          <a:solidFill>
            <a:srgbClr val="FFFF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for it! / You can do it!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75370b2f0d_0_52"/>
          <p:cNvSpPr/>
          <p:nvPr/>
        </p:nvSpPr>
        <p:spPr>
          <a:xfrm>
            <a:off x="310202" y="3976567"/>
            <a:ext cx="3068307" cy="558115"/>
          </a:xfrm>
          <a:prstGeom prst="wedgeEllipseCallout">
            <a:avLst>
              <a:gd fmla="val 75418" name="adj1"/>
              <a:gd fmla="val -30293" name="adj2"/>
            </a:avLst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 schaffst das! / Mach weiter!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75370b2f0d_0_52"/>
          <p:cNvSpPr/>
          <p:nvPr/>
        </p:nvSpPr>
        <p:spPr>
          <a:xfrm>
            <a:off x="999398" y="4813074"/>
            <a:ext cx="2564562" cy="558115"/>
          </a:xfrm>
          <a:prstGeom prst="wedgeEllipseCallout">
            <a:avLst>
              <a:gd fmla="val 75624" name="adj1"/>
              <a:gd fmla="val -105303" name="adj2"/>
            </a:avLst>
          </a:prstGeom>
          <a:solidFill>
            <a:srgbClr val="FFCC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Courage ! / Vas-y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75370b2f0d_0_52"/>
          <p:cNvSpPr/>
          <p:nvPr/>
        </p:nvSpPr>
        <p:spPr>
          <a:xfrm>
            <a:off x="813947" y="5772776"/>
            <a:ext cx="2564562" cy="558115"/>
          </a:xfrm>
          <a:prstGeom prst="wedgeEllipseCallout">
            <a:avLst>
              <a:gd fmla="val 82927" name="adj1"/>
              <a:gd fmla="val -221766" name="adj2"/>
            </a:avLst>
          </a:prstGeom>
          <a:solidFill>
            <a:srgbClr val="DAEA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Força! / Vai lá!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275370b2f0d_0_52"/>
          <p:cNvSpPr/>
          <p:nvPr/>
        </p:nvSpPr>
        <p:spPr>
          <a:xfrm>
            <a:off x="8951311" y="3494876"/>
            <a:ext cx="2054540" cy="558115"/>
          </a:xfrm>
          <a:prstGeom prst="wedgeEllipseCallout">
            <a:avLst>
              <a:gd fmla="val -123538" name="adj1"/>
              <a:gd fmla="val 7211" name="adj2"/>
            </a:avLst>
          </a:prstGeom>
          <a:solidFill>
            <a:srgbClr val="E3F1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加油（jiā 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yóu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/>
          <p:nvPr/>
        </p:nvSpPr>
        <p:spPr>
          <a:xfrm>
            <a:off x="357105" y="1290957"/>
            <a:ext cx="11112000" cy="44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will take on Chairmanship of the CEOS Strategic Implementation Team (SIT) at CEOS Plenary for a 2-year term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 </a:t>
            </a:r>
            <a:r>
              <a:rPr b="1" i="1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“..provides strategic guidance on the direction, progress, and status of implementation activities in relation to the established priorities, commitments, and partnerships of the CEOS organization”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NASA to serve as SIT Vice-Chair during this term and to take on SIT Chair in late 2025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Incoming JAXA Team has been consulting broadly across the organisation to set outcomes and milestones that are significant and reflect societal needs and CEOS agency priorities (and therefore resources)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4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feb083a7c_0_1"/>
          <p:cNvSpPr txBox="1"/>
          <p:nvPr/>
        </p:nvSpPr>
        <p:spPr>
          <a:xfrm>
            <a:off x="348330" y="1185782"/>
            <a:ext cx="11112000" cy="5972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Focused:</a:t>
            </a:r>
            <a:r>
              <a:rPr b="1" i="0" lang="en-GB" sz="1800" u="none" cap="none" strike="noStrike">
                <a:solidFill>
                  <a:srgbClr val="00FF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few priorities reflecting major thrusts across civil EO programmes and priority needs, consistent with past CEOS outcomes 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Tangible and achievable outcomes with enduring benefit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Ensuring continuity: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existing SIT and CEOS WP activities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Reflecting resource availability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Stressing CEOS agency participation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Consistent with the original vision for SIT:</a:t>
            </a:r>
            <a:endParaRPr b="1" i="0" sz="18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Principals in SIT meetings address significant challenges via coordination and observing system harmonisation across space agencies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Effective use of the different meetings:</a:t>
            </a:r>
            <a:endParaRPr b="1" i="0" sz="18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SIT: Significant debate and decision - for Principals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TW: Working Teams reporting, interaction, and prep for Plenary 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meetings cannot accommodate reporting of all CEOS business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effective intersection between CEOS management and WP contributors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g25feb083a7c_0_1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SIT 2024-25 approach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5feb083a7c_0_24"/>
          <p:cNvSpPr txBox="1"/>
          <p:nvPr/>
        </p:nvSpPr>
        <p:spPr>
          <a:xfrm>
            <a:off x="348330" y="1185782"/>
            <a:ext cx="111120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b="1" i="0" lang="en-GB" sz="2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SIT Chair Priorities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89693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b="1" i="0" lang="en-GB" sz="2000" u="none" cap="none" strike="noStrike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Climate Policy Impact </a:t>
            </a: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addressing obstacles and opportunities for CEOS agency data, particularly </a:t>
            </a:r>
            <a:r>
              <a:rPr b="1" i="0" lang="en-GB" sz="2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AFOLU/Biomass map datasets,</a:t>
            </a: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have maximum impact in the key climate policy processes such as the Global Stocktake of the Paris Agreement 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0" marL="89693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b="1" i="0" lang="en-GB" sz="2000" u="none" cap="none" strike="noStrike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GHG observations from space </a:t>
            </a: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addressing coordination for data continuity challenges ahead and developing good practices so that operators of all kinds may contribute to societal needs 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b="1" i="0" lang="en-GB" sz="2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existing &amp; emerging CEOS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7921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Escalating, elevating and expediting the CEOS WP activities underway and planned in which CEOS agencies are investing 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g25feb083a7c_0_24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SIT 2024-25 headlines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5feb083a7c_0_48"/>
          <p:cNvSpPr txBox="1"/>
          <p:nvPr/>
        </p:nvSpPr>
        <p:spPr>
          <a:xfrm>
            <a:off x="254349" y="1039521"/>
            <a:ext cx="11632500" cy="55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Addressing opportunities for EO data impact on climate policies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Significance of AFOLU datasets to understand sink and source of GHG from the land surface which is the primary domains of human and natural activities</a:t>
            </a:r>
            <a:endParaRPr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Progress AFOLU Roadmap implementation</a:t>
            </a:r>
            <a:endParaRPr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Important dataset harmonization studies offer insights and new opportunities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National Case Studies on EO data impact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Space based AFOLU datasets (e.g., Biomass map) for potential GHG inventory reporting in Asian countries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Asia focus of SilvaCarbon: working dataset for reporting and more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Responding to GST1 outcomes and reinforcement of UNFCCC engagement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EO-related support arising from 1st Global Stocktake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Propose to launch a coordinated effort targeting EO data role in the next update of the IPCC Task Force on Inventories Good Practice Guidance (circa GST2 in 5 years)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Highly insecure interface for CEOS (and GEO, WMO) to UNFCCC SEC and COP process to explore mechanisms for improvement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Other policy engagement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Space Agency Response to GCOS IP (Plenary 2024)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Alternate angles (eg Covenant of Mayors)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25feb083a7c_0_48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Climate Policy Impact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5370b2f0d_0_15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Climate Policy Impact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g275370b2f0d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61856"/>
            <a:ext cx="12192000" cy="531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5370b2f0d_0_0"/>
          <p:cNvSpPr txBox="1"/>
          <p:nvPr/>
        </p:nvSpPr>
        <p:spPr>
          <a:xfrm>
            <a:off x="279750" y="1096675"/>
            <a:ext cx="11827500" cy="56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Observation continuity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Multiple delays, cancellations or program reductions of concern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GHG mission portal (with ESA MIM team) to aid coordination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Roadmap 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3" marL="89217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Implementation of the GHG Roadmap including CO2 emission from mega cities.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Good Practices for GHG Emission Estimates from Space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Diverse data contributors to goals like IMEO MARS - CEOS can help optimise contributions of smaller missions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Best Practices document including methods for evaluating commercial products through engagement with IMEO, WMO+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Case studies to monitor Methane from rice field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Active engagement with policy entities – UNEP IMEO and WMO GGGW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IMEO Roadmap with CEOS inputs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Active engagement in WMO GGGW discussion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 to Global Methane Pledge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778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g275370b2f0d_0_0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GHG Observations from space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5370b2f0d_0_22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GHG Observations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g275370b2f0d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1187850"/>
            <a:ext cx="12192000" cy="531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5370b2f0d_0_10"/>
          <p:cNvSpPr txBox="1"/>
          <p:nvPr/>
        </p:nvSpPr>
        <p:spPr>
          <a:xfrm>
            <a:off x="311375" y="1719125"/>
            <a:ext cx="11632500" cy="4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 for current CEOS WP tasks &amp; deliverables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Including GEO contributions and interfaces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SDGs, ARD etc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Expedite emerging business as required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Aquatic Carbon Roadmap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Biodiversity Initiative of 2024 CEOS Chair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COAST VC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Review and reinforcement of the VC construct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VC timelines and comms materials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Continuity challenges for thematic observations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g275370b2f0d_0_10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Existing &amp; Emerging Business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0x0101008BD61DCDB37ABC47AEFF0FA53394431D</vt:lpwstr>
  </property>
</Properties>
</file>