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7dcd6ce2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g27dcd6ce22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4803bd8e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284803bd8ec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4b03a2a03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24b03a2a031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4b03a2a03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24b03a2a031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8d47ce9b0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48d47ce9b0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1.jpg"/><Relationship Id="rId4" Type="http://schemas.openxmlformats.org/officeDocument/2006/relationships/image" Target="../media/image4.jp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18-19 October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0" y="175950"/>
            <a:ext cx="93960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5800"/>
              <a:t>CEOS Missions Instruments &amp; </a:t>
            </a:r>
            <a:r>
              <a:rPr lang="en-GB" sz="5800"/>
              <a:t>Measurements</a:t>
            </a:r>
            <a:r>
              <a:rPr lang="en-GB" sz="5800"/>
              <a:t> (MIM) Database</a:t>
            </a:r>
            <a:br>
              <a:rPr lang="en-GB" sz="5800"/>
            </a:br>
            <a:endParaRPr i="1" sz="22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685225" y="4454600"/>
            <a:ext cx="6459300" cy="24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MIM team, ESA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8.1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Technical Workshop 2023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18th - 19th October 2023, 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ESA/ESRIN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357100" y="1367150"/>
            <a:ext cx="7283400" cy="34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MIM Database is the cornerstone of all CEOS coordination and planning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Origins were the CEOS EO Handbook (1992) and WMO database (mid 90s) initiated by Don Hinsman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ESA contributes the database and Handbook as a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standing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significant contribution to CEOS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Annual survey process to remain current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Context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34200" y="1338125"/>
            <a:ext cx="4071073" cy="345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357100" y="1290950"/>
            <a:ext cx="11631900" cy="15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41 agencies surveyed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32 responses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(78%) </a:t>
            </a:r>
            <a:r>
              <a:rPr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- 26 provided updates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Missing nine agencies: </a:t>
            </a:r>
            <a:r>
              <a:rPr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AEM (Mexico), AGEOS (Gabon), NASRDA (Nigeria), NIER (Republic of Korea), NRSCC / CAST, CNSA / CRESDA (China), NSAU (Ukraine), SANSA (South Africa), Tubitak (Turkey), UAE SA (UAE)</a:t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2023 Survey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9"/>
          <p:cNvSpPr txBox="1"/>
          <p:nvPr/>
        </p:nvSpPr>
        <p:spPr>
          <a:xfrm>
            <a:off x="1977225" y="2898550"/>
            <a:ext cx="150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5"/>
                </a:solidFill>
              </a:rPr>
              <a:t>11</a:t>
            </a:r>
            <a:endParaRPr b="1" sz="8000">
              <a:solidFill>
                <a:schemeClr val="accent5"/>
              </a:solidFill>
            </a:endParaRPr>
          </a:p>
        </p:txBody>
      </p:sp>
      <p:sp>
        <p:nvSpPr>
          <p:cNvPr id="82" name="Google Shape;82;p9"/>
          <p:cNvSpPr txBox="1"/>
          <p:nvPr/>
        </p:nvSpPr>
        <p:spPr>
          <a:xfrm>
            <a:off x="3302450" y="3121750"/>
            <a:ext cx="1215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new mission records</a:t>
            </a:r>
            <a:endParaRPr b="1" sz="17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9"/>
          <p:cNvSpPr txBox="1"/>
          <p:nvPr/>
        </p:nvSpPr>
        <p:spPr>
          <a:xfrm>
            <a:off x="5270500" y="2898550"/>
            <a:ext cx="15081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accent3"/>
                </a:solidFill>
              </a:rPr>
              <a:t>42</a:t>
            </a:r>
            <a:endParaRPr b="1" sz="8000">
              <a:solidFill>
                <a:schemeClr val="accent3"/>
              </a:solidFill>
            </a:endParaRPr>
          </a:p>
        </p:txBody>
      </p:sp>
      <p:sp>
        <p:nvSpPr>
          <p:cNvPr id="84" name="Google Shape;84;p9"/>
          <p:cNvSpPr txBox="1"/>
          <p:nvPr/>
        </p:nvSpPr>
        <p:spPr>
          <a:xfrm>
            <a:off x="6595725" y="3121750"/>
            <a:ext cx="15081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new instrument records</a:t>
            </a:r>
            <a:endParaRPr b="1" sz="17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9"/>
          <p:cNvSpPr txBox="1"/>
          <p:nvPr/>
        </p:nvSpPr>
        <p:spPr>
          <a:xfrm>
            <a:off x="1858425" y="4036125"/>
            <a:ext cx="332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252 mission records updated</a:t>
            </a:r>
            <a:endParaRPr b="1"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6" name="Google Shape;86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038" y="4367776"/>
            <a:ext cx="2578883" cy="12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9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77225" y="4367775"/>
            <a:ext cx="2493925" cy="12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9"/>
          <p:cNvSpPr txBox="1"/>
          <p:nvPr/>
        </p:nvSpPr>
        <p:spPr>
          <a:xfrm>
            <a:off x="5179125" y="4036125"/>
            <a:ext cx="2924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181 instrument records updated</a:t>
            </a:r>
            <a:endParaRPr b="1" sz="13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9"/>
          <p:cNvSpPr txBox="1"/>
          <p:nvPr/>
        </p:nvSpPr>
        <p:spPr>
          <a:xfrm>
            <a:off x="8475725" y="3413475"/>
            <a:ext cx="146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330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90" name="Google Shape;90;p9"/>
          <p:cNvSpPr txBox="1"/>
          <p:nvPr/>
        </p:nvSpPr>
        <p:spPr>
          <a:xfrm>
            <a:off x="9724825" y="3498075"/>
            <a:ext cx="2165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new/updated instrument measurement records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9"/>
          <p:cNvSpPr txBox="1"/>
          <p:nvPr/>
        </p:nvSpPr>
        <p:spPr>
          <a:xfrm>
            <a:off x="8876450" y="4291550"/>
            <a:ext cx="922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accent1"/>
                </a:solidFill>
              </a:rPr>
              <a:t>51</a:t>
            </a:r>
            <a:endParaRPr b="1" sz="5000">
              <a:solidFill>
                <a:schemeClr val="accent1"/>
              </a:solidFill>
            </a:endParaRPr>
          </a:p>
        </p:txBody>
      </p:sp>
      <p:sp>
        <p:nvSpPr>
          <p:cNvPr id="92" name="Google Shape;92;p9"/>
          <p:cNvSpPr txBox="1"/>
          <p:nvPr/>
        </p:nvSpPr>
        <p:spPr>
          <a:xfrm>
            <a:off x="9742625" y="4376150"/>
            <a:ext cx="20049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new/updated instrument waveband records</a:t>
            </a:r>
            <a:endParaRPr b="1" sz="13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9"/>
          <p:cNvSpPr txBox="1"/>
          <p:nvPr/>
        </p:nvSpPr>
        <p:spPr>
          <a:xfrm>
            <a:off x="0" y="5986175"/>
            <a:ext cx="121662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Thank you to all the Agency POCs - we know it can be a tough exercise, especially for the larger agencies!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/>
          <p:nvPr/>
        </p:nvSpPr>
        <p:spPr>
          <a:xfrm>
            <a:off x="357100" y="1290950"/>
            <a:ext cx="6327000" cy="6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Quarterly updates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Cooperation with WMO to ensure compatibility and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complementarity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info and interfaces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Links to eoportal.org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NORAD ID and UCS database linkages/checks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database toolkit for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admin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&amp; power users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Inclusion of some non-CEOS missions for certain applications (like GHG Portal)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Not visible for general use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Used for many CEOS &amp; agency applications and analyses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0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Recent developments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0" name="Google Shape;10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95125" y="1198350"/>
            <a:ext cx="1387051" cy="19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44725" y="1198350"/>
            <a:ext cx="1343876" cy="190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5127" y="3354750"/>
            <a:ext cx="3099223" cy="2748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 txBox="1"/>
          <p:nvPr/>
        </p:nvSpPr>
        <p:spPr>
          <a:xfrm>
            <a:off x="357100" y="1290950"/>
            <a:ext cx="6327000" cy="26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 over 100% YoY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1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User growth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9" name="Google Shape;109;p11"/>
          <p:cNvPicPr preferRelativeResize="0"/>
          <p:nvPr/>
        </p:nvPicPr>
        <p:blipFill rotWithShape="1">
          <a:blip r:embed="rId3">
            <a:alphaModFix/>
          </a:blip>
          <a:srcRect b="0" l="438" r="0" t="0"/>
          <a:stretch/>
        </p:blipFill>
        <p:spPr>
          <a:xfrm>
            <a:off x="2565550" y="2479650"/>
            <a:ext cx="8227574" cy="36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2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Global users Oct 22 - Sep 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5" name="Google Shape;11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0425" y="1712452"/>
            <a:ext cx="5676381" cy="3607248"/>
          </a:xfrm>
          <a:prstGeom prst="rect">
            <a:avLst/>
          </a:prstGeom>
          <a:noFill/>
          <a:ln cap="flat" cmpd="sng" w="9525">
            <a:solidFill>
              <a:srgbClr val="0C2C6E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6" name="Google Shape;116;p12"/>
          <p:cNvPicPr preferRelativeResize="0"/>
          <p:nvPr/>
        </p:nvPicPr>
        <p:blipFill rotWithShape="1">
          <a:blip r:embed="rId4">
            <a:alphaModFix/>
          </a:blip>
          <a:srcRect b="0" l="1400" r="0" t="0"/>
          <a:stretch/>
        </p:blipFill>
        <p:spPr>
          <a:xfrm>
            <a:off x="1852350" y="1576100"/>
            <a:ext cx="2217699" cy="397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/>
          <p:nvPr/>
        </p:nvSpPr>
        <p:spPr>
          <a:xfrm>
            <a:off x="384750" y="1495525"/>
            <a:ext cx="11480100" cy="49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Continued linkages to available web resources (eoPortal, OSCAR and more) to stay relevant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0662" lvl="0" marL="214312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Ability to include commercial missions for specific applications as needed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Visual interface somewhat overdue a refresh (~2024)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development of toolkit for admin and applications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CEOS Teams pages an option (akin to GHG Portal)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Continued 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leverage</a:t>
            </a: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SEO interests and support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Further linkages for users keen on accessing actual data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2949" lvl="0" marL="224999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ontserrat"/>
              <a:buChar char="❖"/>
            </a:pPr>
            <a:r>
              <a:rPr b="1" lang="en-GB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Consultation process in 2024 - but feedback welcome at any time!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3"/>
          <p:cNvSpPr txBox="1"/>
          <p:nvPr/>
        </p:nvSpPr>
        <p:spPr>
          <a:xfrm>
            <a:off x="94020" y="103248"/>
            <a:ext cx="8668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Future plans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3" name="Google Shape;12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5601" y="2476281"/>
            <a:ext cx="3659175" cy="112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