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Montserrat" panose="00000500000000000000" pitchFamily="2"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20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9067f2482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9067f248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5a30acef1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g25a30acef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9067f24826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9067f2482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0"/>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chemeClr val="accent1"/>
                </a:solidFill>
                <a:latin typeface="Arial"/>
                <a:ea typeface="Arial"/>
                <a:cs typeface="Arial"/>
                <a:sym typeface="Arial"/>
              </a:rPr>
              <a:t>Slide </a:t>
            </a:r>
            <a:fld id="{00000000-1234-1234-1234-123412341234}" type="slidenum">
              <a:rPr lang="en-US"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1"/>
                </a:solidFill>
                <a:latin typeface="Arial"/>
                <a:ea typeface="Arial"/>
                <a:cs typeface="Arial"/>
                <a:sym typeface="Arial"/>
              </a:rPr>
              <a:t>CEOS SIT TW </a:t>
            </a:r>
            <a:r>
              <a:rPr lang="en-US" b="1">
                <a:solidFill>
                  <a:schemeClr val="accent1"/>
                </a:solidFill>
              </a:rPr>
              <a:t>Octo</a:t>
            </a:r>
            <a:r>
              <a:rPr lang="en-US" sz="1400" b="1" i="0" u="none" strike="noStrike" cap="none">
                <a:solidFill>
                  <a:schemeClr val="accent1"/>
                </a:solidFill>
                <a:latin typeface="Arial"/>
                <a:ea typeface="Arial"/>
                <a:cs typeface="Arial"/>
                <a:sym typeface="Arial"/>
              </a:rPr>
              <a:t>ber 2023</a:t>
            </a:r>
            <a:endParaRPr sz="1400" b="1"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1"/>
              </a:solidFill>
              <a:latin typeface="Arial"/>
              <a:ea typeface="Arial"/>
              <a:cs typeface="Arial"/>
              <a:sym typeface="Arial"/>
            </a:endParaRPr>
          </a:p>
        </p:txBody>
      </p:sp>
      <p:sp>
        <p:nvSpPr>
          <p:cNvPr id="29" name="Google Shape;29;p3"/>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chemeClr val="accent1"/>
                </a:solidFill>
                <a:latin typeface="Montserrat"/>
                <a:ea typeface="Montserrat"/>
                <a:cs typeface="Montserrat"/>
                <a:sym typeface="Montserrat"/>
              </a:rPr>
              <a:t>Slide </a:t>
            </a:r>
            <a:fld id="{00000000-1234-1234-1234-123412341234}" type="slidenum">
              <a:rPr lang="en-US"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9pPr>
          </a:lstStyle>
          <a:p>
            <a:endParaRPr/>
          </a:p>
        </p:txBody>
      </p:sp>
      <p:sp>
        <p:nvSpPr>
          <p:cNvPr id="41" name="Google Shape;41;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accent1"/>
                </a:solidFill>
                <a:latin typeface="Montserrat"/>
                <a:ea typeface="Montserrat"/>
                <a:cs typeface="Montserrat"/>
                <a:sym typeface="Montserrat"/>
              </a:rPr>
              <a:t>SIT-38, 29-30 March 2023</a:t>
            </a:r>
            <a:endParaRPr sz="1400" b="0" i="0" u="none" strike="noStrike" cap="none">
              <a:solidFill>
                <a:srgbClr val="000000"/>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chemeClr val="accent1"/>
                </a:solidFill>
                <a:latin typeface="Montserrat"/>
                <a:ea typeface="Montserrat"/>
                <a:cs typeface="Montserrat"/>
                <a:sym typeface="Montserrat"/>
              </a:rPr>
              <a:t>Slide </a:t>
            </a:r>
            <a:fld id="{00000000-1234-1234-1234-123412341234}" type="slidenum">
              <a:rPr lang="en-US"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9pPr>
          </a:lstStyle>
          <a:p>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accent1"/>
                </a:solidFill>
                <a:latin typeface="Montserrat"/>
                <a:ea typeface="Montserrat"/>
                <a:cs typeface="Montserrat"/>
                <a:sym typeface="Montserrat"/>
              </a:rPr>
              <a:t>SIT-38, 29-30 March 2023</a:t>
            </a:r>
            <a:endParaRPr sz="1400" b="0" i="0" u="none" strike="noStrike" cap="none">
              <a:solidFill>
                <a:srgbClr val="000000"/>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b="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b="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b="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chemeClr val="accent1"/>
                </a:solidFill>
                <a:latin typeface="Montserrat"/>
                <a:ea typeface="Montserrat"/>
                <a:cs typeface="Montserrat"/>
                <a:sym typeface="Montserrat"/>
              </a:rPr>
              <a:t>Slide </a:t>
            </a:r>
            <a:fld id="{00000000-1234-1234-1234-123412341234}" type="slidenum">
              <a:rPr lang="en-US"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accent1"/>
                </a:solidFill>
                <a:latin typeface="Montserrat"/>
                <a:ea typeface="Montserrat"/>
                <a:cs typeface="Montserrat"/>
                <a:sym typeface="Montserrat"/>
              </a:rPr>
              <a:t>SIT-38, 29-30 March 2023</a:t>
            </a:r>
            <a:endParaRPr sz="1400" b="0" i="0" u="none" strike="noStrike" cap="none">
              <a:solidFill>
                <a:srgbClr val="000000"/>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325125" y="1036425"/>
            <a:ext cx="8094900" cy="2300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lt1"/>
              </a:buClr>
              <a:buSzPts val="8000"/>
              <a:buFont typeface="Arial"/>
              <a:buNone/>
            </a:pPr>
            <a:r>
              <a:rPr lang="en-US" sz="4400">
                <a:latin typeface="Calibri"/>
                <a:ea typeface="Calibri"/>
                <a:cs typeface="Calibri"/>
                <a:sym typeface="Calibri"/>
              </a:rPr>
              <a:t>CEOS Ocean Coordination Group Final Actions</a:t>
            </a:r>
            <a:endParaRPr sz="4400">
              <a:latin typeface="Calibri"/>
              <a:ea typeface="Calibri"/>
              <a:cs typeface="Calibri"/>
              <a:sym typeface="Calibri"/>
            </a:endParaRPr>
          </a:p>
          <a:p>
            <a:pPr marL="0" lvl="0" indent="0" algn="l" rtl="0">
              <a:lnSpc>
                <a:spcPct val="115000"/>
              </a:lnSpc>
              <a:spcBef>
                <a:spcPts val="1000"/>
              </a:spcBef>
              <a:spcAft>
                <a:spcPts val="0"/>
              </a:spcAft>
              <a:buClr>
                <a:schemeClr val="lt1"/>
              </a:buClr>
              <a:buSzPts val="8000"/>
              <a:buFont typeface="Arial"/>
              <a:buNone/>
            </a:pPr>
            <a:endParaRPr sz="4000" i="1">
              <a:latin typeface="Calibri"/>
              <a:ea typeface="Calibri"/>
              <a:cs typeface="Calibri"/>
              <a:sym typeface="Calibri"/>
            </a:endParaRPr>
          </a:p>
        </p:txBody>
      </p:sp>
      <p:sp>
        <p:nvSpPr>
          <p:cNvPr id="67" name="Google Shape;67;p7"/>
          <p:cNvSpPr/>
          <p:nvPr/>
        </p:nvSpPr>
        <p:spPr>
          <a:xfrm>
            <a:off x="7715250" y="4252675"/>
            <a:ext cx="4340100" cy="2605200"/>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Clr>
                <a:srgbClr val="000000"/>
              </a:buClr>
              <a:buSzPts val="2200"/>
              <a:buFont typeface="Arial"/>
              <a:buNone/>
            </a:pPr>
            <a:endParaRPr sz="2200" b="1" i="0" u="none" strike="noStrike" cap="none">
              <a:solidFill>
                <a:schemeClr val="accent1"/>
              </a:solidFill>
              <a:latin typeface="Montserrat"/>
              <a:ea typeface="Montserrat"/>
              <a:cs typeface="Montserrat"/>
              <a:sym typeface="Montserrat"/>
            </a:endParaRPr>
          </a:p>
          <a:p>
            <a:pPr marL="0" marR="0" lvl="0" indent="0" algn="r" rtl="0">
              <a:lnSpc>
                <a:spcPct val="150000"/>
              </a:lnSpc>
              <a:spcBef>
                <a:spcPts val="0"/>
              </a:spcBef>
              <a:spcAft>
                <a:spcPts val="0"/>
              </a:spcAft>
              <a:buClr>
                <a:srgbClr val="000000"/>
              </a:buClr>
              <a:buSzPts val="2200"/>
              <a:buFont typeface="Arial"/>
              <a:buNone/>
            </a:pPr>
            <a:r>
              <a:rPr lang="en-US" sz="2200" b="1">
                <a:solidFill>
                  <a:schemeClr val="accent1"/>
                </a:solidFill>
              </a:rPr>
              <a:t>Merrie Beth Neely, </a:t>
            </a:r>
            <a:endParaRPr sz="2200" b="1">
              <a:solidFill>
                <a:schemeClr val="accent1"/>
              </a:solidFill>
            </a:endParaRPr>
          </a:p>
          <a:p>
            <a:pPr marL="0" marR="0" lvl="0" indent="0" algn="r" rtl="0">
              <a:lnSpc>
                <a:spcPct val="150000"/>
              </a:lnSpc>
              <a:spcBef>
                <a:spcPts val="0"/>
              </a:spcBef>
              <a:spcAft>
                <a:spcPts val="0"/>
              </a:spcAft>
              <a:buClr>
                <a:srgbClr val="000000"/>
              </a:buClr>
              <a:buSzPts val="2200"/>
              <a:buFont typeface="Arial"/>
              <a:buNone/>
            </a:pPr>
            <a:r>
              <a:rPr lang="en-US" sz="2200" b="1">
                <a:solidFill>
                  <a:schemeClr val="accent1"/>
                </a:solidFill>
              </a:rPr>
              <a:t> Paul DiGiacomo</a:t>
            </a:r>
            <a:endParaRPr sz="1400" b="0" i="0" u="none" strike="noStrike" cap="none">
              <a:solidFill>
                <a:srgbClr val="000000"/>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800"/>
              <a:buFont typeface="Arial"/>
              <a:buNone/>
            </a:pPr>
            <a:r>
              <a:rPr lang="en-US" sz="1800" b="1" i="0" u="none" strike="noStrike" cap="none">
                <a:solidFill>
                  <a:schemeClr val="accent1"/>
                </a:solidFill>
                <a:latin typeface="Arial"/>
                <a:ea typeface="Arial"/>
                <a:cs typeface="Arial"/>
                <a:sym typeface="Arial"/>
              </a:rPr>
              <a:t>NOAA Center for Satellite Applications and Research </a:t>
            </a:r>
            <a:endParaRPr sz="1400" b="0" i="0" u="none" strike="noStrike" cap="none">
              <a:solidFill>
                <a:srgbClr val="000000"/>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400"/>
              <a:buFont typeface="Arial"/>
              <a:buNone/>
            </a:pPr>
            <a:r>
              <a:rPr lang="en-US" sz="1700" b="0" i="0" u="none" strike="noStrike" cap="none">
                <a:solidFill>
                  <a:srgbClr val="000000"/>
                </a:solidFill>
                <a:latin typeface="Arial"/>
                <a:ea typeface="Arial"/>
                <a:cs typeface="Arial"/>
                <a:sym typeface="Arial"/>
              </a:rPr>
              <a:t>Chair, CEOS Ocean Coordination Group</a:t>
            </a: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p:nvPr/>
        </p:nvSpPr>
        <p:spPr>
          <a:xfrm>
            <a:off x="254886" y="120182"/>
            <a:ext cx="8668500" cy="67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3800" b="0" i="0" u="none" strike="noStrike" cap="none">
                <a:solidFill>
                  <a:schemeClr val="lt1"/>
                </a:solidFill>
                <a:latin typeface="Arial"/>
                <a:ea typeface="Arial"/>
                <a:cs typeface="Arial"/>
                <a:sym typeface="Arial"/>
              </a:rPr>
              <a:t>OCG Goal: Preparing for New Missions</a:t>
            </a:r>
            <a:endParaRPr sz="1000" b="0" i="0" u="none" strike="noStrike" cap="none">
              <a:solidFill>
                <a:srgbClr val="000000"/>
              </a:solidFill>
              <a:latin typeface="Arial"/>
              <a:ea typeface="Arial"/>
              <a:cs typeface="Arial"/>
              <a:sym typeface="Arial"/>
            </a:endParaRPr>
          </a:p>
        </p:txBody>
      </p:sp>
      <p:sp>
        <p:nvSpPr>
          <p:cNvPr id="73" name="Google Shape;73;p8"/>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chemeClr val="accent1"/>
                </a:solidFill>
                <a:latin typeface="Arial"/>
                <a:ea typeface="Arial"/>
                <a:cs typeface="Arial"/>
                <a:sym typeface="Arial"/>
              </a:rPr>
              <a:t>Slide </a:t>
            </a:r>
            <a:fld id="{00000000-1234-1234-1234-123412341234}" type="slidenum">
              <a:rPr lang="en-US" sz="1400" b="1" i="0" u="none" strike="noStrike" cap="none">
                <a:solidFill>
                  <a:schemeClr val="accent1"/>
                </a:solidFill>
                <a:latin typeface="Arial"/>
                <a:ea typeface="Arial"/>
                <a:cs typeface="Arial"/>
                <a:sym typeface="Arial"/>
              </a:rPr>
              <a:t>2</a:t>
            </a:fld>
            <a:endParaRPr sz="1400" b="1" i="0" u="none" strike="noStrike" cap="none">
              <a:solidFill>
                <a:schemeClr val="accent1"/>
              </a:solidFill>
              <a:latin typeface="Arial"/>
              <a:ea typeface="Arial"/>
              <a:cs typeface="Arial"/>
              <a:sym typeface="Arial"/>
            </a:endParaRPr>
          </a:p>
        </p:txBody>
      </p:sp>
      <p:sp>
        <p:nvSpPr>
          <p:cNvPr id="74" name="Google Shape;74;p8"/>
          <p:cNvSpPr/>
          <p:nvPr/>
        </p:nvSpPr>
        <p:spPr>
          <a:xfrm>
            <a:off x="254886" y="2827867"/>
            <a:ext cx="12192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t>
            </a:r>
            <a:r>
              <a:rPr lang="en-US" sz="15000" b="0" i="0"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 </a:t>
            </a:r>
            <a:r>
              <a:rPr lang="en-US" sz="8100" b="0" i="0"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 </a:t>
            </a:r>
            <a:r>
              <a:rPr lang="en-US" sz="7800" b="0" i="0"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 </a:t>
            </a:r>
            <a:r>
              <a:rPr lang="en-US" sz="18800" b="0" i="0"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 </a:t>
            </a:r>
            <a:br>
              <a:rPr lang="en-US" sz="51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Geosynchronous Littoral Imaging &amp; Monitoring Radiometer (GLIMR)</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pic>
        <p:nvPicPr>
          <p:cNvPr id="75" name="Google Shape;75;p8" descr="https://lh6.googleusercontent.com/JFhWMc1yi9-qNO2eS2zBHxqnp-4ZbaVpZj23cF40iE6T8zVWbQ_bj1NtKCh3ZUPxzVkyU2x8yE-pnkRacOeQ5Mvzw69bKOhpHeBfdd0L061wPH05EQa2k9_F2OL9oqobCfmlYKMMLtUInHsaFI2Ng0EGbA=s2048"/>
          <p:cNvPicPr preferRelativeResize="0"/>
          <p:nvPr/>
        </p:nvPicPr>
        <p:blipFill rotWithShape="1">
          <a:blip r:embed="rId3">
            <a:alphaModFix/>
          </a:blip>
          <a:srcRect/>
          <a:stretch/>
        </p:blipFill>
        <p:spPr>
          <a:xfrm>
            <a:off x="690771" y="1198599"/>
            <a:ext cx="4781550" cy="2381251"/>
          </a:xfrm>
          <a:prstGeom prst="rect">
            <a:avLst/>
          </a:prstGeom>
          <a:noFill/>
          <a:ln>
            <a:noFill/>
          </a:ln>
        </p:spPr>
      </p:pic>
      <p:pic>
        <p:nvPicPr>
          <p:cNvPr id="76" name="Google Shape;76;p8" descr="Establishing the NASA PACE mission observatory :: Ocean Carbon &amp;  Biogeochemistry"/>
          <p:cNvPicPr preferRelativeResize="0"/>
          <p:nvPr/>
        </p:nvPicPr>
        <p:blipFill rotWithShape="1">
          <a:blip r:embed="rId4">
            <a:alphaModFix/>
          </a:blip>
          <a:srcRect/>
          <a:stretch/>
        </p:blipFill>
        <p:spPr>
          <a:xfrm>
            <a:off x="6860461" y="1337212"/>
            <a:ext cx="4921078" cy="1813731"/>
          </a:xfrm>
          <a:prstGeom prst="rect">
            <a:avLst/>
          </a:prstGeom>
          <a:noFill/>
          <a:ln>
            <a:noFill/>
          </a:ln>
        </p:spPr>
      </p:pic>
      <p:pic>
        <p:nvPicPr>
          <p:cNvPr id="77" name="Google Shape;77;p8" descr="https://lh3.googleusercontent.com/rNtgDE__QEPAs7-goK_6t-sf2-b8daTyblrgbrIEHab0k7F9WzhfXSs6Bit3AhbkH-PDlnUXke06W71cFvtWnUHNbBZUhlxbh7FT25_nGakC3XnXdh6t-EkpyHMcJ2wWWAR9Vw_5VL5tJvyCj0VETrZeaA=s2048"/>
          <p:cNvPicPr preferRelativeResize="0"/>
          <p:nvPr/>
        </p:nvPicPr>
        <p:blipFill rotWithShape="1">
          <a:blip r:embed="rId5">
            <a:alphaModFix/>
          </a:blip>
          <a:srcRect/>
          <a:stretch/>
        </p:blipFill>
        <p:spPr>
          <a:xfrm>
            <a:off x="8472961" y="3285075"/>
            <a:ext cx="2256367" cy="2875762"/>
          </a:xfrm>
          <a:prstGeom prst="rect">
            <a:avLst/>
          </a:prstGeom>
          <a:noFill/>
          <a:ln>
            <a:noFill/>
          </a:ln>
        </p:spPr>
      </p:pic>
      <p:pic>
        <p:nvPicPr>
          <p:cNvPr id="78" name="Google Shape;78;p8" descr="https://essp.nasa.gov/wp-content/uploads/sites/153/2023/02/GLIMR-Logo.png"/>
          <p:cNvPicPr preferRelativeResize="0"/>
          <p:nvPr/>
        </p:nvPicPr>
        <p:blipFill rotWithShape="1">
          <a:blip r:embed="rId6">
            <a:alphaModFix/>
          </a:blip>
          <a:srcRect/>
          <a:stretch/>
        </p:blipFill>
        <p:spPr>
          <a:xfrm>
            <a:off x="2952694" y="3690875"/>
            <a:ext cx="3894988" cy="2607733"/>
          </a:xfrm>
          <a:prstGeom prst="rect">
            <a:avLst/>
          </a:prstGeom>
          <a:noFill/>
          <a:ln>
            <a:noFill/>
          </a:ln>
        </p:spPr>
      </p:pic>
      <p:sp>
        <p:nvSpPr>
          <p:cNvPr id="79" name="Google Shape;79;p8"/>
          <p:cNvSpPr/>
          <p:nvPr/>
        </p:nvSpPr>
        <p:spPr>
          <a:xfrm>
            <a:off x="2952692" y="5493965"/>
            <a:ext cx="2519621" cy="11695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Geosynchronous Littoral Imaging &amp; Monitoring Radiometer (GLIMR)</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rgbClr val="000000"/>
                </a:solidFill>
                <a:highlight>
                  <a:srgbClr val="FFFF00"/>
                </a:highlight>
                <a:latin typeface="Arial"/>
                <a:ea typeface="Arial"/>
                <a:cs typeface="Arial"/>
                <a:sym typeface="Arial"/>
              </a:rPr>
            </a:br>
            <a:endParaRPr sz="1400" b="0" i="0" u="none" strike="noStrike" cap="none">
              <a:solidFill>
                <a:srgbClr val="000000"/>
              </a:solidFill>
              <a:highlight>
                <a:srgbClr val="FFFF00"/>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New Mission Spreadsheet</a:t>
            </a:r>
            <a:endParaRPr/>
          </a:p>
        </p:txBody>
      </p:sp>
      <p:pic>
        <p:nvPicPr>
          <p:cNvPr id="85" name="Google Shape;85;p9"/>
          <p:cNvPicPr preferRelativeResize="0"/>
          <p:nvPr/>
        </p:nvPicPr>
        <p:blipFill>
          <a:blip r:embed="rId3">
            <a:alphaModFix/>
          </a:blip>
          <a:stretch>
            <a:fillRect/>
          </a:stretch>
        </p:blipFill>
        <p:spPr>
          <a:xfrm>
            <a:off x="152400" y="1107439"/>
            <a:ext cx="11887201" cy="5165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0"/>
          <p:cNvSpPr txBox="1"/>
          <p:nvPr/>
        </p:nvSpPr>
        <p:spPr>
          <a:xfrm>
            <a:off x="254875" y="120175"/>
            <a:ext cx="10161600" cy="67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3800" b="0" i="0" u="none" strike="noStrike" cap="none">
                <a:solidFill>
                  <a:schemeClr val="lt1"/>
                </a:solidFill>
                <a:latin typeface="Arial"/>
                <a:ea typeface="Arial"/>
                <a:cs typeface="Arial"/>
                <a:sym typeface="Arial"/>
              </a:rPr>
              <a:t>OCG Goal: Support for IOC/Ocean Decade</a:t>
            </a:r>
            <a:endParaRPr sz="1000" b="0" i="0" u="none" strike="noStrike" cap="none">
              <a:solidFill>
                <a:srgbClr val="000000"/>
              </a:solidFill>
              <a:latin typeface="Arial"/>
              <a:ea typeface="Arial"/>
              <a:cs typeface="Arial"/>
              <a:sym typeface="Arial"/>
            </a:endParaRPr>
          </a:p>
        </p:txBody>
      </p:sp>
      <p:sp>
        <p:nvSpPr>
          <p:cNvPr id="91" name="Google Shape;91;p10"/>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chemeClr val="accent1"/>
                </a:solidFill>
                <a:latin typeface="Arial"/>
                <a:ea typeface="Arial"/>
                <a:cs typeface="Arial"/>
                <a:sym typeface="Arial"/>
              </a:rPr>
              <a:t>Slide </a:t>
            </a:r>
            <a:fld id="{00000000-1234-1234-1234-123412341234}" type="slidenum">
              <a:rPr lang="en-US" sz="1400" b="1" i="0" u="none" strike="noStrike" cap="none">
                <a:solidFill>
                  <a:schemeClr val="accent1"/>
                </a:solidFill>
                <a:latin typeface="Arial"/>
                <a:ea typeface="Arial"/>
                <a:cs typeface="Arial"/>
                <a:sym typeface="Arial"/>
              </a:rPr>
              <a:t>4</a:t>
            </a:fld>
            <a:endParaRPr sz="1400" b="1" i="0" u="none" strike="noStrike" cap="none">
              <a:solidFill>
                <a:schemeClr val="accent1"/>
              </a:solidFill>
              <a:latin typeface="Arial"/>
              <a:ea typeface="Arial"/>
              <a:cs typeface="Arial"/>
              <a:sym typeface="Arial"/>
            </a:endParaRPr>
          </a:p>
        </p:txBody>
      </p:sp>
      <p:sp>
        <p:nvSpPr>
          <p:cNvPr id="92" name="Google Shape;92;p10"/>
          <p:cNvSpPr/>
          <p:nvPr/>
        </p:nvSpPr>
        <p:spPr>
          <a:xfrm>
            <a:off x="254886" y="2827867"/>
            <a:ext cx="12192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t>
            </a:r>
            <a:r>
              <a:rPr lang="en-US" sz="15000" b="0" i="0"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 </a:t>
            </a:r>
            <a:r>
              <a:rPr lang="en-US" sz="8100" b="0" i="0"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 </a:t>
            </a:r>
            <a:r>
              <a:rPr lang="en-US" sz="7800" b="0" i="0"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 </a:t>
            </a:r>
            <a:r>
              <a:rPr lang="en-US" sz="18800" b="0" i="0"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 </a:t>
            </a:r>
            <a:br>
              <a:rPr lang="en-US" sz="51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Geosynchronous Littoral Imaging &amp; Monitoring Radiometer (GLIMR)</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pic>
        <p:nvPicPr>
          <p:cNvPr id="93" name="Google Shape;93;p10"/>
          <p:cNvPicPr preferRelativeResize="0"/>
          <p:nvPr/>
        </p:nvPicPr>
        <p:blipFill rotWithShape="1">
          <a:blip r:embed="rId3">
            <a:alphaModFix/>
          </a:blip>
          <a:srcRect/>
          <a:stretch/>
        </p:blipFill>
        <p:spPr>
          <a:xfrm>
            <a:off x="1866575" y="1374849"/>
            <a:ext cx="8576300" cy="4812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1"/>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IOC/UN Ocean Decade</a:t>
            </a:r>
            <a:endParaRPr/>
          </a:p>
        </p:txBody>
      </p:sp>
      <p:pic>
        <p:nvPicPr>
          <p:cNvPr id="99" name="Google Shape;99;p11"/>
          <p:cNvPicPr preferRelativeResize="0"/>
          <p:nvPr/>
        </p:nvPicPr>
        <p:blipFill>
          <a:blip r:embed="rId3">
            <a:alphaModFix/>
          </a:blip>
          <a:stretch>
            <a:fillRect/>
          </a:stretch>
        </p:blipFill>
        <p:spPr>
          <a:xfrm>
            <a:off x="152400" y="1107439"/>
            <a:ext cx="11887201" cy="50033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2"/>
          <p:cNvSpPr txBox="1">
            <a:spLocks noGrp="1"/>
          </p:cNvSpPr>
          <p:nvPr>
            <p:ph type="body" idx="1"/>
          </p:nvPr>
        </p:nvSpPr>
        <p:spPr>
          <a:xfrm>
            <a:off x="348308" y="1325608"/>
            <a:ext cx="11495400" cy="46629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Font typeface="Noto Sans Symbols"/>
              <a:buNone/>
            </a:pPr>
            <a:r>
              <a:rPr lang="en-US">
                <a:latin typeface="Arial"/>
                <a:ea typeface="Arial"/>
                <a:cs typeface="Arial"/>
                <a:sym typeface="Arial"/>
              </a:rPr>
              <a:t>In accordance with Guidance from SEC: </a:t>
            </a:r>
            <a:endParaRPr>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Font typeface="Noto Sans Symbols"/>
              <a:buNone/>
            </a:pPr>
            <a:endParaRPr>
              <a:latin typeface="Arial"/>
              <a:ea typeface="Arial"/>
              <a:cs typeface="Arial"/>
              <a:sym typeface="Arial"/>
            </a:endParaRPr>
          </a:p>
          <a:p>
            <a:pPr marL="457200" lvl="0" indent="-406400" algn="l" rtl="0">
              <a:lnSpc>
                <a:spcPct val="100000"/>
              </a:lnSpc>
              <a:spcBef>
                <a:spcPts val="0"/>
              </a:spcBef>
              <a:spcAft>
                <a:spcPts val="0"/>
              </a:spcAft>
              <a:buSzPts val="2800"/>
              <a:buChar char="❖"/>
            </a:pPr>
            <a:r>
              <a:rPr lang="en-US" sz="2400">
                <a:latin typeface="Arial"/>
                <a:ea typeface="Arial"/>
                <a:cs typeface="Arial"/>
                <a:sym typeface="Arial"/>
              </a:rPr>
              <a:t>We have transmitted two deliverables to the Plenary as the final outcome of the OCG, and for discussion at SIT TW:</a:t>
            </a:r>
            <a:endParaRPr/>
          </a:p>
          <a:p>
            <a:pPr marL="914400" lvl="1" indent="-387350" algn="l" rtl="0">
              <a:lnSpc>
                <a:spcPct val="100000"/>
              </a:lnSpc>
              <a:spcBef>
                <a:spcPts val="1200"/>
              </a:spcBef>
              <a:spcAft>
                <a:spcPts val="0"/>
              </a:spcAft>
              <a:buSzPts val="2500"/>
              <a:buChar char="▪"/>
            </a:pPr>
            <a:r>
              <a:rPr lang="en-US" sz="1900">
                <a:latin typeface="Arial"/>
                <a:ea typeface="Arial"/>
                <a:cs typeface="Arial"/>
                <a:sym typeface="Arial"/>
              </a:rPr>
              <a:t>Needs Assessment for Ocean Coordination activities for upcoming satellite missions</a:t>
            </a:r>
            <a:endParaRPr sz="1500">
              <a:latin typeface="Arial"/>
              <a:ea typeface="Arial"/>
              <a:cs typeface="Arial"/>
              <a:sym typeface="Arial"/>
            </a:endParaRPr>
          </a:p>
          <a:p>
            <a:pPr marL="914400" lvl="1" indent="-387350" algn="l" rtl="0">
              <a:lnSpc>
                <a:spcPct val="100000"/>
              </a:lnSpc>
              <a:spcBef>
                <a:spcPts val="1200"/>
              </a:spcBef>
              <a:spcAft>
                <a:spcPts val="0"/>
              </a:spcAft>
              <a:buSzPts val="2500"/>
              <a:buChar char="▪"/>
            </a:pPr>
            <a:r>
              <a:rPr lang="en-US" sz="1900">
                <a:latin typeface="Arial"/>
                <a:ea typeface="Arial"/>
                <a:cs typeface="Arial"/>
                <a:sym typeface="Arial"/>
              </a:rPr>
              <a:t>List of IOC and Ocean Decade planned deliverables from CEOS VCs/WGs/Ad-Hoc Teams</a:t>
            </a:r>
            <a:endParaRPr sz="1500">
              <a:latin typeface="Arial"/>
              <a:ea typeface="Arial"/>
              <a:cs typeface="Arial"/>
              <a:sym typeface="Arial"/>
            </a:endParaRPr>
          </a:p>
          <a:p>
            <a:pPr marL="457200" lvl="0" indent="-406400" algn="l" rtl="0">
              <a:lnSpc>
                <a:spcPct val="100000"/>
              </a:lnSpc>
              <a:spcBef>
                <a:spcPts val="1200"/>
              </a:spcBef>
              <a:spcAft>
                <a:spcPts val="0"/>
              </a:spcAft>
              <a:buSzPts val="2800"/>
              <a:buChar char="❖"/>
            </a:pPr>
            <a:r>
              <a:rPr lang="en-US" sz="2400">
                <a:latin typeface="Arial"/>
                <a:ea typeface="Arial"/>
                <a:cs typeface="Arial"/>
                <a:sym typeface="Arial"/>
              </a:rPr>
              <a:t>These will help inform where Ocean Coordination within CEOS could benefit the Earth observation community going forward</a:t>
            </a:r>
            <a:endParaRPr sz="2400">
              <a:latin typeface="Arial"/>
              <a:ea typeface="Arial"/>
              <a:cs typeface="Arial"/>
              <a:sym typeface="Arial"/>
            </a:endParaRPr>
          </a:p>
          <a:p>
            <a:pPr marL="457200" lvl="0" indent="-457200" algn="l" rtl="0">
              <a:lnSpc>
                <a:spcPct val="107916"/>
              </a:lnSpc>
              <a:spcBef>
                <a:spcPts val="0"/>
              </a:spcBef>
              <a:spcAft>
                <a:spcPts val="800"/>
              </a:spcAft>
              <a:buSzPts val="3700"/>
              <a:buFont typeface="Arial"/>
              <a:buChar char="❖"/>
            </a:pPr>
            <a:r>
              <a:rPr lang="en-US" sz="2400">
                <a:latin typeface="Arial"/>
                <a:ea typeface="Arial"/>
                <a:cs typeface="Arial"/>
                <a:sym typeface="Arial"/>
              </a:rPr>
              <a:t>The OCG notes the significant increase in recent and forthcoming ocean remote sensing missions and highlights the need for CEOS, using its existing bodies, to still continue to actively work to ensure the maximum utility of that data.</a:t>
            </a:r>
            <a:endParaRPr sz="3700">
              <a:latin typeface="Arial"/>
              <a:ea typeface="Arial"/>
              <a:cs typeface="Arial"/>
              <a:sym typeface="Arial"/>
            </a:endParaRPr>
          </a:p>
        </p:txBody>
      </p:sp>
      <p:sp>
        <p:nvSpPr>
          <p:cNvPr id="105" name="Google Shape;105;p12"/>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en-US">
                <a:latin typeface="Arial"/>
                <a:ea typeface="Arial"/>
                <a:cs typeface="Arial"/>
                <a:sym typeface="Arial"/>
              </a:rPr>
              <a:t>OCG Agreement on Deliverables</a:t>
            </a:r>
            <a:endParaRPr>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206</Words>
  <Application>Microsoft Office PowerPoint</Application>
  <PresentationFormat>Widescreen</PresentationFormat>
  <Paragraphs>30</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Noto Sans Symbols</vt:lpstr>
      <vt:lpstr>Montserrat</vt:lpstr>
      <vt:lpstr>Arial</vt:lpstr>
      <vt:lpstr>ceos</vt:lpstr>
      <vt:lpstr>CEOS Ocean Coordination Group Final Actions </vt:lpstr>
      <vt:lpstr>PowerPoint Presentation</vt:lpstr>
      <vt:lpstr>New Mission Spreadsheet</vt:lpstr>
      <vt:lpstr>PowerPoint Presentation</vt:lpstr>
      <vt:lpstr>IOC/UN Ocean Decade</vt:lpstr>
      <vt:lpstr>OCG Agreement on Deliverables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CEOS Ocean Coordination Group Final Actions </dc:title>
  <dc:creator>Merrie Beth Neely</dc:creator>
  <cp:lastModifiedBy>Merrie Beth Neely</cp:lastModifiedBy>
  <cp:revision>1</cp:revision>
  <dcterms:modified xsi:type="dcterms:W3CDTF">2023-10-18T12:34:08Z</dcterms:modified>
</cp:coreProperties>
</file>