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3F677C-A3EA-41BE-9CBB-8EFCDEE97621}">
  <a:tblStyle styleId="{D13F677C-A3EA-41BE-9CBB-8EFCDEE976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3fb57419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3fb57419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b0198c546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b0198c54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b0198c54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b0198c5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b0198c54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b0198c54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b0198c546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b0198c5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b0198c54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b0198c5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b0198c546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b0198c54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3fb57419b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3fb5741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8cc24956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8cc2495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8cc24956b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8cc24956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YUc2zyb55WGFvVGsJpeghBNiGoim4Bk8b1dKQXQSdX8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7452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Canadian Space Agency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900"/>
              <a:t>2024 CEOS Chair Priorities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3534300"/>
            <a:ext cx="64593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Éric Laliberté 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Canadian Space Agency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genda Item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#6.2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324230" y="1558525"/>
            <a:ext cx="49146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22-24 October 2024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CSA HQ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More info to come…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 the meantime, </a:t>
            </a:r>
            <a:r>
              <a:rPr b="1" lang="en-GB" u="sng"/>
              <a:t>please save the dates!</a:t>
            </a:r>
            <a:endParaRPr b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Plenary 2024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205" y="2197764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Chair: Éric Laliberté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2024 CEOS Chair Team: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2024 CEOS Chair Team</a:t>
            </a:r>
            <a:endParaRPr sz="3800"/>
          </a:p>
        </p:txBody>
      </p:sp>
      <p:graphicFrame>
        <p:nvGraphicFramePr>
          <p:cNvPr id="74" name="Google Shape;74;p8"/>
          <p:cNvGraphicFramePr/>
          <p:nvPr/>
        </p:nvGraphicFramePr>
        <p:xfrm>
          <a:off x="176050" y="291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{D13F677C-A3EA-41BE-9CBB-8EFCDEE97621}</a:tableStyleId>
              </a:tblPr>
              <a:tblGrid>
                <a:gridCol w="1277275"/>
                <a:gridCol w="1277275"/>
                <a:gridCol w="1277275"/>
                <a:gridCol w="1277275"/>
                <a:gridCol w="1277275"/>
                <a:gridCol w="1277275"/>
                <a:gridCol w="1277275"/>
                <a:gridCol w="1277275"/>
                <a:gridCol w="1277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Frederic Fournier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/>
                        <a:t>Lucie Viciano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Emma Fernandes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Yves Crevier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Carmen Marcu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Marie-Josee Bourassa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Matt Steventon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Libby Rose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Stephen Ward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33" y="1482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CSA will prioritise one headline theme: Biodiversity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/>
              <a:t>“Around 1 million species already face extinction, many within decades, unless action is taken to reduce the intensity of drivers of biodiversity loss.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/>
              <a:t>Without such action, there will be a further acceleration in the global rate of species extinction, which is already at least tens to hundreds of times higher than it has averaged over the past 10 million years”.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Proposed Theme</a:t>
            </a:r>
            <a:endParaRPr/>
          </a:p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4980453" y="5496650"/>
            <a:ext cx="69771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600"/>
              <a:t>– Intergovernmental Science-Policy Platform on Biodiversity and Ecosystem Services (IPBES) Global Assessment Report on Biodiversity and Ecosystem Services</a:t>
            </a:r>
            <a:endParaRPr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B</a:t>
            </a:r>
            <a:r>
              <a:rPr lang="en-GB" sz="2300"/>
              <a:t>iodiversity is a national priority for Canada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Kunming-Montreal Global Biodiversity Framework (GBF) adopted in 2022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In 2022 CEOS established the </a:t>
            </a:r>
            <a:r>
              <a:rPr b="1" lang="en-GB" sz="2300"/>
              <a:t>Ecosystem Extent Task Team (EETT)</a:t>
            </a:r>
            <a:r>
              <a:rPr lang="en-GB" sz="2300"/>
              <a:t> as a pragmatic and manageable aspect of the biodiversity area for initial focus by CEOS.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Clearly a lot of interest in the CEOS community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CEOS and agencies should be ready to assist with the biodiversity indicators.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Co-location of CSA and UN CBD is an opportunity for closer engagement. 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600"/>
              </a:spcAft>
              <a:buSzPts val="2300"/>
              <a:buChar char="❖"/>
            </a:pPr>
            <a:r>
              <a:rPr b="1" lang="en-GB" sz="2300"/>
              <a:t>Seek to establish by end of 2024 a concrete plan for the future of CEOS and biodiversity.</a:t>
            </a:r>
            <a:endParaRPr b="1" sz="2300"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Biodiversity?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There are numerous biodiversity activities, programmes, organisations…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How does CEOS best engage and how do we connect the dots?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Scoping and leveraging is critical!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600"/>
              </a:spcAft>
              <a:buSzPts val="2300"/>
              <a:buChar char="❖"/>
            </a:pPr>
            <a:r>
              <a:rPr lang="en-GB" sz="2300"/>
              <a:t>Various angles: Ecosystem Extent, Composition and Condition, Ecosystem Accounting, (+ genetics, species)</a:t>
            </a:r>
            <a:endParaRPr sz="2300"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Complex Space</a:t>
            </a: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" y="4048125"/>
            <a:ext cx="32480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041" y="3938751"/>
            <a:ext cx="2032609" cy="7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675" y="3581400"/>
            <a:ext cx="2581451" cy="274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7" name="Google Shape;9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6242" y="3669075"/>
            <a:ext cx="2398807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4850" y="4749325"/>
            <a:ext cx="16097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800" y="5111275"/>
            <a:ext cx="3482081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5886300" y="4857750"/>
            <a:ext cx="1047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Targets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6326450" y="534055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Indicators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7067550" y="4744863"/>
            <a:ext cx="16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EBVs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7633225" y="541020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GBiOS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324233" y="1177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The CSA team has held many </a:t>
            </a:r>
            <a:r>
              <a:rPr b="1" lang="en-GB" sz="2300"/>
              <a:t>consultation calls with agencies</a:t>
            </a:r>
            <a:r>
              <a:rPr lang="en-GB" sz="2300"/>
              <a:t> over the past month – </a:t>
            </a:r>
            <a:r>
              <a:rPr b="1" lang="en-GB" sz="2300"/>
              <a:t>thank you all!</a:t>
            </a:r>
            <a:endParaRPr b="1"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Aim was to understand which agencies are active in biodiversity, what they are doing, and how we might make connections</a:t>
            </a:r>
            <a:endParaRPr sz="23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NOAA:</a:t>
            </a:r>
            <a:r>
              <a:rPr lang="en-GB" sz="1400"/>
              <a:t> Marine focus, Marine BON, potential connection to COAST, Coastwatch Seascapes, Coral Reef Watch, IUU fishing, National Marine Sanctuaries, ecosystem accounting connections, 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ESA: </a:t>
            </a:r>
            <a:r>
              <a:rPr lang="en-GB" sz="1400"/>
              <a:t>History with GEO BON, EBVs, workshops, Copernicus, ESA science goals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SANSA:</a:t>
            </a:r>
            <a:r>
              <a:rPr lang="en-GB" sz="1400"/>
              <a:t> Strong policy connections in South Africa, South African National Biodiversity Institution, Digital Earth Africa, Forestry, Invasive Species, EO Dashboards goal 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JAXA:</a:t>
            </a:r>
            <a:r>
              <a:rPr lang="en-GB" sz="1400"/>
              <a:t> Providing data for EETT demonstrators, long mangrove / Ramsar / Global Mangrove Watch history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ISRO:</a:t>
            </a:r>
            <a:r>
              <a:rPr lang="en-GB" sz="1400"/>
              <a:t> Pilots on ecosystems in himalayan alps, mangrove areas, and coral reefs; working towards generation of EBVs for official reporting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NSO:</a:t>
            </a:r>
            <a:r>
              <a:rPr lang="en-GB" sz="1400"/>
              <a:t> Issuing three open calls for biodiversity projects (Nature, Agriculture, Water,), EO planned for Dutch statistics office, strong demonstrator potential 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en-GB" sz="1400" u="sng"/>
              <a:t>USGS:</a:t>
            </a:r>
            <a:r>
              <a:rPr lang="en-GB" sz="1400"/>
              <a:t> Co-leading EETT (Roger Sayre), GEO Ecosystem Atlas activity, Silvacarbon, GFOI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600"/>
              </a:spcAft>
              <a:buSzPts val="1400"/>
              <a:buChar char="❖"/>
            </a:pPr>
            <a:r>
              <a:rPr lang="en-GB" sz="1400" u="sng"/>
              <a:t>DLR:</a:t>
            </a:r>
            <a:r>
              <a:rPr lang="en-GB" sz="1400"/>
              <a:t> Supporting German Ministries, Biodiversity MOOC suggestion, EnMAP applications and indicators, EETT support, </a:t>
            </a:r>
            <a:endParaRPr sz="1400"/>
          </a:p>
        </p:txBody>
      </p:sp>
      <p:sp>
        <p:nvSpPr>
          <p:cNvPr id="109" name="Google Shape;10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Agencies are Active!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 Priorities</a:t>
            </a:r>
            <a:endParaRPr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116675" y="1764125"/>
            <a:ext cx="10956104" cy="1601691"/>
            <a:chOff x="93164" y="1323155"/>
            <a:chExt cx="7918548" cy="731700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93164" y="1373361"/>
              <a:ext cx="205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Priority #1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(Internal)</a:t>
              </a:r>
              <a:endParaRPr sz="26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242412" y="1323155"/>
              <a:ext cx="57693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2406947" y="1407440"/>
              <a:ext cx="5475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Exploring a Post-2024 Strategy for CEOS and Biodiversity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0" y="3824800"/>
            <a:ext cx="11072461" cy="1601691"/>
            <a:chOff x="7" y="2207524"/>
            <a:chExt cx="7687074" cy="731700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7" y="2257729"/>
              <a:ext cx="2155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Priority #2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(External)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155381" y="2207524"/>
              <a:ext cx="55317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2244279" y="2414102"/>
              <a:ext cx="54426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Policy Footing and Linkages to the Biodiversity Community</a:t>
              </a:r>
              <a:endParaRPr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" name="Google Shape;123;p13"/>
          <p:cNvSpPr txBox="1"/>
          <p:nvPr/>
        </p:nvSpPr>
        <p:spPr>
          <a:xfrm>
            <a:off x="6972300" y="5772150"/>
            <a:ext cx="5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Paper available </a:t>
            </a:r>
            <a:r>
              <a:rPr b="1" lang="en-GB" sz="2300" u="sng">
                <a:solidFill>
                  <a:schemeClr val="hlink"/>
                </a:solidFill>
                <a:hlinkClick r:id="rId3"/>
              </a:rPr>
              <a:t>here</a:t>
            </a:r>
            <a:endParaRPr b="1"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Inward-looking, CEOS organisation focus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Overall aim is to reach </a:t>
            </a:r>
            <a:r>
              <a:rPr b="1" lang="en-GB" sz="2000"/>
              <a:t>CEOS Plenary 2024 for a well-informed discussion on potential CEOS commitment to a broader biodiversity strategy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Work with the </a:t>
            </a:r>
            <a:r>
              <a:rPr b="1" lang="en-GB" sz="2000"/>
              <a:t>EETT</a:t>
            </a:r>
            <a:r>
              <a:rPr lang="en-GB" sz="2000"/>
              <a:t> on </a:t>
            </a:r>
            <a:r>
              <a:rPr b="1" lang="en-GB" sz="2000"/>
              <a:t>implementation of white paper, recommendations</a:t>
            </a:r>
            <a:r>
              <a:rPr lang="en-GB" sz="2000"/>
              <a:t>, and </a:t>
            </a:r>
            <a:r>
              <a:rPr b="1" lang="en-GB" sz="2000"/>
              <a:t>support demonstrators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Identify potential </a:t>
            </a:r>
            <a:r>
              <a:rPr b="1" lang="en-GB" sz="2000"/>
              <a:t>future CEOS Work Plan tasks on biodiversity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Achieve a strong </a:t>
            </a:r>
            <a:r>
              <a:rPr b="1" lang="en-GB" sz="2000"/>
              <a:t>understanding of CEOS Agencies’ biodiversity activities, datasets, and investments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Explore the appropriate </a:t>
            </a:r>
            <a:r>
              <a:rPr b="1" lang="en-GB" sz="2000"/>
              <a:t>organisational structure</a:t>
            </a:r>
            <a:r>
              <a:rPr lang="en-GB" sz="2000"/>
              <a:t> for any continued effort on biodiversity in CEOS</a:t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Seek to </a:t>
            </a:r>
            <a:r>
              <a:rPr b="1" lang="en-GB" sz="2000"/>
              <a:t>strengthen the pool of biodiversity expertise available to CEOS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Articulate the fundamental </a:t>
            </a:r>
            <a:r>
              <a:rPr b="1" lang="en-GB" sz="2000"/>
              <a:t>reasons for the topic of biodiversity to figure more prominently</a:t>
            </a:r>
            <a:r>
              <a:rPr lang="en-GB" sz="2000"/>
              <a:t> in the spectrum of CEOS activities</a:t>
            </a:r>
            <a:endParaRPr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/>
              <a:t>Priority #1: Exploring a Post-2024 Strategy for CEOS and Biodiversity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324233" y="796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2000"/>
              <a:t>Engagement with biodiversity community and key stakeholders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Reflect on past </a:t>
            </a:r>
            <a:r>
              <a:rPr b="1" lang="en-GB" sz="2000"/>
              <a:t>UN CBD communication with CEOS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Seek to </a:t>
            </a:r>
            <a:r>
              <a:rPr b="1" lang="en-GB" sz="2000"/>
              <a:t>establish </a:t>
            </a:r>
            <a:r>
              <a:rPr b="1" lang="en-GB" sz="2000"/>
              <a:t>more formal tie</a:t>
            </a:r>
            <a:r>
              <a:rPr b="1" lang="en-GB" sz="2000"/>
              <a:t>s</a:t>
            </a:r>
            <a:r>
              <a:rPr lang="en-GB" sz="2000"/>
              <a:t> between CEOS and the </a:t>
            </a:r>
            <a:r>
              <a:rPr b="1" lang="en-GB" sz="2000"/>
              <a:t>UN CBD Secretariat</a:t>
            </a:r>
            <a:r>
              <a:rPr lang="en-GB" sz="2000"/>
              <a:t>, UN System of Environmental-Economic Accounting (</a:t>
            </a:r>
            <a:r>
              <a:rPr b="1" lang="en-GB" sz="2000"/>
              <a:t>SEEA</a:t>
            </a:r>
            <a:r>
              <a:rPr lang="en-GB" sz="2000"/>
              <a:t>) and the Group on Earth Observations Biodiversity Observation Network (</a:t>
            </a:r>
            <a:r>
              <a:rPr b="1" lang="en-GB" sz="2000"/>
              <a:t>GEO BON</a:t>
            </a:r>
            <a:r>
              <a:rPr lang="en-GB" sz="2000"/>
              <a:t>), </a:t>
            </a:r>
            <a:r>
              <a:rPr b="1" lang="en-GB" sz="2000"/>
              <a:t>IPBES</a:t>
            </a:r>
            <a:r>
              <a:rPr lang="en-GB" sz="2000"/>
              <a:t>; Explore the potential of a </a:t>
            </a:r>
            <a:r>
              <a:rPr b="1" lang="en-GB" sz="2000"/>
              <a:t>collaborative biodiversity agenda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Consider how CEOS might connect to the </a:t>
            </a:r>
            <a:r>
              <a:rPr b="1" lang="en-GB" sz="2000"/>
              <a:t>Global Biodiversity Observing System (GBiOS)</a:t>
            </a:r>
            <a:r>
              <a:rPr lang="en-GB" sz="2000"/>
              <a:t> and </a:t>
            </a:r>
            <a:r>
              <a:rPr b="1" lang="en-GB" sz="2000"/>
              <a:t>Global Ecosystems Atlas</a:t>
            </a:r>
            <a:r>
              <a:rPr lang="en-GB" sz="2000"/>
              <a:t> activities under GEO</a:t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Establish a strong u</a:t>
            </a:r>
            <a:r>
              <a:rPr b="1" lang="en-GB" sz="2000"/>
              <a:t>nderstanding across CEOS of the major policy drivers for biodiversity</a:t>
            </a:r>
            <a:r>
              <a:rPr lang="en-GB" sz="2000"/>
              <a:t>.</a:t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Raise the profile of CEOS in the biodiversity community</a:t>
            </a:r>
            <a:r>
              <a:rPr lang="en-GB" sz="2000"/>
              <a:t> and amongst policymakers</a:t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Increase the visibility of EO’s potential contribution</a:t>
            </a:r>
            <a:r>
              <a:rPr lang="en-GB" sz="2000"/>
              <a:t> to biodiversity and the Global Biodiversity Framework (GBF).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 txBox="1"/>
          <p:nvPr>
            <p:ph type="title"/>
          </p:nvPr>
        </p:nvSpPr>
        <p:spPr>
          <a:xfrm>
            <a:off x="176050" y="119526"/>
            <a:ext cx="9387000" cy="83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Priority #2: Increase Policy Footing and Linkages to the Biodiversity Community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